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0" r:id="rId3"/>
    <p:sldId id="265" r:id="rId4"/>
    <p:sldId id="266" r:id="rId5"/>
    <p:sldId id="267" r:id="rId6"/>
    <p:sldId id="264" r:id="rId7"/>
  </p:sldIdLst>
  <p:sldSz cx="9144000" cy="6858000" type="screen4x3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9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31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876ba38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876ba38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9f7f0f4d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9f7f0f4d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9f7f0f4d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9f7f0f4d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0618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9f7f0f4d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9f7f0f4d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1688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9f7f0f4d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9f7f0f4d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8365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9f7f0f4d4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9f7f0f4d4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bmszki@bmszki.h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1350" y="3308333"/>
            <a:ext cx="5221299" cy="52212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75;p15">
            <a:extLst>
              <a:ext uri="{FF2B5EF4-FFF2-40B4-BE49-F238E27FC236}">
                <a16:creationId xmlns:a16="http://schemas.microsoft.com/office/drawing/2014/main" id="{0D9846F7-FEE7-4A9F-8008-F3267EFD5194}"/>
              </a:ext>
            </a:extLst>
          </p:cNvPr>
          <p:cNvSpPr txBox="1"/>
          <p:nvPr/>
        </p:nvSpPr>
        <p:spPr>
          <a:xfrm flipH="1">
            <a:off x="510775" y="1304219"/>
            <a:ext cx="8184000" cy="377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600" b="1" dirty="0">
                <a:solidFill>
                  <a:srgbClr val="12326E"/>
                </a:solidFill>
                <a:latin typeface="Roboto"/>
                <a:ea typeface="Roboto"/>
              </a:rPr>
              <a:t>Health </a:t>
            </a:r>
            <a:r>
              <a:rPr lang="en-GB" sz="3600" b="1" dirty="0">
                <a:solidFill>
                  <a:srgbClr val="12326E"/>
                </a:solidFill>
                <a:latin typeface="Roboto"/>
                <a:ea typeface="Roboto"/>
              </a:rPr>
              <a:t>services</a:t>
            </a:r>
            <a:br>
              <a:rPr lang="hu-HU" sz="3600" b="1" dirty="0">
                <a:solidFill>
                  <a:srgbClr val="12326E"/>
                </a:solidFill>
                <a:latin typeface="Roboto"/>
                <a:ea typeface="Roboto"/>
              </a:rPr>
            </a:br>
            <a:br>
              <a:rPr lang="hu-HU" sz="3600" b="1" dirty="0">
                <a:solidFill>
                  <a:srgbClr val="12326E"/>
                </a:solidFill>
                <a:latin typeface="Roboto"/>
                <a:ea typeface="Roboto"/>
              </a:rPr>
            </a:br>
            <a:r>
              <a:rPr lang="en-US" sz="3600" b="1" dirty="0">
                <a:solidFill>
                  <a:srgbClr val="12326E"/>
                </a:solidFill>
                <a:latin typeface="Roboto"/>
                <a:ea typeface="Roboto"/>
              </a:rPr>
              <a:t>Budapest Methodological Centre of Social Policy and Its Institutions</a:t>
            </a:r>
            <a:endParaRPr sz="3600" b="1" dirty="0">
              <a:solidFill>
                <a:srgbClr val="12326E"/>
              </a:solidFill>
              <a:latin typeface="Roboto"/>
              <a:ea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150" dirty="0">
              <a:solidFill>
                <a:srgbClr val="12326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150" dirty="0">
              <a:solidFill>
                <a:srgbClr val="12326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11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>
            <a:off x="-43516" y="0"/>
            <a:ext cx="681258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875" y="5886426"/>
            <a:ext cx="1850801" cy="57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 txBox="1"/>
          <p:nvPr/>
        </p:nvSpPr>
        <p:spPr>
          <a:xfrm>
            <a:off x="397050" y="1620288"/>
            <a:ext cx="8349900" cy="426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10 shelters (</a:t>
            </a: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  <a:sym typeface="Symbol" panose="05050102010706020507" pitchFamily="18" charset="2"/>
              </a:rPr>
              <a:t> transitional shelters) </a:t>
            </a: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– 1551 beds 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6 night shelters (</a:t>
            </a: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  <a:sym typeface="Symbol" panose="05050102010706020507" pitchFamily="18" charset="2"/>
              </a:rPr>
              <a:t> emergency shelters) </a:t>
            </a: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– 1200 beds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6 day shelters (</a:t>
            </a: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  <a:sym typeface="Symbol" panose="05050102010706020507" pitchFamily="18" charset="2"/>
              </a:rPr>
              <a:t> day centres)</a:t>
            </a:r>
            <a:r>
              <a:rPr lang="hu-HU" sz="2800" dirty="0">
                <a:solidFill>
                  <a:srgbClr val="12326E"/>
                </a:solidFill>
                <a:latin typeface="Roboto"/>
                <a:ea typeface="Roboto"/>
                <a:sym typeface="Symbol" panose="05050102010706020507" pitchFamily="18" charset="2"/>
              </a:rPr>
              <a:t> </a:t>
            </a: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– 766 spaces (4 integrated with night shelters)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3 temporary home for families – 137 beds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5 workers’ hostels – 1137 beds</a:t>
            </a:r>
          </a:p>
          <a:p>
            <a:endParaRPr lang="en-GB" sz="2800" dirty="0">
              <a:solidFill>
                <a:srgbClr val="12326E"/>
              </a:solidFill>
              <a:latin typeface="Roboto"/>
              <a:ea typeface="Roboto"/>
            </a:endParaRP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2326E"/>
                </a:solidFill>
                <a:latin typeface="Roboto"/>
                <a:ea typeface="Roboto"/>
              </a:rPr>
              <a:t>Health service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rgbClr val="12326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FCFE45C-E56A-4512-93B7-0FF6EB7E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>
                <a:solidFill>
                  <a:srgbClr val="12326E"/>
                </a:solidFill>
                <a:latin typeface="Roboto"/>
                <a:ea typeface="Roboto"/>
              </a:rPr>
              <a:t>19 premises in the capital</a:t>
            </a:r>
            <a:endParaRPr lang="hu-HU" sz="4400" b="1" dirty="0">
              <a:solidFill>
                <a:srgbClr val="12326E"/>
              </a:solidFill>
              <a:latin typeface="Roboto"/>
              <a:ea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>
            <a:off x="-43516" y="0"/>
            <a:ext cx="681258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875" y="5886426"/>
            <a:ext cx="1850801" cy="57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 txBox="1"/>
          <p:nvPr/>
        </p:nvSpPr>
        <p:spPr>
          <a:xfrm>
            <a:off x="397050" y="1620288"/>
            <a:ext cx="8349900" cy="361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2 family doctor services (0-24 Health Centres for homeless people, including convalescent rooms, 2 x 18 beds); 4,695 + 1,177 persons in 2022</a:t>
            </a:r>
          </a:p>
          <a:p>
            <a:pPr marL="457200" lvl="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Psychiatric service: 20 hours / week; 1,014 persons</a:t>
            </a:r>
            <a:r>
              <a:rPr lang="hu-HU" sz="2000" dirty="0">
                <a:solidFill>
                  <a:srgbClr val="12326E"/>
                </a:solidFill>
                <a:latin typeface="Roboto"/>
                <a:ea typeface="Roboto"/>
              </a:rPr>
              <a:t> in 2022</a:t>
            </a:r>
            <a:endParaRPr lang="en-GB" sz="2000" dirty="0">
              <a:solidFill>
                <a:srgbClr val="12326E"/>
              </a:solidFill>
              <a:latin typeface="Roboto"/>
              <a:ea typeface="Roboto"/>
            </a:endParaRPr>
          </a:p>
          <a:p>
            <a:pPr marL="457200" lvl="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Dermatology service: 9 hours / week – temporary out of service</a:t>
            </a:r>
          </a:p>
          <a:p>
            <a:pPr marL="457200" lvl="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Trauma-conscious gynaecological service: 5 hours / week; 36 women</a:t>
            </a:r>
            <a:r>
              <a:rPr lang="hu-HU" sz="2000" dirty="0">
                <a:solidFill>
                  <a:srgbClr val="12326E"/>
                </a:solidFill>
                <a:latin typeface="Roboto"/>
                <a:ea typeface="Roboto"/>
              </a:rPr>
              <a:t> in 2022</a:t>
            </a:r>
            <a:endParaRPr lang="en-GB" sz="2000" dirty="0">
              <a:solidFill>
                <a:srgbClr val="12326E"/>
              </a:solidFill>
              <a:latin typeface="Roboto"/>
              <a:ea typeface="Roboto"/>
            </a:endParaRPr>
          </a:p>
          <a:p>
            <a:pPr marL="457200" lvl="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1 hospital (department of internal medicine - 53 beds, nursing department - 20 beds); 447 admission, 443 discharge</a:t>
            </a:r>
            <a:r>
              <a:rPr lang="hu-HU" sz="2000" dirty="0">
                <a:solidFill>
                  <a:srgbClr val="12326E"/>
                </a:solidFill>
                <a:latin typeface="Roboto"/>
                <a:ea typeface="Roboto"/>
              </a:rPr>
              <a:t> in 2022</a:t>
            </a:r>
            <a:endParaRPr lang="en-GB" sz="2000" dirty="0">
              <a:solidFill>
                <a:srgbClr val="12326E"/>
              </a:solidFill>
              <a:latin typeface="Roboto"/>
              <a:ea typeface="Roboto"/>
            </a:endParaRPr>
          </a:p>
          <a:p>
            <a:pPr marL="457200" lvl="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Staff includes 23 doctors and 51 nurse</a:t>
            </a:r>
            <a:r>
              <a:rPr lang="hu-HU" sz="2000" dirty="0">
                <a:solidFill>
                  <a:srgbClr val="12326E"/>
                </a:solidFill>
                <a:latin typeface="Roboto"/>
                <a:ea typeface="Roboto"/>
              </a:rPr>
              <a:t>s</a:t>
            </a:r>
            <a:endParaRPr lang="en-GB" sz="2000" dirty="0">
              <a:solidFill>
                <a:srgbClr val="12326E"/>
              </a:solidFill>
              <a:latin typeface="Roboto"/>
              <a:ea typeface="Robo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12326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FCFE45C-E56A-4512-93B7-0FF6EB7E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>
                <a:solidFill>
                  <a:srgbClr val="12326E"/>
                </a:solidFill>
                <a:latin typeface="Roboto"/>
                <a:ea typeface="Roboto"/>
              </a:rPr>
              <a:t>Health services</a:t>
            </a:r>
            <a:endParaRPr lang="hu-HU" sz="4400" b="1" dirty="0">
              <a:solidFill>
                <a:srgbClr val="12326E"/>
              </a:solidFill>
              <a:latin typeface="Roboto"/>
              <a:ea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5952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875" y="5886426"/>
            <a:ext cx="1850801" cy="57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3058A4B2-0334-407B-8907-079FF4EB1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4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7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>
            <a:off x="-43516" y="0"/>
            <a:ext cx="681258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875" y="5886426"/>
            <a:ext cx="1850801" cy="57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 txBox="1"/>
          <p:nvPr/>
        </p:nvSpPr>
        <p:spPr>
          <a:xfrm>
            <a:off x="397050" y="1620288"/>
            <a:ext cx="8349900" cy="3924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Parallel / segregated services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Average age of habitants: 55 years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Social institutions: </a:t>
            </a:r>
            <a:r>
              <a:rPr lang="en-GB" sz="2000" i="1" dirty="0">
                <a:solidFill>
                  <a:srgbClr val="12326E"/>
                </a:solidFill>
                <a:latin typeface="Roboto"/>
                <a:ea typeface="Roboto"/>
              </a:rPr>
              <a:t>hidden transition towards health care </a:t>
            </a: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– without staff and appropriate physical conditions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Convalescent rooms’ experience: clients many times do not reach </a:t>
            </a:r>
            <a:r>
              <a:rPr lang="en-GB" sz="2000" i="1" dirty="0">
                <a:solidFill>
                  <a:srgbClr val="12326E"/>
                </a:solidFill>
                <a:latin typeface="Roboto"/>
                <a:ea typeface="Roboto"/>
              </a:rPr>
              <a:t>hospital admission’s criteria </a:t>
            </a: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– no systematic / institutional answer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Hospitals  discharge (a person is getting better and does not need a high level of care), but still need medical care - </a:t>
            </a:r>
            <a:r>
              <a:rPr lang="en-GB" sz="2000" i="1" dirty="0">
                <a:solidFill>
                  <a:srgbClr val="12326E"/>
                </a:solidFill>
                <a:latin typeface="Roboto"/>
                <a:ea typeface="Roboto"/>
              </a:rPr>
              <a:t>where to go?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Home for elderly; </a:t>
            </a:r>
            <a:r>
              <a:rPr lang="en-GB" sz="2000" i="1" dirty="0">
                <a:solidFill>
                  <a:srgbClr val="12326E"/>
                </a:solidFill>
                <a:latin typeface="Roboto"/>
                <a:ea typeface="Roboto"/>
              </a:rPr>
              <a:t>waiting time might reach 2 years </a:t>
            </a: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– no alternative solutions</a:t>
            </a:r>
          </a:p>
          <a:p>
            <a:pPr marL="457200" indent="-457200">
              <a:buClr>
                <a:srgbClr val="12326E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Lack of health insurance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12326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FCFE45C-E56A-4512-93B7-0FF6EB7E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>
                <a:solidFill>
                  <a:srgbClr val="12326E"/>
                </a:solidFill>
                <a:latin typeface="Roboto"/>
                <a:ea typeface="Roboto"/>
              </a:rPr>
              <a:t>Key challenges</a:t>
            </a:r>
            <a:endParaRPr lang="hu-HU" sz="4400" b="1" dirty="0">
              <a:solidFill>
                <a:srgbClr val="12326E"/>
              </a:solidFill>
              <a:latin typeface="Roboto"/>
              <a:ea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6537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1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>
            <a:off x="-43516" y="0"/>
            <a:ext cx="681258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79188" y="2043275"/>
            <a:ext cx="2985624" cy="298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3423099" cy="338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00194" y="3386000"/>
            <a:ext cx="4143807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1"/>
          <p:cNvSpPr txBox="1">
            <a:spLocks noGrp="1"/>
          </p:cNvSpPr>
          <p:nvPr>
            <p:ph type="title" idx="4294967295"/>
          </p:nvPr>
        </p:nvSpPr>
        <p:spPr>
          <a:xfrm flipH="1">
            <a:off x="380850" y="2258083"/>
            <a:ext cx="8382300" cy="16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ctr"/>
            <a:r>
              <a:rPr lang="en-GB" sz="3200" b="1" dirty="0">
                <a:solidFill>
                  <a:srgbClr val="12326E"/>
                </a:solidFill>
                <a:latin typeface="Roboto"/>
                <a:ea typeface="Roboto"/>
              </a:rPr>
              <a:t>Thank you for your attention</a:t>
            </a:r>
            <a:r>
              <a:rPr lang="en-GB" sz="3200" b="1" dirty="0">
                <a:solidFill>
                  <a:srgbClr val="12326E"/>
                </a:solidFill>
                <a:latin typeface="Roboto"/>
                <a:ea typeface="Roboto"/>
                <a:cs typeface="Roboto"/>
                <a:sym typeface="Roboto"/>
              </a:rPr>
              <a:t>! </a:t>
            </a:r>
          </a:p>
        </p:txBody>
      </p:sp>
      <p:sp>
        <p:nvSpPr>
          <p:cNvPr id="173" name="Google Shape;173;p21"/>
          <p:cNvSpPr txBox="1"/>
          <p:nvPr/>
        </p:nvSpPr>
        <p:spPr>
          <a:xfrm>
            <a:off x="2321169" y="4151725"/>
            <a:ext cx="3908331" cy="128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Istvan Dande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</a:rPr>
              <a:t> Health service deputy manager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 dirty="0">
                <a:solidFill>
                  <a:srgbClr val="12326E"/>
                </a:solidFill>
                <a:latin typeface="Roboto"/>
                <a:ea typeface="Roboto"/>
                <a:cs typeface="Roboto"/>
                <a:sym typeface="Roboto"/>
              </a:rPr>
              <a:t>dande.</a:t>
            </a:r>
            <a:r>
              <a:rPr lang="en-GB" sz="2000" u="sng" dirty="0">
                <a:solidFill>
                  <a:srgbClr val="12326E"/>
                </a:solidFill>
                <a:latin typeface="Roboto"/>
                <a:ea typeface="Roboto"/>
                <a:cs typeface="Roboto"/>
                <a:sym typeface="Roboto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istvan@bmszki.hu</a:t>
            </a:r>
            <a:r>
              <a:rPr lang="en-GB" sz="2000" dirty="0">
                <a:solidFill>
                  <a:srgbClr val="12326E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150" dirty="0">
              <a:solidFill>
                <a:srgbClr val="12326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286</Words>
  <Application>Microsoft Office PowerPoint</Application>
  <PresentationFormat>Diavetítés a képernyőre (4:3 oldalarány)</PresentationFormat>
  <Paragraphs>29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Symbol</vt:lpstr>
      <vt:lpstr>Arial</vt:lpstr>
      <vt:lpstr>Roboto</vt:lpstr>
      <vt:lpstr>Simple Light</vt:lpstr>
      <vt:lpstr>PowerPoint-bemutató</vt:lpstr>
      <vt:lpstr>19 premises in the capital</vt:lpstr>
      <vt:lpstr>Health services</vt:lpstr>
      <vt:lpstr>PowerPoint-bemutató</vt:lpstr>
      <vt:lpstr>Key challenges</vt:lpstr>
      <vt:lpstr>Thank you for your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dannadieu</dc:creator>
  <cp:lastModifiedBy>dannadieu</cp:lastModifiedBy>
  <cp:revision>4</cp:revision>
  <dcterms:modified xsi:type="dcterms:W3CDTF">2023-05-08T15:18:56Z</dcterms:modified>
</cp:coreProperties>
</file>