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5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2" r:id="rId6"/>
    <p:sldId id="383" r:id="rId7"/>
    <p:sldId id="384" r:id="rId8"/>
    <p:sldId id="271" r:id="rId9"/>
    <p:sldId id="274" r:id="rId10"/>
    <p:sldId id="390" r:id="rId11"/>
    <p:sldId id="391" r:id="rId12"/>
    <p:sldId id="386" r:id="rId13"/>
    <p:sldId id="385" r:id="rId14"/>
    <p:sldId id="389" r:id="rId15"/>
    <p:sldId id="393" r:id="rId16"/>
    <p:sldId id="261" r:id="rId17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66788" autoAdjust="0"/>
  </p:normalViewPr>
  <p:slideViewPr>
    <p:cSldViewPr>
      <p:cViewPr varScale="1">
        <p:scale>
          <a:sx n="33" d="100"/>
          <a:sy n="33" d="100"/>
        </p:scale>
        <p:origin x="130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4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40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FAB568-BE9B-4FF7-B6DE-FA583A238602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689A70-B026-4433-B398-D17652DDDB99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BE" b="1" dirty="0">
              <a:solidFill>
                <a:schemeClr val="tx1"/>
              </a:solidFill>
            </a:rPr>
            <a:t>European coalition to end </a:t>
          </a:r>
          <a:r>
            <a:rPr lang="fr-BE" b="1" dirty="0" err="1">
              <a:solidFill>
                <a:schemeClr val="tx1"/>
              </a:solidFill>
            </a:rPr>
            <a:t>homelessness</a:t>
          </a:r>
          <a:r>
            <a:rPr lang="fr-BE" b="1" dirty="0">
              <a:solidFill>
                <a:schemeClr val="tx1"/>
              </a:solidFill>
            </a:rPr>
            <a:t> in Europe </a:t>
          </a:r>
          <a:endParaRPr lang="en-US" b="1" dirty="0">
            <a:solidFill>
              <a:schemeClr val="tx1"/>
            </a:solidFill>
          </a:endParaRPr>
        </a:p>
      </dgm:t>
    </dgm:pt>
    <dgm:pt modelId="{4A8551D4-C355-434F-8EDC-A72896C0715D}" type="parTrans" cxnId="{A9E6BCCC-E3AE-47A4-B69E-4A6F9B2384BE}">
      <dgm:prSet/>
      <dgm:spPr/>
      <dgm:t>
        <a:bodyPr/>
        <a:lstStyle/>
        <a:p>
          <a:endParaRPr lang="en-US"/>
        </a:p>
      </dgm:t>
    </dgm:pt>
    <dgm:pt modelId="{B4A4A57F-5700-4CE5-9FE3-4635EF1BE84E}" type="sibTrans" cxnId="{A9E6BCCC-E3AE-47A4-B69E-4A6F9B2384BE}">
      <dgm:prSet/>
      <dgm:spPr/>
      <dgm:t>
        <a:bodyPr/>
        <a:lstStyle/>
        <a:p>
          <a:endParaRPr lang="en-US"/>
        </a:p>
      </dgm:t>
    </dgm:pt>
    <dgm:pt modelId="{3200192F-D840-4B42-ADC4-B915882C2F4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BE" b="1" dirty="0">
              <a:solidFill>
                <a:schemeClr val="tx1"/>
              </a:solidFill>
            </a:rPr>
            <a:t>130+ </a:t>
          </a:r>
          <a:r>
            <a:rPr lang="fr-BE" b="1" dirty="0" err="1">
              <a:solidFill>
                <a:schemeClr val="tx1"/>
              </a:solidFill>
            </a:rPr>
            <a:t>members</a:t>
          </a:r>
          <a:r>
            <a:rPr lang="fr-BE" b="1" dirty="0">
              <a:solidFill>
                <a:schemeClr val="tx1"/>
              </a:solidFill>
            </a:rPr>
            <a:t> </a:t>
          </a:r>
          <a:r>
            <a:rPr lang="fr-BE" b="1" dirty="0" err="1">
              <a:solidFill>
                <a:schemeClr val="tx1"/>
              </a:solidFill>
            </a:rPr>
            <a:t>across</a:t>
          </a:r>
          <a:r>
            <a:rPr lang="fr-BE" b="1" dirty="0">
              <a:solidFill>
                <a:schemeClr val="tx1"/>
              </a:solidFill>
            </a:rPr>
            <a:t> Europe (EU + EFTA + UK) </a:t>
          </a:r>
          <a:endParaRPr lang="en-US" b="1" dirty="0">
            <a:solidFill>
              <a:schemeClr val="tx1"/>
            </a:solidFill>
          </a:endParaRPr>
        </a:p>
      </dgm:t>
    </dgm:pt>
    <dgm:pt modelId="{8CE36EAE-98D9-4C13-97C7-04E54C26C7DB}" type="parTrans" cxnId="{66E72C20-9A3B-4509-B0C5-C9B3F4660ED1}">
      <dgm:prSet/>
      <dgm:spPr/>
      <dgm:t>
        <a:bodyPr/>
        <a:lstStyle/>
        <a:p>
          <a:endParaRPr lang="en-US"/>
        </a:p>
      </dgm:t>
    </dgm:pt>
    <dgm:pt modelId="{469A1328-C067-4401-A057-1489736F8C1B}" type="sibTrans" cxnId="{66E72C20-9A3B-4509-B0C5-C9B3F4660ED1}">
      <dgm:prSet/>
      <dgm:spPr/>
      <dgm:t>
        <a:bodyPr/>
        <a:lstStyle/>
        <a:p>
          <a:endParaRPr lang="en-US"/>
        </a:p>
      </dgm:t>
    </dgm:pt>
    <dgm:pt modelId="{B7C0FE09-7071-4094-B5FB-22A33F8F8979}" type="pres">
      <dgm:prSet presAssocID="{C3FAB568-BE9B-4FF7-B6DE-FA583A238602}" presName="diagram" presStyleCnt="0">
        <dgm:presLayoutVars>
          <dgm:dir/>
          <dgm:resizeHandles/>
        </dgm:presLayoutVars>
      </dgm:prSet>
      <dgm:spPr/>
    </dgm:pt>
    <dgm:pt modelId="{BCF74D97-1723-4F72-8E5D-089E734F9C86}" type="pres">
      <dgm:prSet presAssocID="{D2689A70-B026-4433-B398-D17652DDDB99}" presName="firstNode" presStyleLbl="node1" presStyleIdx="0" presStyleCnt="2" custScaleX="69973" custScaleY="65910">
        <dgm:presLayoutVars>
          <dgm:bulletEnabled val="1"/>
        </dgm:presLayoutVars>
      </dgm:prSet>
      <dgm:spPr/>
    </dgm:pt>
    <dgm:pt modelId="{5C1E51E7-4E35-48F2-947F-34969BD67259}" type="pres">
      <dgm:prSet presAssocID="{B4A4A57F-5700-4CE5-9FE3-4635EF1BE84E}" presName="sibTrans" presStyleLbl="sibTrans2D1" presStyleIdx="0" presStyleCnt="1"/>
      <dgm:spPr/>
    </dgm:pt>
    <dgm:pt modelId="{E01850FC-601A-4186-BC99-E251473CE5E1}" type="pres">
      <dgm:prSet presAssocID="{3200192F-D840-4B42-ADC4-B915882C2F4F}" presName="lastNode" presStyleLbl="node1" presStyleIdx="1" presStyleCnt="2" custScaleX="70635" custScaleY="65992">
        <dgm:presLayoutVars>
          <dgm:bulletEnabled val="1"/>
        </dgm:presLayoutVars>
      </dgm:prSet>
      <dgm:spPr/>
    </dgm:pt>
  </dgm:ptLst>
  <dgm:cxnLst>
    <dgm:cxn modelId="{C571F802-1DF1-4351-A35D-2E010021BC34}" type="presOf" srcId="{3200192F-D840-4B42-ADC4-B915882C2F4F}" destId="{E01850FC-601A-4186-BC99-E251473CE5E1}" srcOrd="0" destOrd="0" presId="urn:microsoft.com/office/officeart/2005/8/layout/bProcess2"/>
    <dgm:cxn modelId="{66E72C20-9A3B-4509-B0C5-C9B3F4660ED1}" srcId="{C3FAB568-BE9B-4FF7-B6DE-FA583A238602}" destId="{3200192F-D840-4B42-ADC4-B915882C2F4F}" srcOrd="1" destOrd="0" parTransId="{8CE36EAE-98D9-4C13-97C7-04E54C26C7DB}" sibTransId="{469A1328-C067-4401-A057-1489736F8C1B}"/>
    <dgm:cxn modelId="{24A5CC24-DB9E-45BA-8676-19E44DFE501E}" type="presOf" srcId="{B4A4A57F-5700-4CE5-9FE3-4635EF1BE84E}" destId="{5C1E51E7-4E35-48F2-947F-34969BD67259}" srcOrd="0" destOrd="0" presId="urn:microsoft.com/office/officeart/2005/8/layout/bProcess2"/>
    <dgm:cxn modelId="{004C54BB-23DA-49F8-9246-9BB5C0287E81}" type="presOf" srcId="{C3FAB568-BE9B-4FF7-B6DE-FA583A238602}" destId="{B7C0FE09-7071-4094-B5FB-22A33F8F8979}" srcOrd="0" destOrd="0" presId="urn:microsoft.com/office/officeart/2005/8/layout/bProcess2"/>
    <dgm:cxn modelId="{9491E5BD-2741-42A5-8903-036806C4B5AC}" type="presOf" srcId="{D2689A70-B026-4433-B398-D17652DDDB99}" destId="{BCF74D97-1723-4F72-8E5D-089E734F9C86}" srcOrd="0" destOrd="0" presId="urn:microsoft.com/office/officeart/2005/8/layout/bProcess2"/>
    <dgm:cxn modelId="{A9E6BCCC-E3AE-47A4-B69E-4A6F9B2384BE}" srcId="{C3FAB568-BE9B-4FF7-B6DE-FA583A238602}" destId="{D2689A70-B026-4433-B398-D17652DDDB99}" srcOrd="0" destOrd="0" parTransId="{4A8551D4-C355-434F-8EDC-A72896C0715D}" sibTransId="{B4A4A57F-5700-4CE5-9FE3-4635EF1BE84E}"/>
    <dgm:cxn modelId="{3512BB2D-8386-4A95-9E9A-1CE34770041F}" type="presParOf" srcId="{B7C0FE09-7071-4094-B5FB-22A33F8F8979}" destId="{BCF74D97-1723-4F72-8E5D-089E734F9C86}" srcOrd="0" destOrd="0" presId="urn:microsoft.com/office/officeart/2005/8/layout/bProcess2"/>
    <dgm:cxn modelId="{D3D51765-2A27-445A-A44D-050DA9D0615E}" type="presParOf" srcId="{B7C0FE09-7071-4094-B5FB-22A33F8F8979}" destId="{5C1E51E7-4E35-48F2-947F-34969BD67259}" srcOrd="1" destOrd="0" presId="urn:microsoft.com/office/officeart/2005/8/layout/bProcess2"/>
    <dgm:cxn modelId="{042564B3-8267-4089-8C6C-6BC0F5DB1AB8}" type="presParOf" srcId="{B7C0FE09-7071-4094-B5FB-22A33F8F8979}" destId="{E01850FC-601A-4186-BC99-E251473CE5E1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8415E8-6FC6-43A4-984B-01839AD2B1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D2C364-A287-463A-B276-1D290C23108A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3600" b="1" dirty="0">
              <a:solidFill>
                <a:schemeClr val="tx1"/>
              </a:solidFill>
            </a:rPr>
            <a:t>Our Work </a:t>
          </a:r>
          <a:endParaRPr lang="en-US" sz="3600" b="1" dirty="0">
            <a:solidFill>
              <a:schemeClr val="tx1"/>
            </a:solidFill>
          </a:endParaRPr>
        </a:p>
      </dgm:t>
    </dgm:pt>
    <dgm:pt modelId="{8444CEB9-C9F2-4689-A1F7-D75FD064DF67}" type="parTrans" cxnId="{4A39DBAB-F860-40C2-9D3E-7B7AE022A31C}">
      <dgm:prSet/>
      <dgm:spPr/>
      <dgm:t>
        <a:bodyPr/>
        <a:lstStyle/>
        <a:p>
          <a:endParaRPr lang="en-US"/>
        </a:p>
      </dgm:t>
    </dgm:pt>
    <dgm:pt modelId="{A256D7CD-BA36-4B56-B93D-A85EA888FA7D}" type="sibTrans" cxnId="{4A39DBAB-F860-40C2-9D3E-7B7AE022A31C}">
      <dgm:prSet/>
      <dgm:spPr/>
      <dgm:t>
        <a:bodyPr/>
        <a:lstStyle/>
        <a:p>
          <a:endParaRPr lang="en-US"/>
        </a:p>
      </dgm:t>
    </dgm:pt>
    <dgm:pt modelId="{5F7798C7-12FD-4DA5-97F2-390163BD26F4}">
      <dgm:prSet custT="1"/>
      <dgm:spPr/>
      <dgm:t>
        <a:bodyPr/>
        <a:lstStyle/>
        <a:p>
          <a:r>
            <a:rPr lang="en-GB" sz="3600" dirty="0">
              <a:solidFill>
                <a:schemeClr val="tx1"/>
              </a:solidFill>
            </a:rPr>
            <a:t>Research </a:t>
          </a:r>
          <a:endParaRPr lang="en-US" sz="3600" dirty="0">
            <a:solidFill>
              <a:schemeClr val="tx1"/>
            </a:solidFill>
          </a:endParaRPr>
        </a:p>
      </dgm:t>
    </dgm:pt>
    <dgm:pt modelId="{95073ECE-EDC2-46F5-BD7C-BCE7732CFCD9}" type="parTrans" cxnId="{B64FB34F-FE92-48DD-8FE6-C73E709B0A7B}">
      <dgm:prSet/>
      <dgm:spPr/>
      <dgm:t>
        <a:bodyPr/>
        <a:lstStyle/>
        <a:p>
          <a:endParaRPr lang="en-US"/>
        </a:p>
      </dgm:t>
    </dgm:pt>
    <dgm:pt modelId="{ED4475F3-CBBE-4AE5-97ED-7872DEA8385D}" type="sibTrans" cxnId="{B64FB34F-FE92-48DD-8FE6-C73E709B0A7B}">
      <dgm:prSet/>
      <dgm:spPr/>
      <dgm:t>
        <a:bodyPr/>
        <a:lstStyle/>
        <a:p>
          <a:endParaRPr lang="en-US"/>
        </a:p>
      </dgm:t>
    </dgm:pt>
    <dgm:pt modelId="{0DDB4071-F184-451B-B727-AA30E841102A}">
      <dgm:prSet custT="1"/>
      <dgm:spPr/>
      <dgm:t>
        <a:bodyPr/>
        <a:lstStyle/>
        <a:p>
          <a:r>
            <a:rPr lang="en-GB" sz="3600" dirty="0">
              <a:solidFill>
                <a:schemeClr val="tx1"/>
              </a:solidFill>
            </a:rPr>
            <a:t>Learning, expertise &amp; knowledge</a:t>
          </a:r>
          <a:endParaRPr lang="en-US" sz="3600" dirty="0">
            <a:solidFill>
              <a:schemeClr val="tx1"/>
            </a:solidFill>
          </a:endParaRPr>
        </a:p>
      </dgm:t>
    </dgm:pt>
    <dgm:pt modelId="{EAB29D07-2D60-405D-B375-581D846BABEF}" type="parTrans" cxnId="{B1826043-C66D-442C-8033-995CF45DF9A2}">
      <dgm:prSet/>
      <dgm:spPr/>
      <dgm:t>
        <a:bodyPr/>
        <a:lstStyle/>
        <a:p>
          <a:endParaRPr lang="en-US"/>
        </a:p>
      </dgm:t>
    </dgm:pt>
    <dgm:pt modelId="{3B9D8788-3BAF-4308-BFF2-5AA49095BF62}" type="sibTrans" cxnId="{B1826043-C66D-442C-8033-995CF45DF9A2}">
      <dgm:prSet/>
      <dgm:spPr/>
      <dgm:t>
        <a:bodyPr/>
        <a:lstStyle/>
        <a:p>
          <a:endParaRPr lang="en-US"/>
        </a:p>
      </dgm:t>
    </dgm:pt>
    <dgm:pt modelId="{2A97265F-F53C-4873-9064-80B124831A6D}">
      <dgm:prSet custT="1"/>
      <dgm:spPr/>
      <dgm:t>
        <a:bodyPr/>
        <a:lstStyle/>
        <a:p>
          <a:r>
            <a:rPr lang="en-GB" sz="3600" dirty="0">
              <a:solidFill>
                <a:schemeClr val="tx1"/>
              </a:solidFill>
            </a:rPr>
            <a:t>Advocacy </a:t>
          </a:r>
          <a:endParaRPr lang="en-US" sz="3600" dirty="0">
            <a:solidFill>
              <a:schemeClr val="tx1"/>
            </a:solidFill>
          </a:endParaRPr>
        </a:p>
      </dgm:t>
    </dgm:pt>
    <dgm:pt modelId="{A37269C1-1C52-4087-A521-D61D4D91EFC2}" type="parTrans" cxnId="{7410F4E7-CA35-4DBC-BB33-921A8352FE62}">
      <dgm:prSet/>
      <dgm:spPr/>
      <dgm:t>
        <a:bodyPr/>
        <a:lstStyle/>
        <a:p>
          <a:endParaRPr lang="en-US"/>
        </a:p>
      </dgm:t>
    </dgm:pt>
    <dgm:pt modelId="{3D38302E-1483-4561-94A3-F6FDB35EDFBC}" type="sibTrans" cxnId="{7410F4E7-CA35-4DBC-BB33-921A8352FE62}">
      <dgm:prSet/>
      <dgm:spPr/>
      <dgm:t>
        <a:bodyPr/>
        <a:lstStyle/>
        <a:p>
          <a:endParaRPr lang="en-US"/>
        </a:p>
      </dgm:t>
    </dgm:pt>
    <dgm:pt modelId="{23597A0B-705F-4D2D-B12C-5725659A531A}">
      <dgm:prSet custT="1"/>
      <dgm:spPr/>
      <dgm:t>
        <a:bodyPr/>
        <a:lstStyle/>
        <a:p>
          <a:r>
            <a:rPr lang="en-GB" sz="3600" dirty="0">
              <a:solidFill>
                <a:schemeClr val="tx1"/>
              </a:solidFill>
            </a:rPr>
            <a:t>Awareness raising</a:t>
          </a:r>
          <a:endParaRPr lang="en-US" sz="3600" dirty="0">
            <a:solidFill>
              <a:schemeClr val="tx1"/>
            </a:solidFill>
          </a:endParaRPr>
        </a:p>
      </dgm:t>
    </dgm:pt>
    <dgm:pt modelId="{9EE0F0D7-0398-4F14-995C-7686EDE6611D}" type="parTrans" cxnId="{533433D1-BE14-4BF6-96E4-719792E2FCB5}">
      <dgm:prSet/>
      <dgm:spPr/>
      <dgm:t>
        <a:bodyPr/>
        <a:lstStyle/>
        <a:p>
          <a:endParaRPr lang="en-US"/>
        </a:p>
      </dgm:t>
    </dgm:pt>
    <dgm:pt modelId="{DBFCC388-903F-480F-AC04-6F9CA163533B}" type="sibTrans" cxnId="{533433D1-BE14-4BF6-96E4-719792E2FCB5}">
      <dgm:prSet/>
      <dgm:spPr/>
      <dgm:t>
        <a:bodyPr/>
        <a:lstStyle/>
        <a:p>
          <a:endParaRPr lang="en-US"/>
        </a:p>
      </dgm:t>
    </dgm:pt>
    <dgm:pt modelId="{4BC01952-1C0F-4795-A091-5DF96013C5FE}" type="pres">
      <dgm:prSet presAssocID="{A28415E8-6FC6-43A4-984B-01839AD2B15C}" presName="linear" presStyleCnt="0">
        <dgm:presLayoutVars>
          <dgm:animLvl val="lvl"/>
          <dgm:resizeHandles val="exact"/>
        </dgm:presLayoutVars>
      </dgm:prSet>
      <dgm:spPr/>
    </dgm:pt>
    <dgm:pt modelId="{BC3A4BDF-4E57-4D08-AA90-A2E388FB0FFC}" type="pres">
      <dgm:prSet presAssocID="{82D2C364-A287-463A-B276-1D290C23108A}" presName="parentText" presStyleLbl="node1" presStyleIdx="0" presStyleCnt="1" custScaleY="55214" custLinFactNeighborX="2275" custLinFactNeighborY="-6102">
        <dgm:presLayoutVars>
          <dgm:chMax val="0"/>
          <dgm:bulletEnabled val="1"/>
        </dgm:presLayoutVars>
      </dgm:prSet>
      <dgm:spPr/>
    </dgm:pt>
    <dgm:pt modelId="{45469FC0-836C-4857-93F5-9717B634462B}" type="pres">
      <dgm:prSet presAssocID="{82D2C364-A287-463A-B276-1D290C23108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E057E02-36C3-47D1-809E-F36F914DD3C4}" type="presOf" srcId="{82D2C364-A287-463A-B276-1D290C23108A}" destId="{BC3A4BDF-4E57-4D08-AA90-A2E388FB0FFC}" srcOrd="0" destOrd="0" presId="urn:microsoft.com/office/officeart/2005/8/layout/vList2"/>
    <dgm:cxn modelId="{3A805E3E-CB46-4718-B64E-1BB1E56D80B9}" type="presOf" srcId="{2A97265F-F53C-4873-9064-80B124831A6D}" destId="{45469FC0-836C-4857-93F5-9717B634462B}" srcOrd="0" destOrd="2" presId="urn:microsoft.com/office/officeart/2005/8/layout/vList2"/>
    <dgm:cxn modelId="{3A29C541-59BF-4361-8C83-D4A34D5254F3}" type="presOf" srcId="{5F7798C7-12FD-4DA5-97F2-390163BD26F4}" destId="{45469FC0-836C-4857-93F5-9717B634462B}" srcOrd="0" destOrd="0" presId="urn:microsoft.com/office/officeart/2005/8/layout/vList2"/>
    <dgm:cxn modelId="{B1826043-C66D-442C-8033-995CF45DF9A2}" srcId="{82D2C364-A287-463A-B276-1D290C23108A}" destId="{0DDB4071-F184-451B-B727-AA30E841102A}" srcOrd="1" destOrd="0" parTransId="{EAB29D07-2D60-405D-B375-581D846BABEF}" sibTransId="{3B9D8788-3BAF-4308-BFF2-5AA49095BF62}"/>
    <dgm:cxn modelId="{B64FB34F-FE92-48DD-8FE6-C73E709B0A7B}" srcId="{82D2C364-A287-463A-B276-1D290C23108A}" destId="{5F7798C7-12FD-4DA5-97F2-390163BD26F4}" srcOrd="0" destOrd="0" parTransId="{95073ECE-EDC2-46F5-BD7C-BCE7732CFCD9}" sibTransId="{ED4475F3-CBBE-4AE5-97ED-7872DEA8385D}"/>
    <dgm:cxn modelId="{59C06E55-DCAC-4153-8307-B6C185BCEB95}" type="presOf" srcId="{23597A0B-705F-4D2D-B12C-5725659A531A}" destId="{45469FC0-836C-4857-93F5-9717B634462B}" srcOrd="0" destOrd="3" presId="urn:microsoft.com/office/officeart/2005/8/layout/vList2"/>
    <dgm:cxn modelId="{4A39DBAB-F860-40C2-9D3E-7B7AE022A31C}" srcId="{A28415E8-6FC6-43A4-984B-01839AD2B15C}" destId="{82D2C364-A287-463A-B276-1D290C23108A}" srcOrd="0" destOrd="0" parTransId="{8444CEB9-C9F2-4689-A1F7-D75FD064DF67}" sibTransId="{A256D7CD-BA36-4B56-B93D-A85EA888FA7D}"/>
    <dgm:cxn modelId="{1A261BCA-AE10-4C73-A51D-685B3DD75E8E}" type="presOf" srcId="{0DDB4071-F184-451B-B727-AA30E841102A}" destId="{45469FC0-836C-4857-93F5-9717B634462B}" srcOrd="0" destOrd="1" presId="urn:microsoft.com/office/officeart/2005/8/layout/vList2"/>
    <dgm:cxn modelId="{533433D1-BE14-4BF6-96E4-719792E2FCB5}" srcId="{82D2C364-A287-463A-B276-1D290C23108A}" destId="{23597A0B-705F-4D2D-B12C-5725659A531A}" srcOrd="3" destOrd="0" parTransId="{9EE0F0D7-0398-4F14-995C-7686EDE6611D}" sibTransId="{DBFCC388-903F-480F-AC04-6F9CA163533B}"/>
    <dgm:cxn modelId="{7410F4E7-CA35-4DBC-BB33-921A8352FE62}" srcId="{82D2C364-A287-463A-B276-1D290C23108A}" destId="{2A97265F-F53C-4873-9064-80B124831A6D}" srcOrd="2" destOrd="0" parTransId="{A37269C1-1C52-4087-A521-D61D4D91EFC2}" sibTransId="{3D38302E-1483-4561-94A3-F6FDB35EDFBC}"/>
    <dgm:cxn modelId="{FE9F99F6-7FC9-4896-9AA4-23E81A27D6B0}" type="presOf" srcId="{A28415E8-6FC6-43A4-984B-01839AD2B15C}" destId="{4BC01952-1C0F-4795-A091-5DF96013C5FE}" srcOrd="0" destOrd="0" presId="urn:microsoft.com/office/officeart/2005/8/layout/vList2"/>
    <dgm:cxn modelId="{D9862076-2BEB-4D25-8DA5-A201DF2912EA}" type="presParOf" srcId="{4BC01952-1C0F-4795-A091-5DF96013C5FE}" destId="{BC3A4BDF-4E57-4D08-AA90-A2E388FB0FFC}" srcOrd="0" destOrd="0" presId="urn:microsoft.com/office/officeart/2005/8/layout/vList2"/>
    <dgm:cxn modelId="{F56F4708-3C0D-4F42-A0A4-3B18FF34C7F1}" type="presParOf" srcId="{4BC01952-1C0F-4795-A091-5DF96013C5FE}" destId="{45469FC0-836C-4857-93F5-9717B634462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74D97-1723-4F72-8E5D-089E734F9C86}">
      <dsp:nvSpPr>
        <dsp:cNvPr id="0" name=""/>
        <dsp:cNvSpPr/>
      </dsp:nvSpPr>
      <dsp:spPr>
        <a:xfrm>
          <a:off x="2292697" y="3217"/>
          <a:ext cx="2744697" cy="2585326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500" b="1" kern="1200" dirty="0">
              <a:solidFill>
                <a:schemeClr val="tx1"/>
              </a:solidFill>
            </a:rPr>
            <a:t>European coalition to end </a:t>
          </a:r>
          <a:r>
            <a:rPr lang="fr-BE" sz="2500" b="1" kern="1200" dirty="0" err="1">
              <a:solidFill>
                <a:schemeClr val="tx1"/>
              </a:solidFill>
            </a:rPr>
            <a:t>homelessness</a:t>
          </a:r>
          <a:r>
            <a:rPr lang="fr-BE" sz="2500" b="1" kern="1200" dirty="0">
              <a:solidFill>
                <a:schemeClr val="tx1"/>
              </a:solidFill>
            </a:rPr>
            <a:t> in Europe </a:t>
          </a:r>
          <a:endParaRPr lang="en-US" sz="2500" b="1" kern="1200" dirty="0">
            <a:solidFill>
              <a:schemeClr val="tx1"/>
            </a:solidFill>
          </a:endParaRPr>
        </a:p>
      </dsp:txBody>
      <dsp:txXfrm>
        <a:off x="2694649" y="381829"/>
        <a:ext cx="1940793" cy="1828102"/>
      </dsp:txXfrm>
    </dsp:sp>
    <dsp:sp modelId="{5C1E51E7-4E35-48F2-947F-34969BD67259}">
      <dsp:nvSpPr>
        <dsp:cNvPr id="0" name=""/>
        <dsp:cNvSpPr/>
      </dsp:nvSpPr>
      <dsp:spPr>
        <a:xfrm rot="5398828">
          <a:off x="5361002" y="775335"/>
          <a:ext cx="1372878" cy="103946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850FC-601A-4186-BC99-E251473CE5E1}">
      <dsp:nvSpPr>
        <dsp:cNvPr id="0" name=""/>
        <dsp:cNvSpPr/>
      </dsp:nvSpPr>
      <dsp:spPr>
        <a:xfrm>
          <a:off x="6998649" y="0"/>
          <a:ext cx="2770664" cy="258854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500" b="1" kern="1200" dirty="0">
              <a:solidFill>
                <a:schemeClr val="tx1"/>
              </a:solidFill>
            </a:rPr>
            <a:t>130+ </a:t>
          </a:r>
          <a:r>
            <a:rPr lang="fr-BE" sz="2500" b="1" kern="1200" dirty="0" err="1">
              <a:solidFill>
                <a:schemeClr val="tx1"/>
              </a:solidFill>
            </a:rPr>
            <a:t>members</a:t>
          </a:r>
          <a:r>
            <a:rPr lang="fr-BE" sz="2500" b="1" kern="1200" dirty="0">
              <a:solidFill>
                <a:schemeClr val="tx1"/>
              </a:solidFill>
            </a:rPr>
            <a:t> </a:t>
          </a:r>
          <a:r>
            <a:rPr lang="fr-BE" sz="2500" b="1" kern="1200" dirty="0" err="1">
              <a:solidFill>
                <a:schemeClr val="tx1"/>
              </a:solidFill>
            </a:rPr>
            <a:t>across</a:t>
          </a:r>
          <a:r>
            <a:rPr lang="fr-BE" sz="2500" b="1" kern="1200" dirty="0">
              <a:solidFill>
                <a:schemeClr val="tx1"/>
              </a:solidFill>
            </a:rPr>
            <a:t> Europe (EU + EFTA + UK) </a:t>
          </a:r>
          <a:endParaRPr lang="en-US" sz="2500" b="1" kern="1200" dirty="0">
            <a:solidFill>
              <a:schemeClr val="tx1"/>
            </a:solidFill>
          </a:endParaRPr>
        </a:p>
      </dsp:txBody>
      <dsp:txXfrm>
        <a:off x="7404403" y="379083"/>
        <a:ext cx="1959156" cy="1830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A4BDF-4E57-4D08-AA90-A2E388FB0FFC}">
      <dsp:nvSpPr>
        <dsp:cNvPr id="0" name=""/>
        <dsp:cNvSpPr/>
      </dsp:nvSpPr>
      <dsp:spPr>
        <a:xfrm>
          <a:off x="0" y="993150"/>
          <a:ext cx="7072826" cy="66150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>
              <a:solidFill>
                <a:schemeClr val="tx1"/>
              </a:solidFill>
            </a:rPr>
            <a:t>Our Work </a:t>
          </a:r>
          <a:endParaRPr lang="en-US" sz="3600" b="1" kern="1200" dirty="0">
            <a:solidFill>
              <a:schemeClr val="tx1"/>
            </a:solidFill>
          </a:endParaRPr>
        </a:p>
      </dsp:txBody>
      <dsp:txXfrm>
        <a:off x="32292" y="1025442"/>
        <a:ext cx="7008242" cy="596923"/>
      </dsp:txXfrm>
    </dsp:sp>
    <dsp:sp modelId="{45469FC0-836C-4857-93F5-9717B634462B}">
      <dsp:nvSpPr>
        <dsp:cNvPr id="0" name=""/>
        <dsp:cNvSpPr/>
      </dsp:nvSpPr>
      <dsp:spPr>
        <a:xfrm>
          <a:off x="0" y="1804211"/>
          <a:ext cx="7072826" cy="245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562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600" kern="1200" dirty="0">
              <a:solidFill>
                <a:schemeClr val="tx1"/>
              </a:solidFill>
            </a:rPr>
            <a:t>Research </a:t>
          </a:r>
          <a:endParaRPr lang="en-US" sz="3600" kern="1200" dirty="0">
            <a:solidFill>
              <a:schemeClr val="tx1"/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600" kern="1200" dirty="0">
              <a:solidFill>
                <a:schemeClr val="tx1"/>
              </a:solidFill>
            </a:rPr>
            <a:t>Learning, expertise &amp; knowledge</a:t>
          </a:r>
          <a:endParaRPr lang="en-US" sz="3600" kern="1200" dirty="0">
            <a:solidFill>
              <a:schemeClr val="tx1"/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600" kern="1200" dirty="0">
              <a:solidFill>
                <a:schemeClr val="tx1"/>
              </a:solidFill>
            </a:rPr>
            <a:t>Advocacy </a:t>
          </a:r>
          <a:endParaRPr lang="en-US" sz="3600" kern="1200" dirty="0">
            <a:solidFill>
              <a:schemeClr val="tx1"/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600" kern="1200" dirty="0">
              <a:solidFill>
                <a:schemeClr val="tx1"/>
              </a:solidFill>
            </a:rPr>
            <a:t>Awareness raising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0" y="1804211"/>
        <a:ext cx="7072826" cy="245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265FD1-A3B8-5EB3-23E7-4B6D5E79AF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49DFF3-0B24-AB68-F4E6-096CB52522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9E5B0-85B1-478E-BB01-24406BD33F01}" type="datetimeFigureOut">
              <a:rPr lang="en-GB" smtClean="0"/>
              <a:t>08/05/2023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F3E63-2F9C-1E1B-F239-47AD38FE55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8CFD3-BF04-01DC-5EA6-4B5DDDD98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B86D0-6BFC-471B-A7F0-905B6BEE3D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65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0C500-CBCD-431E-AE2C-5E1299A95978}" type="datetimeFigureOut">
              <a:rPr lang="en-GB" smtClean="0"/>
              <a:t>08/05/2023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CD41D-A93A-4645-8E9C-B1A36C9580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2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ec.europa.eu/funding/eu4health-programme-2021-2027-vision-healthier-european-union_en#moda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88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C840A-3795-4F3B-B9D1-68CEDC15CECF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551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925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92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5F5-E1B3-45CC-9B74-7CE7048C932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55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1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787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9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063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581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GB" sz="1800" u="sng" kern="10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57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D41D-A93A-4645-8E9C-B1A36C9580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7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8D13C-3571-AD07-6E45-DDDE44CA8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7167-6725-1216-1BA3-D7C8D16E4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58EFA-77EC-D0A0-B336-0ACCB1E2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FA610-8547-2FEE-1C2E-BC9978EE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28AFE-62A5-6DD0-D742-765049FC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3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76A80-20D3-8D59-84D4-C32122C4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9757D-1586-12CE-A65B-5DE59BD74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76A26-F2A7-B33A-B1CE-2C345AF73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A6A76-01C9-B810-F8CB-2B80EB4B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8C22-6F33-512A-5587-107B1E97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2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764844-8932-A457-CED8-D55F1428E9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350BF-7608-CF31-8545-743A4840A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E857-239F-4C3C-2B5E-463BFA258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2A4D-BA6D-BAFE-FBED-D30B5270E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535C-E042-5293-20FE-C0B15EEE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BDAD4-F28B-9A16-1DE6-E887C31C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40A0B-7F92-6E60-2154-08C599E01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2075-DE68-6778-F023-DAB48167F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034A1-5161-D424-312C-57DCD44C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785F9-49D1-D02E-AC48-4B7B1DBB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8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5242-EE7E-524E-79DB-344F39AE8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C176E-D28B-E7B8-CCD9-1E6D0791C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83EB5-8C72-28AC-845B-2409DD83C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E1D74-F1EA-848A-947E-C8B91F35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5D1F4-C793-C04C-6E33-A2F7A96E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7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22E5-AC0C-7B7F-E7DF-00CE333B0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37C47-B13A-B297-9D62-A025833F5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3D726-EFBA-4553-5B84-1FFE407ED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D3997-EDBF-8B5A-F5AD-CC4A8F5F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79EB5-4EBB-9314-E326-B4251CA8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62C8A-A376-CFAA-9E6F-00935747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9DC0-9F01-2316-BECB-0E7407A3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B4D7-2757-4CF4-80CB-3C4310469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581B9-ED5C-7950-BB27-338CFDC71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55385-E1B3-9102-1209-03A4287AE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AA025-6B05-9413-B03E-FFACC2191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4F8431-7A52-1F61-0012-FEA7E28C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40A3F-C28F-B160-6C81-DA9167EE6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6F7C0-B391-9325-C7F3-27454C8E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0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7D39-CF02-3F44-D248-49E365434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7B2CC-395C-3295-4725-472437BA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C567AD-9D92-EA8C-99BB-B4C132F31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F4332-46A6-CB7D-6684-E395291E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3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9D91F-97DA-9905-A77F-E0C20C12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9B01C-7DB7-0540-FBB3-60E42958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B023D-046C-D0E2-4A56-EC8F11D9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7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2EDC-20FF-BFF3-5136-7682A8DD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5CFC3-3F2C-C1F5-808A-76CFE39F3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8D145-FC0B-782A-856D-5450B83AE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EE73-FACC-F878-ABC5-09500C3E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9ACE4-F6B8-7A1C-829D-7A5207CC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99495-DECB-7465-65C6-37C0C730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6C67-DBAD-8790-A82A-35EC0EF38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FD9DFC-709D-BFE9-EF93-13D1AFF58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90E0B-A5C4-F234-CA33-5159EC35E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C74B0-C2EE-8BEC-F0F8-ED8DF4B6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688AD-D5EE-5A88-B19A-1414709D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E2A63-36AB-2331-40C6-3BA1F95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1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739CAC-BC49-EFA1-FF5A-6DBC4305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62A14-F733-0694-68DA-6B3F10EAD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F285A-1BE8-E02F-52EE-3D0429BCE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C2110-C54B-25C7-7DE8-D1472E3F6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64AD9-FF95-A0A3-54EA-FDAC241B4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6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imona.barbu@feantsa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www.feantsa.or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10.jpe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using-solutions-platform.org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housingfirsteurope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5.jpeg"/><Relationship Id="rId5" Type="http://schemas.openxmlformats.org/officeDocument/2006/relationships/image" Target="../media/image13.png"/><Relationship Id="rId10" Type="http://schemas.openxmlformats.org/officeDocument/2006/relationships/hyperlink" Target="https://www.feantsaresearch.org/en/about/what-is-the-european-observatory-on-homelessness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ww.housingrightswatch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info/departments/health-and-food-safety_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health.ec.europa.eu/non-communicable-diseases/cancer_en" TargetMode="External"/><Relationship Id="rId3" Type="http://schemas.openxmlformats.org/officeDocument/2006/relationships/image" Target="../media/image20.jpg"/><Relationship Id="rId7" Type="http://schemas.openxmlformats.org/officeDocument/2006/relationships/hyperlink" Target="https://health.ec.europa.eu/health-emergency-preparedness-and-response-hera_e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-lex.europa.eu/legal-content/EN/TXT/?uri=CELEX:32022R2371" TargetMode="External"/><Relationship Id="rId5" Type="http://schemas.openxmlformats.org/officeDocument/2006/relationships/hyperlink" Target="https://ec.europa.eu/info/publications/strategic-plan-2020-2024-health-and-food-safety_en" TargetMode="External"/><Relationship Id="rId10" Type="http://schemas.openxmlformats.org/officeDocument/2006/relationships/hyperlink" Target="https://ec.europa.eu/commission/presscorner/detail/en/qanda_22_2712" TargetMode="External"/><Relationship Id="rId4" Type="http://schemas.openxmlformats.org/officeDocument/2006/relationships/hyperlink" Target="https://ec.europa.eu/info/strategy/priorities-2019-2024/promoting-our-european-way-life/european-health-union_en" TargetMode="External"/><Relationship Id="rId9" Type="http://schemas.openxmlformats.org/officeDocument/2006/relationships/hyperlink" Target="https://ec.europa.eu/info/law/better-regulation/have-your-say/initiatives/13676-A-comprehensive-approach-to-mental-health_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ec.europa.eu/funding/eu4health-programme-2021-2027-vision-healthier-european-union_e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9009931"/>
            <a:ext cx="18288000" cy="1488123"/>
            <a:chOff x="0" y="0"/>
            <a:chExt cx="6671512" cy="542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71512" cy="542871"/>
            </a:xfrm>
            <a:custGeom>
              <a:avLst/>
              <a:gdLst/>
              <a:ahLst/>
              <a:cxnLst/>
              <a:rect l="l" t="t" r="r" b="b"/>
              <a:pathLst>
                <a:path w="6671512" h="542871">
                  <a:moveTo>
                    <a:pt x="0" y="0"/>
                  </a:moveTo>
                  <a:lnTo>
                    <a:pt x="6671512" y="0"/>
                  </a:lnTo>
                  <a:lnTo>
                    <a:pt x="6671512" y="542871"/>
                  </a:lnTo>
                  <a:lnTo>
                    <a:pt x="0" y="542871"/>
                  </a:lnTo>
                  <a:close/>
                </a:path>
              </a:pathLst>
            </a:custGeom>
            <a:solidFill>
              <a:srgbClr val="4B7BA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59200" y="8842155"/>
            <a:ext cx="1323092" cy="14112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00970" y="2095500"/>
            <a:ext cx="11666128" cy="2830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76"/>
              </a:lnSpc>
            </a:pPr>
            <a:r>
              <a:rPr lang="en-US" sz="5476" b="1" dirty="0">
                <a:solidFill>
                  <a:srgbClr val="FFFFFF"/>
                </a:solidFill>
              </a:rPr>
              <a:t>FEANTSA</a:t>
            </a:r>
          </a:p>
          <a:p>
            <a:pPr marL="0" lvl="0" indent="0" algn="ctr">
              <a:lnSpc>
                <a:spcPts val="5476"/>
              </a:lnSpc>
            </a:pPr>
            <a:endParaRPr lang="en-US" sz="5476" b="1" dirty="0">
              <a:solidFill>
                <a:srgbClr val="FFFFFF"/>
              </a:solidFill>
            </a:endParaRPr>
          </a:p>
          <a:p>
            <a:pPr marL="0" lvl="0" indent="0" algn="ctr">
              <a:lnSpc>
                <a:spcPts val="5476"/>
              </a:lnSpc>
            </a:pPr>
            <a:r>
              <a:rPr lang="en-US" sz="5476" b="1" dirty="0">
                <a:solidFill>
                  <a:srgbClr val="FFFFFF"/>
                </a:solidFill>
              </a:rPr>
              <a:t>Working together to end homelessness in Europe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-1"/>
            <a:ext cx="18288000" cy="1421197"/>
            <a:chOff x="0" y="0"/>
            <a:chExt cx="9078022" cy="7077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78022" cy="707757"/>
            </a:xfrm>
            <a:custGeom>
              <a:avLst/>
              <a:gdLst/>
              <a:ahLst/>
              <a:cxnLst/>
              <a:rect l="l" t="t" r="r" b="b"/>
              <a:pathLst>
                <a:path w="9078022" h="707757">
                  <a:moveTo>
                    <a:pt x="0" y="0"/>
                  </a:moveTo>
                  <a:lnTo>
                    <a:pt x="9078022" y="0"/>
                  </a:lnTo>
                  <a:lnTo>
                    <a:pt x="9078022" y="707757"/>
                  </a:lnTo>
                  <a:lnTo>
                    <a:pt x="0" y="70775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82846" y="131258"/>
            <a:ext cx="17522308" cy="1154076"/>
            <a:chOff x="0" y="0"/>
            <a:chExt cx="23363078" cy="153876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alphaModFix amt="47000"/>
            </a:blip>
            <a:srcRect t="39319" r="7661" b="4452"/>
            <a:stretch>
              <a:fillRect/>
            </a:stretch>
          </p:blipFill>
          <p:spPr>
            <a:xfrm>
              <a:off x="0" y="0"/>
              <a:ext cx="3105698" cy="153262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alphaModFix amt="55000"/>
            </a:blip>
            <a:srcRect l="3688" t="5725" b="22936"/>
            <a:stretch>
              <a:fillRect/>
            </a:stretch>
          </p:blipFill>
          <p:spPr>
            <a:xfrm>
              <a:off x="6719395" y="6140"/>
              <a:ext cx="3105698" cy="153262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alphaModFix amt="57000"/>
            </a:blip>
            <a:srcRect l="1601" t="13625" b="18850"/>
            <a:stretch>
              <a:fillRect/>
            </a:stretch>
          </p:blipFill>
          <p:spPr>
            <a:xfrm>
              <a:off x="10083311" y="12281"/>
              <a:ext cx="3105698" cy="15264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rcRect l="13862" t="7368" b="7352"/>
            <a:stretch>
              <a:fillRect/>
            </a:stretch>
          </p:blipFill>
          <p:spPr>
            <a:xfrm>
              <a:off x="3359698" y="6140"/>
              <a:ext cx="3105698" cy="15264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>
              <a:alphaModFix amt="53000"/>
            </a:blip>
            <a:srcRect t="13136" b="13136"/>
            <a:stretch>
              <a:fillRect/>
            </a:stretch>
          </p:blipFill>
          <p:spPr>
            <a:xfrm>
              <a:off x="13443009" y="12281"/>
              <a:ext cx="3105698" cy="152648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>
              <a:alphaModFix amt="52000"/>
            </a:blip>
            <a:srcRect l="14126" t="38514" r="20573" b="13148"/>
            <a:stretch>
              <a:fillRect/>
            </a:stretch>
          </p:blipFill>
          <p:spPr>
            <a:xfrm>
              <a:off x="16802707" y="0"/>
              <a:ext cx="3105698" cy="153262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alphaModFix amt="65999"/>
            </a:blip>
            <a:srcRect l="1329" t="42558" b="18009"/>
            <a:stretch>
              <a:fillRect/>
            </a:stretch>
          </p:blipFill>
          <p:spPr>
            <a:xfrm>
              <a:off x="20257380" y="0"/>
              <a:ext cx="3105698" cy="153876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533B724-0812-EFF4-1EE8-C8B74313EFDC}"/>
              </a:ext>
            </a:extLst>
          </p:cNvPr>
          <p:cNvSpPr txBox="1"/>
          <p:nvPr/>
        </p:nvSpPr>
        <p:spPr>
          <a:xfrm>
            <a:off x="505708" y="5816545"/>
            <a:ext cx="8301940" cy="447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79"/>
              </a:lnSpc>
            </a:pPr>
            <a:endParaRPr lang="en-US" sz="3600" b="1" spc="-129" dirty="0">
              <a:solidFill>
                <a:schemeClr val="bg1"/>
              </a:solidFill>
            </a:endParaRPr>
          </a:p>
          <a:p>
            <a:pPr>
              <a:lnSpc>
                <a:spcPts val="5079"/>
              </a:lnSpc>
            </a:pPr>
            <a:r>
              <a:rPr lang="en-US" sz="3600" b="1" spc="-129" dirty="0">
                <a:solidFill>
                  <a:schemeClr val="bg1"/>
                </a:solidFill>
              </a:rPr>
              <a:t>FEANTSA Health and Homelessness </a:t>
            </a:r>
          </a:p>
          <a:p>
            <a:pPr>
              <a:lnSpc>
                <a:spcPts val="5079"/>
              </a:lnSpc>
            </a:pPr>
            <a:r>
              <a:rPr lang="en-US" sz="3600" b="1" spc="-129" dirty="0">
                <a:solidFill>
                  <a:schemeClr val="bg1"/>
                </a:solidFill>
              </a:rPr>
              <a:t>Study Visit to </a:t>
            </a:r>
            <a:r>
              <a:rPr lang="en-US" sz="3600" b="1" spc="-129" dirty="0" err="1">
                <a:solidFill>
                  <a:schemeClr val="bg1"/>
                </a:solidFill>
              </a:rPr>
              <a:t>neunerhaus</a:t>
            </a:r>
            <a:r>
              <a:rPr lang="en-US" sz="3600" b="1" spc="-129" dirty="0">
                <a:solidFill>
                  <a:schemeClr val="bg1"/>
                </a:solidFill>
              </a:rPr>
              <a:t>, 8-9 May 2023</a:t>
            </a:r>
          </a:p>
          <a:p>
            <a:pPr>
              <a:lnSpc>
                <a:spcPts val="5079"/>
              </a:lnSpc>
            </a:pPr>
            <a:endParaRPr lang="en-US" sz="3600" b="1" spc="-129" dirty="0">
              <a:solidFill>
                <a:schemeClr val="bg1"/>
              </a:solidFill>
            </a:endParaRPr>
          </a:p>
          <a:p>
            <a:pPr>
              <a:lnSpc>
                <a:spcPts val="5079"/>
              </a:lnSpc>
            </a:pPr>
            <a:endParaRPr lang="en-US" sz="3600" b="1" spc="-129" dirty="0">
              <a:solidFill>
                <a:schemeClr val="bg1"/>
              </a:solidFill>
            </a:endParaRPr>
          </a:p>
          <a:p>
            <a:r>
              <a:rPr lang="en-US" sz="3600" b="1" spc="-129" dirty="0">
                <a:solidFill>
                  <a:schemeClr val="bg1"/>
                </a:solidFill>
              </a:rPr>
              <a:t>Simona Barbu</a:t>
            </a:r>
          </a:p>
          <a:p>
            <a:r>
              <a:rPr lang="en-US" sz="3600" b="1" spc="-129" dirty="0">
                <a:solidFill>
                  <a:schemeClr val="bg1"/>
                </a:solidFill>
              </a:rPr>
              <a:t>Policy officer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BA6B69B9-6E88-FB40-AD91-4D277D1C7F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2"/>
          <a:stretch/>
        </p:blipFill>
        <p:spPr>
          <a:xfrm>
            <a:off x="20" y="10"/>
            <a:ext cx="18287980" cy="683763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91958" y="8202309"/>
            <a:ext cx="2057400" cy="27432"/>
          </a:xfrm>
          <a:custGeom>
            <a:avLst/>
            <a:gdLst>
              <a:gd name="connsiteX0" fmla="*/ 0 w 2057400"/>
              <a:gd name="connsiteY0" fmla="*/ 0 h 27432"/>
              <a:gd name="connsiteX1" fmla="*/ 685800 w 2057400"/>
              <a:gd name="connsiteY1" fmla="*/ 0 h 27432"/>
              <a:gd name="connsiteX2" fmla="*/ 1309878 w 2057400"/>
              <a:gd name="connsiteY2" fmla="*/ 0 h 27432"/>
              <a:gd name="connsiteX3" fmla="*/ 2057400 w 2057400"/>
              <a:gd name="connsiteY3" fmla="*/ 0 h 27432"/>
              <a:gd name="connsiteX4" fmla="*/ 2057400 w 2057400"/>
              <a:gd name="connsiteY4" fmla="*/ 27432 h 27432"/>
              <a:gd name="connsiteX5" fmla="*/ 1330452 w 2057400"/>
              <a:gd name="connsiteY5" fmla="*/ 27432 h 27432"/>
              <a:gd name="connsiteX6" fmla="*/ 685800 w 2057400"/>
              <a:gd name="connsiteY6" fmla="*/ 27432 h 27432"/>
              <a:gd name="connsiteX7" fmla="*/ 0 w 2057400"/>
              <a:gd name="connsiteY7" fmla="*/ 27432 h 27432"/>
              <a:gd name="connsiteX8" fmla="*/ 0 w 2057400"/>
              <a:gd name="connsiteY8" fmla="*/ 0 h 27432"/>
              <a:gd name="connsiteX0" fmla="*/ 0 w 2057400"/>
              <a:gd name="connsiteY0" fmla="*/ 0 h 27432"/>
              <a:gd name="connsiteX1" fmla="*/ 624078 w 2057400"/>
              <a:gd name="connsiteY1" fmla="*/ 0 h 27432"/>
              <a:gd name="connsiteX2" fmla="*/ 1289304 w 2057400"/>
              <a:gd name="connsiteY2" fmla="*/ 0 h 27432"/>
              <a:gd name="connsiteX3" fmla="*/ 2057400 w 2057400"/>
              <a:gd name="connsiteY3" fmla="*/ 0 h 27432"/>
              <a:gd name="connsiteX4" fmla="*/ 2057400 w 2057400"/>
              <a:gd name="connsiteY4" fmla="*/ 27432 h 27432"/>
              <a:gd name="connsiteX5" fmla="*/ 1412748 w 2057400"/>
              <a:gd name="connsiteY5" fmla="*/ 27432 h 27432"/>
              <a:gd name="connsiteX6" fmla="*/ 685800 w 2057400"/>
              <a:gd name="connsiteY6" fmla="*/ 27432 h 27432"/>
              <a:gd name="connsiteX7" fmla="*/ 0 w 2057400"/>
              <a:gd name="connsiteY7" fmla="*/ 27432 h 27432"/>
              <a:gd name="connsiteX8" fmla="*/ 0 w 2057400"/>
              <a:gd name="connsiteY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7432" fill="none" extrusionOk="0">
                <a:moveTo>
                  <a:pt x="0" y="0"/>
                </a:moveTo>
                <a:cubicBezTo>
                  <a:pt x="295080" y="-17992"/>
                  <a:pt x="457190" y="35109"/>
                  <a:pt x="685800" y="0"/>
                </a:cubicBezTo>
                <a:cubicBezTo>
                  <a:pt x="920399" y="-26168"/>
                  <a:pt x="1009375" y="21872"/>
                  <a:pt x="1309878" y="0"/>
                </a:cubicBezTo>
                <a:cubicBezTo>
                  <a:pt x="1617916" y="-38014"/>
                  <a:pt x="1769603" y="62963"/>
                  <a:pt x="2057400" y="0"/>
                </a:cubicBezTo>
                <a:cubicBezTo>
                  <a:pt x="2056501" y="10050"/>
                  <a:pt x="2056931" y="20649"/>
                  <a:pt x="2057400" y="27432"/>
                </a:cubicBezTo>
                <a:cubicBezTo>
                  <a:pt x="1769413" y="-14084"/>
                  <a:pt x="1621917" y="21979"/>
                  <a:pt x="1330452" y="27432"/>
                </a:cubicBezTo>
                <a:cubicBezTo>
                  <a:pt x="1096764" y="-9627"/>
                  <a:pt x="837307" y="69690"/>
                  <a:pt x="685800" y="27432"/>
                </a:cubicBezTo>
                <a:cubicBezTo>
                  <a:pt x="541336" y="18623"/>
                  <a:pt x="254183" y="30694"/>
                  <a:pt x="0" y="27432"/>
                </a:cubicBezTo>
                <a:cubicBezTo>
                  <a:pt x="1800" y="18764"/>
                  <a:pt x="-1206" y="10788"/>
                  <a:pt x="0" y="0"/>
                </a:cubicBezTo>
                <a:close/>
              </a:path>
              <a:path w="2057400" h="27432" stroke="0" extrusionOk="0">
                <a:moveTo>
                  <a:pt x="0" y="0"/>
                </a:moveTo>
                <a:cubicBezTo>
                  <a:pt x="312055" y="-18809"/>
                  <a:pt x="399548" y="531"/>
                  <a:pt x="624078" y="0"/>
                </a:cubicBezTo>
                <a:cubicBezTo>
                  <a:pt x="844755" y="21852"/>
                  <a:pt x="1129452" y="16255"/>
                  <a:pt x="1289304" y="0"/>
                </a:cubicBezTo>
                <a:cubicBezTo>
                  <a:pt x="1457074" y="-40148"/>
                  <a:pt x="1677943" y="41816"/>
                  <a:pt x="2057400" y="0"/>
                </a:cubicBezTo>
                <a:cubicBezTo>
                  <a:pt x="2058366" y="11015"/>
                  <a:pt x="2057231" y="19170"/>
                  <a:pt x="2057400" y="27432"/>
                </a:cubicBezTo>
                <a:cubicBezTo>
                  <a:pt x="1748899" y="-5122"/>
                  <a:pt x="1641790" y="22814"/>
                  <a:pt x="1412748" y="27432"/>
                </a:cubicBezTo>
                <a:cubicBezTo>
                  <a:pt x="1195046" y="27585"/>
                  <a:pt x="922785" y="59988"/>
                  <a:pt x="685800" y="27432"/>
                </a:cubicBezTo>
                <a:cubicBezTo>
                  <a:pt x="382546" y="45800"/>
                  <a:pt x="246348" y="66760"/>
                  <a:pt x="0" y="27432"/>
                </a:cubicBezTo>
                <a:cubicBezTo>
                  <a:pt x="1190" y="20756"/>
                  <a:pt x="-156" y="12031"/>
                  <a:pt x="0" y="0"/>
                </a:cubicBezTo>
                <a:close/>
              </a:path>
              <a:path w="2057400" h="27432" fill="none" stroke="0" extrusionOk="0">
                <a:moveTo>
                  <a:pt x="0" y="0"/>
                </a:moveTo>
                <a:cubicBezTo>
                  <a:pt x="297188" y="-54836"/>
                  <a:pt x="420742" y="24277"/>
                  <a:pt x="685800" y="0"/>
                </a:cubicBezTo>
                <a:cubicBezTo>
                  <a:pt x="920829" y="-50801"/>
                  <a:pt x="1017528" y="25472"/>
                  <a:pt x="1309878" y="0"/>
                </a:cubicBezTo>
                <a:cubicBezTo>
                  <a:pt x="1604631" y="7646"/>
                  <a:pt x="1812836" y="18610"/>
                  <a:pt x="2057400" y="0"/>
                </a:cubicBezTo>
                <a:cubicBezTo>
                  <a:pt x="2055224" y="10369"/>
                  <a:pt x="2056719" y="19696"/>
                  <a:pt x="2057400" y="27432"/>
                </a:cubicBezTo>
                <a:cubicBezTo>
                  <a:pt x="1782928" y="-10207"/>
                  <a:pt x="1565253" y="12523"/>
                  <a:pt x="1330452" y="27432"/>
                </a:cubicBezTo>
                <a:cubicBezTo>
                  <a:pt x="1047657" y="14287"/>
                  <a:pt x="819532" y="57960"/>
                  <a:pt x="685800" y="27432"/>
                </a:cubicBezTo>
                <a:cubicBezTo>
                  <a:pt x="503211" y="2269"/>
                  <a:pt x="193842" y="50171"/>
                  <a:pt x="0" y="27432"/>
                </a:cubicBezTo>
                <a:cubicBezTo>
                  <a:pt x="362" y="16086"/>
                  <a:pt x="-728" y="97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2057400"/>
                      <a:gd name="connsiteY0" fmla="*/ 0 h 27432"/>
                      <a:gd name="connsiteX1" fmla="*/ 685800 w 2057400"/>
                      <a:gd name="connsiteY1" fmla="*/ 0 h 27432"/>
                      <a:gd name="connsiteX2" fmla="*/ 1309878 w 2057400"/>
                      <a:gd name="connsiteY2" fmla="*/ 0 h 27432"/>
                      <a:gd name="connsiteX3" fmla="*/ 2057400 w 2057400"/>
                      <a:gd name="connsiteY3" fmla="*/ 0 h 27432"/>
                      <a:gd name="connsiteX4" fmla="*/ 2057400 w 2057400"/>
                      <a:gd name="connsiteY4" fmla="*/ 27432 h 27432"/>
                      <a:gd name="connsiteX5" fmla="*/ 1330452 w 2057400"/>
                      <a:gd name="connsiteY5" fmla="*/ 27432 h 27432"/>
                      <a:gd name="connsiteX6" fmla="*/ 685800 w 2057400"/>
                      <a:gd name="connsiteY6" fmla="*/ 27432 h 27432"/>
                      <a:gd name="connsiteX7" fmla="*/ 0 w 2057400"/>
                      <a:gd name="connsiteY7" fmla="*/ 27432 h 27432"/>
                      <a:gd name="connsiteX8" fmla="*/ 0 w 2057400"/>
                      <a:gd name="connsiteY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057400" h="27432" fill="none" extrusionOk="0">
                        <a:moveTo>
                          <a:pt x="0" y="0"/>
                        </a:moveTo>
                        <a:cubicBezTo>
                          <a:pt x="302803" y="-32679"/>
                          <a:pt x="450041" y="32706"/>
                          <a:pt x="685800" y="0"/>
                        </a:cubicBezTo>
                        <a:cubicBezTo>
                          <a:pt x="921559" y="-32706"/>
                          <a:pt x="1009847" y="29047"/>
                          <a:pt x="1309878" y="0"/>
                        </a:cubicBezTo>
                        <a:cubicBezTo>
                          <a:pt x="1609909" y="-29047"/>
                          <a:pt x="1809302" y="29901"/>
                          <a:pt x="2057400" y="0"/>
                        </a:cubicBezTo>
                        <a:cubicBezTo>
                          <a:pt x="2056280" y="10493"/>
                          <a:pt x="2057243" y="20203"/>
                          <a:pt x="2057400" y="27432"/>
                        </a:cubicBezTo>
                        <a:cubicBezTo>
                          <a:pt x="1773018" y="-8870"/>
                          <a:pt x="1583133" y="36663"/>
                          <a:pt x="1330452" y="27432"/>
                        </a:cubicBezTo>
                        <a:cubicBezTo>
                          <a:pt x="1077771" y="18201"/>
                          <a:pt x="835436" y="58848"/>
                          <a:pt x="685800" y="27432"/>
                        </a:cubicBezTo>
                        <a:cubicBezTo>
                          <a:pt x="536164" y="-3984"/>
                          <a:pt x="241183" y="24057"/>
                          <a:pt x="0" y="27432"/>
                        </a:cubicBezTo>
                        <a:cubicBezTo>
                          <a:pt x="-47" y="18228"/>
                          <a:pt x="-305" y="9449"/>
                          <a:pt x="0" y="0"/>
                        </a:cubicBezTo>
                        <a:close/>
                      </a:path>
                      <a:path w="2057400" h="27432" stroke="0" extrusionOk="0">
                        <a:moveTo>
                          <a:pt x="0" y="0"/>
                        </a:moveTo>
                        <a:cubicBezTo>
                          <a:pt x="303435" y="-7297"/>
                          <a:pt x="415843" y="-14809"/>
                          <a:pt x="624078" y="0"/>
                        </a:cubicBezTo>
                        <a:cubicBezTo>
                          <a:pt x="832313" y="14809"/>
                          <a:pt x="1133755" y="24795"/>
                          <a:pt x="1289304" y="0"/>
                        </a:cubicBezTo>
                        <a:cubicBezTo>
                          <a:pt x="1444853" y="-24795"/>
                          <a:pt x="1722910" y="22004"/>
                          <a:pt x="2057400" y="0"/>
                        </a:cubicBezTo>
                        <a:cubicBezTo>
                          <a:pt x="2056965" y="10475"/>
                          <a:pt x="2058277" y="19313"/>
                          <a:pt x="2057400" y="27432"/>
                        </a:cubicBezTo>
                        <a:cubicBezTo>
                          <a:pt x="1751285" y="-1123"/>
                          <a:pt x="1645759" y="29270"/>
                          <a:pt x="1412748" y="27432"/>
                        </a:cubicBezTo>
                        <a:cubicBezTo>
                          <a:pt x="1179737" y="25594"/>
                          <a:pt x="962869" y="32322"/>
                          <a:pt x="685800" y="27432"/>
                        </a:cubicBezTo>
                        <a:cubicBezTo>
                          <a:pt x="408731" y="22542"/>
                          <a:pt x="220204" y="52941"/>
                          <a:pt x="0" y="27432"/>
                        </a:cubicBezTo>
                        <a:cubicBezTo>
                          <a:pt x="-933" y="21824"/>
                          <a:pt x="-517" y="111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531086-BCFC-A802-C4D8-82B914FA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432" y="6810252"/>
            <a:ext cx="8370879" cy="32588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GB" sz="2400"/>
          </a:p>
          <a:p>
            <a:endParaRPr lang="fr-BE" sz="24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CAFDF8E-876F-0F2D-AE77-63B1A46FF7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80311" y="800100"/>
            <a:ext cx="812521" cy="86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7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8570" cy="10287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23330" cy="10287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8AFD1-6CBA-4E9D-B7D3-F1C5C05A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5237" y="938525"/>
            <a:ext cx="9214437" cy="7213352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4400" b="1" dirty="0"/>
              <a:t>Subthemes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COVID 19 &amp; homelessness</a:t>
            </a:r>
            <a:br>
              <a:rPr lang="en-US" sz="3600" dirty="0"/>
            </a:br>
            <a:r>
              <a:rPr lang="en-US" sz="3600" b="1" dirty="0"/>
              <a:t>Peer support in health settings</a:t>
            </a:r>
            <a:br>
              <a:rPr lang="en-US" sz="3600" b="1" dirty="0"/>
            </a:br>
            <a:r>
              <a:rPr lang="en-US" sz="3600" b="1" dirty="0"/>
              <a:t>Cancer  </a:t>
            </a:r>
            <a:br>
              <a:rPr lang="en-US" sz="3600" b="1" dirty="0"/>
            </a:br>
            <a:r>
              <a:rPr lang="en-US" sz="3600" b="1" dirty="0"/>
              <a:t>Mental health</a:t>
            </a:r>
            <a:br>
              <a:rPr lang="en-US" sz="3600" dirty="0"/>
            </a:br>
            <a:r>
              <a:rPr lang="en-US" sz="3600" dirty="0"/>
              <a:t>HIV</a:t>
            </a:r>
            <a:br>
              <a:rPr lang="en-US" sz="3600" dirty="0"/>
            </a:br>
            <a:r>
              <a:rPr lang="en-US" sz="3600" b="1" dirty="0"/>
              <a:t>Climate change</a:t>
            </a:r>
            <a:br>
              <a:rPr lang="en-US" sz="3600" dirty="0"/>
            </a:br>
            <a:r>
              <a:rPr lang="en-US" sz="3600" dirty="0"/>
              <a:t>Mortality</a:t>
            </a:r>
            <a:br>
              <a:rPr lang="en-US" sz="3600" dirty="0"/>
            </a:br>
            <a:endParaRPr lang="en-US" sz="36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67E778B-9317-8362-152D-51B74FF4E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4" y="2010847"/>
            <a:ext cx="8983989" cy="22684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603504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63BE011-3068-A9C3-13E7-1750E8AFD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20" y="5969799"/>
            <a:ext cx="11156180" cy="39325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E00547-F2A9-67C7-A717-BBF88799300C}"/>
              </a:ext>
            </a:extLst>
          </p:cNvPr>
          <p:cNvSpPr txBox="1">
            <a:spLocks/>
          </p:cNvSpPr>
          <p:nvPr/>
        </p:nvSpPr>
        <p:spPr>
          <a:xfrm>
            <a:off x="6400800" y="4533900"/>
            <a:ext cx="8153400" cy="2020287"/>
          </a:xfrm>
          <a:prstGeom prst="ellipse">
            <a:avLst/>
          </a:prstGeom>
          <a:noFill/>
          <a:ln w="174625" cmpd="thinThick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GB" sz="2400" b="1"/>
              <a:t> 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10909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95914-2245-89F9-022E-3250DED0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72" y="547687"/>
            <a:ext cx="10479022" cy="2664726"/>
          </a:xfrm>
        </p:spPr>
        <p:txBody>
          <a:bodyPr anchor="b">
            <a:normAutofit/>
          </a:bodyPr>
          <a:lstStyle/>
          <a:p>
            <a:r>
              <a:rPr lang="en-GB" sz="8100" dirty="0"/>
              <a:t>How do we work</a:t>
            </a:r>
            <a:endParaRPr lang="fr-BE" sz="8100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519752-24C3-A197-5686-2133511D2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113" y="824464"/>
            <a:ext cx="5298054" cy="1972373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300" y="3473536"/>
            <a:ext cx="6515100" cy="27432"/>
          </a:xfrm>
          <a:custGeom>
            <a:avLst/>
            <a:gdLst>
              <a:gd name="connsiteX0" fmla="*/ 0 w 6515100"/>
              <a:gd name="connsiteY0" fmla="*/ 0 h 27432"/>
              <a:gd name="connsiteX1" fmla="*/ 651510 w 6515100"/>
              <a:gd name="connsiteY1" fmla="*/ 0 h 27432"/>
              <a:gd name="connsiteX2" fmla="*/ 1303020 w 6515100"/>
              <a:gd name="connsiteY2" fmla="*/ 0 h 27432"/>
              <a:gd name="connsiteX3" fmla="*/ 1954530 w 6515100"/>
              <a:gd name="connsiteY3" fmla="*/ 0 h 27432"/>
              <a:gd name="connsiteX4" fmla="*/ 2736342 w 6515100"/>
              <a:gd name="connsiteY4" fmla="*/ 0 h 27432"/>
              <a:gd name="connsiteX5" fmla="*/ 3453003 w 6515100"/>
              <a:gd name="connsiteY5" fmla="*/ 0 h 27432"/>
              <a:gd name="connsiteX6" fmla="*/ 3909060 w 6515100"/>
              <a:gd name="connsiteY6" fmla="*/ 0 h 27432"/>
              <a:gd name="connsiteX7" fmla="*/ 4495419 w 6515100"/>
              <a:gd name="connsiteY7" fmla="*/ 0 h 27432"/>
              <a:gd name="connsiteX8" fmla="*/ 5277231 w 6515100"/>
              <a:gd name="connsiteY8" fmla="*/ 0 h 27432"/>
              <a:gd name="connsiteX9" fmla="*/ 5928741 w 6515100"/>
              <a:gd name="connsiteY9" fmla="*/ 0 h 27432"/>
              <a:gd name="connsiteX10" fmla="*/ 6515100 w 6515100"/>
              <a:gd name="connsiteY10" fmla="*/ 0 h 27432"/>
              <a:gd name="connsiteX11" fmla="*/ 6515100 w 6515100"/>
              <a:gd name="connsiteY11" fmla="*/ 27432 h 27432"/>
              <a:gd name="connsiteX12" fmla="*/ 5993892 w 6515100"/>
              <a:gd name="connsiteY12" fmla="*/ 27432 h 27432"/>
              <a:gd name="connsiteX13" fmla="*/ 5212080 w 6515100"/>
              <a:gd name="connsiteY13" fmla="*/ 27432 h 27432"/>
              <a:gd name="connsiteX14" fmla="*/ 4690872 w 6515100"/>
              <a:gd name="connsiteY14" fmla="*/ 27432 h 27432"/>
              <a:gd name="connsiteX15" fmla="*/ 4234815 w 6515100"/>
              <a:gd name="connsiteY15" fmla="*/ 27432 h 27432"/>
              <a:gd name="connsiteX16" fmla="*/ 3778758 w 6515100"/>
              <a:gd name="connsiteY16" fmla="*/ 27432 h 27432"/>
              <a:gd name="connsiteX17" fmla="*/ 3062097 w 6515100"/>
              <a:gd name="connsiteY17" fmla="*/ 27432 h 27432"/>
              <a:gd name="connsiteX18" fmla="*/ 2606040 w 6515100"/>
              <a:gd name="connsiteY18" fmla="*/ 27432 h 27432"/>
              <a:gd name="connsiteX19" fmla="*/ 1954530 w 6515100"/>
              <a:gd name="connsiteY19" fmla="*/ 27432 h 27432"/>
              <a:gd name="connsiteX20" fmla="*/ 1433322 w 6515100"/>
              <a:gd name="connsiteY20" fmla="*/ 27432 h 27432"/>
              <a:gd name="connsiteX21" fmla="*/ 781812 w 6515100"/>
              <a:gd name="connsiteY21" fmla="*/ 27432 h 27432"/>
              <a:gd name="connsiteX22" fmla="*/ 0 w 6515100"/>
              <a:gd name="connsiteY22" fmla="*/ 27432 h 27432"/>
              <a:gd name="connsiteX23" fmla="*/ 0 w 6515100"/>
              <a:gd name="connsiteY23" fmla="*/ 0 h 27432"/>
              <a:gd name="connsiteX0" fmla="*/ 0 w 6515100"/>
              <a:gd name="connsiteY0" fmla="*/ 0 h 27432"/>
              <a:gd name="connsiteX1" fmla="*/ 586359 w 6515100"/>
              <a:gd name="connsiteY1" fmla="*/ 0 h 27432"/>
              <a:gd name="connsiteX2" fmla="*/ 1042416 w 6515100"/>
              <a:gd name="connsiteY2" fmla="*/ 0 h 27432"/>
              <a:gd name="connsiteX3" fmla="*/ 1824228 w 6515100"/>
              <a:gd name="connsiteY3" fmla="*/ 0 h 27432"/>
              <a:gd name="connsiteX4" fmla="*/ 2410587 w 6515100"/>
              <a:gd name="connsiteY4" fmla="*/ 0 h 27432"/>
              <a:gd name="connsiteX5" fmla="*/ 2996946 w 6515100"/>
              <a:gd name="connsiteY5" fmla="*/ 0 h 27432"/>
              <a:gd name="connsiteX6" fmla="*/ 3778758 w 6515100"/>
              <a:gd name="connsiteY6" fmla="*/ 0 h 27432"/>
              <a:gd name="connsiteX7" fmla="*/ 4299966 w 6515100"/>
              <a:gd name="connsiteY7" fmla="*/ 0 h 27432"/>
              <a:gd name="connsiteX8" fmla="*/ 5081778 w 6515100"/>
              <a:gd name="connsiteY8" fmla="*/ 0 h 27432"/>
              <a:gd name="connsiteX9" fmla="*/ 5863590 w 6515100"/>
              <a:gd name="connsiteY9" fmla="*/ 0 h 27432"/>
              <a:gd name="connsiteX10" fmla="*/ 6515100 w 6515100"/>
              <a:gd name="connsiteY10" fmla="*/ 0 h 27432"/>
              <a:gd name="connsiteX11" fmla="*/ 6515100 w 6515100"/>
              <a:gd name="connsiteY11" fmla="*/ 27432 h 27432"/>
              <a:gd name="connsiteX12" fmla="*/ 5798439 w 6515100"/>
              <a:gd name="connsiteY12" fmla="*/ 27432 h 27432"/>
              <a:gd name="connsiteX13" fmla="*/ 5016627 w 6515100"/>
              <a:gd name="connsiteY13" fmla="*/ 27432 h 27432"/>
              <a:gd name="connsiteX14" fmla="*/ 4234815 w 6515100"/>
              <a:gd name="connsiteY14" fmla="*/ 27432 h 27432"/>
              <a:gd name="connsiteX15" fmla="*/ 3713607 w 6515100"/>
              <a:gd name="connsiteY15" fmla="*/ 27432 h 27432"/>
              <a:gd name="connsiteX16" fmla="*/ 3062097 w 6515100"/>
              <a:gd name="connsiteY16" fmla="*/ 27432 h 27432"/>
              <a:gd name="connsiteX17" fmla="*/ 2280285 w 6515100"/>
              <a:gd name="connsiteY17" fmla="*/ 27432 h 27432"/>
              <a:gd name="connsiteX18" fmla="*/ 1628775 w 6515100"/>
              <a:gd name="connsiteY18" fmla="*/ 27432 h 27432"/>
              <a:gd name="connsiteX19" fmla="*/ 1172718 w 6515100"/>
              <a:gd name="connsiteY19" fmla="*/ 27432 h 27432"/>
              <a:gd name="connsiteX20" fmla="*/ 651510 w 6515100"/>
              <a:gd name="connsiteY20" fmla="*/ 27432 h 27432"/>
              <a:gd name="connsiteX21" fmla="*/ 0 w 6515100"/>
              <a:gd name="connsiteY21" fmla="*/ 27432 h 27432"/>
              <a:gd name="connsiteX22" fmla="*/ 0 w 6515100"/>
              <a:gd name="connsiteY2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515100" h="27432" fill="none" extrusionOk="0">
                <a:moveTo>
                  <a:pt x="0" y="0"/>
                </a:moveTo>
                <a:cubicBezTo>
                  <a:pt x="191079" y="9846"/>
                  <a:pt x="442149" y="-22221"/>
                  <a:pt x="651510" y="0"/>
                </a:cubicBezTo>
                <a:cubicBezTo>
                  <a:pt x="816238" y="54126"/>
                  <a:pt x="1086111" y="5072"/>
                  <a:pt x="1303020" y="0"/>
                </a:cubicBezTo>
                <a:cubicBezTo>
                  <a:pt x="1540221" y="-35198"/>
                  <a:pt x="1651209" y="10410"/>
                  <a:pt x="1954530" y="0"/>
                </a:cubicBezTo>
                <a:cubicBezTo>
                  <a:pt x="2245570" y="-23511"/>
                  <a:pt x="2569986" y="-6113"/>
                  <a:pt x="2736342" y="0"/>
                </a:cubicBezTo>
                <a:cubicBezTo>
                  <a:pt x="2911343" y="-4581"/>
                  <a:pt x="3260352" y="18420"/>
                  <a:pt x="3453003" y="0"/>
                </a:cubicBezTo>
                <a:cubicBezTo>
                  <a:pt x="3657094" y="-6179"/>
                  <a:pt x="3705636" y="-2332"/>
                  <a:pt x="3909060" y="0"/>
                </a:cubicBezTo>
                <a:cubicBezTo>
                  <a:pt x="4155008" y="23368"/>
                  <a:pt x="4294589" y="-26184"/>
                  <a:pt x="4495419" y="0"/>
                </a:cubicBezTo>
                <a:cubicBezTo>
                  <a:pt x="4707110" y="15180"/>
                  <a:pt x="5089998" y="46244"/>
                  <a:pt x="5277231" y="0"/>
                </a:cubicBezTo>
                <a:cubicBezTo>
                  <a:pt x="5520680" y="9739"/>
                  <a:pt x="5748167" y="33925"/>
                  <a:pt x="5928741" y="0"/>
                </a:cubicBezTo>
                <a:cubicBezTo>
                  <a:pt x="6124980" y="-8930"/>
                  <a:pt x="6289272" y="9"/>
                  <a:pt x="6515100" y="0"/>
                </a:cubicBezTo>
                <a:cubicBezTo>
                  <a:pt x="6514234" y="8091"/>
                  <a:pt x="6515445" y="20268"/>
                  <a:pt x="6515100" y="27432"/>
                </a:cubicBezTo>
                <a:cubicBezTo>
                  <a:pt x="6302742" y="25645"/>
                  <a:pt x="6183346" y="-4307"/>
                  <a:pt x="5993892" y="27432"/>
                </a:cubicBezTo>
                <a:cubicBezTo>
                  <a:pt x="5756882" y="70167"/>
                  <a:pt x="5471309" y="94453"/>
                  <a:pt x="5212080" y="27432"/>
                </a:cubicBezTo>
                <a:cubicBezTo>
                  <a:pt x="4953578" y="7559"/>
                  <a:pt x="4910242" y="14164"/>
                  <a:pt x="4690872" y="27432"/>
                </a:cubicBezTo>
                <a:cubicBezTo>
                  <a:pt x="4477430" y="40889"/>
                  <a:pt x="4452449" y="26011"/>
                  <a:pt x="4234815" y="27432"/>
                </a:cubicBezTo>
                <a:cubicBezTo>
                  <a:pt x="4016864" y="32370"/>
                  <a:pt x="3990332" y="28346"/>
                  <a:pt x="3778758" y="27432"/>
                </a:cubicBezTo>
                <a:cubicBezTo>
                  <a:pt x="3570240" y="-8389"/>
                  <a:pt x="3246686" y="-9492"/>
                  <a:pt x="3062097" y="27432"/>
                </a:cubicBezTo>
                <a:cubicBezTo>
                  <a:pt x="2859530" y="32275"/>
                  <a:pt x="2758453" y="30156"/>
                  <a:pt x="2606040" y="27432"/>
                </a:cubicBezTo>
                <a:cubicBezTo>
                  <a:pt x="2469507" y="9792"/>
                  <a:pt x="2134994" y="42268"/>
                  <a:pt x="1954530" y="27432"/>
                </a:cubicBezTo>
                <a:cubicBezTo>
                  <a:pt x="1795898" y="-3186"/>
                  <a:pt x="1637839" y="-5709"/>
                  <a:pt x="1433322" y="27432"/>
                </a:cubicBezTo>
                <a:cubicBezTo>
                  <a:pt x="1222840" y="92681"/>
                  <a:pt x="1038313" y="-18281"/>
                  <a:pt x="781812" y="27432"/>
                </a:cubicBezTo>
                <a:cubicBezTo>
                  <a:pt x="513846" y="56993"/>
                  <a:pt x="356714" y="65700"/>
                  <a:pt x="0" y="27432"/>
                </a:cubicBezTo>
                <a:cubicBezTo>
                  <a:pt x="-2013" y="18874"/>
                  <a:pt x="-525" y="8614"/>
                  <a:pt x="0" y="0"/>
                </a:cubicBezTo>
                <a:close/>
              </a:path>
              <a:path w="6515100" h="27432" stroke="0" extrusionOk="0">
                <a:moveTo>
                  <a:pt x="0" y="0"/>
                </a:moveTo>
                <a:cubicBezTo>
                  <a:pt x="137715" y="-13274"/>
                  <a:pt x="454560" y="32381"/>
                  <a:pt x="586359" y="0"/>
                </a:cubicBezTo>
                <a:cubicBezTo>
                  <a:pt x="713882" y="-28131"/>
                  <a:pt x="840494" y="3433"/>
                  <a:pt x="1042416" y="0"/>
                </a:cubicBezTo>
                <a:cubicBezTo>
                  <a:pt x="1234682" y="-4462"/>
                  <a:pt x="1491456" y="-10685"/>
                  <a:pt x="1824228" y="0"/>
                </a:cubicBezTo>
                <a:cubicBezTo>
                  <a:pt x="2135036" y="15886"/>
                  <a:pt x="2209659" y="-13154"/>
                  <a:pt x="2410587" y="0"/>
                </a:cubicBezTo>
                <a:cubicBezTo>
                  <a:pt x="2606768" y="18353"/>
                  <a:pt x="2745057" y="46659"/>
                  <a:pt x="2996946" y="0"/>
                </a:cubicBezTo>
                <a:cubicBezTo>
                  <a:pt x="3228713" y="-18547"/>
                  <a:pt x="3409598" y="57359"/>
                  <a:pt x="3778758" y="0"/>
                </a:cubicBezTo>
                <a:cubicBezTo>
                  <a:pt x="4158196" y="-21579"/>
                  <a:pt x="4160363" y="-7399"/>
                  <a:pt x="4299966" y="0"/>
                </a:cubicBezTo>
                <a:cubicBezTo>
                  <a:pt x="4463122" y="-41200"/>
                  <a:pt x="4853466" y="-43"/>
                  <a:pt x="5081778" y="0"/>
                </a:cubicBezTo>
                <a:cubicBezTo>
                  <a:pt x="5353699" y="-38414"/>
                  <a:pt x="5716594" y="10377"/>
                  <a:pt x="5863590" y="0"/>
                </a:cubicBezTo>
                <a:cubicBezTo>
                  <a:pt x="6039255" y="-7447"/>
                  <a:pt x="6384109" y="-46394"/>
                  <a:pt x="6515100" y="0"/>
                </a:cubicBezTo>
                <a:cubicBezTo>
                  <a:pt x="6516313" y="6455"/>
                  <a:pt x="6515305" y="14391"/>
                  <a:pt x="6515100" y="27432"/>
                </a:cubicBezTo>
                <a:cubicBezTo>
                  <a:pt x="6298602" y="2397"/>
                  <a:pt x="6116455" y="55820"/>
                  <a:pt x="5798439" y="27432"/>
                </a:cubicBezTo>
                <a:cubicBezTo>
                  <a:pt x="5498266" y="74956"/>
                  <a:pt x="5371570" y="-8704"/>
                  <a:pt x="5016627" y="27432"/>
                </a:cubicBezTo>
                <a:cubicBezTo>
                  <a:pt x="4680999" y="36367"/>
                  <a:pt x="4492804" y="16084"/>
                  <a:pt x="4234815" y="27432"/>
                </a:cubicBezTo>
                <a:cubicBezTo>
                  <a:pt x="4024117" y="56055"/>
                  <a:pt x="3974283" y="47660"/>
                  <a:pt x="3713607" y="27432"/>
                </a:cubicBezTo>
                <a:cubicBezTo>
                  <a:pt x="3482881" y="11152"/>
                  <a:pt x="3219920" y="78915"/>
                  <a:pt x="3062097" y="27432"/>
                </a:cubicBezTo>
                <a:cubicBezTo>
                  <a:pt x="2879839" y="-12678"/>
                  <a:pt x="2604357" y="46229"/>
                  <a:pt x="2280285" y="27432"/>
                </a:cubicBezTo>
                <a:cubicBezTo>
                  <a:pt x="2007883" y="3578"/>
                  <a:pt x="1949753" y="12034"/>
                  <a:pt x="1628775" y="27432"/>
                </a:cubicBezTo>
                <a:cubicBezTo>
                  <a:pt x="1316209" y="50080"/>
                  <a:pt x="1270406" y="23565"/>
                  <a:pt x="1172718" y="27432"/>
                </a:cubicBezTo>
                <a:cubicBezTo>
                  <a:pt x="1108279" y="-57"/>
                  <a:pt x="875205" y="2604"/>
                  <a:pt x="651510" y="27432"/>
                </a:cubicBezTo>
                <a:cubicBezTo>
                  <a:pt x="452564" y="30504"/>
                  <a:pt x="337953" y="24398"/>
                  <a:pt x="0" y="27432"/>
                </a:cubicBezTo>
                <a:cubicBezTo>
                  <a:pt x="491" y="19542"/>
                  <a:pt x="-1038" y="8534"/>
                  <a:pt x="0" y="0"/>
                </a:cubicBezTo>
                <a:close/>
              </a:path>
              <a:path w="6515100" h="27432" fill="none" stroke="0" extrusionOk="0">
                <a:moveTo>
                  <a:pt x="0" y="0"/>
                </a:moveTo>
                <a:cubicBezTo>
                  <a:pt x="130177" y="-28046"/>
                  <a:pt x="457622" y="-22260"/>
                  <a:pt x="651510" y="0"/>
                </a:cubicBezTo>
                <a:cubicBezTo>
                  <a:pt x="837955" y="33307"/>
                  <a:pt x="1051647" y="18307"/>
                  <a:pt x="1303020" y="0"/>
                </a:cubicBezTo>
                <a:cubicBezTo>
                  <a:pt x="1500964" y="-2296"/>
                  <a:pt x="1642268" y="44814"/>
                  <a:pt x="1954530" y="0"/>
                </a:cubicBezTo>
                <a:cubicBezTo>
                  <a:pt x="2256504" y="-20189"/>
                  <a:pt x="2589361" y="23360"/>
                  <a:pt x="2736342" y="0"/>
                </a:cubicBezTo>
                <a:cubicBezTo>
                  <a:pt x="2941233" y="-4562"/>
                  <a:pt x="3259904" y="-4448"/>
                  <a:pt x="3453003" y="0"/>
                </a:cubicBezTo>
                <a:cubicBezTo>
                  <a:pt x="3643517" y="-5990"/>
                  <a:pt x="3702514" y="-5537"/>
                  <a:pt x="3909060" y="0"/>
                </a:cubicBezTo>
                <a:cubicBezTo>
                  <a:pt x="4105814" y="-32139"/>
                  <a:pt x="4279550" y="11063"/>
                  <a:pt x="4495419" y="0"/>
                </a:cubicBezTo>
                <a:cubicBezTo>
                  <a:pt x="4699185" y="18335"/>
                  <a:pt x="5090550" y="24586"/>
                  <a:pt x="5277231" y="0"/>
                </a:cubicBezTo>
                <a:cubicBezTo>
                  <a:pt x="5467098" y="-21872"/>
                  <a:pt x="5749970" y="24781"/>
                  <a:pt x="5928741" y="0"/>
                </a:cubicBezTo>
                <a:cubicBezTo>
                  <a:pt x="6123403" y="-6715"/>
                  <a:pt x="6303533" y="27572"/>
                  <a:pt x="6515100" y="0"/>
                </a:cubicBezTo>
                <a:cubicBezTo>
                  <a:pt x="6515414" y="8368"/>
                  <a:pt x="6515049" y="21050"/>
                  <a:pt x="6515100" y="27432"/>
                </a:cubicBezTo>
                <a:cubicBezTo>
                  <a:pt x="6295326" y="34259"/>
                  <a:pt x="6193630" y="-20659"/>
                  <a:pt x="5993892" y="27432"/>
                </a:cubicBezTo>
                <a:cubicBezTo>
                  <a:pt x="5781447" y="53323"/>
                  <a:pt x="5455504" y="35712"/>
                  <a:pt x="5212080" y="27432"/>
                </a:cubicBezTo>
                <a:cubicBezTo>
                  <a:pt x="4944304" y="9709"/>
                  <a:pt x="4905148" y="13363"/>
                  <a:pt x="4690872" y="27432"/>
                </a:cubicBezTo>
                <a:cubicBezTo>
                  <a:pt x="4474720" y="35390"/>
                  <a:pt x="4441290" y="27745"/>
                  <a:pt x="4234815" y="27432"/>
                </a:cubicBezTo>
                <a:cubicBezTo>
                  <a:pt x="4019588" y="36954"/>
                  <a:pt x="3993741" y="33922"/>
                  <a:pt x="3778758" y="27432"/>
                </a:cubicBezTo>
                <a:cubicBezTo>
                  <a:pt x="3566519" y="37081"/>
                  <a:pt x="3252174" y="14745"/>
                  <a:pt x="3062097" y="27432"/>
                </a:cubicBezTo>
                <a:cubicBezTo>
                  <a:pt x="2882837" y="39972"/>
                  <a:pt x="2732636" y="36257"/>
                  <a:pt x="2606040" y="27432"/>
                </a:cubicBezTo>
                <a:cubicBezTo>
                  <a:pt x="2468861" y="43759"/>
                  <a:pt x="2087628" y="59098"/>
                  <a:pt x="1954530" y="27432"/>
                </a:cubicBezTo>
                <a:cubicBezTo>
                  <a:pt x="1795074" y="-5333"/>
                  <a:pt x="1626726" y="1447"/>
                  <a:pt x="1433322" y="27432"/>
                </a:cubicBezTo>
                <a:cubicBezTo>
                  <a:pt x="1262183" y="79883"/>
                  <a:pt x="1050965" y="49822"/>
                  <a:pt x="781812" y="27432"/>
                </a:cubicBezTo>
                <a:cubicBezTo>
                  <a:pt x="494914" y="54160"/>
                  <a:pt x="375041" y="53987"/>
                  <a:pt x="0" y="27432"/>
                </a:cubicBezTo>
                <a:cubicBezTo>
                  <a:pt x="1559" y="18666"/>
                  <a:pt x="-585" y="75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515100"/>
                      <a:gd name="connsiteY0" fmla="*/ 0 h 27432"/>
                      <a:gd name="connsiteX1" fmla="*/ 651510 w 6515100"/>
                      <a:gd name="connsiteY1" fmla="*/ 0 h 27432"/>
                      <a:gd name="connsiteX2" fmla="*/ 1303020 w 6515100"/>
                      <a:gd name="connsiteY2" fmla="*/ 0 h 27432"/>
                      <a:gd name="connsiteX3" fmla="*/ 1954530 w 6515100"/>
                      <a:gd name="connsiteY3" fmla="*/ 0 h 27432"/>
                      <a:gd name="connsiteX4" fmla="*/ 2736342 w 6515100"/>
                      <a:gd name="connsiteY4" fmla="*/ 0 h 27432"/>
                      <a:gd name="connsiteX5" fmla="*/ 3453003 w 6515100"/>
                      <a:gd name="connsiteY5" fmla="*/ 0 h 27432"/>
                      <a:gd name="connsiteX6" fmla="*/ 3909060 w 6515100"/>
                      <a:gd name="connsiteY6" fmla="*/ 0 h 27432"/>
                      <a:gd name="connsiteX7" fmla="*/ 4495419 w 6515100"/>
                      <a:gd name="connsiteY7" fmla="*/ 0 h 27432"/>
                      <a:gd name="connsiteX8" fmla="*/ 5277231 w 6515100"/>
                      <a:gd name="connsiteY8" fmla="*/ 0 h 27432"/>
                      <a:gd name="connsiteX9" fmla="*/ 5928741 w 6515100"/>
                      <a:gd name="connsiteY9" fmla="*/ 0 h 27432"/>
                      <a:gd name="connsiteX10" fmla="*/ 6515100 w 6515100"/>
                      <a:gd name="connsiteY10" fmla="*/ 0 h 27432"/>
                      <a:gd name="connsiteX11" fmla="*/ 6515100 w 6515100"/>
                      <a:gd name="connsiteY11" fmla="*/ 27432 h 27432"/>
                      <a:gd name="connsiteX12" fmla="*/ 5993892 w 6515100"/>
                      <a:gd name="connsiteY12" fmla="*/ 27432 h 27432"/>
                      <a:gd name="connsiteX13" fmla="*/ 5212080 w 6515100"/>
                      <a:gd name="connsiteY13" fmla="*/ 27432 h 27432"/>
                      <a:gd name="connsiteX14" fmla="*/ 4690872 w 6515100"/>
                      <a:gd name="connsiteY14" fmla="*/ 27432 h 27432"/>
                      <a:gd name="connsiteX15" fmla="*/ 4234815 w 6515100"/>
                      <a:gd name="connsiteY15" fmla="*/ 27432 h 27432"/>
                      <a:gd name="connsiteX16" fmla="*/ 3778758 w 6515100"/>
                      <a:gd name="connsiteY16" fmla="*/ 27432 h 27432"/>
                      <a:gd name="connsiteX17" fmla="*/ 3062097 w 6515100"/>
                      <a:gd name="connsiteY17" fmla="*/ 27432 h 27432"/>
                      <a:gd name="connsiteX18" fmla="*/ 2606040 w 6515100"/>
                      <a:gd name="connsiteY18" fmla="*/ 27432 h 27432"/>
                      <a:gd name="connsiteX19" fmla="*/ 1954530 w 6515100"/>
                      <a:gd name="connsiteY19" fmla="*/ 27432 h 27432"/>
                      <a:gd name="connsiteX20" fmla="*/ 1433322 w 6515100"/>
                      <a:gd name="connsiteY20" fmla="*/ 27432 h 27432"/>
                      <a:gd name="connsiteX21" fmla="*/ 781812 w 6515100"/>
                      <a:gd name="connsiteY21" fmla="*/ 27432 h 27432"/>
                      <a:gd name="connsiteX22" fmla="*/ 0 w 6515100"/>
                      <a:gd name="connsiteY22" fmla="*/ 27432 h 27432"/>
                      <a:gd name="connsiteX23" fmla="*/ 0 w 6515100"/>
                      <a:gd name="connsiteY23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515100" h="27432" fill="none" extrusionOk="0">
                        <a:moveTo>
                          <a:pt x="0" y="0"/>
                        </a:moveTo>
                        <a:cubicBezTo>
                          <a:pt x="166325" y="-5749"/>
                          <a:pt x="479153" y="-30341"/>
                          <a:pt x="651510" y="0"/>
                        </a:cubicBezTo>
                        <a:cubicBezTo>
                          <a:pt x="823867" y="30341"/>
                          <a:pt x="1089927" y="17090"/>
                          <a:pt x="1303020" y="0"/>
                        </a:cubicBezTo>
                        <a:cubicBezTo>
                          <a:pt x="1516113" y="-17090"/>
                          <a:pt x="1647249" y="17285"/>
                          <a:pt x="1954530" y="0"/>
                        </a:cubicBezTo>
                        <a:cubicBezTo>
                          <a:pt x="2261811" y="-17285"/>
                          <a:pt x="2556150" y="7492"/>
                          <a:pt x="2736342" y="0"/>
                        </a:cubicBezTo>
                        <a:cubicBezTo>
                          <a:pt x="2916534" y="-7492"/>
                          <a:pt x="3255362" y="4899"/>
                          <a:pt x="3453003" y="0"/>
                        </a:cubicBezTo>
                        <a:cubicBezTo>
                          <a:pt x="3650644" y="-4899"/>
                          <a:pt x="3707830" y="-10542"/>
                          <a:pt x="3909060" y="0"/>
                        </a:cubicBezTo>
                        <a:cubicBezTo>
                          <a:pt x="4110290" y="10542"/>
                          <a:pt x="4298105" y="-14723"/>
                          <a:pt x="4495419" y="0"/>
                        </a:cubicBezTo>
                        <a:cubicBezTo>
                          <a:pt x="4692733" y="14723"/>
                          <a:pt x="5062614" y="17869"/>
                          <a:pt x="5277231" y="0"/>
                        </a:cubicBezTo>
                        <a:cubicBezTo>
                          <a:pt x="5491848" y="-17869"/>
                          <a:pt x="5741638" y="17967"/>
                          <a:pt x="5928741" y="0"/>
                        </a:cubicBezTo>
                        <a:cubicBezTo>
                          <a:pt x="6115844" y="-17967"/>
                          <a:pt x="6302591" y="17820"/>
                          <a:pt x="6515100" y="0"/>
                        </a:cubicBezTo>
                        <a:cubicBezTo>
                          <a:pt x="6514842" y="7487"/>
                          <a:pt x="6514179" y="19984"/>
                          <a:pt x="6515100" y="27432"/>
                        </a:cubicBezTo>
                        <a:cubicBezTo>
                          <a:pt x="6291717" y="37419"/>
                          <a:pt x="6188280" y="4506"/>
                          <a:pt x="5993892" y="27432"/>
                        </a:cubicBezTo>
                        <a:cubicBezTo>
                          <a:pt x="5799504" y="50358"/>
                          <a:pt x="5467966" y="44311"/>
                          <a:pt x="5212080" y="27432"/>
                        </a:cubicBezTo>
                        <a:cubicBezTo>
                          <a:pt x="4956194" y="10553"/>
                          <a:pt x="4907171" y="17487"/>
                          <a:pt x="4690872" y="27432"/>
                        </a:cubicBezTo>
                        <a:cubicBezTo>
                          <a:pt x="4474573" y="37377"/>
                          <a:pt x="4446118" y="24926"/>
                          <a:pt x="4234815" y="27432"/>
                        </a:cubicBezTo>
                        <a:cubicBezTo>
                          <a:pt x="4023512" y="29938"/>
                          <a:pt x="3990422" y="31456"/>
                          <a:pt x="3778758" y="27432"/>
                        </a:cubicBezTo>
                        <a:cubicBezTo>
                          <a:pt x="3567094" y="23408"/>
                          <a:pt x="3235052" y="24901"/>
                          <a:pt x="3062097" y="27432"/>
                        </a:cubicBezTo>
                        <a:cubicBezTo>
                          <a:pt x="2889142" y="29963"/>
                          <a:pt x="2755311" y="35048"/>
                          <a:pt x="2606040" y="27432"/>
                        </a:cubicBezTo>
                        <a:cubicBezTo>
                          <a:pt x="2456769" y="19816"/>
                          <a:pt x="2116876" y="43674"/>
                          <a:pt x="1954530" y="27432"/>
                        </a:cubicBezTo>
                        <a:cubicBezTo>
                          <a:pt x="1792184" y="11191"/>
                          <a:pt x="1635797" y="1960"/>
                          <a:pt x="1433322" y="27432"/>
                        </a:cubicBezTo>
                        <a:cubicBezTo>
                          <a:pt x="1230847" y="52904"/>
                          <a:pt x="1064298" y="9563"/>
                          <a:pt x="781812" y="27432"/>
                        </a:cubicBezTo>
                        <a:cubicBezTo>
                          <a:pt x="499326" y="45302"/>
                          <a:pt x="379143" y="59429"/>
                          <a:pt x="0" y="27432"/>
                        </a:cubicBezTo>
                        <a:cubicBezTo>
                          <a:pt x="-14" y="18173"/>
                          <a:pt x="-517" y="8990"/>
                          <a:pt x="0" y="0"/>
                        </a:cubicBezTo>
                        <a:close/>
                      </a:path>
                      <a:path w="6515100" h="27432" stroke="0" extrusionOk="0">
                        <a:moveTo>
                          <a:pt x="0" y="0"/>
                        </a:moveTo>
                        <a:cubicBezTo>
                          <a:pt x="145508" y="-16165"/>
                          <a:pt x="455060" y="24821"/>
                          <a:pt x="586359" y="0"/>
                        </a:cubicBezTo>
                        <a:cubicBezTo>
                          <a:pt x="717658" y="-24821"/>
                          <a:pt x="818481" y="1436"/>
                          <a:pt x="1042416" y="0"/>
                        </a:cubicBezTo>
                        <a:cubicBezTo>
                          <a:pt x="1266351" y="-1436"/>
                          <a:pt x="1510662" y="-19098"/>
                          <a:pt x="1824228" y="0"/>
                        </a:cubicBezTo>
                        <a:cubicBezTo>
                          <a:pt x="2137794" y="19098"/>
                          <a:pt x="2209508" y="-11239"/>
                          <a:pt x="2410587" y="0"/>
                        </a:cubicBezTo>
                        <a:cubicBezTo>
                          <a:pt x="2611666" y="11239"/>
                          <a:pt x="2755374" y="20903"/>
                          <a:pt x="2996946" y="0"/>
                        </a:cubicBezTo>
                        <a:cubicBezTo>
                          <a:pt x="3238518" y="-20903"/>
                          <a:pt x="3396366" y="21066"/>
                          <a:pt x="3778758" y="0"/>
                        </a:cubicBezTo>
                        <a:cubicBezTo>
                          <a:pt x="4161150" y="-21066"/>
                          <a:pt x="4160489" y="-4131"/>
                          <a:pt x="4299966" y="0"/>
                        </a:cubicBezTo>
                        <a:cubicBezTo>
                          <a:pt x="4439443" y="4131"/>
                          <a:pt x="4829495" y="24889"/>
                          <a:pt x="5081778" y="0"/>
                        </a:cubicBezTo>
                        <a:cubicBezTo>
                          <a:pt x="5334061" y="-24889"/>
                          <a:pt x="5692112" y="31086"/>
                          <a:pt x="5863590" y="0"/>
                        </a:cubicBezTo>
                        <a:cubicBezTo>
                          <a:pt x="6035068" y="-31086"/>
                          <a:pt x="6355549" y="-19657"/>
                          <a:pt x="6515100" y="0"/>
                        </a:cubicBezTo>
                        <a:cubicBezTo>
                          <a:pt x="6514269" y="6329"/>
                          <a:pt x="6515504" y="16858"/>
                          <a:pt x="6515100" y="27432"/>
                        </a:cubicBezTo>
                        <a:cubicBezTo>
                          <a:pt x="6311868" y="940"/>
                          <a:pt x="6083793" y="16016"/>
                          <a:pt x="5798439" y="27432"/>
                        </a:cubicBezTo>
                        <a:cubicBezTo>
                          <a:pt x="5513085" y="38848"/>
                          <a:pt x="5362223" y="-5421"/>
                          <a:pt x="5016627" y="27432"/>
                        </a:cubicBezTo>
                        <a:cubicBezTo>
                          <a:pt x="4671031" y="60285"/>
                          <a:pt x="4447302" y="-4000"/>
                          <a:pt x="4234815" y="27432"/>
                        </a:cubicBezTo>
                        <a:cubicBezTo>
                          <a:pt x="4022328" y="58864"/>
                          <a:pt x="3971531" y="48578"/>
                          <a:pt x="3713607" y="27432"/>
                        </a:cubicBezTo>
                        <a:cubicBezTo>
                          <a:pt x="3455683" y="6286"/>
                          <a:pt x="3218262" y="57740"/>
                          <a:pt x="3062097" y="27432"/>
                        </a:cubicBezTo>
                        <a:cubicBezTo>
                          <a:pt x="2905932" y="-2876"/>
                          <a:pt x="2552648" y="49637"/>
                          <a:pt x="2280285" y="27432"/>
                        </a:cubicBezTo>
                        <a:cubicBezTo>
                          <a:pt x="2007922" y="5227"/>
                          <a:pt x="1946224" y="14594"/>
                          <a:pt x="1628775" y="27432"/>
                        </a:cubicBezTo>
                        <a:cubicBezTo>
                          <a:pt x="1311326" y="40271"/>
                          <a:pt x="1267680" y="23624"/>
                          <a:pt x="1172718" y="27432"/>
                        </a:cubicBezTo>
                        <a:cubicBezTo>
                          <a:pt x="1077756" y="31240"/>
                          <a:pt x="863409" y="30220"/>
                          <a:pt x="651510" y="27432"/>
                        </a:cubicBezTo>
                        <a:cubicBezTo>
                          <a:pt x="439611" y="24644"/>
                          <a:pt x="324781" y="35805"/>
                          <a:pt x="0" y="27432"/>
                        </a:cubicBezTo>
                        <a:cubicBezTo>
                          <a:pt x="-177" y="19307"/>
                          <a:pt x="-1145" y="91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A1654-5660-B7FC-8966-006D6B2A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46" y="3814964"/>
            <a:ext cx="11255054" cy="53812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/>
              <a:t>Membership</a:t>
            </a:r>
          </a:p>
          <a:p>
            <a:pPr>
              <a:buFontTx/>
              <a:buChar char="-"/>
            </a:pPr>
            <a:r>
              <a:rPr lang="en-GB" sz="4000" dirty="0"/>
              <a:t>FEANTSA members +</a:t>
            </a:r>
          </a:p>
          <a:p>
            <a:pPr>
              <a:buFontTx/>
              <a:buChar char="-"/>
            </a:pPr>
            <a:r>
              <a:rPr lang="en-GB" sz="4000" dirty="0"/>
              <a:t>European Platforms working on health inequalities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European Commission - DG SANTE</a:t>
            </a:r>
          </a:p>
          <a:p>
            <a:pPr marL="0" indent="0">
              <a:buNone/>
            </a:pPr>
            <a:r>
              <a:rPr lang="en-GB" sz="4000" dirty="0"/>
              <a:t>The European Parliament (Special Committees on Cancer, on COVID 19 lessons learnt)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fr-BE" sz="3200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4E6478A-19EB-6EB5-DDE0-2FF9FE01B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404" y="7852346"/>
            <a:ext cx="1844117" cy="1844117"/>
          </a:xfrm>
          <a:prstGeom prst="rect">
            <a:avLst/>
          </a:prstGeom>
        </p:spPr>
      </p:pic>
      <p:pic>
        <p:nvPicPr>
          <p:cNvPr id="5" name="Picture 4" descr="A collage of photos&#10;&#10;Description automatically generated with low confidence">
            <a:extLst>
              <a:ext uri="{FF2B5EF4-FFF2-40B4-BE49-F238E27FC236}">
                <a16:creationId xmlns:a16="http://schemas.microsoft.com/office/drawing/2014/main" id="{2B601E76-185E-D807-2B11-CF295DB86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524" y="2796837"/>
            <a:ext cx="2835330" cy="2835330"/>
          </a:xfrm>
          <a:prstGeom prst="rect">
            <a:avLst/>
          </a:prstGeom>
        </p:spPr>
      </p:pic>
      <p:pic>
        <p:nvPicPr>
          <p:cNvPr id="10" name="Picture 9" descr="Logo, icon, company name&#10;&#10;Description automatically generated">
            <a:extLst>
              <a:ext uri="{FF2B5EF4-FFF2-40B4-BE49-F238E27FC236}">
                <a16:creationId xmlns:a16="http://schemas.microsoft.com/office/drawing/2014/main" id="{F73606EA-1500-CE1B-2C38-E04EB4D9B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102" y="5632167"/>
            <a:ext cx="2181225" cy="2095500"/>
          </a:xfrm>
          <a:prstGeom prst="rect">
            <a:avLst/>
          </a:prstGeom>
        </p:spPr>
      </p:pic>
      <p:pic>
        <p:nvPicPr>
          <p:cNvPr id="12" name="Picture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4B739DCF-AC8E-B2F4-56AE-DA60FEA53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748" y="7852347"/>
            <a:ext cx="3827914" cy="1655639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69B6D7C8-DB60-4355-0774-B9D67F2685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99200" y="8039100"/>
            <a:ext cx="513308" cy="5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8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208785" cy="10287000"/>
          </a:xfrm>
          <a:prstGeom prst="rect">
            <a:avLst/>
          </a:prstGeom>
          <a:solidFill>
            <a:srgbClr val="4B7BA5"/>
          </a:solidFill>
        </p:spPr>
      </p:sp>
      <p:sp>
        <p:nvSpPr>
          <p:cNvPr id="3" name="TextBox 3"/>
          <p:cNvSpPr txBox="1"/>
          <p:nvPr/>
        </p:nvSpPr>
        <p:spPr>
          <a:xfrm>
            <a:off x="5414572" y="1817086"/>
            <a:ext cx="11844728" cy="648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79"/>
              </a:lnSpc>
            </a:pPr>
            <a:r>
              <a:rPr lang="en-US" sz="3600" spc="-129" dirty="0">
                <a:solidFill>
                  <a:schemeClr val="bg1"/>
                </a:solidFill>
              </a:rPr>
              <a:t>Simona Barbu</a:t>
            </a:r>
          </a:p>
          <a:p>
            <a:pPr algn="r">
              <a:lnSpc>
                <a:spcPts val="5079"/>
              </a:lnSpc>
            </a:pPr>
            <a:r>
              <a:rPr lang="en-US" sz="3600" spc="-129" dirty="0">
                <a:solidFill>
                  <a:schemeClr val="bg1"/>
                </a:solidFill>
              </a:rPr>
              <a:t>Policy officer</a:t>
            </a:r>
          </a:p>
          <a:p>
            <a:pPr algn="r">
              <a:lnSpc>
                <a:spcPts val="5079"/>
              </a:lnSpc>
            </a:pPr>
            <a:r>
              <a:rPr lang="en-US" sz="3600" spc="-129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simona.barbu@feantsa.org</a:t>
            </a:r>
            <a:endParaRPr lang="en-US" sz="3600" spc="-129" dirty="0">
              <a:solidFill>
                <a:schemeClr val="bg1"/>
              </a:solidFill>
            </a:endParaRPr>
          </a:p>
          <a:p>
            <a:pPr algn="r">
              <a:lnSpc>
                <a:spcPts val="5079"/>
              </a:lnSpc>
            </a:pPr>
            <a:r>
              <a:rPr lang="en-US" sz="3600" spc="-129" dirty="0">
                <a:solidFill>
                  <a:schemeClr val="bg1"/>
                </a:solidFill>
                <a:hlinkClick r:id="rId4"/>
              </a:rPr>
              <a:t>www.feantsa.org</a:t>
            </a:r>
            <a:r>
              <a:rPr lang="en-US" sz="3600" spc="-129" dirty="0">
                <a:solidFill>
                  <a:schemeClr val="bg1"/>
                </a:solidFill>
              </a:rPr>
              <a:t> </a:t>
            </a:r>
          </a:p>
          <a:p>
            <a:pPr algn="r">
              <a:lnSpc>
                <a:spcPts val="15079"/>
              </a:lnSpc>
            </a:pPr>
            <a:endParaRPr lang="en-US" sz="13000" spc="-129" dirty="0">
              <a:solidFill>
                <a:srgbClr val="4B7BA5"/>
              </a:solidFill>
            </a:endParaRPr>
          </a:p>
          <a:p>
            <a:pPr algn="r">
              <a:lnSpc>
                <a:spcPts val="15079"/>
              </a:lnSpc>
            </a:pPr>
            <a:r>
              <a:rPr lang="en-US" sz="13000" spc="-129" dirty="0">
                <a:solidFill>
                  <a:srgbClr val="4B7BA5"/>
                </a:solidFill>
              </a:rPr>
              <a:t>Thank you!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6E2A260-A531-B880-8321-15676ED406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" y="6591300"/>
            <a:ext cx="2103462" cy="22436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DDF6504-5917-E59C-A7E4-944100AA414B}"/>
              </a:ext>
            </a:extLst>
          </p:cNvPr>
          <p:cNvSpPr txBox="1">
            <a:spLocks/>
          </p:cNvSpPr>
          <p:nvPr/>
        </p:nvSpPr>
        <p:spPr>
          <a:xfrm>
            <a:off x="1059634" y="2506667"/>
            <a:ext cx="16012780" cy="70239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98DDD8F-CA68-E726-80DD-C0DBA9E6CF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21994" y="8675593"/>
            <a:ext cx="1015503" cy="1083203"/>
          </a:xfrm>
          <a:prstGeom prst="rect">
            <a:avLst/>
          </a:prstGeom>
        </p:spPr>
      </p:pic>
      <p:graphicFrame>
        <p:nvGraphicFramePr>
          <p:cNvPr id="14" name="TextBox 8">
            <a:extLst>
              <a:ext uri="{FF2B5EF4-FFF2-40B4-BE49-F238E27FC236}">
                <a16:creationId xmlns:a16="http://schemas.microsoft.com/office/drawing/2014/main" id="{728F99D8-A9BD-58A8-E94E-985CF4DCE099}"/>
              </a:ext>
            </a:extLst>
          </p:cNvPr>
          <p:cNvGraphicFramePr/>
          <p:nvPr/>
        </p:nvGraphicFramePr>
        <p:xfrm>
          <a:off x="6934200" y="1029829"/>
          <a:ext cx="12062012" cy="258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TextBox 5">
            <a:extLst>
              <a:ext uri="{FF2B5EF4-FFF2-40B4-BE49-F238E27FC236}">
                <a16:creationId xmlns:a16="http://schemas.microsoft.com/office/drawing/2014/main" id="{AFADC9E5-B476-0FDC-24BB-D85476366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632594"/>
              </p:ext>
            </p:extLst>
          </p:nvPr>
        </p:nvGraphicFramePr>
        <p:xfrm>
          <a:off x="9614974" y="4361001"/>
          <a:ext cx="7072826" cy="5397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AAB39DB-05DB-183C-E9ED-8D125DD39FF4}"/>
              </a:ext>
            </a:extLst>
          </p:cNvPr>
          <p:cNvSpPr txBox="1"/>
          <p:nvPr/>
        </p:nvSpPr>
        <p:spPr>
          <a:xfrm>
            <a:off x="1059634" y="1104900"/>
            <a:ext cx="5493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chemeClr val="bg1"/>
                </a:solidFill>
              </a:rPr>
              <a:t>What is FEANTSA?</a:t>
            </a:r>
          </a:p>
        </p:txBody>
      </p:sp>
      <p:pic>
        <p:nvPicPr>
          <p:cNvPr id="2" name="Picture 6" descr="Fifth Overview of Housing Exclusion in Europe 2020">
            <a:extLst>
              <a:ext uri="{FF2B5EF4-FFF2-40B4-BE49-F238E27FC236}">
                <a16:creationId xmlns:a16="http://schemas.microsoft.com/office/drawing/2014/main" id="{25984EBE-A349-4530-88C9-0415FF5E8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8" r="1" b="11807"/>
          <a:stretch/>
        </p:blipFill>
        <p:spPr bwMode="auto">
          <a:xfrm>
            <a:off x="30" y="4615098"/>
            <a:ext cx="7188981" cy="5671902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238059" y="0"/>
                </a:moveTo>
                <a:cubicBezTo>
                  <a:pt x="3648934" y="0"/>
                  <a:pt x="4792674" y="1143740"/>
                  <a:pt x="4792674" y="2554615"/>
                </a:cubicBezTo>
                <a:cubicBezTo>
                  <a:pt x="4792674" y="2995514"/>
                  <a:pt x="4680980" y="3410325"/>
                  <a:pt x="4484346" y="3772297"/>
                </a:cubicBezTo>
                <a:lnTo>
                  <a:pt x="4478895" y="3781268"/>
                </a:lnTo>
                <a:lnTo>
                  <a:pt x="0" y="3781268"/>
                </a:lnTo>
                <a:lnTo>
                  <a:pt x="0" y="1323391"/>
                </a:lnTo>
                <a:lnTo>
                  <a:pt x="119732" y="1126306"/>
                </a:lnTo>
                <a:cubicBezTo>
                  <a:pt x="578815" y="446774"/>
                  <a:pt x="1356262" y="0"/>
                  <a:pt x="223805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ss Release: FEANTSA Conference Delegates Call on EU to Set Target to End  Homelessness by 2030">
            <a:extLst>
              <a:ext uri="{FF2B5EF4-FFF2-40B4-BE49-F238E27FC236}">
                <a16:creationId xmlns:a16="http://schemas.microsoft.com/office/drawing/2014/main" id="{467B0EA5-68B5-C495-5749-03DEDA9BE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3" r="1" b="1"/>
          <a:stretch/>
        </p:blipFill>
        <p:spPr bwMode="auto">
          <a:xfrm>
            <a:off x="1215586" y="170132"/>
            <a:ext cx="5512131" cy="3160398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F1CA2F-825F-436E-8146-5F5D3E3EE10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24502" t="19397" r="49878" b="10584"/>
          <a:stretch/>
        </p:blipFill>
        <p:spPr>
          <a:xfrm>
            <a:off x="11374438" y="0"/>
            <a:ext cx="6913562" cy="10287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526204-2E1B-40C2-8BF9-AD1559ACF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5" t="19659" r="76737" b="70000"/>
          <a:stretch/>
        </p:blipFill>
        <p:spPr>
          <a:xfrm>
            <a:off x="5519642" y="7883085"/>
            <a:ext cx="2940281" cy="14090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FC6677D-79BF-4092-A8D5-AF9605524C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5" t="19659" r="76737" b="68704"/>
          <a:stretch/>
        </p:blipFill>
        <p:spPr>
          <a:xfrm>
            <a:off x="2579362" y="7706447"/>
            <a:ext cx="2940281" cy="15857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9FD352-BF6D-41D0-A61B-2047B423C5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62" t="47407" r="72812" b="37178"/>
          <a:stretch/>
        </p:blipFill>
        <p:spPr>
          <a:xfrm>
            <a:off x="421326" y="7591528"/>
            <a:ext cx="1973700" cy="181556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EA3312B-5424-4C67-B6FE-F98FF91C1418}"/>
              </a:ext>
            </a:extLst>
          </p:cNvPr>
          <p:cNvSpPr txBox="1"/>
          <p:nvPr/>
        </p:nvSpPr>
        <p:spPr>
          <a:xfrm>
            <a:off x="421327" y="523638"/>
            <a:ext cx="100329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FEANTSA coordinates three different platforms in the area of housing:</a:t>
            </a:r>
          </a:p>
          <a:p>
            <a:endParaRPr lang="en-GB" sz="300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3000" b="1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 First Europe Hub</a:t>
            </a:r>
            <a:r>
              <a:rPr lang="en-GB" sz="3000" b="1" dirty="0">
                <a:solidFill>
                  <a:schemeClr val="accent1"/>
                </a:solidFill>
              </a:rPr>
              <a:t> </a:t>
            </a:r>
            <a:r>
              <a:rPr lang="en-GB" sz="3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GB" sz="3000" dirty="0"/>
              <a:t>promotes Housing First in Europe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endParaRPr lang="en-GB" sz="300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3000" b="1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 Solutions Platform</a:t>
            </a:r>
            <a:r>
              <a:rPr lang="en-GB" sz="3000" b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GB" sz="3000" dirty="0">
                <a:sym typeface="Wingdings" panose="05000000000000000000" pitchFamily="2" charset="2"/>
              </a:rPr>
              <a:t>works to </a:t>
            </a:r>
            <a:r>
              <a:rPr lang="en-GB" sz="3000" dirty="0"/>
              <a:t>find innovative solutions for affordable housing</a:t>
            </a:r>
          </a:p>
          <a:p>
            <a:pPr marL="428625" indent="-428625">
              <a:buFont typeface="Wingdings" panose="05000000000000000000" pitchFamily="2" charset="2"/>
              <a:buChar char="v"/>
            </a:pPr>
            <a:endParaRPr lang="en-GB" sz="3000" dirty="0"/>
          </a:p>
          <a:p>
            <a:pPr marL="428625" indent="-428625">
              <a:buFont typeface="Wingdings" panose="05000000000000000000" pitchFamily="2" charset="2"/>
              <a:buChar char="v"/>
            </a:pPr>
            <a:r>
              <a:rPr lang="en-GB" sz="3000" b="1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 Rights Watch</a:t>
            </a:r>
            <a:r>
              <a:rPr lang="en-GB" sz="3000" b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GB" sz="3000" dirty="0"/>
              <a:t>promotes the right to housing in Europe </a:t>
            </a:r>
          </a:p>
          <a:p>
            <a:endParaRPr lang="en-GB" sz="3000" dirty="0"/>
          </a:p>
          <a:p>
            <a:r>
              <a:rPr lang="en-GB" sz="3000" dirty="0"/>
              <a:t>And a fourth one focused on research: the </a:t>
            </a:r>
            <a:r>
              <a:rPr lang="en-GB" sz="3000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Observatory on Homelessness</a:t>
            </a:r>
            <a:endParaRPr lang="en-GB" sz="30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2C8AE18E-631B-454A-BA65-B32D9600C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r="11574"/>
          <a:stretch/>
        </p:blipFill>
        <p:spPr bwMode="auto">
          <a:xfrm>
            <a:off x="8775952" y="7436899"/>
            <a:ext cx="2154761" cy="197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469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518F-0F37-4AC7-9BB1-9B3E20F0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145" y="943899"/>
            <a:ext cx="9879736" cy="465801"/>
          </a:xfrm>
        </p:spPr>
        <p:txBody>
          <a:bodyPr>
            <a:normAutofit fontScale="90000"/>
          </a:bodyPr>
          <a:lstStyle/>
          <a:p>
            <a:r>
              <a:rPr lang="fr-BE" sz="8100" b="1" dirty="0" err="1"/>
              <a:t>Homelessness</a:t>
            </a:r>
            <a:r>
              <a:rPr lang="fr-BE" sz="8100" b="1" dirty="0"/>
              <a:t> in Europe </a:t>
            </a:r>
            <a:endParaRPr lang="en-GB" sz="8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FBF2F-FA89-4908-BC8D-67AE796EC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146" y="2095500"/>
            <a:ext cx="10535054" cy="7848600"/>
          </a:xfrm>
        </p:spPr>
        <p:txBody>
          <a:bodyPr>
            <a:normAutofit/>
          </a:bodyPr>
          <a:lstStyle/>
          <a:p>
            <a:r>
              <a:rPr lang="en-GB" sz="3200" b="1" dirty="0"/>
              <a:t>Homelessness is increasing</a:t>
            </a:r>
          </a:p>
          <a:p>
            <a:pPr lvl="1"/>
            <a:r>
              <a:rPr lang="en-GB" sz="3200" dirty="0"/>
              <a:t>FEANTSA estimates at least 700,000 homeless on any given night in the EU; up 70% in 10 years</a:t>
            </a:r>
          </a:p>
          <a:p>
            <a:pPr lvl="1"/>
            <a:r>
              <a:rPr lang="en-GB" sz="3200" dirty="0"/>
              <a:t>24 out of the 27 EU MS report that homelessness has increased over the last decade</a:t>
            </a:r>
          </a:p>
          <a:p>
            <a:pPr lvl="1"/>
            <a:r>
              <a:rPr lang="en-GB" sz="3200" dirty="0"/>
              <a:t>Homelessness looks likely to increase as a result of the COVID 19 crisis and the ongoing cost of living crisis</a:t>
            </a:r>
            <a:endParaRPr lang="fr-BE" sz="3200" dirty="0"/>
          </a:p>
          <a:p>
            <a:r>
              <a:rPr lang="en-GB" sz="3200" b="1" dirty="0"/>
              <a:t>Homelessness is changing  </a:t>
            </a:r>
          </a:p>
          <a:p>
            <a:pPr lvl="1"/>
            <a:r>
              <a:rPr lang="en-GB" sz="3200" dirty="0"/>
              <a:t>Women, families with children, migrants, young people increasingly represented </a:t>
            </a:r>
          </a:p>
          <a:p>
            <a:pPr lvl="1"/>
            <a:r>
              <a:rPr lang="fr-BE" sz="3200" dirty="0"/>
              <a:t>Evidence from </a:t>
            </a:r>
            <a:r>
              <a:rPr lang="en-GB" sz="3200" dirty="0"/>
              <a:t>some</a:t>
            </a:r>
            <a:r>
              <a:rPr lang="fr-BE" sz="3200" dirty="0"/>
              <a:t> MS of </a:t>
            </a:r>
            <a:r>
              <a:rPr lang="fr-BE" sz="3200" dirty="0" err="1"/>
              <a:t>increasing</a:t>
            </a:r>
            <a:r>
              <a:rPr lang="fr-BE" sz="3200" dirty="0"/>
              <a:t> duration</a:t>
            </a:r>
          </a:p>
          <a:p>
            <a:r>
              <a:rPr lang="en-GB" sz="3200" b="1" dirty="0"/>
              <a:t>Most MS’ policies have been inadequate </a:t>
            </a:r>
          </a:p>
          <a:p>
            <a:pPr lvl="1"/>
            <a:r>
              <a:rPr lang="en-GB" sz="3200" dirty="0"/>
              <a:t>Predominant focus on temporary accommodation &amp; support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FEANTSA-FAP </a:t>
            </a:r>
            <a:r>
              <a:rPr lang="en-GB" sz="2000" i="1" dirty="0"/>
              <a:t>Annual Overview of Homelessness &amp; Housing Exclusion in Europe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73FC3-539F-A062-9BCD-5EA94483F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>
          <a:xfrm>
            <a:off x="20" y="10"/>
            <a:ext cx="6953366" cy="10286990"/>
          </a:xfrm>
          <a:prstGeom prst="rect">
            <a:avLst/>
          </a:prstGeom>
          <a:effectLst/>
        </p:spPr>
      </p:pic>
      <p:pic>
        <p:nvPicPr>
          <p:cNvPr id="5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7B37B16-A3E1-5FD6-8C47-C6FEEC09B7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21994" y="8675593"/>
            <a:ext cx="1015503" cy="1083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F673B8-4F60-BEEE-39C1-A1D190D94A26}"/>
              </a:ext>
            </a:extLst>
          </p:cNvPr>
          <p:cNvSpPr txBox="1"/>
          <p:nvPr/>
        </p:nvSpPr>
        <p:spPr>
          <a:xfrm>
            <a:off x="20" y="9258301"/>
            <a:ext cx="6953366" cy="10286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300">
                <a:solidFill>
                  <a:srgbClr val="FFFFFF"/>
                </a:solidFill>
                <a:effectLst/>
              </a:rPr>
              <a:t>©Juan Lemus / </a:t>
            </a:r>
            <a:r>
              <a:rPr lang="en-GB" sz="1300" err="1">
                <a:solidFill>
                  <a:srgbClr val="FFFFFF"/>
                </a:solidFill>
                <a:effectLst/>
              </a:rPr>
              <a:t>Arrels</a:t>
            </a:r>
            <a:r>
              <a:rPr lang="en-GB" sz="1300">
                <a:solidFill>
                  <a:srgbClr val="FFFFFF"/>
                </a:solidFill>
                <a:effectLst/>
              </a:rPr>
              <a:t> </a:t>
            </a:r>
            <a:r>
              <a:rPr lang="en-GB" sz="1300" err="1">
                <a:solidFill>
                  <a:srgbClr val="FFFFFF"/>
                </a:solidFill>
                <a:effectLst/>
              </a:rPr>
              <a:t>Fundació</a:t>
            </a:r>
            <a:endParaRPr lang="en-GB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4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49F0921-7FEE-7AE4-1C59-4B503AF82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24090"/>
            <a:ext cx="16916400" cy="883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9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DDF6504-5917-E59C-A7E4-944100AA414B}"/>
              </a:ext>
            </a:extLst>
          </p:cNvPr>
          <p:cNvSpPr txBox="1">
            <a:spLocks/>
          </p:cNvSpPr>
          <p:nvPr/>
        </p:nvSpPr>
        <p:spPr>
          <a:xfrm>
            <a:off x="1059634" y="2506667"/>
            <a:ext cx="16012780" cy="70239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5F90A-5373-F4FB-8379-80C7729CDD03}"/>
              </a:ext>
            </a:extLst>
          </p:cNvPr>
          <p:cNvSpPr txBox="1"/>
          <p:nvPr/>
        </p:nvSpPr>
        <p:spPr>
          <a:xfrm>
            <a:off x="6477001" y="647700"/>
            <a:ext cx="10981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schemeClr val="bg1"/>
                </a:solidFill>
              </a:rPr>
              <a:t>	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3956D726-22FE-3E16-3B9A-8781C9A2E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4" y="1066800"/>
            <a:ext cx="5771508" cy="815340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97687C7E-B639-2CA8-1B62-51968536DFB4}"/>
              </a:ext>
            </a:extLst>
          </p:cNvPr>
          <p:cNvSpPr txBox="1"/>
          <p:nvPr/>
        </p:nvSpPr>
        <p:spPr>
          <a:xfrm>
            <a:off x="6705600" y="647700"/>
            <a:ext cx="11277600" cy="886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3600" b="1" dirty="0">
                <a:solidFill>
                  <a:schemeClr val="bg1"/>
                </a:solidFill>
              </a:rPr>
              <a:t>Governance, Work Programme and Way Forward for the European Platform On Combating Homelessness</a:t>
            </a:r>
          </a:p>
          <a:p>
            <a:pPr lvl="0"/>
            <a:r>
              <a:rPr lang="en-GB" sz="3600" b="1" dirty="0">
                <a:solidFill>
                  <a:schemeClr val="bg1"/>
                </a:solidFill>
              </a:rPr>
              <a:t>2022-2024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Data collection </a:t>
            </a:r>
            <a:r>
              <a:rPr lang="en-GB" sz="3600" dirty="0">
                <a:solidFill>
                  <a:schemeClr val="bg1"/>
                </a:solidFill>
              </a:rPr>
              <a:t>(European-wide counting initiative, EC (Eurostat), pilot module first results in 2024, developing a proposal for a common monitoring framework).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Mutual learning of good practices </a:t>
            </a:r>
            <a:r>
              <a:rPr lang="en-GB" sz="3600" dirty="0">
                <a:solidFill>
                  <a:schemeClr val="bg1"/>
                </a:solidFill>
              </a:rPr>
              <a:t>(with Members of the Platform and invited experts, policy-makers and practitioners, European Award – FEANTSA, dedicated </a:t>
            </a:r>
            <a:r>
              <a:rPr lang="en-GB" sz="3600" dirty="0" err="1">
                <a:solidFill>
                  <a:schemeClr val="bg1"/>
                </a:solidFill>
              </a:rPr>
              <a:t>EaSI</a:t>
            </a:r>
            <a:r>
              <a:rPr lang="en-GB" sz="3600" dirty="0">
                <a:solidFill>
                  <a:schemeClr val="bg1"/>
                </a:solidFill>
              </a:rPr>
              <a:t>-funded call for proposals, EU wide campaign, a website, a Policy Toolkit).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National, Regional and Local Authorities </a:t>
            </a:r>
            <a:r>
              <a:rPr lang="en-GB" sz="3600" dirty="0">
                <a:solidFill>
                  <a:schemeClr val="bg1"/>
                </a:solidFill>
              </a:rPr>
              <a:t>will promote the prevention of homelessness; support policy measures with adequate funding.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</a:rPr>
              <a:t>Promote the use of EU funding 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5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6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2A98BBA1-5BF7-5173-C0E6-2EA4CCC13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52500"/>
            <a:ext cx="16611600" cy="78486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4400" b="1" i="0" dirty="0">
              <a:effectLst/>
            </a:endParaRPr>
          </a:p>
          <a:p>
            <a:pPr marL="0" indent="0">
              <a:buNone/>
            </a:pPr>
            <a:r>
              <a:rPr lang="en-US" sz="4400" b="1" i="0" dirty="0">
                <a:effectLst/>
              </a:rPr>
              <a:t>European Commission's role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3200" dirty="0">
                <a:effectLst/>
              </a:rPr>
              <a:t>The </a:t>
            </a:r>
            <a:r>
              <a:rPr lang="en-US" sz="3200" u="sng" dirty="0">
                <a:effectLst/>
                <a:hlinkClick r:id="rId3"/>
              </a:rPr>
              <a:t>European Commission's Directorate for Health and Food Safety (DG SANTE)</a:t>
            </a:r>
            <a:r>
              <a:rPr lang="en-US" sz="3200" u="sng" dirty="0">
                <a:effectLst/>
              </a:rPr>
              <a:t> </a:t>
            </a:r>
            <a:r>
              <a:rPr lang="en-US" sz="3200" dirty="0">
                <a:effectLst/>
              </a:rPr>
              <a:t>supports the efforts of EU countries to protect and improve the health of their citizens and to ensure the accessibility, effectiveness and resilience of their health systems.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effectLst/>
              </a:rPr>
              <a:t>This is done through various means, including 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</a:rPr>
              <a:t>proposing legislation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</a:rPr>
              <a:t>providing financial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</a:rPr>
              <a:t>coordinating and facilitating the exchange of best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</a:rPr>
              <a:t>health promotion activities</a:t>
            </a:r>
          </a:p>
        </p:txBody>
      </p:sp>
      <p:pic>
        <p:nvPicPr>
          <p:cNvPr id="10" name="Picture 9" descr="A picture containing sky, outdoor, tower&#10;&#10;Description automatically generated">
            <a:extLst>
              <a:ext uri="{FF2B5EF4-FFF2-40B4-BE49-F238E27FC236}">
                <a16:creationId xmlns:a16="http://schemas.microsoft.com/office/drawing/2014/main" id="{36F331EB-2031-3CCC-CD82-66C79957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610" y="5410092"/>
            <a:ext cx="6297147" cy="4190465"/>
          </a:xfrm>
          <a:prstGeom prst="rect">
            <a:avLst/>
          </a:prstGeom>
        </p:spPr>
      </p:pic>
      <p:sp>
        <p:nvSpPr>
          <p:cNvPr id="59" name="Rectangle 6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601198"/>
            <a:ext cx="18288000" cy="68516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6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57900" y="9601198"/>
            <a:ext cx="12230097" cy="68515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447" y="831228"/>
            <a:ext cx="8613284" cy="861328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76C09E-56CE-1B43-D8FA-AC79ABE9D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r="21696" b="1"/>
          <a:stretch/>
        </p:blipFill>
        <p:spPr>
          <a:xfrm>
            <a:off x="758127" y="733950"/>
            <a:ext cx="6674473" cy="6674474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434" y="1055518"/>
            <a:ext cx="257272" cy="257273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129" y="2344044"/>
            <a:ext cx="236318" cy="236317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68D23-925B-8AC8-ACAC-700419D9506C}"/>
              </a:ext>
            </a:extLst>
          </p:cNvPr>
          <p:cNvSpPr txBox="1"/>
          <p:nvPr/>
        </p:nvSpPr>
        <p:spPr>
          <a:xfrm>
            <a:off x="9097731" y="419100"/>
            <a:ext cx="9037091" cy="9601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tx1">
                    <a:alpha val="80000"/>
                  </a:schemeClr>
                </a:solidFill>
              </a:rPr>
              <a:t>Health priorities 2021-2027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0" i="0" dirty="0">
                <a:solidFill>
                  <a:schemeClr val="tx1">
                    <a:alpha val="80000"/>
                  </a:schemeClr>
                </a:solidFill>
                <a:effectLst/>
              </a:rPr>
              <a:t>The </a:t>
            </a:r>
            <a:r>
              <a:rPr lang="en-US" sz="3600" u="sng" dirty="0">
                <a:solidFill>
                  <a:schemeClr val="tx1">
                    <a:alpha val="80000"/>
                  </a:schemeClr>
                </a:solidFill>
                <a:hlinkClick r:id="rId4"/>
              </a:rPr>
              <a:t>European Health Union</a:t>
            </a:r>
            <a:endParaRPr lang="en-US" sz="3600" u="sng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u="sng" dirty="0">
                <a:solidFill>
                  <a:schemeClr val="tx1">
                    <a:alpha val="80000"/>
                  </a:schemeClr>
                </a:solidFill>
                <a:hlinkClick r:id="rId5"/>
              </a:rPr>
              <a:t>Strategic Plan 2020-2024 of the Commission's Directorate-General for Health and Food Safety</a:t>
            </a:r>
            <a:endParaRPr lang="en-US" sz="3600" u="sng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u="sng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</a:rPr>
              <a:t>Initiatives</a:t>
            </a:r>
            <a:r>
              <a:rPr lang="en-US" sz="3600" u="sng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  <a:effectLst/>
                <a:hlinkClick r:id="rId6"/>
              </a:rPr>
              <a:t>Crisis preparedness</a:t>
            </a:r>
            <a:endParaRPr lang="en-US" sz="3600" b="1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  <a:effectLst/>
                <a:hlinkClick r:id="rId7"/>
              </a:rPr>
              <a:t>European Health Emergency Preparedness and Response Authority </a:t>
            </a:r>
            <a:r>
              <a:rPr lang="en-US" sz="3600" dirty="0">
                <a:solidFill>
                  <a:schemeClr val="tx1">
                    <a:alpha val="80000"/>
                  </a:schemeClr>
                </a:solidFill>
                <a:effectLst/>
              </a:rPr>
              <a:t>(HERA) </a:t>
            </a:r>
            <a:endParaRPr lang="en-US" sz="3600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b="1" u="sng" dirty="0">
                <a:solidFill>
                  <a:schemeClr val="tx1">
                    <a:alpha val="80000"/>
                  </a:schemeClr>
                </a:solidFill>
                <a:hlinkClick r:id="rId8"/>
              </a:rPr>
              <a:t>Europe Beating Cancer plan</a:t>
            </a:r>
            <a:endParaRPr lang="en-US" sz="3600" u="sng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  <a:hlinkClick r:id="rId9"/>
              </a:rPr>
              <a:t>A comprehensive approach to mental health </a:t>
            </a:r>
            <a:endParaRPr lang="en-US" sz="3600" b="1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tx1">
                    <a:alpha val="80000"/>
                  </a:schemeClr>
                </a:solidFill>
                <a:effectLst/>
                <a:hlinkClick r:id="rId10"/>
              </a:rPr>
              <a:t>European Health Data Space </a:t>
            </a:r>
            <a:endParaRPr lang="en-US" sz="3600" b="1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i="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sp>
        <p:nvSpPr>
          <p:cNvPr id="1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223" y="8662623"/>
            <a:ext cx="168639" cy="1686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379243" y="5428908"/>
            <a:ext cx="0" cy="485809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0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6708FAB-3898-47A9-B05A-AB9ECBD9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8288000" cy="10286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B4420-ED48-D4A2-ACA8-74FEA796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559"/>
            <a:ext cx="15176715" cy="1725705"/>
          </a:xfrm>
        </p:spPr>
        <p:txBody>
          <a:bodyPr anchor="b">
            <a:normAutofit/>
          </a:bodyPr>
          <a:lstStyle/>
          <a:p>
            <a:r>
              <a:rPr lang="en-US" sz="6000" u="sng">
                <a:hlinkClick r:id="rId3"/>
              </a:rPr>
              <a:t>EU4Health</a:t>
            </a:r>
            <a:endParaRPr lang="fr-BE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3258A-62E4-9EA4-AA3F-E7EA365C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56" y="2411507"/>
            <a:ext cx="12140544" cy="7182830"/>
          </a:xfrm>
        </p:spPr>
        <p:txBody>
          <a:bodyPr anchor="t">
            <a:normAutofit/>
          </a:bodyPr>
          <a:lstStyle/>
          <a:p>
            <a:endParaRPr lang="en-US" sz="3200" b="1"/>
          </a:p>
          <a:p>
            <a:pPr marL="0" indent="0">
              <a:buNone/>
            </a:pPr>
            <a:r>
              <a:rPr lang="en-US" sz="4000" b="1"/>
              <a:t>EU4Health programme 2021-2027 – a vision for a healthier European Union</a:t>
            </a:r>
          </a:p>
          <a:p>
            <a:pPr marL="0" indent="0">
              <a:buNone/>
            </a:pPr>
            <a:endParaRPr lang="en-US" sz="4000" b="1"/>
          </a:p>
          <a:p>
            <a:pPr marL="0" indent="0">
              <a:spcAft>
                <a:spcPts val="500"/>
              </a:spcAft>
              <a:buNone/>
            </a:pPr>
            <a:r>
              <a:rPr lang="en-GB" sz="4000">
                <a:effectLst/>
                <a:ea typeface="Times New Roman" panose="02020603050405020304" pitchFamily="18" charset="0"/>
              </a:rPr>
              <a:t>The EU4Health programme was adopted as a response to the COVID-19 pandemic and to reinforce crisis preparedness in the EU. </a:t>
            </a:r>
          </a:p>
          <a:p>
            <a:pPr marL="0" indent="0">
              <a:spcAft>
                <a:spcPts val="500"/>
              </a:spcAft>
              <a:buNone/>
            </a:pPr>
            <a:r>
              <a:rPr lang="en-GB" sz="4000">
                <a:effectLst/>
                <a:ea typeface="Times New Roman" panose="02020603050405020304" pitchFamily="18" charset="0"/>
              </a:rPr>
              <a:t>Health is an investment and, with a €5.3 billion budget during the 2021-27 period, the </a:t>
            </a:r>
            <a:r>
              <a:rPr lang="en-GB" sz="4000" b="1">
                <a:effectLst/>
                <a:ea typeface="Times New Roman" panose="02020603050405020304" pitchFamily="18" charset="0"/>
              </a:rPr>
              <a:t>EU4Health programme is an unparalleled EU financial support in the health area</a:t>
            </a:r>
            <a:r>
              <a:rPr lang="en-GB" sz="4000">
                <a:effectLst/>
                <a:ea typeface="Times New Roman" panose="02020603050405020304" pitchFamily="18" charset="0"/>
              </a:rPr>
              <a:t>.</a:t>
            </a:r>
            <a:endParaRPr lang="fr-BE" sz="400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>
              <a:effectLst/>
            </a:endParaRPr>
          </a:p>
          <a:p>
            <a:pPr marL="0" indent="0">
              <a:buNone/>
            </a:pPr>
            <a:endParaRPr lang="fr-BE" sz="3200" dirty="0"/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FF688331-EE90-5EAC-6A32-CDE1EADE7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-2" b="-2"/>
          <a:stretch/>
        </p:blipFill>
        <p:spPr>
          <a:xfrm>
            <a:off x="12649200" y="4229100"/>
            <a:ext cx="5130144" cy="497135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438CA0-CB4D-4C94-8C39-9C7FC9BB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02943"/>
            <a:ext cx="18287997" cy="69266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2C05E3-84E7-4957-95EF-B471CBF7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02943"/>
            <a:ext cx="6115047" cy="696598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30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2433E9C77D2A43B074F977E6CE7ABC" ma:contentTypeVersion="9" ma:contentTypeDescription="Crée un document." ma:contentTypeScope="" ma:versionID="1aa24083c80d9dbf97c7d49907412d65">
  <xsd:schema xmlns:xsd="http://www.w3.org/2001/XMLSchema" xmlns:xs="http://www.w3.org/2001/XMLSchema" xmlns:p="http://schemas.microsoft.com/office/2006/metadata/properties" xmlns:ns3="80cdcf76-6000-4c59-b235-b572c95c12f7" targetNamespace="http://schemas.microsoft.com/office/2006/metadata/properties" ma:root="true" ma:fieldsID="8e30f6f1c98db6a05ab047176582d2f2" ns3:_="">
    <xsd:import namespace="80cdcf76-6000-4c59-b235-b572c95c12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dcf76-6000-4c59-b235-b572c95c12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B0D29B-DD7B-482B-9A3F-B1AC15D68A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cdcf76-6000-4c59-b235-b572c95c1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69BC1A-A147-4DBC-A42F-81B2EB585D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5C5D5E-90D1-4CD9-8316-1440ADA69B5D}">
  <ds:schemaRefs>
    <ds:schemaRef ds:uri="http://schemas.microsoft.com/office/2006/metadata/properties"/>
    <ds:schemaRef ds:uri="http://purl.org/dc/elements/1.1/"/>
    <ds:schemaRef ds:uri="80cdcf76-6000-4c59-b235-b572c95c12f7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7271</TotalTime>
  <Words>611</Words>
  <Application>Microsoft Office PowerPoint</Application>
  <PresentationFormat>Custom</PresentationFormat>
  <Paragraphs>103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Wingdings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Homelessness in Europe </vt:lpstr>
      <vt:lpstr>PowerPoint Presentation</vt:lpstr>
      <vt:lpstr>PowerPoint Presentation</vt:lpstr>
      <vt:lpstr>PowerPoint Presentation</vt:lpstr>
      <vt:lpstr>PowerPoint Presentation</vt:lpstr>
      <vt:lpstr>EU4Health</vt:lpstr>
      <vt:lpstr>PowerPoint Presentation</vt:lpstr>
      <vt:lpstr>Subthemes  COVID 19 &amp; homelessness Peer support in health settings Cancer   Mental health HIV Climate change Mortality </vt:lpstr>
      <vt:lpstr>How do we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Policy Conference 2022 - Presentation for speakers</dc:title>
  <cp:lastModifiedBy>Simona Barbu</cp:lastModifiedBy>
  <cp:revision>37</cp:revision>
  <dcterms:created xsi:type="dcterms:W3CDTF">2006-08-16T00:00:00Z</dcterms:created>
  <dcterms:modified xsi:type="dcterms:W3CDTF">2023-05-08T20:31:38Z</dcterms:modified>
  <dc:identifier>DAE_ogjTSas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0x010100CB2433E9C77D2A43B074F977E6CE7ABC</vt:lpwstr>
  </property>
</Properties>
</file>