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2" r:id="rId3"/>
    <p:sldId id="283" r:id="rId4"/>
    <p:sldId id="284" r:id="rId5"/>
    <p:sldId id="285" r:id="rId6"/>
    <p:sldId id="286" r:id="rId7"/>
    <p:sldId id="287" r:id="rId8"/>
    <p:sldId id="288" r:id="rId9"/>
    <p:sldId id="290" r:id="rId10"/>
    <p:sldId id="29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5/9/2023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2A54C80-263E-416B-A8E0-580EDEADCBDC}" type="datetimeFigureOut">
              <a:rPr lang="en-US" dirty="0"/>
              <a:t>5/9/2023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5/9/2023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5/9/2023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480941" y="4747140"/>
            <a:ext cx="7766936" cy="1646302"/>
          </a:xfrm>
        </p:spPr>
        <p:txBody>
          <a:bodyPr/>
          <a:lstStyle/>
          <a:p>
            <a:pPr algn="ctr"/>
            <a:r>
              <a:rPr lang="pl-PL" sz="2800" dirty="0" err="1"/>
              <a:t>Malgorzata</a:t>
            </a:r>
            <a:r>
              <a:rPr lang="pl-PL" sz="2800" dirty="0"/>
              <a:t> </a:t>
            </a:r>
            <a:r>
              <a:rPr lang="pl-PL" sz="2800" dirty="0" err="1"/>
              <a:t>Sieńczyk</a:t>
            </a:r>
            <a:br>
              <a:rPr lang="pl-PL" sz="2800" dirty="0"/>
            </a:br>
            <a:r>
              <a:rPr lang="pl-PL" sz="2800" dirty="0"/>
              <a:t>Saint </a:t>
            </a:r>
            <a:r>
              <a:rPr lang="pl-PL" sz="2800" dirty="0" err="1"/>
              <a:t>Brother</a:t>
            </a:r>
            <a:r>
              <a:rPr lang="pl-PL" sz="2800" dirty="0"/>
              <a:t> Albert Aid </a:t>
            </a:r>
            <a:r>
              <a:rPr lang="pl-PL" sz="2800" dirty="0" err="1"/>
              <a:t>Society</a:t>
            </a:r>
            <a:endParaRPr lang="pl-PL" sz="2800" dirty="0"/>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0963" y="592183"/>
            <a:ext cx="6786892" cy="3426825"/>
          </a:xfrm>
          <a:prstGeom prst="rect">
            <a:avLst/>
          </a:prstGeom>
        </p:spPr>
      </p:pic>
    </p:spTree>
    <p:extLst>
      <p:ext uri="{BB962C8B-B14F-4D97-AF65-F5344CB8AC3E}">
        <p14:creationId xmlns:p14="http://schemas.microsoft.com/office/powerpoint/2010/main" val="3877717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Medical care for people in street homelessness</a:t>
            </a:r>
            <a:endParaRPr lang="pl-PL" dirty="0"/>
          </a:p>
        </p:txBody>
      </p:sp>
      <p:sp>
        <p:nvSpPr>
          <p:cNvPr id="3" name="Symbol zastępczy zawartości 2"/>
          <p:cNvSpPr>
            <a:spLocks noGrp="1"/>
          </p:cNvSpPr>
          <p:nvPr>
            <p:ph idx="1"/>
          </p:nvPr>
        </p:nvSpPr>
        <p:spPr/>
        <p:txBody>
          <a:bodyPr/>
          <a:lstStyle/>
          <a:p>
            <a:endParaRPr lang="en-US" dirty="0"/>
          </a:p>
          <a:p>
            <a:r>
              <a:rPr lang="en-US" dirty="0"/>
              <a:t>The most common forms of street medical services are: </a:t>
            </a:r>
            <a:endParaRPr lang="pl-PL" dirty="0"/>
          </a:p>
          <a:p>
            <a:r>
              <a:rPr lang="pl-PL" dirty="0"/>
              <a:t>J</a:t>
            </a:r>
            <a:r>
              <a:rPr lang="en-US" dirty="0" err="1"/>
              <a:t>oint</a:t>
            </a:r>
            <a:r>
              <a:rPr lang="en-US" dirty="0"/>
              <a:t> patrols of street workers with doctors, </a:t>
            </a:r>
            <a:endParaRPr lang="pl-PL" dirty="0"/>
          </a:p>
          <a:p>
            <a:r>
              <a:rPr lang="en-US" dirty="0"/>
              <a:t>outpatient clinics for homeless people, mobile or stationary (</a:t>
            </a:r>
            <a:r>
              <a:rPr lang="en-US" dirty="0" err="1"/>
              <a:t>Gda</a:t>
            </a:r>
            <a:r>
              <a:rPr lang="pl-PL" dirty="0"/>
              <a:t>n</a:t>
            </a:r>
            <a:r>
              <a:rPr lang="en-US" dirty="0" err="1"/>
              <a:t>sk</a:t>
            </a:r>
            <a:r>
              <a:rPr lang="en-US" dirty="0"/>
              <a:t> - </a:t>
            </a:r>
            <a:r>
              <a:rPr lang="pl-PL" dirty="0" err="1"/>
              <a:t>occasional</a:t>
            </a:r>
            <a:r>
              <a:rPr lang="en-US" dirty="0"/>
              <a:t>, </a:t>
            </a:r>
            <a:r>
              <a:rPr lang="en-US" dirty="0" err="1"/>
              <a:t>Wroc</a:t>
            </a:r>
            <a:r>
              <a:rPr lang="pl-PL" dirty="0"/>
              <a:t>l</a:t>
            </a:r>
            <a:r>
              <a:rPr lang="en-US" dirty="0"/>
              <a:t>aw and Warsaw - permanently), </a:t>
            </a:r>
            <a:endParaRPr lang="pl-PL" dirty="0"/>
          </a:p>
          <a:p>
            <a:r>
              <a:rPr lang="en-US" dirty="0"/>
              <a:t>Ambulances</a:t>
            </a:r>
            <a:r>
              <a:rPr lang="pl-PL" dirty="0"/>
              <a:t> </a:t>
            </a:r>
            <a:r>
              <a:rPr lang="en-US" dirty="0"/>
              <a:t>dedicated to people in the homeless crisis patrolling places non-residential (Warsaw, Bia</a:t>
            </a:r>
            <a:r>
              <a:rPr lang="pl-PL" dirty="0"/>
              <a:t>l</a:t>
            </a:r>
            <a:r>
              <a:rPr lang="en-US" dirty="0" err="1"/>
              <a:t>ystok</a:t>
            </a:r>
            <a:r>
              <a:rPr lang="en-US" dirty="0"/>
              <a:t>), </a:t>
            </a:r>
            <a:endParaRPr lang="pl-PL" dirty="0"/>
          </a:p>
          <a:p>
            <a:r>
              <a:rPr lang="en-US" dirty="0"/>
              <a:t>paramedics in various types of mobile forms of assistance (e.g. Mobile Counseling Point, SOS Bus, Winter Police Car - </a:t>
            </a:r>
            <a:r>
              <a:rPr lang="en-US" dirty="0" err="1"/>
              <a:t>Gda</a:t>
            </a:r>
            <a:r>
              <a:rPr lang="pl-PL" dirty="0"/>
              <a:t>n</a:t>
            </a:r>
            <a:r>
              <a:rPr lang="en-US" dirty="0" err="1"/>
              <a:t>sk</a:t>
            </a:r>
            <a:r>
              <a:rPr lang="en-US" dirty="0"/>
              <a:t>, </a:t>
            </a:r>
            <a:r>
              <a:rPr lang="en-US" dirty="0" err="1"/>
              <a:t>Wroc</a:t>
            </a:r>
            <a:r>
              <a:rPr lang="pl-PL" dirty="0"/>
              <a:t>l</a:t>
            </a:r>
            <a:r>
              <a:rPr lang="en-US" dirty="0"/>
              <a:t>aw, Warsaw, Bia</a:t>
            </a:r>
            <a:r>
              <a:rPr lang="pl-PL" dirty="0"/>
              <a:t>l</a:t>
            </a:r>
            <a:r>
              <a:rPr lang="en-US" dirty="0" err="1"/>
              <a:t>ystok</a:t>
            </a:r>
            <a:r>
              <a:rPr lang="en-US" dirty="0"/>
              <a:t>) – seasonally in winter</a:t>
            </a:r>
          </a:p>
          <a:p>
            <a:endParaRPr lang="pl-PL" dirty="0"/>
          </a:p>
        </p:txBody>
      </p:sp>
    </p:spTree>
    <p:extLst>
      <p:ext uri="{BB962C8B-B14F-4D97-AF65-F5344CB8AC3E}">
        <p14:creationId xmlns:p14="http://schemas.microsoft.com/office/powerpoint/2010/main" val="3251510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a:t>
            </a:r>
            <a:r>
              <a:rPr lang="en-US" dirty="0" err="1"/>
              <a:t>upport</a:t>
            </a:r>
            <a:r>
              <a:rPr lang="en-US" dirty="0"/>
              <a:t> for people in the crisis of homelessness who require care services</a:t>
            </a:r>
            <a:endParaRPr lang="pl-PL" dirty="0"/>
          </a:p>
        </p:txBody>
      </p:sp>
      <p:sp>
        <p:nvSpPr>
          <p:cNvPr id="3" name="Symbol zastępczy zawartości 2"/>
          <p:cNvSpPr>
            <a:spLocks noGrp="1"/>
          </p:cNvSpPr>
          <p:nvPr>
            <p:ph idx="1"/>
          </p:nvPr>
        </p:nvSpPr>
        <p:spPr/>
        <p:txBody>
          <a:bodyPr/>
          <a:lstStyle/>
          <a:p>
            <a:pPr>
              <a:buFont typeface="Wingdings" panose="05000000000000000000" pitchFamily="2" charset="2"/>
              <a:buChar char="q"/>
            </a:pPr>
            <a:r>
              <a:rPr lang="en-US" dirty="0"/>
              <a:t>care services provided to people staying in ordinary shelters,</a:t>
            </a:r>
            <a:endParaRPr lang="pl-PL" dirty="0"/>
          </a:p>
          <a:p>
            <a:pPr>
              <a:buFont typeface="Wingdings" panose="05000000000000000000" pitchFamily="2" charset="2"/>
              <a:buChar char="q"/>
            </a:pPr>
            <a:r>
              <a:rPr lang="pl-PL" dirty="0"/>
              <a:t>S</a:t>
            </a:r>
            <a:r>
              <a:rPr lang="en-US" dirty="0" err="1"/>
              <a:t>helters</a:t>
            </a:r>
            <a:r>
              <a:rPr lang="en-US" dirty="0"/>
              <a:t> with </a:t>
            </a:r>
            <a:r>
              <a:rPr lang="pl-PL" dirty="0"/>
              <a:t>C</a:t>
            </a:r>
            <a:r>
              <a:rPr lang="en-US" dirty="0"/>
              <a:t>are </a:t>
            </a:r>
            <a:r>
              <a:rPr lang="pl-PL" dirty="0"/>
              <a:t>S</a:t>
            </a:r>
            <a:r>
              <a:rPr lang="en-US" dirty="0" err="1"/>
              <a:t>ervices</a:t>
            </a:r>
            <a:r>
              <a:rPr lang="en-US" dirty="0"/>
              <a:t> (S</a:t>
            </a:r>
            <a:r>
              <a:rPr lang="pl-PL" dirty="0"/>
              <a:t>CS</a:t>
            </a:r>
            <a:r>
              <a:rPr lang="en-US" dirty="0"/>
              <a:t>), </a:t>
            </a:r>
            <a:endParaRPr lang="pl-PL" dirty="0"/>
          </a:p>
          <a:p>
            <a:pPr>
              <a:buFont typeface="Wingdings" panose="05000000000000000000" pitchFamily="2" charset="2"/>
              <a:buChar char="q"/>
            </a:pPr>
            <a:r>
              <a:rPr lang="pl-PL" dirty="0"/>
              <a:t>S</a:t>
            </a:r>
            <a:r>
              <a:rPr lang="en-US" dirty="0" err="1"/>
              <a:t>ocial</a:t>
            </a:r>
            <a:r>
              <a:rPr lang="en-US" dirty="0"/>
              <a:t> </a:t>
            </a:r>
            <a:r>
              <a:rPr lang="pl-PL" dirty="0"/>
              <a:t>W</a:t>
            </a:r>
            <a:r>
              <a:rPr lang="en-US" dirty="0" err="1"/>
              <a:t>elfare</a:t>
            </a:r>
            <a:r>
              <a:rPr lang="en-US" dirty="0"/>
              <a:t> </a:t>
            </a:r>
            <a:r>
              <a:rPr lang="pl-PL" dirty="0"/>
              <a:t>H</a:t>
            </a:r>
            <a:r>
              <a:rPr lang="en-US" dirty="0" err="1"/>
              <a:t>omes</a:t>
            </a:r>
            <a:r>
              <a:rPr lang="en-US" dirty="0"/>
              <a:t> (</a:t>
            </a:r>
            <a:r>
              <a:rPr lang="pl-PL" dirty="0"/>
              <a:t>SWH</a:t>
            </a:r>
            <a:r>
              <a:rPr lang="en-US" dirty="0"/>
              <a:t>)</a:t>
            </a:r>
            <a:r>
              <a:rPr lang="pl-PL" dirty="0"/>
              <a:t> (</a:t>
            </a:r>
            <a:r>
              <a:rPr lang="pl-PL" dirty="0" err="1"/>
              <a:t>Nursing</a:t>
            </a:r>
            <a:r>
              <a:rPr lang="pl-PL" dirty="0"/>
              <a:t> Home)</a:t>
            </a:r>
            <a:r>
              <a:rPr lang="en-US" dirty="0"/>
              <a:t>, </a:t>
            </a:r>
            <a:endParaRPr lang="pl-PL" dirty="0"/>
          </a:p>
          <a:p>
            <a:pPr>
              <a:buFont typeface="Wingdings" panose="05000000000000000000" pitchFamily="2" charset="2"/>
              <a:buChar char="q"/>
            </a:pPr>
            <a:r>
              <a:rPr lang="pl-PL" dirty="0"/>
              <a:t>C</a:t>
            </a:r>
            <a:r>
              <a:rPr lang="en-US" dirty="0"/>
              <a:t>are and </a:t>
            </a:r>
            <a:r>
              <a:rPr lang="pl-PL" dirty="0"/>
              <a:t>T</a:t>
            </a:r>
            <a:r>
              <a:rPr lang="en-US" dirty="0" err="1"/>
              <a:t>reatment</a:t>
            </a:r>
            <a:r>
              <a:rPr lang="en-US" dirty="0"/>
              <a:t> </a:t>
            </a:r>
            <a:r>
              <a:rPr lang="pl-PL" dirty="0"/>
              <a:t>F</a:t>
            </a:r>
            <a:r>
              <a:rPr lang="en-US" dirty="0" err="1"/>
              <a:t>acilities</a:t>
            </a:r>
            <a:r>
              <a:rPr lang="en-US" dirty="0"/>
              <a:t> (</a:t>
            </a:r>
            <a:r>
              <a:rPr lang="pl-PL" dirty="0"/>
              <a:t>CTF</a:t>
            </a:r>
            <a:r>
              <a:rPr lang="en-US" dirty="0"/>
              <a:t>) </a:t>
            </a:r>
            <a:endParaRPr lang="pl-PL" dirty="0"/>
          </a:p>
          <a:p>
            <a:pPr>
              <a:buFont typeface="Wingdings" panose="05000000000000000000" pitchFamily="2" charset="2"/>
              <a:buChar char="q"/>
            </a:pPr>
            <a:r>
              <a:rPr lang="pl-PL" dirty="0"/>
              <a:t>N</a:t>
            </a:r>
            <a:r>
              <a:rPr lang="en-US" dirty="0" err="1"/>
              <a:t>ursing</a:t>
            </a:r>
            <a:r>
              <a:rPr lang="en-US" dirty="0"/>
              <a:t> and</a:t>
            </a:r>
            <a:r>
              <a:rPr lang="pl-PL" dirty="0"/>
              <a:t> C</a:t>
            </a:r>
            <a:r>
              <a:rPr lang="en-US" dirty="0"/>
              <a:t>are </a:t>
            </a:r>
            <a:r>
              <a:rPr lang="pl-PL" dirty="0"/>
              <a:t>F</a:t>
            </a:r>
            <a:r>
              <a:rPr lang="en-US" dirty="0" err="1"/>
              <a:t>acilities</a:t>
            </a:r>
            <a:r>
              <a:rPr lang="en-US" dirty="0"/>
              <a:t> (</a:t>
            </a:r>
            <a:r>
              <a:rPr lang="pl-PL" dirty="0"/>
              <a:t>NCF</a:t>
            </a:r>
            <a:r>
              <a:rPr lang="en-US" dirty="0"/>
              <a:t>)</a:t>
            </a:r>
            <a:endParaRPr lang="pl-PL" dirty="0"/>
          </a:p>
          <a:p>
            <a:pPr>
              <a:buFont typeface="Wingdings" panose="05000000000000000000" pitchFamily="2" charset="2"/>
              <a:buChar char="q"/>
            </a:pPr>
            <a:r>
              <a:rPr lang="pl-PL" dirty="0"/>
              <a:t>S</a:t>
            </a:r>
            <a:r>
              <a:rPr lang="en-US" dirty="0" err="1"/>
              <a:t>upported</a:t>
            </a:r>
            <a:r>
              <a:rPr lang="en-US" dirty="0"/>
              <a:t> </a:t>
            </a:r>
            <a:r>
              <a:rPr lang="pl-PL" dirty="0"/>
              <a:t>H</a:t>
            </a:r>
            <a:r>
              <a:rPr lang="en-US"/>
              <a:t>ousing</a:t>
            </a:r>
            <a:r>
              <a:rPr lang="en-US" dirty="0"/>
              <a:t>, </a:t>
            </a:r>
            <a:r>
              <a:rPr lang="pl-PL" dirty="0"/>
              <a:t>(SH)</a:t>
            </a:r>
          </a:p>
          <a:p>
            <a:pPr>
              <a:buFont typeface="Wingdings" panose="05000000000000000000" pitchFamily="2" charset="2"/>
              <a:buChar char="q"/>
            </a:pPr>
            <a:endParaRPr lang="en-US" dirty="0"/>
          </a:p>
          <a:p>
            <a:endParaRPr lang="pl-PL" dirty="0"/>
          </a:p>
        </p:txBody>
      </p:sp>
    </p:spTree>
    <p:extLst>
      <p:ext uri="{BB962C8B-B14F-4D97-AF65-F5344CB8AC3E}">
        <p14:creationId xmlns:p14="http://schemas.microsoft.com/office/powerpoint/2010/main" val="166805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a:t>
            </a:r>
            <a:r>
              <a:rPr lang="en-US" dirty="0"/>
              <a:t>helter with care services provides</a:t>
            </a:r>
            <a:r>
              <a:rPr lang="pl-PL" dirty="0"/>
              <a:t> (SCS)</a:t>
            </a:r>
          </a:p>
        </p:txBody>
      </p:sp>
      <p:sp>
        <p:nvSpPr>
          <p:cNvPr id="3" name="Symbol zastępczy zawartości 2"/>
          <p:cNvSpPr>
            <a:spLocks noGrp="1"/>
          </p:cNvSpPr>
          <p:nvPr>
            <p:ph idx="1"/>
          </p:nvPr>
        </p:nvSpPr>
        <p:spPr/>
        <p:txBody>
          <a:bodyPr/>
          <a:lstStyle/>
          <a:p>
            <a:pPr marL="0" indent="0">
              <a:buNone/>
            </a:pPr>
            <a:r>
              <a:rPr lang="pl-PL" dirty="0"/>
              <a:t>DEFINITION</a:t>
            </a:r>
          </a:p>
          <a:p>
            <a:pPr>
              <a:buFont typeface="Wingdings" panose="05000000000000000000" pitchFamily="2" charset="2"/>
              <a:buChar char="Ø"/>
            </a:pPr>
            <a:r>
              <a:rPr lang="pl-PL" dirty="0"/>
              <a:t>S</a:t>
            </a:r>
            <a:r>
              <a:rPr lang="en-US" dirty="0"/>
              <a:t>helter with care services provides temporary shelter with care services and referral services aimed at strengthening social activity, removing oneself from homelessness, and gaining independence in life. </a:t>
            </a:r>
            <a:endParaRPr lang="pl-PL" dirty="0"/>
          </a:p>
          <a:p>
            <a:pPr marL="0" indent="0">
              <a:buNone/>
            </a:pPr>
            <a:endParaRPr lang="pl-PL" dirty="0"/>
          </a:p>
          <a:p>
            <a:pPr marL="0" indent="0">
              <a:buNone/>
            </a:pPr>
            <a:r>
              <a:rPr lang="pl-PL" dirty="0"/>
              <a:t>FOR WHOM</a:t>
            </a:r>
          </a:p>
          <a:p>
            <a:pPr>
              <a:buFont typeface="Wingdings" panose="05000000000000000000" pitchFamily="2" charset="2"/>
              <a:buChar char="Ø"/>
            </a:pPr>
            <a:r>
              <a:rPr lang="en-US" dirty="0"/>
              <a:t>For people in the crisis of homelessness, who due to age, illness or disabilities require partial care and assistance in satisfying essential life needs, but do not require health care services by a 24-hour care unit, a care and treatment facility or a nursing home</a:t>
            </a:r>
          </a:p>
          <a:p>
            <a:pPr>
              <a:buFont typeface="Wingdings" panose="05000000000000000000" pitchFamily="2" charset="2"/>
              <a:buChar char="Ø"/>
            </a:pPr>
            <a:endParaRPr lang="pl-PL" dirty="0"/>
          </a:p>
          <a:p>
            <a:pPr marL="0" indent="0">
              <a:buNone/>
            </a:pPr>
            <a:endParaRPr lang="pl-PL" dirty="0"/>
          </a:p>
        </p:txBody>
      </p:sp>
    </p:spTree>
    <p:extLst>
      <p:ext uri="{BB962C8B-B14F-4D97-AF65-F5344CB8AC3E}">
        <p14:creationId xmlns:p14="http://schemas.microsoft.com/office/powerpoint/2010/main" val="2055788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a:t>
            </a:r>
            <a:r>
              <a:rPr lang="en-US" dirty="0" err="1"/>
              <a:t>ocial</a:t>
            </a:r>
            <a:r>
              <a:rPr lang="en-US" dirty="0"/>
              <a:t> </a:t>
            </a:r>
            <a:r>
              <a:rPr lang="pl-PL" dirty="0"/>
              <a:t>W</a:t>
            </a:r>
            <a:r>
              <a:rPr lang="en-US" dirty="0" err="1"/>
              <a:t>elfare</a:t>
            </a:r>
            <a:r>
              <a:rPr lang="en-US" dirty="0"/>
              <a:t> </a:t>
            </a:r>
            <a:r>
              <a:rPr lang="pl-PL" dirty="0"/>
              <a:t>H</a:t>
            </a:r>
            <a:r>
              <a:rPr lang="en-US" dirty="0" err="1"/>
              <a:t>omes</a:t>
            </a:r>
            <a:r>
              <a:rPr lang="en-US" dirty="0"/>
              <a:t> (</a:t>
            </a:r>
            <a:r>
              <a:rPr lang="pl-PL" dirty="0"/>
              <a:t>SWH</a:t>
            </a:r>
            <a:r>
              <a:rPr lang="en-US" dirty="0"/>
              <a:t>), </a:t>
            </a:r>
            <a:br>
              <a:rPr lang="pl-PL" dirty="0"/>
            </a:br>
            <a:r>
              <a:rPr lang="pl-PL" dirty="0"/>
              <a:t>(</a:t>
            </a:r>
            <a:r>
              <a:rPr lang="pl-PL" dirty="0" err="1"/>
              <a:t>Nursing</a:t>
            </a:r>
            <a:r>
              <a:rPr lang="pl-PL" dirty="0"/>
              <a:t> homes)</a:t>
            </a:r>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a:t>DEFINITION</a:t>
            </a:r>
          </a:p>
          <a:p>
            <a:r>
              <a:rPr lang="en-US" dirty="0"/>
              <a:t>A </a:t>
            </a:r>
            <a:r>
              <a:rPr lang="pl-PL" dirty="0"/>
              <a:t>S</a:t>
            </a:r>
            <a:r>
              <a:rPr lang="en-US" dirty="0" err="1"/>
              <a:t>ocial</a:t>
            </a:r>
            <a:r>
              <a:rPr lang="en-US" dirty="0"/>
              <a:t> </a:t>
            </a:r>
            <a:r>
              <a:rPr lang="pl-PL" dirty="0"/>
              <a:t>W</a:t>
            </a:r>
            <a:r>
              <a:rPr lang="en-US" dirty="0" err="1"/>
              <a:t>elfare</a:t>
            </a:r>
            <a:r>
              <a:rPr lang="en-US" dirty="0"/>
              <a:t> </a:t>
            </a:r>
            <a:r>
              <a:rPr lang="pl-PL" dirty="0"/>
              <a:t>H</a:t>
            </a:r>
            <a:r>
              <a:rPr lang="en-US" dirty="0" err="1"/>
              <a:t>ome</a:t>
            </a:r>
            <a:r>
              <a:rPr lang="en-US" dirty="0"/>
              <a:t> provides living and care services, assisting and educational at the level of the applicable standard, in the scope and form resulting from the individual needs of people staying there. Nursing homes, depending on who they are intended for, are divided into the following types of houses, for: 1) the elderly; 2) chronically somatically ill people; 3) chronically mentally ill people; 4) adults with intellectual disabilities; 5) children and young people with intellectual disabilities; 6) physically disabled people; 7) people addicted to alcohol.</a:t>
            </a:r>
          </a:p>
          <a:p>
            <a:pPr marL="0" indent="0">
              <a:buNone/>
            </a:pPr>
            <a:endParaRPr lang="pl-PL" dirty="0"/>
          </a:p>
          <a:p>
            <a:pPr marL="0" indent="0">
              <a:buNone/>
            </a:pPr>
            <a:r>
              <a:rPr lang="pl-PL" dirty="0"/>
              <a:t>FOR WHOM</a:t>
            </a:r>
          </a:p>
          <a:p>
            <a:pPr>
              <a:buFont typeface="Wingdings" panose="05000000000000000000" pitchFamily="2" charset="2"/>
              <a:buChar char="Ø"/>
            </a:pPr>
            <a:r>
              <a:rPr lang="en-US" dirty="0"/>
              <a:t>For people who need 24/7 care due to age, illness or disabilities are unable to function independently in everyday lives that cannot be provided with the necessary assistance in the form of services caring.</a:t>
            </a:r>
            <a:endParaRPr lang="pl-PL" dirty="0"/>
          </a:p>
        </p:txBody>
      </p:sp>
    </p:spTree>
    <p:extLst>
      <p:ext uri="{BB962C8B-B14F-4D97-AF65-F5344CB8AC3E}">
        <p14:creationId xmlns:p14="http://schemas.microsoft.com/office/powerpoint/2010/main" val="893294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C</a:t>
            </a:r>
            <a:r>
              <a:rPr lang="en-US" dirty="0"/>
              <a:t>are and treatment facilities (</a:t>
            </a:r>
            <a:r>
              <a:rPr lang="pl-PL" dirty="0"/>
              <a:t>CTF</a:t>
            </a:r>
            <a:r>
              <a:rPr lang="en-US" dirty="0"/>
              <a:t>)</a:t>
            </a:r>
            <a:br>
              <a:rPr lang="pl-PL" dirty="0"/>
            </a:br>
            <a:r>
              <a:rPr lang="pl-PL" dirty="0"/>
              <a:t>N</a:t>
            </a:r>
            <a:r>
              <a:rPr lang="en-US" dirty="0" err="1"/>
              <a:t>ursing</a:t>
            </a:r>
            <a:r>
              <a:rPr lang="en-US" dirty="0"/>
              <a:t> and care facilities (</a:t>
            </a:r>
            <a:r>
              <a:rPr lang="pl-PL" dirty="0"/>
              <a:t>NCF</a:t>
            </a:r>
            <a:r>
              <a:rPr lang="en-US" dirty="0"/>
              <a:t>)</a:t>
            </a:r>
            <a:br>
              <a:rPr lang="pl-PL" dirty="0"/>
            </a:br>
            <a:r>
              <a:rPr lang="en-US" dirty="0"/>
              <a:t> </a:t>
            </a:r>
            <a:br>
              <a:rPr lang="pl-PL" dirty="0"/>
            </a:br>
            <a:br>
              <a:rPr lang="pl-PL" dirty="0"/>
            </a:br>
            <a:br>
              <a:rPr lang="pl-PL" dirty="0"/>
            </a:b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dirty="0"/>
              <a:t>DEFINITION</a:t>
            </a:r>
          </a:p>
          <a:p>
            <a:r>
              <a:rPr lang="en-US" dirty="0"/>
              <a:t>The entity providing long-term care consisting in: providing 24-hour health services that cover care and rehabilitation of patients who do not require hospitalization, and providing them with medicinal products and medical devices, rooms, and food appropriate to dietary requirements, as well as guidance in health education for patients and their family members, as well as encouraging these people to self-care and self-care at home</a:t>
            </a:r>
            <a:r>
              <a:rPr lang="pl-PL" dirty="0"/>
              <a:t>.</a:t>
            </a:r>
          </a:p>
          <a:p>
            <a:pPr marL="0" indent="0">
              <a:buNone/>
            </a:pPr>
            <a:r>
              <a:rPr lang="pl-PL" dirty="0"/>
              <a:t>FOR WHOM</a:t>
            </a:r>
          </a:p>
          <a:p>
            <a:pPr>
              <a:buFont typeface="Wingdings" panose="05000000000000000000" pitchFamily="2" charset="2"/>
              <a:buChar char="Ø"/>
            </a:pPr>
            <a:r>
              <a:rPr lang="en-US" dirty="0"/>
              <a:t>For adults or for children and teenagers up to 18 years of age – a beneficiary requiring, due to his/her health condition, 24/7 care, and care, rehabilitation and continuation of treatment and not requiring hospitalization in a hospital which, in the assessment, is the scale of the level of independence, hereinafter referred to as "the scale Barthel", received 40 points or less. </a:t>
            </a:r>
            <a:endParaRPr lang="pl-PL" dirty="0"/>
          </a:p>
        </p:txBody>
      </p:sp>
    </p:spTree>
    <p:extLst>
      <p:ext uri="{BB962C8B-B14F-4D97-AF65-F5344CB8AC3E}">
        <p14:creationId xmlns:p14="http://schemas.microsoft.com/office/powerpoint/2010/main" val="1136443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609600"/>
            <a:ext cx="8362971" cy="729006"/>
          </a:xfrm>
        </p:spPr>
        <p:txBody>
          <a:bodyPr>
            <a:normAutofit fontScale="90000"/>
          </a:bodyPr>
          <a:lstStyle/>
          <a:p>
            <a:r>
              <a:rPr lang="en-US" dirty="0"/>
              <a:t>NUMBER OF SHELTERS WITH CARE SERVICES</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057557115"/>
              </p:ext>
            </p:extLst>
          </p:nvPr>
        </p:nvGraphicFramePr>
        <p:xfrm>
          <a:off x="263951" y="1253765"/>
          <a:ext cx="4402318" cy="4783476"/>
        </p:xfrm>
        <a:graphic>
          <a:graphicData uri="http://schemas.openxmlformats.org/drawingml/2006/table">
            <a:tbl>
              <a:tblPr firstRow="1" bandRow="1">
                <a:tableStyleId>{5C22544A-7EE6-4342-B048-85BDC9FD1C3A}</a:tableStyleId>
              </a:tblPr>
              <a:tblGrid>
                <a:gridCol w="1263191">
                  <a:extLst>
                    <a:ext uri="{9D8B030D-6E8A-4147-A177-3AD203B41FA5}">
                      <a16:colId xmlns:a16="http://schemas.microsoft.com/office/drawing/2014/main" val="20000"/>
                    </a:ext>
                  </a:extLst>
                </a:gridCol>
                <a:gridCol w="923827">
                  <a:extLst>
                    <a:ext uri="{9D8B030D-6E8A-4147-A177-3AD203B41FA5}">
                      <a16:colId xmlns:a16="http://schemas.microsoft.com/office/drawing/2014/main" val="20001"/>
                    </a:ext>
                  </a:extLst>
                </a:gridCol>
                <a:gridCol w="1076287">
                  <a:extLst>
                    <a:ext uri="{9D8B030D-6E8A-4147-A177-3AD203B41FA5}">
                      <a16:colId xmlns:a16="http://schemas.microsoft.com/office/drawing/2014/main" val="20002"/>
                    </a:ext>
                  </a:extLst>
                </a:gridCol>
                <a:gridCol w="1139013">
                  <a:extLst>
                    <a:ext uri="{9D8B030D-6E8A-4147-A177-3AD203B41FA5}">
                      <a16:colId xmlns:a16="http://schemas.microsoft.com/office/drawing/2014/main" val="20003"/>
                    </a:ext>
                  </a:extLst>
                </a:gridCol>
              </a:tblGrid>
              <a:tr h="1244338">
                <a:tc>
                  <a:txBody>
                    <a:bodyPr/>
                    <a:lstStyle/>
                    <a:p>
                      <a:r>
                        <a:rPr lang="pl-PL" sz="1400" dirty="0" err="1"/>
                        <a:t>Voivodeship</a:t>
                      </a:r>
                      <a:endParaRPr lang="pl-PL" sz="1400" dirty="0"/>
                    </a:p>
                  </a:txBody>
                  <a:tcPr/>
                </a:tc>
                <a:tc>
                  <a:txBody>
                    <a:bodyPr/>
                    <a:lstStyle/>
                    <a:p>
                      <a:r>
                        <a:rPr lang="pl-PL" sz="1400" dirty="0" err="1"/>
                        <a:t>Quantity</a:t>
                      </a:r>
                      <a:endParaRPr lang="pl-PL" sz="1400" dirty="0"/>
                    </a:p>
                  </a:txBody>
                  <a:tcPr/>
                </a:tc>
                <a:tc>
                  <a:txBody>
                    <a:bodyPr/>
                    <a:lstStyle/>
                    <a:p>
                      <a:r>
                        <a:rPr lang="pl-PL" sz="1400" dirty="0" err="1"/>
                        <a:t>Number</a:t>
                      </a:r>
                      <a:r>
                        <a:rPr lang="pl-PL" sz="1400" dirty="0"/>
                        <a:t> of </a:t>
                      </a:r>
                      <a:r>
                        <a:rPr lang="pl-PL" sz="1400" dirty="0" err="1"/>
                        <a:t>places</a:t>
                      </a:r>
                      <a:r>
                        <a:rPr lang="pl-PL" sz="1400" dirty="0"/>
                        <a:t> in SCS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sz="1400" dirty="0" err="1"/>
                        <a:t>Nu</a:t>
                      </a:r>
                      <a:r>
                        <a:rPr lang="en-US" sz="1400" dirty="0" err="1"/>
                        <a:t>mber</a:t>
                      </a:r>
                      <a:r>
                        <a:rPr lang="en-US" sz="1400" dirty="0"/>
                        <a:t> of people in the homeless crisis</a:t>
                      </a:r>
                      <a:endParaRPr lang="pl-PL" sz="1400" dirty="0"/>
                    </a:p>
                    <a:p>
                      <a:endParaRPr lang="pl-PL" sz="1400" dirty="0"/>
                    </a:p>
                  </a:txBody>
                  <a:tcPr/>
                </a:tc>
                <a:extLst>
                  <a:ext uri="{0D108BD9-81ED-4DB2-BD59-A6C34878D82A}">
                    <a16:rowId xmlns:a16="http://schemas.microsoft.com/office/drawing/2014/main" val="10000"/>
                  </a:ext>
                </a:extLst>
              </a:tr>
              <a:tr h="395926">
                <a:tc>
                  <a:txBody>
                    <a:bodyPr/>
                    <a:lstStyle/>
                    <a:p>
                      <a:pPr fontAlgn="ctr"/>
                      <a:r>
                        <a:rPr lang="pl-PL" sz="1400" dirty="0"/>
                        <a:t>Lower-</a:t>
                      </a:r>
                      <a:r>
                        <a:rPr lang="pl-PL" sz="1400" dirty="0" err="1"/>
                        <a:t>Silesian</a:t>
                      </a:r>
                      <a:endParaRPr lang="pl-PL" sz="1400" dirty="0"/>
                    </a:p>
                  </a:txBody>
                  <a:tcPr anchor="ctr"/>
                </a:tc>
                <a:tc>
                  <a:txBody>
                    <a:bodyPr/>
                    <a:lstStyle/>
                    <a:p>
                      <a:r>
                        <a:rPr lang="pl-PL" dirty="0"/>
                        <a:t>4</a:t>
                      </a:r>
                    </a:p>
                  </a:txBody>
                  <a:tcPr anchor="ctr"/>
                </a:tc>
                <a:tc>
                  <a:txBody>
                    <a:bodyPr/>
                    <a:lstStyle/>
                    <a:p>
                      <a:r>
                        <a:rPr lang="pl-PL" dirty="0"/>
                        <a:t>96</a:t>
                      </a:r>
                    </a:p>
                  </a:txBody>
                  <a:tcPr/>
                </a:tc>
                <a:tc>
                  <a:txBody>
                    <a:bodyPr/>
                    <a:lstStyle/>
                    <a:p>
                      <a:r>
                        <a:rPr lang="pl-PL" dirty="0"/>
                        <a:t>2844</a:t>
                      </a:r>
                    </a:p>
                  </a:txBody>
                  <a:tcPr/>
                </a:tc>
                <a:extLst>
                  <a:ext uri="{0D108BD9-81ED-4DB2-BD59-A6C34878D82A}">
                    <a16:rowId xmlns:a16="http://schemas.microsoft.com/office/drawing/2014/main" val="10001"/>
                  </a:ext>
                </a:extLst>
              </a:tr>
              <a:tr h="3959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sz="1400" dirty="0" err="1"/>
                        <a:t>Kuyav-Pomeranian</a:t>
                      </a:r>
                      <a:endParaRPr lang="pl-PL" sz="1400" dirty="0"/>
                    </a:p>
                  </a:txBody>
                  <a:tcPr anchor="ctr"/>
                </a:tc>
                <a:tc>
                  <a:txBody>
                    <a:bodyPr/>
                    <a:lstStyle/>
                    <a:p>
                      <a:r>
                        <a:rPr lang="pl-PL" dirty="0"/>
                        <a:t>4</a:t>
                      </a:r>
                    </a:p>
                  </a:txBody>
                  <a:tcPr anchor="ctr"/>
                </a:tc>
                <a:tc>
                  <a:txBody>
                    <a:bodyPr/>
                    <a:lstStyle/>
                    <a:p>
                      <a:r>
                        <a:rPr lang="pl-PL" dirty="0"/>
                        <a:t>30</a:t>
                      </a:r>
                    </a:p>
                  </a:txBody>
                  <a:tcPr/>
                </a:tc>
                <a:tc>
                  <a:txBody>
                    <a:bodyPr/>
                    <a:lstStyle/>
                    <a:p>
                      <a:r>
                        <a:rPr lang="pl-PL" dirty="0"/>
                        <a:t>1557</a:t>
                      </a:r>
                    </a:p>
                  </a:txBody>
                  <a:tcPr/>
                </a:tc>
                <a:extLst>
                  <a:ext uri="{0D108BD9-81ED-4DB2-BD59-A6C34878D82A}">
                    <a16:rowId xmlns:a16="http://schemas.microsoft.com/office/drawing/2014/main" val="10002"/>
                  </a:ext>
                </a:extLst>
              </a:tr>
              <a:tr h="3959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sz="1400" dirty="0" err="1"/>
                        <a:t>Lubelan</a:t>
                      </a:r>
                      <a:endParaRPr lang="pl-PL" sz="1400" dirty="0"/>
                    </a:p>
                  </a:txBody>
                  <a:tcPr anchor="ctr"/>
                </a:tc>
                <a:tc>
                  <a:txBody>
                    <a:bodyPr/>
                    <a:lstStyle/>
                    <a:p>
                      <a:r>
                        <a:rPr lang="pl-PL" dirty="0"/>
                        <a:t>0</a:t>
                      </a:r>
                    </a:p>
                  </a:txBody>
                  <a:tcPr anchor="ctr"/>
                </a:tc>
                <a:tc>
                  <a:txBody>
                    <a:bodyPr/>
                    <a:lstStyle/>
                    <a:p>
                      <a:r>
                        <a:rPr lang="pl-PL" dirty="0"/>
                        <a:t>0</a:t>
                      </a:r>
                    </a:p>
                  </a:txBody>
                  <a:tcPr/>
                </a:tc>
                <a:tc>
                  <a:txBody>
                    <a:bodyPr/>
                    <a:lstStyle/>
                    <a:p>
                      <a:r>
                        <a:rPr lang="pl-PL" dirty="0"/>
                        <a:t>836</a:t>
                      </a:r>
                    </a:p>
                  </a:txBody>
                  <a:tcPr/>
                </a:tc>
                <a:extLst>
                  <a:ext uri="{0D108BD9-81ED-4DB2-BD59-A6C34878D82A}">
                    <a16:rowId xmlns:a16="http://schemas.microsoft.com/office/drawing/2014/main" val="10003"/>
                  </a:ext>
                </a:extLst>
              </a:tr>
              <a:tr h="3959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sz="1400" dirty="0" err="1"/>
                        <a:t>Lubush</a:t>
                      </a:r>
                      <a:endParaRPr lang="pl-PL" sz="1400" dirty="0"/>
                    </a:p>
                  </a:txBody>
                  <a:tcPr anchor="ctr"/>
                </a:tc>
                <a:tc>
                  <a:txBody>
                    <a:bodyPr/>
                    <a:lstStyle/>
                    <a:p>
                      <a:r>
                        <a:rPr lang="pl-PL" dirty="0"/>
                        <a:t>1</a:t>
                      </a:r>
                    </a:p>
                  </a:txBody>
                  <a:tcPr anchor="ctr"/>
                </a:tc>
                <a:tc>
                  <a:txBody>
                    <a:bodyPr/>
                    <a:lstStyle/>
                    <a:p>
                      <a:r>
                        <a:rPr lang="pl-PL" dirty="0"/>
                        <a:t>68</a:t>
                      </a:r>
                    </a:p>
                  </a:txBody>
                  <a:tcPr/>
                </a:tc>
                <a:tc>
                  <a:txBody>
                    <a:bodyPr/>
                    <a:lstStyle/>
                    <a:p>
                      <a:r>
                        <a:rPr lang="pl-PL" dirty="0"/>
                        <a:t>812</a:t>
                      </a:r>
                    </a:p>
                  </a:txBody>
                  <a:tcPr/>
                </a:tc>
                <a:extLst>
                  <a:ext uri="{0D108BD9-81ED-4DB2-BD59-A6C34878D82A}">
                    <a16:rowId xmlns:a16="http://schemas.microsoft.com/office/drawing/2014/main" val="10004"/>
                  </a:ext>
                </a:extLst>
              </a:tr>
              <a:tr h="3959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sz="1400" dirty="0" err="1"/>
                        <a:t>Lodz</a:t>
                      </a:r>
                      <a:endParaRPr lang="pl-PL" sz="1400" dirty="0"/>
                    </a:p>
                  </a:txBody>
                  <a:tcPr anchor="ctr"/>
                </a:tc>
                <a:tc>
                  <a:txBody>
                    <a:bodyPr/>
                    <a:lstStyle/>
                    <a:p>
                      <a:r>
                        <a:rPr lang="pl-PL" dirty="0"/>
                        <a:t>2</a:t>
                      </a:r>
                    </a:p>
                  </a:txBody>
                  <a:tcPr anchor="ctr"/>
                </a:tc>
                <a:tc>
                  <a:txBody>
                    <a:bodyPr/>
                    <a:lstStyle/>
                    <a:p>
                      <a:r>
                        <a:rPr lang="pl-PL" dirty="0"/>
                        <a:t>75</a:t>
                      </a:r>
                    </a:p>
                  </a:txBody>
                  <a:tcPr/>
                </a:tc>
                <a:tc>
                  <a:txBody>
                    <a:bodyPr/>
                    <a:lstStyle/>
                    <a:p>
                      <a:r>
                        <a:rPr lang="pl-PL" dirty="0"/>
                        <a:t>1788</a:t>
                      </a:r>
                    </a:p>
                  </a:txBody>
                  <a:tcPr/>
                </a:tc>
                <a:extLst>
                  <a:ext uri="{0D108BD9-81ED-4DB2-BD59-A6C34878D82A}">
                    <a16:rowId xmlns:a16="http://schemas.microsoft.com/office/drawing/2014/main" val="10005"/>
                  </a:ext>
                </a:extLst>
              </a:tr>
              <a:tr h="3959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sz="1400" dirty="0" err="1"/>
                        <a:t>Mazovshan</a:t>
                      </a:r>
                      <a:endParaRPr lang="pl-PL" sz="1400" dirty="0"/>
                    </a:p>
                  </a:txBody>
                  <a:tcPr anchor="ctr"/>
                </a:tc>
                <a:tc>
                  <a:txBody>
                    <a:bodyPr/>
                    <a:lstStyle/>
                    <a:p>
                      <a:r>
                        <a:rPr lang="pl-PL" dirty="0"/>
                        <a:t>14</a:t>
                      </a:r>
                    </a:p>
                  </a:txBody>
                  <a:tcPr anchor="ctr"/>
                </a:tc>
                <a:tc>
                  <a:txBody>
                    <a:bodyPr/>
                    <a:lstStyle/>
                    <a:p>
                      <a:r>
                        <a:rPr lang="pl-PL" dirty="0"/>
                        <a:t>422</a:t>
                      </a:r>
                    </a:p>
                  </a:txBody>
                  <a:tcPr/>
                </a:tc>
                <a:tc>
                  <a:txBody>
                    <a:bodyPr/>
                    <a:lstStyle/>
                    <a:p>
                      <a:r>
                        <a:rPr lang="pl-PL" dirty="0"/>
                        <a:t>4278</a:t>
                      </a:r>
                    </a:p>
                  </a:txBody>
                  <a:tcPr/>
                </a:tc>
                <a:extLst>
                  <a:ext uri="{0D108BD9-81ED-4DB2-BD59-A6C34878D82A}">
                    <a16:rowId xmlns:a16="http://schemas.microsoft.com/office/drawing/2014/main" val="10006"/>
                  </a:ext>
                </a:extLst>
              </a:tr>
              <a:tr h="3959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sz="1400" dirty="0"/>
                        <a:t>Lower-</a:t>
                      </a:r>
                      <a:r>
                        <a:rPr lang="pl-PL" sz="1400" dirty="0" err="1"/>
                        <a:t>Polish</a:t>
                      </a:r>
                      <a:endParaRPr lang="pl-PL" sz="1400" dirty="0"/>
                    </a:p>
                  </a:txBody>
                  <a:tcPr anchor="ctr"/>
                </a:tc>
                <a:tc>
                  <a:txBody>
                    <a:bodyPr/>
                    <a:lstStyle/>
                    <a:p>
                      <a:r>
                        <a:rPr lang="pl-PL" dirty="0"/>
                        <a:t>1</a:t>
                      </a:r>
                    </a:p>
                  </a:txBody>
                  <a:tcPr anchor="ctr"/>
                </a:tc>
                <a:tc>
                  <a:txBody>
                    <a:bodyPr/>
                    <a:lstStyle/>
                    <a:p>
                      <a:r>
                        <a:rPr lang="pl-PL" dirty="0"/>
                        <a:t>--</a:t>
                      </a:r>
                    </a:p>
                  </a:txBody>
                  <a:tcPr/>
                </a:tc>
                <a:tc>
                  <a:txBody>
                    <a:bodyPr/>
                    <a:lstStyle/>
                    <a:p>
                      <a:r>
                        <a:rPr lang="pl-PL" dirty="0"/>
                        <a:t>1893</a:t>
                      </a:r>
                    </a:p>
                  </a:txBody>
                  <a:tcPr/>
                </a:tc>
                <a:extLst>
                  <a:ext uri="{0D108BD9-81ED-4DB2-BD59-A6C34878D82A}">
                    <a16:rowId xmlns:a16="http://schemas.microsoft.com/office/drawing/2014/main" val="10007"/>
                  </a:ext>
                </a:extLst>
              </a:tr>
              <a:tr h="3959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sz="1400" b="0" dirty="0"/>
                        <a:t>Opolan</a:t>
                      </a:r>
                      <a:endParaRPr lang="pl-PL" sz="1400" dirty="0"/>
                    </a:p>
                  </a:txBody>
                  <a:tcPr anchor="ctr"/>
                </a:tc>
                <a:tc>
                  <a:txBody>
                    <a:bodyPr/>
                    <a:lstStyle/>
                    <a:p>
                      <a:r>
                        <a:rPr lang="pl-PL" dirty="0"/>
                        <a:t>2</a:t>
                      </a:r>
                    </a:p>
                  </a:txBody>
                  <a:tcPr/>
                </a:tc>
                <a:tc>
                  <a:txBody>
                    <a:bodyPr/>
                    <a:lstStyle/>
                    <a:p>
                      <a:r>
                        <a:rPr lang="pl-PL" dirty="0"/>
                        <a:t>53</a:t>
                      </a:r>
                    </a:p>
                  </a:txBody>
                  <a:tcPr/>
                </a:tc>
                <a:tc>
                  <a:txBody>
                    <a:bodyPr/>
                    <a:lstStyle/>
                    <a:p>
                      <a:r>
                        <a:rPr lang="pl-PL" dirty="0"/>
                        <a:t>849</a:t>
                      </a:r>
                    </a:p>
                  </a:txBody>
                  <a:tcPr/>
                </a:tc>
                <a:extLst>
                  <a:ext uri="{0D108BD9-81ED-4DB2-BD59-A6C34878D82A}">
                    <a16:rowId xmlns:a16="http://schemas.microsoft.com/office/drawing/2014/main" val="10008"/>
                  </a:ext>
                </a:extLst>
              </a:tr>
            </a:tbl>
          </a:graphicData>
        </a:graphic>
      </p:graphicFrame>
      <p:graphicFrame>
        <p:nvGraphicFramePr>
          <p:cNvPr id="6" name="Symbol zastępczy zawartości 3"/>
          <p:cNvGraphicFramePr>
            <a:graphicFrameLocks/>
          </p:cNvGraphicFramePr>
          <p:nvPr>
            <p:extLst>
              <p:ext uri="{D42A27DB-BD31-4B8C-83A1-F6EECF244321}">
                <p14:modId xmlns:p14="http://schemas.microsoft.com/office/powerpoint/2010/main" val="680516664"/>
              </p:ext>
            </p:extLst>
          </p:nvPr>
        </p:nvGraphicFramePr>
        <p:xfrm>
          <a:off x="4837522" y="1293043"/>
          <a:ext cx="4402318" cy="5400617"/>
        </p:xfrm>
        <a:graphic>
          <a:graphicData uri="http://schemas.openxmlformats.org/drawingml/2006/table">
            <a:tbl>
              <a:tblPr firstRow="1" bandRow="1">
                <a:tableStyleId>{5C22544A-7EE6-4342-B048-85BDC9FD1C3A}</a:tableStyleId>
              </a:tblPr>
              <a:tblGrid>
                <a:gridCol w="1318181">
                  <a:extLst>
                    <a:ext uri="{9D8B030D-6E8A-4147-A177-3AD203B41FA5}">
                      <a16:colId xmlns:a16="http://schemas.microsoft.com/office/drawing/2014/main" val="20000"/>
                    </a:ext>
                  </a:extLst>
                </a:gridCol>
                <a:gridCol w="980388">
                  <a:extLst>
                    <a:ext uri="{9D8B030D-6E8A-4147-A177-3AD203B41FA5}">
                      <a16:colId xmlns:a16="http://schemas.microsoft.com/office/drawing/2014/main" val="20001"/>
                    </a:ext>
                  </a:extLst>
                </a:gridCol>
                <a:gridCol w="964736">
                  <a:extLst>
                    <a:ext uri="{9D8B030D-6E8A-4147-A177-3AD203B41FA5}">
                      <a16:colId xmlns:a16="http://schemas.microsoft.com/office/drawing/2014/main" val="20002"/>
                    </a:ext>
                  </a:extLst>
                </a:gridCol>
                <a:gridCol w="1139013">
                  <a:extLst>
                    <a:ext uri="{9D8B030D-6E8A-4147-A177-3AD203B41FA5}">
                      <a16:colId xmlns:a16="http://schemas.microsoft.com/office/drawing/2014/main" val="20003"/>
                    </a:ext>
                  </a:extLst>
                </a:gridCol>
              </a:tblGrid>
              <a:tr h="1470581">
                <a:tc>
                  <a:txBody>
                    <a:bodyPr/>
                    <a:lstStyle/>
                    <a:p>
                      <a:r>
                        <a:rPr lang="pl-PL" sz="1400" dirty="0" err="1"/>
                        <a:t>Voivodeship</a:t>
                      </a:r>
                      <a:endParaRPr lang="pl-PL" sz="1400" dirty="0"/>
                    </a:p>
                  </a:txBody>
                  <a:tcPr/>
                </a:tc>
                <a:tc>
                  <a:txBody>
                    <a:bodyPr/>
                    <a:lstStyle/>
                    <a:p>
                      <a:r>
                        <a:rPr lang="pl-PL" sz="1400" dirty="0" err="1"/>
                        <a:t>Quantity</a:t>
                      </a:r>
                      <a:endParaRPr lang="pl-PL" sz="1400" dirty="0"/>
                    </a:p>
                  </a:txBody>
                  <a:tcPr/>
                </a:tc>
                <a:tc>
                  <a:txBody>
                    <a:bodyPr/>
                    <a:lstStyle/>
                    <a:p>
                      <a:r>
                        <a:rPr lang="pl-PL" sz="1400" dirty="0" err="1"/>
                        <a:t>Number</a:t>
                      </a:r>
                      <a:r>
                        <a:rPr lang="pl-PL" sz="1400" dirty="0"/>
                        <a:t> of </a:t>
                      </a:r>
                      <a:r>
                        <a:rPr lang="pl-PL" sz="1400" dirty="0" err="1"/>
                        <a:t>places</a:t>
                      </a:r>
                      <a:r>
                        <a:rPr lang="pl-PL" sz="1400" dirty="0"/>
                        <a:t> in SCS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sz="1400" dirty="0" err="1"/>
                        <a:t>Nu</a:t>
                      </a:r>
                      <a:r>
                        <a:rPr lang="en-US" sz="1400" dirty="0" err="1"/>
                        <a:t>mber</a:t>
                      </a:r>
                      <a:r>
                        <a:rPr lang="en-US" sz="1400" dirty="0"/>
                        <a:t> of people in the homeless crisis</a:t>
                      </a:r>
                      <a:endParaRPr lang="pl-PL" sz="1400" dirty="0"/>
                    </a:p>
                    <a:p>
                      <a:endParaRPr lang="pl-PL" sz="1400" dirty="0"/>
                    </a:p>
                  </a:txBody>
                  <a:tcPr/>
                </a:tc>
                <a:extLst>
                  <a:ext uri="{0D108BD9-81ED-4DB2-BD59-A6C34878D82A}">
                    <a16:rowId xmlns:a16="http://schemas.microsoft.com/office/drawing/2014/main" val="10000"/>
                  </a:ext>
                </a:extLst>
              </a:tr>
              <a:tr h="395926">
                <a:tc>
                  <a:txBody>
                    <a:bodyPr/>
                    <a:lstStyle/>
                    <a:p>
                      <a:pPr fontAlgn="ctr"/>
                      <a:r>
                        <a:rPr lang="pl-PL" sz="1400" dirty="0" err="1"/>
                        <a:t>Subcarpathian</a:t>
                      </a:r>
                      <a:endParaRPr lang="pl-PL" sz="1400" dirty="0"/>
                    </a:p>
                    <a:p>
                      <a:endParaRPr lang="pl-PL" sz="1400" dirty="0"/>
                    </a:p>
                  </a:txBody>
                  <a:tcPr anchor="ctr"/>
                </a:tc>
                <a:tc>
                  <a:txBody>
                    <a:bodyPr/>
                    <a:lstStyle/>
                    <a:p>
                      <a:r>
                        <a:rPr lang="pl-PL" dirty="0"/>
                        <a:t>4</a:t>
                      </a:r>
                    </a:p>
                  </a:txBody>
                  <a:tcPr anchor="ctr"/>
                </a:tc>
                <a:tc>
                  <a:txBody>
                    <a:bodyPr/>
                    <a:lstStyle/>
                    <a:p>
                      <a:r>
                        <a:rPr lang="pl-PL" dirty="0"/>
                        <a:t>55</a:t>
                      </a:r>
                    </a:p>
                  </a:txBody>
                  <a:tcPr/>
                </a:tc>
                <a:tc>
                  <a:txBody>
                    <a:bodyPr/>
                    <a:lstStyle/>
                    <a:p>
                      <a:r>
                        <a:rPr lang="pl-PL" dirty="0"/>
                        <a:t>933</a:t>
                      </a:r>
                    </a:p>
                  </a:txBody>
                  <a:tcPr/>
                </a:tc>
                <a:extLst>
                  <a:ext uri="{0D108BD9-81ED-4DB2-BD59-A6C34878D82A}">
                    <a16:rowId xmlns:a16="http://schemas.microsoft.com/office/drawing/2014/main" val="10001"/>
                  </a:ext>
                </a:extLst>
              </a:tr>
              <a:tr h="3959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sz="1400" dirty="0" err="1"/>
                        <a:t>Subforrest</a:t>
                      </a:r>
                      <a:endParaRPr lang="pl-PL" sz="1400" dirty="0"/>
                    </a:p>
                  </a:txBody>
                  <a:tcPr anchor="ctr"/>
                </a:tc>
                <a:tc>
                  <a:txBody>
                    <a:bodyPr/>
                    <a:lstStyle/>
                    <a:p>
                      <a:r>
                        <a:rPr lang="pl-PL" dirty="0"/>
                        <a:t>1</a:t>
                      </a:r>
                    </a:p>
                  </a:txBody>
                  <a:tcPr anchor="ctr"/>
                </a:tc>
                <a:tc>
                  <a:txBody>
                    <a:bodyPr/>
                    <a:lstStyle/>
                    <a:p>
                      <a:r>
                        <a:rPr lang="pl-PL" dirty="0"/>
                        <a:t>30</a:t>
                      </a:r>
                    </a:p>
                  </a:txBody>
                  <a:tcPr/>
                </a:tc>
                <a:tc>
                  <a:txBody>
                    <a:bodyPr/>
                    <a:lstStyle/>
                    <a:p>
                      <a:r>
                        <a:rPr lang="pl-PL" dirty="0"/>
                        <a:t>646</a:t>
                      </a:r>
                    </a:p>
                  </a:txBody>
                  <a:tcPr/>
                </a:tc>
                <a:extLst>
                  <a:ext uri="{0D108BD9-81ED-4DB2-BD59-A6C34878D82A}">
                    <a16:rowId xmlns:a16="http://schemas.microsoft.com/office/drawing/2014/main" val="10002"/>
                  </a:ext>
                </a:extLst>
              </a:tr>
              <a:tr h="3959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sz="1400" dirty="0" err="1"/>
                        <a:t>Pomeranian</a:t>
                      </a:r>
                      <a:endParaRPr lang="pl-PL" sz="1400" dirty="0"/>
                    </a:p>
                  </a:txBody>
                  <a:tcPr anchor="ctr"/>
                </a:tc>
                <a:tc>
                  <a:txBody>
                    <a:bodyPr/>
                    <a:lstStyle/>
                    <a:p>
                      <a:r>
                        <a:rPr lang="pl-PL" dirty="0"/>
                        <a:t>14</a:t>
                      </a:r>
                    </a:p>
                  </a:txBody>
                  <a:tcPr anchor="ctr"/>
                </a:tc>
                <a:tc>
                  <a:txBody>
                    <a:bodyPr/>
                    <a:lstStyle/>
                    <a:p>
                      <a:r>
                        <a:rPr lang="pl-PL" dirty="0"/>
                        <a:t>285</a:t>
                      </a:r>
                    </a:p>
                  </a:txBody>
                  <a:tcPr/>
                </a:tc>
                <a:tc>
                  <a:txBody>
                    <a:bodyPr/>
                    <a:lstStyle/>
                    <a:p>
                      <a:r>
                        <a:rPr lang="pl-PL" dirty="0"/>
                        <a:t>3014</a:t>
                      </a:r>
                    </a:p>
                  </a:txBody>
                  <a:tcPr/>
                </a:tc>
                <a:extLst>
                  <a:ext uri="{0D108BD9-81ED-4DB2-BD59-A6C34878D82A}">
                    <a16:rowId xmlns:a16="http://schemas.microsoft.com/office/drawing/2014/main" val="10003"/>
                  </a:ext>
                </a:extLst>
              </a:tr>
              <a:tr h="3959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sz="1400" dirty="0" err="1"/>
                        <a:t>Silesian</a:t>
                      </a:r>
                      <a:endParaRPr lang="pl-PL" sz="1400" dirty="0"/>
                    </a:p>
                  </a:txBody>
                  <a:tcPr anchor="ctr"/>
                </a:tc>
                <a:tc>
                  <a:txBody>
                    <a:bodyPr/>
                    <a:lstStyle/>
                    <a:p>
                      <a:r>
                        <a:rPr lang="pl-PL" dirty="0"/>
                        <a:t>17</a:t>
                      </a:r>
                    </a:p>
                  </a:txBody>
                  <a:tcPr anchor="ctr"/>
                </a:tc>
                <a:tc>
                  <a:txBody>
                    <a:bodyPr/>
                    <a:lstStyle/>
                    <a:p>
                      <a:r>
                        <a:rPr lang="pl-PL" dirty="0"/>
                        <a:t>223</a:t>
                      </a:r>
                    </a:p>
                  </a:txBody>
                  <a:tcPr/>
                </a:tc>
                <a:tc>
                  <a:txBody>
                    <a:bodyPr/>
                    <a:lstStyle/>
                    <a:p>
                      <a:r>
                        <a:rPr lang="pl-PL" dirty="0"/>
                        <a:t>4255</a:t>
                      </a:r>
                    </a:p>
                  </a:txBody>
                  <a:tcPr/>
                </a:tc>
                <a:extLst>
                  <a:ext uri="{0D108BD9-81ED-4DB2-BD59-A6C34878D82A}">
                    <a16:rowId xmlns:a16="http://schemas.microsoft.com/office/drawing/2014/main" val="10004"/>
                  </a:ext>
                </a:extLst>
              </a:tr>
              <a:tr h="3959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sz="1400" b="0" dirty="0" err="1"/>
                        <a:t>Holly</a:t>
                      </a:r>
                      <a:r>
                        <a:rPr lang="pl-PL" sz="1400" b="0" dirty="0"/>
                        <a:t>-Cross</a:t>
                      </a:r>
                    </a:p>
                  </a:txBody>
                  <a:tcPr anchor="ctr"/>
                </a:tc>
                <a:tc>
                  <a:txBody>
                    <a:bodyPr/>
                    <a:lstStyle/>
                    <a:p>
                      <a:r>
                        <a:rPr lang="pl-PL" dirty="0"/>
                        <a:t>5</a:t>
                      </a:r>
                    </a:p>
                  </a:txBody>
                  <a:tcPr anchor="ctr"/>
                </a:tc>
                <a:tc>
                  <a:txBody>
                    <a:bodyPr/>
                    <a:lstStyle/>
                    <a:p>
                      <a:r>
                        <a:rPr lang="pl-PL" dirty="0"/>
                        <a:t>64</a:t>
                      </a:r>
                    </a:p>
                  </a:txBody>
                  <a:tcPr/>
                </a:tc>
                <a:tc>
                  <a:txBody>
                    <a:bodyPr/>
                    <a:lstStyle/>
                    <a:p>
                      <a:r>
                        <a:rPr lang="pl-PL" dirty="0"/>
                        <a:t>794</a:t>
                      </a:r>
                    </a:p>
                  </a:txBody>
                  <a:tcPr/>
                </a:tc>
                <a:extLst>
                  <a:ext uri="{0D108BD9-81ED-4DB2-BD59-A6C34878D82A}">
                    <a16:rowId xmlns:a16="http://schemas.microsoft.com/office/drawing/2014/main" val="10005"/>
                  </a:ext>
                </a:extLst>
              </a:tr>
              <a:tr h="3959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sz="1400" dirty="0" err="1"/>
                        <a:t>Varmy-Mazurian</a:t>
                      </a:r>
                      <a:endParaRPr lang="pl-PL" sz="1400" dirty="0"/>
                    </a:p>
                  </a:txBody>
                  <a:tcPr anchor="ctr"/>
                </a:tc>
                <a:tc>
                  <a:txBody>
                    <a:bodyPr/>
                    <a:lstStyle/>
                    <a:p>
                      <a:r>
                        <a:rPr lang="pl-PL" dirty="0"/>
                        <a:t>1</a:t>
                      </a:r>
                    </a:p>
                  </a:txBody>
                  <a:tcPr anchor="ctr"/>
                </a:tc>
                <a:tc>
                  <a:txBody>
                    <a:bodyPr/>
                    <a:lstStyle/>
                    <a:p>
                      <a:r>
                        <a:rPr lang="pl-PL" dirty="0"/>
                        <a:t>15</a:t>
                      </a:r>
                    </a:p>
                  </a:txBody>
                  <a:tcPr/>
                </a:tc>
                <a:tc>
                  <a:txBody>
                    <a:bodyPr/>
                    <a:lstStyle/>
                    <a:p>
                      <a:r>
                        <a:rPr lang="pl-PL" dirty="0"/>
                        <a:t>1071</a:t>
                      </a:r>
                    </a:p>
                  </a:txBody>
                  <a:tcPr/>
                </a:tc>
                <a:extLst>
                  <a:ext uri="{0D108BD9-81ED-4DB2-BD59-A6C34878D82A}">
                    <a16:rowId xmlns:a16="http://schemas.microsoft.com/office/drawing/2014/main" val="10006"/>
                  </a:ext>
                </a:extLst>
              </a:tr>
              <a:tr h="3959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sz="1400" dirty="0"/>
                        <a:t>Upper-</a:t>
                      </a:r>
                      <a:r>
                        <a:rPr lang="pl-PL" sz="1400" dirty="0" err="1"/>
                        <a:t>Polish</a:t>
                      </a:r>
                      <a:endParaRPr lang="pl-PL" sz="1400" dirty="0"/>
                    </a:p>
                  </a:txBody>
                  <a:tcPr anchor="ctr"/>
                </a:tc>
                <a:tc>
                  <a:txBody>
                    <a:bodyPr/>
                    <a:lstStyle/>
                    <a:p>
                      <a:r>
                        <a:rPr lang="pl-PL" dirty="0"/>
                        <a:t>5</a:t>
                      </a:r>
                    </a:p>
                  </a:txBody>
                  <a:tcPr anchor="ctr"/>
                </a:tc>
                <a:tc>
                  <a:txBody>
                    <a:bodyPr/>
                    <a:lstStyle/>
                    <a:p>
                      <a:r>
                        <a:rPr lang="pl-PL" dirty="0"/>
                        <a:t>60</a:t>
                      </a:r>
                    </a:p>
                  </a:txBody>
                  <a:tcPr/>
                </a:tc>
                <a:tc>
                  <a:txBody>
                    <a:bodyPr/>
                    <a:lstStyle/>
                    <a:p>
                      <a:r>
                        <a:rPr lang="pl-PL" dirty="0"/>
                        <a:t>2482</a:t>
                      </a:r>
                    </a:p>
                  </a:txBody>
                  <a:tcPr/>
                </a:tc>
                <a:extLst>
                  <a:ext uri="{0D108BD9-81ED-4DB2-BD59-A6C34878D82A}">
                    <a16:rowId xmlns:a16="http://schemas.microsoft.com/office/drawing/2014/main" val="10007"/>
                  </a:ext>
                </a:extLst>
              </a:tr>
              <a:tr h="3959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sz="1400" dirty="0"/>
                        <a:t>West-</a:t>
                      </a:r>
                      <a:r>
                        <a:rPr lang="pl-PL" sz="1400" dirty="0" err="1"/>
                        <a:t>Pomeranian</a:t>
                      </a:r>
                      <a:endParaRPr lang="pl-PL" sz="1400" dirty="0"/>
                    </a:p>
                  </a:txBody>
                  <a:tcPr anchor="ctr"/>
                </a:tc>
                <a:tc>
                  <a:txBody>
                    <a:bodyPr/>
                    <a:lstStyle/>
                    <a:p>
                      <a:r>
                        <a:rPr lang="pl-PL" dirty="0"/>
                        <a:t>0</a:t>
                      </a:r>
                    </a:p>
                  </a:txBody>
                  <a:tcPr/>
                </a:tc>
                <a:tc>
                  <a:txBody>
                    <a:bodyPr/>
                    <a:lstStyle/>
                    <a:p>
                      <a:r>
                        <a:rPr lang="pl-PL" dirty="0"/>
                        <a:t>0</a:t>
                      </a:r>
                    </a:p>
                  </a:txBody>
                  <a:tcPr/>
                </a:tc>
                <a:tc>
                  <a:txBody>
                    <a:bodyPr/>
                    <a:lstStyle/>
                    <a:p>
                      <a:r>
                        <a:rPr lang="pl-PL" dirty="0"/>
                        <a:t>2278</a:t>
                      </a:r>
                    </a:p>
                  </a:txBody>
                  <a:tcPr/>
                </a:tc>
                <a:extLst>
                  <a:ext uri="{0D108BD9-81ED-4DB2-BD59-A6C34878D82A}">
                    <a16:rowId xmlns:a16="http://schemas.microsoft.com/office/drawing/2014/main" val="10008"/>
                  </a:ext>
                </a:extLst>
              </a:tr>
              <a:tr h="3959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sz="1400" dirty="0"/>
                        <a:t>Sum</a:t>
                      </a:r>
                      <a:r>
                        <a:rPr lang="en-US" sz="1400" dirty="0"/>
                        <a:t>m</a:t>
                      </a:r>
                      <a:r>
                        <a:rPr lang="pl-PL" sz="1400" dirty="0"/>
                        <a:t>ary</a:t>
                      </a:r>
                    </a:p>
                  </a:txBody>
                  <a:tcPr anchor="ctr"/>
                </a:tc>
                <a:tc>
                  <a:txBody>
                    <a:bodyPr/>
                    <a:lstStyle/>
                    <a:p>
                      <a:r>
                        <a:rPr lang="pl-PL" dirty="0"/>
                        <a:t>74</a:t>
                      </a:r>
                    </a:p>
                  </a:txBody>
                  <a:tcPr/>
                </a:tc>
                <a:tc>
                  <a:txBody>
                    <a:bodyPr/>
                    <a:lstStyle/>
                    <a:p>
                      <a:r>
                        <a:rPr lang="pl-PL" dirty="0"/>
                        <a:t>1476</a:t>
                      </a:r>
                    </a:p>
                  </a:txBody>
                  <a:tcPr/>
                </a:tc>
                <a:tc>
                  <a:txBody>
                    <a:bodyPr/>
                    <a:lstStyle/>
                    <a:p>
                      <a:r>
                        <a:rPr lang="pl-PL" dirty="0"/>
                        <a:t>30330</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78957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After leaving the S</a:t>
            </a:r>
            <a:r>
              <a:rPr lang="pl-PL" dirty="0"/>
              <a:t>CS</a:t>
            </a:r>
          </a:p>
        </p:txBody>
      </p:sp>
      <p:sp>
        <p:nvSpPr>
          <p:cNvPr id="3" name="Symbol zastępczy zawartości 2"/>
          <p:cNvSpPr>
            <a:spLocks noGrp="1"/>
          </p:cNvSpPr>
          <p:nvPr>
            <p:ph idx="1"/>
          </p:nvPr>
        </p:nvSpPr>
        <p:spPr/>
        <p:txBody>
          <a:bodyPr>
            <a:normAutofit/>
          </a:bodyPr>
          <a:lstStyle/>
          <a:p>
            <a:pPr fontAlgn="ctr"/>
            <a:r>
              <a:rPr lang="pl-PL" dirty="0"/>
              <a:t>P</a:t>
            </a:r>
            <a:r>
              <a:rPr lang="en-US" dirty="0" err="1"/>
              <a:t>eople</a:t>
            </a:r>
            <a:r>
              <a:rPr lang="en-US" dirty="0"/>
              <a:t> in the homeless crisis most often end up in </a:t>
            </a:r>
            <a:r>
              <a:rPr lang="pl-PL" dirty="0" err="1"/>
              <a:t>social</a:t>
            </a:r>
            <a:r>
              <a:rPr lang="pl-PL" dirty="0"/>
              <a:t> </a:t>
            </a:r>
            <a:r>
              <a:rPr lang="pl-PL" dirty="0" err="1"/>
              <a:t>welfare</a:t>
            </a:r>
            <a:r>
              <a:rPr lang="pl-PL" dirty="0"/>
              <a:t> homes </a:t>
            </a:r>
            <a:r>
              <a:rPr lang="en-US" dirty="0"/>
              <a:t>(average </a:t>
            </a:r>
            <a:r>
              <a:rPr lang="en-US" dirty="0" err="1"/>
              <a:t>nio</a:t>
            </a:r>
            <a:r>
              <a:rPr lang="en-US" dirty="0"/>
              <a:t> 22.5%) and ordinary shelters (14.5%). 12.9% of people die. Unfortunately, as many as 14% of S</a:t>
            </a:r>
            <a:r>
              <a:rPr lang="pl-PL" dirty="0"/>
              <a:t>CS</a:t>
            </a:r>
            <a:r>
              <a:rPr lang="en-US" dirty="0"/>
              <a:t> people do not know what happens to them after leaving the facility. 7.2% go to night shelters and 4.6% go to non-residential places. Only 8.1% of people go to various types of housing. We see similar results with </a:t>
            </a:r>
            <a:r>
              <a:rPr lang="pl-PL" dirty="0"/>
              <a:t>CTF/NCF</a:t>
            </a:r>
            <a:r>
              <a:rPr lang="en-US" dirty="0"/>
              <a:t> (8.1%) and hospices (8.0%).</a:t>
            </a:r>
            <a:endParaRPr lang="pl-PL" dirty="0"/>
          </a:p>
          <a:p>
            <a:pPr fontAlgn="ctr"/>
            <a:endParaRPr lang="pl-PL" dirty="0"/>
          </a:p>
          <a:p>
            <a:pPr fontAlgn="ctr"/>
            <a:endParaRPr lang="en-US" dirty="0"/>
          </a:p>
          <a:p>
            <a:pPr fontAlgn="ctr"/>
            <a:endParaRPr lang="pl-PL" dirty="0"/>
          </a:p>
          <a:p>
            <a:pPr fontAlgn="ctr"/>
            <a:endParaRPr lang="pl-PL" dirty="0"/>
          </a:p>
          <a:p>
            <a:pPr fontAlgn="ctr"/>
            <a:endParaRPr lang="pl-PL" dirty="0"/>
          </a:p>
          <a:p>
            <a:pPr fontAlgn="ctr"/>
            <a:endParaRPr lang="pl-PL" dirty="0"/>
          </a:p>
          <a:p>
            <a:pPr fontAlgn="ctr"/>
            <a:endParaRPr lang="pl-PL" dirty="0"/>
          </a:p>
          <a:p>
            <a:pPr fontAlgn="ctr"/>
            <a:endParaRPr lang="pl-PL" dirty="0"/>
          </a:p>
          <a:p>
            <a:pPr fontAlgn="ctr"/>
            <a:endParaRPr lang="pl-PL" dirty="0"/>
          </a:p>
          <a:p>
            <a:endParaRPr lang="pl-PL" dirty="0"/>
          </a:p>
        </p:txBody>
      </p:sp>
    </p:spTree>
    <p:extLst>
      <p:ext uri="{BB962C8B-B14F-4D97-AF65-F5344CB8AC3E}">
        <p14:creationId xmlns:p14="http://schemas.microsoft.com/office/powerpoint/2010/main" val="2432230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sz="2700" dirty="0"/>
              <a:t>MAIN PROBLEMS RELATED TO REFERRING PEOPLE IN THE CRISIS OF HOMELESSNESS TO FACILITIES PROVIDING CARE SERVICES</a:t>
            </a:r>
            <a:br>
              <a:rPr lang="en-US" dirty="0"/>
            </a:br>
            <a:endParaRPr lang="pl-PL" dirty="0"/>
          </a:p>
        </p:txBody>
      </p:sp>
      <p:sp>
        <p:nvSpPr>
          <p:cNvPr id="3" name="Symbol zastępczy zawartości 2"/>
          <p:cNvSpPr>
            <a:spLocks noGrp="1"/>
          </p:cNvSpPr>
          <p:nvPr>
            <p:ph idx="1"/>
          </p:nvPr>
        </p:nvSpPr>
        <p:spPr/>
        <p:txBody>
          <a:bodyPr>
            <a:normAutofit/>
          </a:bodyPr>
          <a:lstStyle/>
          <a:p>
            <a:r>
              <a:rPr lang="en-US" dirty="0"/>
              <a:t>Problems with completing documents confirming income, documentation medical ID card. </a:t>
            </a:r>
            <a:endParaRPr lang="pl-PL" dirty="0"/>
          </a:p>
          <a:p>
            <a:r>
              <a:rPr lang="en-US" dirty="0"/>
              <a:t>Problems with obtaining the consent of a person in the homeless crisis to be placed in S</a:t>
            </a:r>
            <a:r>
              <a:rPr lang="pl-PL" dirty="0"/>
              <a:t>CS</a:t>
            </a:r>
            <a:r>
              <a:rPr lang="en-US" dirty="0"/>
              <a:t> and </a:t>
            </a:r>
            <a:r>
              <a:rPr lang="pl-PL" dirty="0" err="1"/>
              <a:t>Nursing</a:t>
            </a:r>
            <a:r>
              <a:rPr lang="pl-PL" dirty="0"/>
              <a:t> Home</a:t>
            </a:r>
            <a:r>
              <a:rPr lang="en-US" dirty="0"/>
              <a:t>. </a:t>
            </a:r>
            <a:endParaRPr lang="pl-PL" dirty="0"/>
          </a:p>
          <a:p>
            <a:r>
              <a:rPr lang="en-US" dirty="0"/>
              <a:t>Problems with financing the stay of a person in the homeless crisis in S</a:t>
            </a:r>
            <a:r>
              <a:rPr lang="pl-PL" dirty="0"/>
              <a:t>CS</a:t>
            </a:r>
            <a:r>
              <a:rPr lang="en-US" dirty="0"/>
              <a:t> and Nursing Homes - if a person does not have sufficient income (which is the rule), then the financial obligation </a:t>
            </a:r>
            <a:r>
              <a:rPr lang="pl-PL" dirty="0"/>
              <a:t>t</a:t>
            </a:r>
            <a:r>
              <a:rPr lang="en-US" dirty="0"/>
              <a:t>he responsibility for maintaining her stay in the facility rests with the commune of the last place of residence.</a:t>
            </a:r>
            <a:endParaRPr lang="pl-PL" dirty="0"/>
          </a:p>
          <a:p>
            <a:r>
              <a:rPr lang="en-US" dirty="0"/>
              <a:t>Communes (especially smaller ones) avoid directing people in the homeless crisis to more expensive facilities, such as S</a:t>
            </a:r>
            <a:r>
              <a:rPr lang="pl-PL" dirty="0"/>
              <a:t>CS</a:t>
            </a:r>
            <a:r>
              <a:rPr lang="en-US" dirty="0"/>
              <a:t> and </a:t>
            </a:r>
            <a:r>
              <a:rPr lang="pl-PL" dirty="0" err="1"/>
              <a:t>Nursing</a:t>
            </a:r>
            <a:r>
              <a:rPr lang="pl-PL" dirty="0"/>
              <a:t> Home</a:t>
            </a:r>
            <a:r>
              <a:rPr lang="en-US" dirty="0"/>
              <a:t>. These people go to ordinary shelters, low, and even to a dormitory. </a:t>
            </a:r>
          </a:p>
          <a:p>
            <a:endParaRPr lang="pl-PL" dirty="0"/>
          </a:p>
        </p:txBody>
      </p:sp>
    </p:spTree>
    <p:extLst>
      <p:ext uri="{BB962C8B-B14F-4D97-AF65-F5344CB8AC3E}">
        <p14:creationId xmlns:p14="http://schemas.microsoft.com/office/powerpoint/2010/main" val="3465451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The barriers to the creation of S</a:t>
            </a:r>
            <a:r>
              <a:rPr lang="pl-PL" dirty="0"/>
              <a:t>CS</a:t>
            </a:r>
          </a:p>
        </p:txBody>
      </p:sp>
      <p:sp>
        <p:nvSpPr>
          <p:cNvPr id="3" name="Symbol zastępczy zawartości 2"/>
          <p:cNvSpPr>
            <a:spLocks noGrp="1"/>
          </p:cNvSpPr>
          <p:nvPr>
            <p:ph idx="1"/>
          </p:nvPr>
        </p:nvSpPr>
        <p:spPr/>
        <p:txBody>
          <a:bodyPr/>
          <a:lstStyle/>
          <a:p>
            <a:r>
              <a:rPr lang="en-US" dirty="0"/>
              <a:t>The barriers to the creation of S</a:t>
            </a:r>
            <a:r>
              <a:rPr lang="pl-PL" dirty="0"/>
              <a:t>CS</a:t>
            </a:r>
            <a:r>
              <a:rPr lang="en-US" dirty="0"/>
              <a:t> are high standards, lack of sources of financing for adaptation to standards, high operating costs with, too low fees by communes and problems with recruiting staff (too many responsibilities in relation to the amount of remuneration).</a:t>
            </a:r>
            <a:endParaRPr lang="pl-PL" dirty="0"/>
          </a:p>
          <a:p>
            <a:endParaRPr lang="pl-PL" dirty="0"/>
          </a:p>
        </p:txBody>
      </p:sp>
    </p:spTree>
    <p:extLst>
      <p:ext uri="{BB962C8B-B14F-4D97-AF65-F5344CB8AC3E}">
        <p14:creationId xmlns:p14="http://schemas.microsoft.com/office/powerpoint/2010/main" val="3208182863"/>
      </p:ext>
    </p:extLst>
  </p:cSld>
  <p:clrMapOvr>
    <a:masterClrMapping/>
  </p:clrMapOvr>
</p:sld>
</file>

<file path=ppt/theme/theme1.xml><?xml version="1.0" encoding="utf-8"?>
<a:theme xmlns:a="http://schemas.openxmlformats.org/drawingml/2006/main" name="Fas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8134</TotalTime>
  <Words>1034</Words>
  <Application>Microsoft Office PowerPoint</Application>
  <PresentationFormat>Panoramiczny</PresentationFormat>
  <Paragraphs>126</Paragraphs>
  <Slides>10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10</vt:i4>
      </vt:variant>
    </vt:vector>
  </HeadingPairs>
  <TitlesOfParts>
    <vt:vector size="15" baseType="lpstr">
      <vt:lpstr>Arial</vt:lpstr>
      <vt:lpstr>Trebuchet MS</vt:lpstr>
      <vt:lpstr>Wingdings</vt:lpstr>
      <vt:lpstr>Wingdings 3</vt:lpstr>
      <vt:lpstr>Faseta</vt:lpstr>
      <vt:lpstr>Malgorzata Sieńczyk Saint Brother Albert Aid Society</vt:lpstr>
      <vt:lpstr>Support for people in the crisis of homelessness who require care services</vt:lpstr>
      <vt:lpstr>Shelter with care services provides (SCS)</vt:lpstr>
      <vt:lpstr>Social Welfare Homes (SWH),  (Nursing homes)</vt:lpstr>
      <vt:lpstr>Care and treatment facilities (CTF) Nursing and care facilities (NCF)     </vt:lpstr>
      <vt:lpstr>NUMBER OF SHELTERS WITH CARE SERVICES</vt:lpstr>
      <vt:lpstr>After leaving the SCS</vt:lpstr>
      <vt:lpstr>MAIN PROBLEMS RELATED TO REFERRING PEOPLE IN THE CRISIS OF HOMELESSNESS TO FACILITIES PROVIDING CARE SERVICES </vt:lpstr>
      <vt:lpstr>The barriers to the creation of SCS</vt:lpstr>
      <vt:lpstr>Medical care for people in street homelessness</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Zebranie Delegatów 2021.09.04 Częstochowa</dc:title>
  <dc:creator>Wojciech Bystry</dc:creator>
  <cp:lastModifiedBy>Brat Albert</cp:lastModifiedBy>
  <cp:revision>50</cp:revision>
  <dcterms:created xsi:type="dcterms:W3CDTF">2021-09-01T19:51:15Z</dcterms:created>
  <dcterms:modified xsi:type="dcterms:W3CDTF">2023-05-09T06:27:25Z</dcterms:modified>
</cp:coreProperties>
</file>