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9" r:id="rId6"/>
    <p:sldId id="270" r:id="rId7"/>
    <p:sldId id="271" r:id="rId8"/>
    <p:sldId id="272" r:id="rId9"/>
    <p:sldId id="273" r:id="rId10"/>
    <p:sldId id="282" r:id="rId11"/>
    <p:sldId id="274" r:id="rId12"/>
    <p:sldId id="275" r:id="rId13"/>
    <p:sldId id="283" r:id="rId14"/>
    <p:sldId id="277" r:id="rId15"/>
    <p:sldId id="278" r:id="rId16"/>
    <p:sldId id="27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95DEB5-55A3-4655-B2E2-9F2A9408FFB2}">
          <p14:sldIdLst>
            <p14:sldId id="256"/>
            <p14:sldId id="269"/>
            <p14:sldId id="270"/>
            <p14:sldId id="271"/>
            <p14:sldId id="272"/>
            <p14:sldId id="273"/>
            <p14:sldId id="282"/>
            <p14:sldId id="274"/>
            <p14:sldId id="275"/>
            <p14:sldId id="283"/>
            <p14:sldId id="277"/>
            <p14:sldId id="278"/>
            <p14:sldId id="279"/>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75426" autoAdjust="0"/>
  </p:normalViewPr>
  <p:slideViewPr>
    <p:cSldViewPr snapToGrid="0">
      <p:cViewPr varScale="1">
        <p:scale>
          <a:sx n="56" d="100"/>
          <a:sy n="56" d="100"/>
        </p:scale>
        <p:origin x="896" y="52"/>
      </p:cViewPr>
      <p:guideLst/>
    </p:cSldViewPr>
  </p:slideViewPr>
  <p:notesTextViewPr>
    <p:cViewPr>
      <p:scale>
        <a:sx n="100" d="100"/>
        <a:sy n="100" d="100"/>
      </p:scale>
      <p:origin x="0" y="0"/>
    </p:cViewPr>
  </p:notesTextViewPr>
  <p:notesViewPr>
    <p:cSldViewPr snapToGrid="0">
      <p:cViewPr varScale="1">
        <p:scale>
          <a:sx n="56" d="100"/>
          <a:sy n="56" d="100"/>
        </p:scale>
        <p:origin x="6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4DA36-8F8E-4E6A-B6F1-130BD48DB2F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85D9FB8-F0B0-4EE7-A280-59D885A1A0A4}">
      <dgm:prSet/>
      <dgm:spPr/>
      <dgm:t>
        <a:bodyPr/>
        <a:lstStyle/>
        <a:p>
          <a:r>
            <a:rPr lang="en-GB" b="1" dirty="0"/>
            <a:t>1 Constructive, pragmatic and non-discriminatory policies </a:t>
          </a:r>
          <a:endParaRPr lang="en-US" dirty="0"/>
        </a:p>
      </dgm:t>
    </dgm:pt>
    <dgm:pt modelId="{AE35C731-DD78-4F5D-90D1-6FC40BAE65C0}" type="parTrans" cxnId="{4127AB99-32AC-464E-9E5B-0D7F832CA37B}">
      <dgm:prSet/>
      <dgm:spPr/>
      <dgm:t>
        <a:bodyPr/>
        <a:lstStyle/>
        <a:p>
          <a:endParaRPr lang="en-US"/>
        </a:p>
      </dgm:t>
    </dgm:pt>
    <dgm:pt modelId="{9C16CB10-08B7-47B8-A03A-DB0F5C248E9F}" type="sibTrans" cxnId="{4127AB99-32AC-464E-9E5B-0D7F832CA37B}">
      <dgm:prSet/>
      <dgm:spPr/>
      <dgm:t>
        <a:bodyPr/>
        <a:lstStyle/>
        <a:p>
          <a:endParaRPr lang="en-US"/>
        </a:p>
      </dgm:t>
    </dgm:pt>
    <dgm:pt modelId="{7C7AC031-5699-4BD9-9A8D-A844D5A3E993}">
      <dgm:prSet/>
      <dgm:spPr/>
      <dgm:t>
        <a:bodyPr/>
        <a:lstStyle/>
        <a:p>
          <a:r>
            <a:rPr lang="en-GB" b="1" dirty="0"/>
            <a:t>2 Explicit but not exclusive targeting </a:t>
          </a:r>
          <a:endParaRPr lang="en-US" dirty="0"/>
        </a:p>
      </dgm:t>
    </dgm:pt>
    <dgm:pt modelId="{DE5DB8BB-608A-44FF-BFA7-4AD39E371893}" type="parTrans" cxnId="{4A2BCEA9-6037-47F2-9280-C8F41D035AB8}">
      <dgm:prSet/>
      <dgm:spPr/>
      <dgm:t>
        <a:bodyPr/>
        <a:lstStyle/>
        <a:p>
          <a:endParaRPr lang="en-US"/>
        </a:p>
      </dgm:t>
    </dgm:pt>
    <dgm:pt modelId="{3BF2C4BA-5BC2-408F-BDCA-983CEE0AE0A9}" type="sibTrans" cxnId="{4A2BCEA9-6037-47F2-9280-C8F41D035AB8}">
      <dgm:prSet/>
      <dgm:spPr/>
      <dgm:t>
        <a:bodyPr/>
        <a:lstStyle/>
        <a:p>
          <a:endParaRPr lang="en-US"/>
        </a:p>
      </dgm:t>
    </dgm:pt>
    <dgm:pt modelId="{176FBFAF-C1F8-4CD4-906F-86414C9209BE}">
      <dgm:prSet/>
      <dgm:spPr/>
      <dgm:t>
        <a:bodyPr/>
        <a:lstStyle/>
        <a:p>
          <a:r>
            <a:rPr lang="en-GB" b="1" dirty="0"/>
            <a:t>3 Inter-cultural approach </a:t>
          </a:r>
          <a:endParaRPr lang="en-US" dirty="0"/>
        </a:p>
      </dgm:t>
    </dgm:pt>
    <dgm:pt modelId="{C4005DB6-944B-4FC1-BF44-7E62E49F116E}" type="parTrans" cxnId="{FF151F18-55BB-46D0-ADE2-82A74EF60E26}">
      <dgm:prSet/>
      <dgm:spPr/>
      <dgm:t>
        <a:bodyPr/>
        <a:lstStyle/>
        <a:p>
          <a:endParaRPr lang="en-US"/>
        </a:p>
      </dgm:t>
    </dgm:pt>
    <dgm:pt modelId="{8FC5ED06-1B9C-4B41-8F47-AA457F2397B4}" type="sibTrans" cxnId="{FF151F18-55BB-46D0-ADE2-82A74EF60E26}">
      <dgm:prSet/>
      <dgm:spPr/>
      <dgm:t>
        <a:bodyPr/>
        <a:lstStyle/>
        <a:p>
          <a:endParaRPr lang="en-US"/>
        </a:p>
      </dgm:t>
    </dgm:pt>
    <dgm:pt modelId="{E74B063C-04F1-4B8B-A254-3FC3CFE21BF4}">
      <dgm:prSet/>
      <dgm:spPr/>
      <dgm:t>
        <a:bodyPr/>
        <a:lstStyle/>
        <a:p>
          <a:r>
            <a:rPr lang="en-GB" b="1" dirty="0"/>
            <a:t>4 Aiming for the mainstream </a:t>
          </a:r>
          <a:endParaRPr lang="en-US" dirty="0"/>
        </a:p>
      </dgm:t>
    </dgm:pt>
    <dgm:pt modelId="{9679B580-217D-4E50-905D-FC1A3CAFD2CF}" type="parTrans" cxnId="{317F2AD6-CA5E-465D-BEC7-514C9937A459}">
      <dgm:prSet/>
      <dgm:spPr/>
      <dgm:t>
        <a:bodyPr/>
        <a:lstStyle/>
        <a:p>
          <a:endParaRPr lang="en-US"/>
        </a:p>
      </dgm:t>
    </dgm:pt>
    <dgm:pt modelId="{CFB902F8-4FA9-4B86-9579-2565EDF1D749}" type="sibTrans" cxnId="{317F2AD6-CA5E-465D-BEC7-514C9937A459}">
      <dgm:prSet/>
      <dgm:spPr/>
      <dgm:t>
        <a:bodyPr/>
        <a:lstStyle/>
        <a:p>
          <a:endParaRPr lang="en-US"/>
        </a:p>
      </dgm:t>
    </dgm:pt>
    <dgm:pt modelId="{B4217D00-D600-4BD2-B6C1-DD6467844D6F}">
      <dgm:prSet/>
      <dgm:spPr/>
      <dgm:t>
        <a:bodyPr/>
        <a:lstStyle/>
        <a:p>
          <a:r>
            <a:rPr lang="en-GB" b="1"/>
            <a:t>5 Awareness of the gender dimension </a:t>
          </a:r>
          <a:endParaRPr lang="en-US"/>
        </a:p>
      </dgm:t>
    </dgm:pt>
    <dgm:pt modelId="{FE841276-6EF2-45C5-B800-574CCBB9734A}" type="parTrans" cxnId="{76810EA2-CAA2-4263-B5B8-956333025A79}">
      <dgm:prSet/>
      <dgm:spPr/>
      <dgm:t>
        <a:bodyPr/>
        <a:lstStyle/>
        <a:p>
          <a:endParaRPr lang="en-US"/>
        </a:p>
      </dgm:t>
    </dgm:pt>
    <dgm:pt modelId="{0283A5E5-DB7A-461D-A133-F2C4DA96D20D}" type="sibTrans" cxnId="{76810EA2-CAA2-4263-B5B8-956333025A79}">
      <dgm:prSet/>
      <dgm:spPr/>
      <dgm:t>
        <a:bodyPr/>
        <a:lstStyle/>
        <a:p>
          <a:endParaRPr lang="en-US"/>
        </a:p>
      </dgm:t>
    </dgm:pt>
    <dgm:pt modelId="{648BBE8A-A3CB-4BD2-B9EE-0771E731E17B}">
      <dgm:prSet/>
      <dgm:spPr/>
      <dgm:t>
        <a:bodyPr/>
        <a:lstStyle/>
        <a:p>
          <a:r>
            <a:rPr lang="en-GB" b="1"/>
            <a:t>6 Transfer of evidence-based policies </a:t>
          </a:r>
          <a:endParaRPr lang="en-US"/>
        </a:p>
      </dgm:t>
    </dgm:pt>
    <dgm:pt modelId="{47EFDA1E-6F57-43C5-8435-EA16D0DBC2DA}" type="parTrans" cxnId="{AF11C4CE-7396-40DA-879D-1A18DBE31C5B}">
      <dgm:prSet/>
      <dgm:spPr/>
      <dgm:t>
        <a:bodyPr/>
        <a:lstStyle/>
        <a:p>
          <a:endParaRPr lang="en-US"/>
        </a:p>
      </dgm:t>
    </dgm:pt>
    <dgm:pt modelId="{7426433D-BB85-4F0F-B3F2-8F8151B9036A}" type="sibTrans" cxnId="{AF11C4CE-7396-40DA-879D-1A18DBE31C5B}">
      <dgm:prSet/>
      <dgm:spPr/>
      <dgm:t>
        <a:bodyPr/>
        <a:lstStyle/>
        <a:p>
          <a:endParaRPr lang="en-US"/>
        </a:p>
      </dgm:t>
    </dgm:pt>
    <dgm:pt modelId="{3A20C749-2538-47C5-B771-AD5BF829CC7A}">
      <dgm:prSet/>
      <dgm:spPr/>
      <dgm:t>
        <a:bodyPr/>
        <a:lstStyle/>
        <a:p>
          <a:r>
            <a:rPr lang="en-GB" b="1"/>
            <a:t>7 Use of European Union instruments </a:t>
          </a:r>
          <a:endParaRPr lang="en-US"/>
        </a:p>
      </dgm:t>
    </dgm:pt>
    <dgm:pt modelId="{F90D0B74-123E-4428-8265-98429C18854B}" type="parTrans" cxnId="{20E453E5-4C01-4408-91F3-A64B4E20A83D}">
      <dgm:prSet/>
      <dgm:spPr/>
      <dgm:t>
        <a:bodyPr/>
        <a:lstStyle/>
        <a:p>
          <a:endParaRPr lang="en-US"/>
        </a:p>
      </dgm:t>
    </dgm:pt>
    <dgm:pt modelId="{0B7B2EC9-349B-4E18-B5BF-BD3BD50272E2}" type="sibTrans" cxnId="{20E453E5-4C01-4408-91F3-A64B4E20A83D}">
      <dgm:prSet/>
      <dgm:spPr/>
      <dgm:t>
        <a:bodyPr/>
        <a:lstStyle/>
        <a:p>
          <a:endParaRPr lang="en-US"/>
        </a:p>
      </dgm:t>
    </dgm:pt>
    <dgm:pt modelId="{850E398C-2FDD-4626-9B4F-19F7EFA51978}">
      <dgm:prSet/>
      <dgm:spPr/>
      <dgm:t>
        <a:bodyPr/>
        <a:lstStyle/>
        <a:p>
          <a:r>
            <a:rPr lang="en-GB" b="1"/>
            <a:t>8 Involvement of regional and local authorities </a:t>
          </a:r>
          <a:endParaRPr lang="en-US"/>
        </a:p>
      </dgm:t>
    </dgm:pt>
    <dgm:pt modelId="{F3EB43E8-8079-4A60-9CCB-81B174439EB8}" type="parTrans" cxnId="{E0F02730-3665-4783-A44A-7AFD0F995B7C}">
      <dgm:prSet/>
      <dgm:spPr/>
      <dgm:t>
        <a:bodyPr/>
        <a:lstStyle/>
        <a:p>
          <a:endParaRPr lang="en-US"/>
        </a:p>
      </dgm:t>
    </dgm:pt>
    <dgm:pt modelId="{3AD34396-EF81-4334-8004-346E55D2A36C}" type="sibTrans" cxnId="{E0F02730-3665-4783-A44A-7AFD0F995B7C}">
      <dgm:prSet/>
      <dgm:spPr/>
      <dgm:t>
        <a:bodyPr/>
        <a:lstStyle/>
        <a:p>
          <a:endParaRPr lang="en-US"/>
        </a:p>
      </dgm:t>
    </dgm:pt>
    <dgm:pt modelId="{9FE2E5EE-2444-4C85-9986-DD32AEBF6665}">
      <dgm:prSet/>
      <dgm:spPr/>
      <dgm:t>
        <a:bodyPr/>
        <a:lstStyle/>
        <a:p>
          <a:r>
            <a:rPr lang="en-GB" b="1"/>
            <a:t>9 Involvement of civil society </a:t>
          </a:r>
          <a:endParaRPr lang="en-US"/>
        </a:p>
      </dgm:t>
    </dgm:pt>
    <dgm:pt modelId="{FFFEECC0-2B66-4BC9-BECB-DA050CFB0168}" type="parTrans" cxnId="{781E32DE-7A49-4A31-B4ED-CCEAEB431F15}">
      <dgm:prSet/>
      <dgm:spPr/>
      <dgm:t>
        <a:bodyPr/>
        <a:lstStyle/>
        <a:p>
          <a:endParaRPr lang="en-US"/>
        </a:p>
      </dgm:t>
    </dgm:pt>
    <dgm:pt modelId="{5AA0C019-A909-4759-8FF6-3C9A125F9C5E}" type="sibTrans" cxnId="{781E32DE-7A49-4A31-B4ED-CCEAEB431F15}">
      <dgm:prSet/>
      <dgm:spPr/>
      <dgm:t>
        <a:bodyPr/>
        <a:lstStyle/>
        <a:p>
          <a:endParaRPr lang="en-US"/>
        </a:p>
      </dgm:t>
    </dgm:pt>
    <dgm:pt modelId="{E40611A1-6684-4E26-844F-0FB346D8108C}">
      <dgm:prSet/>
      <dgm:spPr/>
      <dgm:t>
        <a:bodyPr/>
        <a:lstStyle/>
        <a:p>
          <a:r>
            <a:rPr lang="en-GB" b="1"/>
            <a:t>10 Active participation of the Roma</a:t>
          </a:r>
          <a:endParaRPr lang="en-US"/>
        </a:p>
      </dgm:t>
    </dgm:pt>
    <dgm:pt modelId="{06D6C0E4-A31B-4DA8-9934-97F6AC0A9989}" type="parTrans" cxnId="{520ED661-7675-42A2-97F0-ADEF0973E5D9}">
      <dgm:prSet/>
      <dgm:spPr/>
      <dgm:t>
        <a:bodyPr/>
        <a:lstStyle/>
        <a:p>
          <a:endParaRPr lang="en-US"/>
        </a:p>
      </dgm:t>
    </dgm:pt>
    <dgm:pt modelId="{82246A7A-66D8-4CBE-8193-448458935C51}" type="sibTrans" cxnId="{520ED661-7675-42A2-97F0-ADEF0973E5D9}">
      <dgm:prSet/>
      <dgm:spPr/>
      <dgm:t>
        <a:bodyPr/>
        <a:lstStyle/>
        <a:p>
          <a:endParaRPr lang="en-US"/>
        </a:p>
      </dgm:t>
    </dgm:pt>
    <dgm:pt modelId="{5D8C17A3-E4EA-416C-85ED-DBD6E4CC561C}" type="pres">
      <dgm:prSet presAssocID="{7994DA36-8F8E-4E6A-B6F1-130BD48DB2F4}" presName="vert0" presStyleCnt="0">
        <dgm:presLayoutVars>
          <dgm:dir/>
          <dgm:animOne val="branch"/>
          <dgm:animLvl val="lvl"/>
        </dgm:presLayoutVars>
      </dgm:prSet>
      <dgm:spPr/>
    </dgm:pt>
    <dgm:pt modelId="{41A10DC4-1F54-4247-A660-AE26F118519F}" type="pres">
      <dgm:prSet presAssocID="{385D9FB8-F0B0-4EE7-A280-59D885A1A0A4}" presName="thickLine" presStyleLbl="alignNode1" presStyleIdx="0" presStyleCnt="10"/>
      <dgm:spPr/>
    </dgm:pt>
    <dgm:pt modelId="{9F79CE7E-EFD2-4C4D-97DF-9ED190D5BA74}" type="pres">
      <dgm:prSet presAssocID="{385D9FB8-F0B0-4EE7-A280-59D885A1A0A4}" presName="horz1" presStyleCnt="0"/>
      <dgm:spPr/>
    </dgm:pt>
    <dgm:pt modelId="{8C930B18-B9A5-40C3-9C26-CBC271B2F4FF}" type="pres">
      <dgm:prSet presAssocID="{385D9FB8-F0B0-4EE7-A280-59D885A1A0A4}" presName="tx1" presStyleLbl="revTx" presStyleIdx="0" presStyleCnt="10"/>
      <dgm:spPr/>
    </dgm:pt>
    <dgm:pt modelId="{745EF408-B1D6-4FA8-88BA-C69E348B4D40}" type="pres">
      <dgm:prSet presAssocID="{385D9FB8-F0B0-4EE7-A280-59D885A1A0A4}" presName="vert1" presStyleCnt="0"/>
      <dgm:spPr/>
    </dgm:pt>
    <dgm:pt modelId="{608FC59C-8C74-4C42-B8ED-F5A993FDB338}" type="pres">
      <dgm:prSet presAssocID="{7C7AC031-5699-4BD9-9A8D-A844D5A3E993}" presName="thickLine" presStyleLbl="alignNode1" presStyleIdx="1" presStyleCnt="10"/>
      <dgm:spPr/>
    </dgm:pt>
    <dgm:pt modelId="{38B3E528-14E4-400E-81F7-8D31B932425B}" type="pres">
      <dgm:prSet presAssocID="{7C7AC031-5699-4BD9-9A8D-A844D5A3E993}" presName="horz1" presStyleCnt="0"/>
      <dgm:spPr/>
    </dgm:pt>
    <dgm:pt modelId="{F102490F-1A85-4E90-A704-E816F51DEC46}" type="pres">
      <dgm:prSet presAssocID="{7C7AC031-5699-4BD9-9A8D-A844D5A3E993}" presName="tx1" presStyleLbl="revTx" presStyleIdx="1" presStyleCnt="10"/>
      <dgm:spPr/>
    </dgm:pt>
    <dgm:pt modelId="{2DE0F91C-0895-42A6-B82F-F631A15982ED}" type="pres">
      <dgm:prSet presAssocID="{7C7AC031-5699-4BD9-9A8D-A844D5A3E993}" presName="vert1" presStyleCnt="0"/>
      <dgm:spPr/>
    </dgm:pt>
    <dgm:pt modelId="{4FDBB45F-946C-47C8-90A7-9984CC23CAFC}" type="pres">
      <dgm:prSet presAssocID="{176FBFAF-C1F8-4CD4-906F-86414C9209BE}" presName="thickLine" presStyleLbl="alignNode1" presStyleIdx="2" presStyleCnt="10"/>
      <dgm:spPr/>
    </dgm:pt>
    <dgm:pt modelId="{510CA031-D590-4B44-B91F-BF8615F8C3DB}" type="pres">
      <dgm:prSet presAssocID="{176FBFAF-C1F8-4CD4-906F-86414C9209BE}" presName="horz1" presStyleCnt="0"/>
      <dgm:spPr/>
    </dgm:pt>
    <dgm:pt modelId="{538B4816-C9DB-43D6-AD35-AD247AAE9B42}" type="pres">
      <dgm:prSet presAssocID="{176FBFAF-C1F8-4CD4-906F-86414C9209BE}" presName="tx1" presStyleLbl="revTx" presStyleIdx="2" presStyleCnt="10"/>
      <dgm:spPr/>
    </dgm:pt>
    <dgm:pt modelId="{2F4C6A79-6110-4979-9784-F770F2AD4EFE}" type="pres">
      <dgm:prSet presAssocID="{176FBFAF-C1F8-4CD4-906F-86414C9209BE}" presName="vert1" presStyleCnt="0"/>
      <dgm:spPr/>
    </dgm:pt>
    <dgm:pt modelId="{FE100CF9-8950-4E60-A820-C852B9AEEDB1}" type="pres">
      <dgm:prSet presAssocID="{E74B063C-04F1-4B8B-A254-3FC3CFE21BF4}" presName="thickLine" presStyleLbl="alignNode1" presStyleIdx="3" presStyleCnt="10"/>
      <dgm:spPr/>
    </dgm:pt>
    <dgm:pt modelId="{6E2F2F2F-5D19-4006-8B92-9766DC70B4A1}" type="pres">
      <dgm:prSet presAssocID="{E74B063C-04F1-4B8B-A254-3FC3CFE21BF4}" presName="horz1" presStyleCnt="0"/>
      <dgm:spPr/>
    </dgm:pt>
    <dgm:pt modelId="{D308BA06-3860-4CB5-B2FC-F41B4157AD29}" type="pres">
      <dgm:prSet presAssocID="{E74B063C-04F1-4B8B-A254-3FC3CFE21BF4}" presName="tx1" presStyleLbl="revTx" presStyleIdx="3" presStyleCnt="10"/>
      <dgm:spPr/>
    </dgm:pt>
    <dgm:pt modelId="{F0BEBACC-057D-4926-B80D-1BE33B98BA4B}" type="pres">
      <dgm:prSet presAssocID="{E74B063C-04F1-4B8B-A254-3FC3CFE21BF4}" presName="vert1" presStyleCnt="0"/>
      <dgm:spPr/>
    </dgm:pt>
    <dgm:pt modelId="{9E80E9ED-63E5-4FF3-97B1-DEC83401828F}" type="pres">
      <dgm:prSet presAssocID="{B4217D00-D600-4BD2-B6C1-DD6467844D6F}" presName="thickLine" presStyleLbl="alignNode1" presStyleIdx="4" presStyleCnt="10"/>
      <dgm:spPr/>
    </dgm:pt>
    <dgm:pt modelId="{0ECBB6F9-E317-4E62-A4C4-76749F60FE76}" type="pres">
      <dgm:prSet presAssocID="{B4217D00-D600-4BD2-B6C1-DD6467844D6F}" presName="horz1" presStyleCnt="0"/>
      <dgm:spPr/>
    </dgm:pt>
    <dgm:pt modelId="{362C6504-E855-4BDD-A15D-89500A81FA91}" type="pres">
      <dgm:prSet presAssocID="{B4217D00-D600-4BD2-B6C1-DD6467844D6F}" presName="tx1" presStyleLbl="revTx" presStyleIdx="4" presStyleCnt="10"/>
      <dgm:spPr/>
    </dgm:pt>
    <dgm:pt modelId="{FFEA1271-1820-4BD6-AB6F-CD8326F3B609}" type="pres">
      <dgm:prSet presAssocID="{B4217D00-D600-4BD2-B6C1-DD6467844D6F}" presName="vert1" presStyleCnt="0"/>
      <dgm:spPr/>
    </dgm:pt>
    <dgm:pt modelId="{7C24670F-487B-4A8E-AFAA-943BE61388AD}" type="pres">
      <dgm:prSet presAssocID="{648BBE8A-A3CB-4BD2-B9EE-0771E731E17B}" presName="thickLine" presStyleLbl="alignNode1" presStyleIdx="5" presStyleCnt="10"/>
      <dgm:spPr/>
    </dgm:pt>
    <dgm:pt modelId="{716979AF-A36D-4235-B52B-B5006E92E8AB}" type="pres">
      <dgm:prSet presAssocID="{648BBE8A-A3CB-4BD2-B9EE-0771E731E17B}" presName="horz1" presStyleCnt="0"/>
      <dgm:spPr/>
    </dgm:pt>
    <dgm:pt modelId="{DEA4E7D8-00C1-455B-9C15-A634799CC664}" type="pres">
      <dgm:prSet presAssocID="{648BBE8A-A3CB-4BD2-B9EE-0771E731E17B}" presName="tx1" presStyleLbl="revTx" presStyleIdx="5" presStyleCnt="10"/>
      <dgm:spPr/>
    </dgm:pt>
    <dgm:pt modelId="{84D804CC-3F43-4C02-B73C-DB9EEF25BDD1}" type="pres">
      <dgm:prSet presAssocID="{648BBE8A-A3CB-4BD2-B9EE-0771E731E17B}" presName="vert1" presStyleCnt="0"/>
      <dgm:spPr/>
    </dgm:pt>
    <dgm:pt modelId="{E10412D9-6807-47C9-AF05-FED7946F2DA0}" type="pres">
      <dgm:prSet presAssocID="{3A20C749-2538-47C5-B771-AD5BF829CC7A}" presName="thickLine" presStyleLbl="alignNode1" presStyleIdx="6" presStyleCnt="10"/>
      <dgm:spPr/>
    </dgm:pt>
    <dgm:pt modelId="{CF23C3B3-ED4C-4734-A24F-8F1902B01F39}" type="pres">
      <dgm:prSet presAssocID="{3A20C749-2538-47C5-B771-AD5BF829CC7A}" presName="horz1" presStyleCnt="0"/>
      <dgm:spPr/>
    </dgm:pt>
    <dgm:pt modelId="{AC4B069A-CAC2-4CDB-869C-2889CD07E03A}" type="pres">
      <dgm:prSet presAssocID="{3A20C749-2538-47C5-B771-AD5BF829CC7A}" presName="tx1" presStyleLbl="revTx" presStyleIdx="6" presStyleCnt="10"/>
      <dgm:spPr/>
    </dgm:pt>
    <dgm:pt modelId="{3A8F407D-A581-45A6-AC58-E28A4BCDA60B}" type="pres">
      <dgm:prSet presAssocID="{3A20C749-2538-47C5-B771-AD5BF829CC7A}" presName="vert1" presStyleCnt="0"/>
      <dgm:spPr/>
    </dgm:pt>
    <dgm:pt modelId="{3009AA3B-8957-451D-8CD5-E68513530F04}" type="pres">
      <dgm:prSet presAssocID="{850E398C-2FDD-4626-9B4F-19F7EFA51978}" presName="thickLine" presStyleLbl="alignNode1" presStyleIdx="7" presStyleCnt="10"/>
      <dgm:spPr/>
    </dgm:pt>
    <dgm:pt modelId="{9050958A-1232-4624-B4BF-C38EAA4CACD0}" type="pres">
      <dgm:prSet presAssocID="{850E398C-2FDD-4626-9B4F-19F7EFA51978}" presName="horz1" presStyleCnt="0"/>
      <dgm:spPr/>
    </dgm:pt>
    <dgm:pt modelId="{3EC6A755-632B-4E62-AC60-7A31CB35876D}" type="pres">
      <dgm:prSet presAssocID="{850E398C-2FDD-4626-9B4F-19F7EFA51978}" presName="tx1" presStyleLbl="revTx" presStyleIdx="7" presStyleCnt="10"/>
      <dgm:spPr/>
    </dgm:pt>
    <dgm:pt modelId="{97448851-5F6B-400B-9A82-199F9D2C1265}" type="pres">
      <dgm:prSet presAssocID="{850E398C-2FDD-4626-9B4F-19F7EFA51978}" presName="vert1" presStyleCnt="0"/>
      <dgm:spPr/>
    </dgm:pt>
    <dgm:pt modelId="{D6959572-FCE3-4A6A-9DDB-3736CDEDC4F0}" type="pres">
      <dgm:prSet presAssocID="{9FE2E5EE-2444-4C85-9986-DD32AEBF6665}" presName="thickLine" presStyleLbl="alignNode1" presStyleIdx="8" presStyleCnt="10"/>
      <dgm:spPr/>
    </dgm:pt>
    <dgm:pt modelId="{9CFBEADF-9950-4F39-B9C7-C20A3014BE71}" type="pres">
      <dgm:prSet presAssocID="{9FE2E5EE-2444-4C85-9986-DD32AEBF6665}" presName="horz1" presStyleCnt="0"/>
      <dgm:spPr/>
    </dgm:pt>
    <dgm:pt modelId="{99348169-A391-4910-89D5-13D03C8BC816}" type="pres">
      <dgm:prSet presAssocID="{9FE2E5EE-2444-4C85-9986-DD32AEBF6665}" presName="tx1" presStyleLbl="revTx" presStyleIdx="8" presStyleCnt="10"/>
      <dgm:spPr/>
    </dgm:pt>
    <dgm:pt modelId="{345F5A4E-B6C6-40C2-BD87-51ACAE74FF59}" type="pres">
      <dgm:prSet presAssocID="{9FE2E5EE-2444-4C85-9986-DD32AEBF6665}" presName="vert1" presStyleCnt="0"/>
      <dgm:spPr/>
    </dgm:pt>
    <dgm:pt modelId="{5A4C492E-4BF9-444E-86E7-B2300A9A1093}" type="pres">
      <dgm:prSet presAssocID="{E40611A1-6684-4E26-844F-0FB346D8108C}" presName="thickLine" presStyleLbl="alignNode1" presStyleIdx="9" presStyleCnt="10"/>
      <dgm:spPr/>
    </dgm:pt>
    <dgm:pt modelId="{A66AD84A-6982-48D7-A02B-F476F29FF8B9}" type="pres">
      <dgm:prSet presAssocID="{E40611A1-6684-4E26-844F-0FB346D8108C}" presName="horz1" presStyleCnt="0"/>
      <dgm:spPr/>
    </dgm:pt>
    <dgm:pt modelId="{06F6EACD-CF4D-4D86-BB0C-C62DD1F47C40}" type="pres">
      <dgm:prSet presAssocID="{E40611A1-6684-4E26-844F-0FB346D8108C}" presName="tx1" presStyleLbl="revTx" presStyleIdx="9" presStyleCnt="10"/>
      <dgm:spPr/>
    </dgm:pt>
    <dgm:pt modelId="{16A10C57-7577-4827-ABCD-DFE8949B69FD}" type="pres">
      <dgm:prSet presAssocID="{E40611A1-6684-4E26-844F-0FB346D8108C}" presName="vert1" presStyleCnt="0"/>
      <dgm:spPr/>
    </dgm:pt>
  </dgm:ptLst>
  <dgm:cxnLst>
    <dgm:cxn modelId="{E8732F07-2627-4927-A6F8-7BFC860A71A5}" type="presOf" srcId="{648BBE8A-A3CB-4BD2-B9EE-0771E731E17B}" destId="{DEA4E7D8-00C1-455B-9C15-A634799CC664}" srcOrd="0" destOrd="0" presId="urn:microsoft.com/office/officeart/2008/layout/LinedList"/>
    <dgm:cxn modelId="{01AD670C-1392-4389-B3F1-EEFC44596C5A}" type="presOf" srcId="{7C7AC031-5699-4BD9-9A8D-A844D5A3E993}" destId="{F102490F-1A85-4E90-A704-E816F51DEC46}" srcOrd="0" destOrd="0" presId="urn:microsoft.com/office/officeart/2008/layout/LinedList"/>
    <dgm:cxn modelId="{FF151F18-55BB-46D0-ADE2-82A74EF60E26}" srcId="{7994DA36-8F8E-4E6A-B6F1-130BD48DB2F4}" destId="{176FBFAF-C1F8-4CD4-906F-86414C9209BE}" srcOrd="2" destOrd="0" parTransId="{C4005DB6-944B-4FC1-BF44-7E62E49F116E}" sibTransId="{8FC5ED06-1B9C-4B41-8F47-AA457F2397B4}"/>
    <dgm:cxn modelId="{317F2B23-E332-4792-8438-26F181017A4F}" type="presOf" srcId="{E74B063C-04F1-4B8B-A254-3FC3CFE21BF4}" destId="{D308BA06-3860-4CB5-B2FC-F41B4157AD29}" srcOrd="0" destOrd="0" presId="urn:microsoft.com/office/officeart/2008/layout/LinedList"/>
    <dgm:cxn modelId="{E0F02730-3665-4783-A44A-7AFD0F995B7C}" srcId="{7994DA36-8F8E-4E6A-B6F1-130BD48DB2F4}" destId="{850E398C-2FDD-4626-9B4F-19F7EFA51978}" srcOrd="7" destOrd="0" parTransId="{F3EB43E8-8079-4A60-9CCB-81B174439EB8}" sibTransId="{3AD34396-EF81-4334-8004-346E55D2A36C}"/>
    <dgm:cxn modelId="{A9DD3332-A469-4375-925A-AA8896EA3FC6}" type="presOf" srcId="{9FE2E5EE-2444-4C85-9986-DD32AEBF6665}" destId="{99348169-A391-4910-89D5-13D03C8BC816}" srcOrd="0" destOrd="0" presId="urn:microsoft.com/office/officeart/2008/layout/LinedList"/>
    <dgm:cxn modelId="{520ED661-7675-42A2-97F0-ADEF0973E5D9}" srcId="{7994DA36-8F8E-4E6A-B6F1-130BD48DB2F4}" destId="{E40611A1-6684-4E26-844F-0FB346D8108C}" srcOrd="9" destOrd="0" parTransId="{06D6C0E4-A31B-4DA8-9934-97F6AC0A9989}" sibTransId="{82246A7A-66D8-4CBE-8193-448458935C51}"/>
    <dgm:cxn modelId="{D83A6666-E6A3-4EDC-B6A4-FA7BF64750AE}" type="presOf" srcId="{385D9FB8-F0B0-4EE7-A280-59D885A1A0A4}" destId="{8C930B18-B9A5-40C3-9C26-CBC271B2F4FF}" srcOrd="0" destOrd="0" presId="urn:microsoft.com/office/officeart/2008/layout/LinedList"/>
    <dgm:cxn modelId="{845B394A-E651-4326-B71B-D6BB3D922B9F}" type="presOf" srcId="{850E398C-2FDD-4626-9B4F-19F7EFA51978}" destId="{3EC6A755-632B-4E62-AC60-7A31CB35876D}" srcOrd="0" destOrd="0" presId="urn:microsoft.com/office/officeart/2008/layout/LinedList"/>
    <dgm:cxn modelId="{9036B081-7C25-4EA8-8D78-03E5FD84C10D}" type="presOf" srcId="{176FBFAF-C1F8-4CD4-906F-86414C9209BE}" destId="{538B4816-C9DB-43D6-AD35-AD247AAE9B42}" srcOrd="0" destOrd="0" presId="urn:microsoft.com/office/officeart/2008/layout/LinedList"/>
    <dgm:cxn modelId="{4127AB99-32AC-464E-9E5B-0D7F832CA37B}" srcId="{7994DA36-8F8E-4E6A-B6F1-130BD48DB2F4}" destId="{385D9FB8-F0B0-4EE7-A280-59D885A1A0A4}" srcOrd="0" destOrd="0" parTransId="{AE35C731-DD78-4F5D-90D1-6FC40BAE65C0}" sibTransId="{9C16CB10-08B7-47B8-A03A-DB0F5C248E9F}"/>
    <dgm:cxn modelId="{76810EA2-CAA2-4263-B5B8-956333025A79}" srcId="{7994DA36-8F8E-4E6A-B6F1-130BD48DB2F4}" destId="{B4217D00-D600-4BD2-B6C1-DD6467844D6F}" srcOrd="4" destOrd="0" parTransId="{FE841276-6EF2-45C5-B800-574CCBB9734A}" sibTransId="{0283A5E5-DB7A-461D-A133-F2C4DA96D20D}"/>
    <dgm:cxn modelId="{4A2BCEA9-6037-47F2-9280-C8F41D035AB8}" srcId="{7994DA36-8F8E-4E6A-B6F1-130BD48DB2F4}" destId="{7C7AC031-5699-4BD9-9A8D-A844D5A3E993}" srcOrd="1" destOrd="0" parTransId="{DE5DB8BB-608A-44FF-BFA7-4AD39E371893}" sibTransId="{3BF2C4BA-5BC2-408F-BDCA-983CEE0AE0A9}"/>
    <dgm:cxn modelId="{9D9832BE-507D-498A-94F0-11B3CE7D07E6}" type="presOf" srcId="{B4217D00-D600-4BD2-B6C1-DD6467844D6F}" destId="{362C6504-E855-4BDD-A15D-89500A81FA91}" srcOrd="0" destOrd="0" presId="urn:microsoft.com/office/officeart/2008/layout/LinedList"/>
    <dgm:cxn modelId="{AF11C4CE-7396-40DA-879D-1A18DBE31C5B}" srcId="{7994DA36-8F8E-4E6A-B6F1-130BD48DB2F4}" destId="{648BBE8A-A3CB-4BD2-B9EE-0771E731E17B}" srcOrd="5" destOrd="0" parTransId="{47EFDA1E-6F57-43C5-8435-EA16D0DBC2DA}" sibTransId="{7426433D-BB85-4F0F-B3F2-8F8151B9036A}"/>
    <dgm:cxn modelId="{317F2AD6-CA5E-465D-BEC7-514C9937A459}" srcId="{7994DA36-8F8E-4E6A-B6F1-130BD48DB2F4}" destId="{E74B063C-04F1-4B8B-A254-3FC3CFE21BF4}" srcOrd="3" destOrd="0" parTransId="{9679B580-217D-4E50-905D-FC1A3CAFD2CF}" sibTransId="{CFB902F8-4FA9-4B86-9579-2565EDF1D749}"/>
    <dgm:cxn modelId="{781E32DE-7A49-4A31-B4ED-CCEAEB431F15}" srcId="{7994DA36-8F8E-4E6A-B6F1-130BD48DB2F4}" destId="{9FE2E5EE-2444-4C85-9986-DD32AEBF6665}" srcOrd="8" destOrd="0" parTransId="{FFFEECC0-2B66-4BC9-BECB-DA050CFB0168}" sibTransId="{5AA0C019-A909-4759-8FF6-3C9A125F9C5E}"/>
    <dgm:cxn modelId="{20E453E5-4C01-4408-91F3-A64B4E20A83D}" srcId="{7994DA36-8F8E-4E6A-B6F1-130BD48DB2F4}" destId="{3A20C749-2538-47C5-B771-AD5BF829CC7A}" srcOrd="6" destOrd="0" parTransId="{F90D0B74-123E-4428-8265-98429C18854B}" sibTransId="{0B7B2EC9-349B-4E18-B5BF-BD3BD50272E2}"/>
    <dgm:cxn modelId="{87FD33E6-BD72-4C72-BCC5-B90A2C555914}" type="presOf" srcId="{7994DA36-8F8E-4E6A-B6F1-130BD48DB2F4}" destId="{5D8C17A3-E4EA-416C-85ED-DBD6E4CC561C}" srcOrd="0" destOrd="0" presId="urn:microsoft.com/office/officeart/2008/layout/LinedList"/>
    <dgm:cxn modelId="{6470ECF5-AA2D-450A-A0FC-B60288422CB2}" type="presOf" srcId="{E40611A1-6684-4E26-844F-0FB346D8108C}" destId="{06F6EACD-CF4D-4D86-BB0C-C62DD1F47C40}" srcOrd="0" destOrd="0" presId="urn:microsoft.com/office/officeart/2008/layout/LinedList"/>
    <dgm:cxn modelId="{1B4E59FA-793B-4A60-9D48-24C58B419C22}" type="presOf" srcId="{3A20C749-2538-47C5-B771-AD5BF829CC7A}" destId="{AC4B069A-CAC2-4CDB-869C-2889CD07E03A}" srcOrd="0" destOrd="0" presId="urn:microsoft.com/office/officeart/2008/layout/LinedList"/>
    <dgm:cxn modelId="{1EB2764F-1297-465C-893E-9C3466C79DDE}" type="presParOf" srcId="{5D8C17A3-E4EA-416C-85ED-DBD6E4CC561C}" destId="{41A10DC4-1F54-4247-A660-AE26F118519F}" srcOrd="0" destOrd="0" presId="urn:microsoft.com/office/officeart/2008/layout/LinedList"/>
    <dgm:cxn modelId="{3B511C6E-08EF-404B-9DF0-329BA60602EF}" type="presParOf" srcId="{5D8C17A3-E4EA-416C-85ED-DBD6E4CC561C}" destId="{9F79CE7E-EFD2-4C4D-97DF-9ED190D5BA74}" srcOrd="1" destOrd="0" presId="urn:microsoft.com/office/officeart/2008/layout/LinedList"/>
    <dgm:cxn modelId="{343338CD-074F-424C-BD4B-0FFF0AC70CFC}" type="presParOf" srcId="{9F79CE7E-EFD2-4C4D-97DF-9ED190D5BA74}" destId="{8C930B18-B9A5-40C3-9C26-CBC271B2F4FF}" srcOrd="0" destOrd="0" presId="urn:microsoft.com/office/officeart/2008/layout/LinedList"/>
    <dgm:cxn modelId="{B0ED539D-A20A-4E09-BA07-17ADC3F9CD4B}" type="presParOf" srcId="{9F79CE7E-EFD2-4C4D-97DF-9ED190D5BA74}" destId="{745EF408-B1D6-4FA8-88BA-C69E348B4D40}" srcOrd="1" destOrd="0" presId="urn:microsoft.com/office/officeart/2008/layout/LinedList"/>
    <dgm:cxn modelId="{D7F2A8F7-5046-42BF-9692-C1DC378CBCB1}" type="presParOf" srcId="{5D8C17A3-E4EA-416C-85ED-DBD6E4CC561C}" destId="{608FC59C-8C74-4C42-B8ED-F5A993FDB338}" srcOrd="2" destOrd="0" presId="urn:microsoft.com/office/officeart/2008/layout/LinedList"/>
    <dgm:cxn modelId="{97B19FB1-7397-4865-980C-7B874D96B5DC}" type="presParOf" srcId="{5D8C17A3-E4EA-416C-85ED-DBD6E4CC561C}" destId="{38B3E528-14E4-400E-81F7-8D31B932425B}" srcOrd="3" destOrd="0" presId="urn:microsoft.com/office/officeart/2008/layout/LinedList"/>
    <dgm:cxn modelId="{4D54203D-02D2-4CE9-AF10-F40CB3226483}" type="presParOf" srcId="{38B3E528-14E4-400E-81F7-8D31B932425B}" destId="{F102490F-1A85-4E90-A704-E816F51DEC46}" srcOrd="0" destOrd="0" presId="urn:microsoft.com/office/officeart/2008/layout/LinedList"/>
    <dgm:cxn modelId="{3E24AC63-9F71-417A-87D8-4AA7EEB96E95}" type="presParOf" srcId="{38B3E528-14E4-400E-81F7-8D31B932425B}" destId="{2DE0F91C-0895-42A6-B82F-F631A15982ED}" srcOrd="1" destOrd="0" presId="urn:microsoft.com/office/officeart/2008/layout/LinedList"/>
    <dgm:cxn modelId="{ACA70935-1135-46C7-92C8-1FD7975FAC96}" type="presParOf" srcId="{5D8C17A3-E4EA-416C-85ED-DBD6E4CC561C}" destId="{4FDBB45F-946C-47C8-90A7-9984CC23CAFC}" srcOrd="4" destOrd="0" presId="urn:microsoft.com/office/officeart/2008/layout/LinedList"/>
    <dgm:cxn modelId="{7FD6DBE6-3521-48FE-8EDC-293F0767314C}" type="presParOf" srcId="{5D8C17A3-E4EA-416C-85ED-DBD6E4CC561C}" destId="{510CA031-D590-4B44-B91F-BF8615F8C3DB}" srcOrd="5" destOrd="0" presId="urn:microsoft.com/office/officeart/2008/layout/LinedList"/>
    <dgm:cxn modelId="{5A96024B-AA8A-48C2-AAC1-B614F9333F32}" type="presParOf" srcId="{510CA031-D590-4B44-B91F-BF8615F8C3DB}" destId="{538B4816-C9DB-43D6-AD35-AD247AAE9B42}" srcOrd="0" destOrd="0" presId="urn:microsoft.com/office/officeart/2008/layout/LinedList"/>
    <dgm:cxn modelId="{5A6241D4-177F-4B06-855B-9EB901D5459D}" type="presParOf" srcId="{510CA031-D590-4B44-B91F-BF8615F8C3DB}" destId="{2F4C6A79-6110-4979-9784-F770F2AD4EFE}" srcOrd="1" destOrd="0" presId="urn:microsoft.com/office/officeart/2008/layout/LinedList"/>
    <dgm:cxn modelId="{25DAEB45-D330-435F-B12F-196C175DDF83}" type="presParOf" srcId="{5D8C17A3-E4EA-416C-85ED-DBD6E4CC561C}" destId="{FE100CF9-8950-4E60-A820-C852B9AEEDB1}" srcOrd="6" destOrd="0" presId="urn:microsoft.com/office/officeart/2008/layout/LinedList"/>
    <dgm:cxn modelId="{CE0528EB-49FC-4EAB-BACA-EC766804C281}" type="presParOf" srcId="{5D8C17A3-E4EA-416C-85ED-DBD6E4CC561C}" destId="{6E2F2F2F-5D19-4006-8B92-9766DC70B4A1}" srcOrd="7" destOrd="0" presId="urn:microsoft.com/office/officeart/2008/layout/LinedList"/>
    <dgm:cxn modelId="{482FBBD6-A86B-44D1-B6EA-30811559EC07}" type="presParOf" srcId="{6E2F2F2F-5D19-4006-8B92-9766DC70B4A1}" destId="{D308BA06-3860-4CB5-B2FC-F41B4157AD29}" srcOrd="0" destOrd="0" presId="urn:microsoft.com/office/officeart/2008/layout/LinedList"/>
    <dgm:cxn modelId="{B8EA339B-8FE7-4B24-9460-0D33CBA6E921}" type="presParOf" srcId="{6E2F2F2F-5D19-4006-8B92-9766DC70B4A1}" destId="{F0BEBACC-057D-4926-B80D-1BE33B98BA4B}" srcOrd="1" destOrd="0" presId="urn:microsoft.com/office/officeart/2008/layout/LinedList"/>
    <dgm:cxn modelId="{0469B91B-8235-4F5E-B6E5-08CF9C1F49EE}" type="presParOf" srcId="{5D8C17A3-E4EA-416C-85ED-DBD6E4CC561C}" destId="{9E80E9ED-63E5-4FF3-97B1-DEC83401828F}" srcOrd="8" destOrd="0" presId="urn:microsoft.com/office/officeart/2008/layout/LinedList"/>
    <dgm:cxn modelId="{54C62977-615D-4749-A04B-45E273564C62}" type="presParOf" srcId="{5D8C17A3-E4EA-416C-85ED-DBD6E4CC561C}" destId="{0ECBB6F9-E317-4E62-A4C4-76749F60FE76}" srcOrd="9" destOrd="0" presId="urn:microsoft.com/office/officeart/2008/layout/LinedList"/>
    <dgm:cxn modelId="{42FE2C98-477A-4DC2-B117-002663D5AAEC}" type="presParOf" srcId="{0ECBB6F9-E317-4E62-A4C4-76749F60FE76}" destId="{362C6504-E855-4BDD-A15D-89500A81FA91}" srcOrd="0" destOrd="0" presId="urn:microsoft.com/office/officeart/2008/layout/LinedList"/>
    <dgm:cxn modelId="{F9495493-0D4D-4F88-8561-21253C39BBBA}" type="presParOf" srcId="{0ECBB6F9-E317-4E62-A4C4-76749F60FE76}" destId="{FFEA1271-1820-4BD6-AB6F-CD8326F3B609}" srcOrd="1" destOrd="0" presId="urn:microsoft.com/office/officeart/2008/layout/LinedList"/>
    <dgm:cxn modelId="{68F0ECAC-3B91-4595-8E2A-9250B67CF4E0}" type="presParOf" srcId="{5D8C17A3-E4EA-416C-85ED-DBD6E4CC561C}" destId="{7C24670F-487B-4A8E-AFAA-943BE61388AD}" srcOrd="10" destOrd="0" presId="urn:microsoft.com/office/officeart/2008/layout/LinedList"/>
    <dgm:cxn modelId="{26D37648-2283-422D-9E46-6B26CA44F05D}" type="presParOf" srcId="{5D8C17A3-E4EA-416C-85ED-DBD6E4CC561C}" destId="{716979AF-A36D-4235-B52B-B5006E92E8AB}" srcOrd="11" destOrd="0" presId="urn:microsoft.com/office/officeart/2008/layout/LinedList"/>
    <dgm:cxn modelId="{72F773B2-9EA4-4CC9-9C78-4ECA6ABCA69D}" type="presParOf" srcId="{716979AF-A36D-4235-B52B-B5006E92E8AB}" destId="{DEA4E7D8-00C1-455B-9C15-A634799CC664}" srcOrd="0" destOrd="0" presId="urn:microsoft.com/office/officeart/2008/layout/LinedList"/>
    <dgm:cxn modelId="{5D937742-612D-460D-A382-9582903A5E52}" type="presParOf" srcId="{716979AF-A36D-4235-B52B-B5006E92E8AB}" destId="{84D804CC-3F43-4C02-B73C-DB9EEF25BDD1}" srcOrd="1" destOrd="0" presId="urn:microsoft.com/office/officeart/2008/layout/LinedList"/>
    <dgm:cxn modelId="{B9267977-0C75-4D8E-B9D5-E253B778A7AC}" type="presParOf" srcId="{5D8C17A3-E4EA-416C-85ED-DBD6E4CC561C}" destId="{E10412D9-6807-47C9-AF05-FED7946F2DA0}" srcOrd="12" destOrd="0" presId="urn:microsoft.com/office/officeart/2008/layout/LinedList"/>
    <dgm:cxn modelId="{16E5AEEC-4F47-482C-999D-E68F0ACB5C8F}" type="presParOf" srcId="{5D8C17A3-E4EA-416C-85ED-DBD6E4CC561C}" destId="{CF23C3B3-ED4C-4734-A24F-8F1902B01F39}" srcOrd="13" destOrd="0" presId="urn:microsoft.com/office/officeart/2008/layout/LinedList"/>
    <dgm:cxn modelId="{E3C46BE7-792E-40A3-B329-474A56EB6F45}" type="presParOf" srcId="{CF23C3B3-ED4C-4734-A24F-8F1902B01F39}" destId="{AC4B069A-CAC2-4CDB-869C-2889CD07E03A}" srcOrd="0" destOrd="0" presId="urn:microsoft.com/office/officeart/2008/layout/LinedList"/>
    <dgm:cxn modelId="{CF6879BE-1DDC-4BEF-8EA8-13FBDF949370}" type="presParOf" srcId="{CF23C3B3-ED4C-4734-A24F-8F1902B01F39}" destId="{3A8F407D-A581-45A6-AC58-E28A4BCDA60B}" srcOrd="1" destOrd="0" presId="urn:microsoft.com/office/officeart/2008/layout/LinedList"/>
    <dgm:cxn modelId="{308FE4EF-B191-4244-BBC7-2C641E64BE56}" type="presParOf" srcId="{5D8C17A3-E4EA-416C-85ED-DBD6E4CC561C}" destId="{3009AA3B-8957-451D-8CD5-E68513530F04}" srcOrd="14" destOrd="0" presId="urn:microsoft.com/office/officeart/2008/layout/LinedList"/>
    <dgm:cxn modelId="{84929BDF-77B0-43E9-9737-D5B45DDC4AB7}" type="presParOf" srcId="{5D8C17A3-E4EA-416C-85ED-DBD6E4CC561C}" destId="{9050958A-1232-4624-B4BF-C38EAA4CACD0}" srcOrd="15" destOrd="0" presId="urn:microsoft.com/office/officeart/2008/layout/LinedList"/>
    <dgm:cxn modelId="{F84EC1DB-6B27-4DBE-8C8C-2FA090392D56}" type="presParOf" srcId="{9050958A-1232-4624-B4BF-C38EAA4CACD0}" destId="{3EC6A755-632B-4E62-AC60-7A31CB35876D}" srcOrd="0" destOrd="0" presId="urn:microsoft.com/office/officeart/2008/layout/LinedList"/>
    <dgm:cxn modelId="{1E8D5799-E806-456B-89B7-B31785CE773E}" type="presParOf" srcId="{9050958A-1232-4624-B4BF-C38EAA4CACD0}" destId="{97448851-5F6B-400B-9A82-199F9D2C1265}" srcOrd="1" destOrd="0" presId="urn:microsoft.com/office/officeart/2008/layout/LinedList"/>
    <dgm:cxn modelId="{000DEE9E-58A9-4A4D-B47F-AF7015971F4C}" type="presParOf" srcId="{5D8C17A3-E4EA-416C-85ED-DBD6E4CC561C}" destId="{D6959572-FCE3-4A6A-9DDB-3736CDEDC4F0}" srcOrd="16" destOrd="0" presId="urn:microsoft.com/office/officeart/2008/layout/LinedList"/>
    <dgm:cxn modelId="{7833B270-0346-40E1-92FA-E9E8F71F7C31}" type="presParOf" srcId="{5D8C17A3-E4EA-416C-85ED-DBD6E4CC561C}" destId="{9CFBEADF-9950-4F39-B9C7-C20A3014BE71}" srcOrd="17" destOrd="0" presId="urn:microsoft.com/office/officeart/2008/layout/LinedList"/>
    <dgm:cxn modelId="{358361D4-6A78-4602-AF44-3EB0111BF85D}" type="presParOf" srcId="{9CFBEADF-9950-4F39-B9C7-C20A3014BE71}" destId="{99348169-A391-4910-89D5-13D03C8BC816}" srcOrd="0" destOrd="0" presId="urn:microsoft.com/office/officeart/2008/layout/LinedList"/>
    <dgm:cxn modelId="{63271C73-DC09-4126-97DB-8E7323326FD1}" type="presParOf" srcId="{9CFBEADF-9950-4F39-B9C7-C20A3014BE71}" destId="{345F5A4E-B6C6-40C2-BD87-51ACAE74FF59}" srcOrd="1" destOrd="0" presId="urn:microsoft.com/office/officeart/2008/layout/LinedList"/>
    <dgm:cxn modelId="{8DC7634A-34CA-406A-8670-21512EC8B071}" type="presParOf" srcId="{5D8C17A3-E4EA-416C-85ED-DBD6E4CC561C}" destId="{5A4C492E-4BF9-444E-86E7-B2300A9A1093}" srcOrd="18" destOrd="0" presId="urn:microsoft.com/office/officeart/2008/layout/LinedList"/>
    <dgm:cxn modelId="{D98136DA-09FC-43DD-9618-C02E4FD4F52F}" type="presParOf" srcId="{5D8C17A3-E4EA-416C-85ED-DBD6E4CC561C}" destId="{A66AD84A-6982-48D7-A02B-F476F29FF8B9}" srcOrd="19" destOrd="0" presId="urn:microsoft.com/office/officeart/2008/layout/LinedList"/>
    <dgm:cxn modelId="{239733BC-5A7A-4992-9B96-4D8238B49783}" type="presParOf" srcId="{A66AD84A-6982-48D7-A02B-F476F29FF8B9}" destId="{06F6EACD-CF4D-4D86-BB0C-C62DD1F47C40}" srcOrd="0" destOrd="0" presId="urn:microsoft.com/office/officeart/2008/layout/LinedList"/>
    <dgm:cxn modelId="{32013F99-35DE-4F12-9281-957A2394F54F}" type="presParOf" srcId="{A66AD84A-6982-48D7-A02B-F476F29FF8B9}" destId="{16A10C57-7577-4827-ABCD-DFE8949B69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10DC4-1F54-4247-A660-AE26F118519F}">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30B18-B9A5-40C3-9C26-CBC271B2F4FF}">
      <dsp:nvSpPr>
        <dsp:cNvPr id="0" name=""/>
        <dsp:cNvSpPr/>
      </dsp:nvSpPr>
      <dsp:spPr>
        <a:xfrm>
          <a:off x="0" y="675"/>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1 Constructive, pragmatic and non-discriminatory policies </a:t>
          </a:r>
          <a:endParaRPr lang="en-US" sz="2200" kern="1200" dirty="0"/>
        </a:p>
      </dsp:txBody>
      <dsp:txXfrm>
        <a:off x="0" y="675"/>
        <a:ext cx="6900512" cy="553478"/>
      </dsp:txXfrm>
    </dsp:sp>
    <dsp:sp modelId="{608FC59C-8C74-4C42-B8ED-F5A993FDB338}">
      <dsp:nvSpPr>
        <dsp:cNvPr id="0" name=""/>
        <dsp:cNvSpPr/>
      </dsp:nvSpPr>
      <dsp:spPr>
        <a:xfrm>
          <a:off x="0" y="554154"/>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2490F-1A85-4E90-A704-E816F51DEC46}">
      <dsp:nvSpPr>
        <dsp:cNvPr id="0" name=""/>
        <dsp:cNvSpPr/>
      </dsp:nvSpPr>
      <dsp:spPr>
        <a:xfrm>
          <a:off x="0" y="554154"/>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2 Explicit but not exclusive targeting </a:t>
          </a:r>
          <a:endParaRPr lang="en-US" sz="2200" kern="1200" dirty="0"/>
        </a:p>
      </dsp:txBody>
      <dsp:txXfrm>
        <a:off x="0" y="554154"/>
        <a:ext cx="6900512" cy="553478"/>
      </dsp:txXfrm>
    </dsp:sp>
    <dsp:sp modelId="{4FDBB45F-946C-47C8-90A7-9984CC23CAFC}">
      <dsp:nvSpPr>
        <dsp:cNvPr id="0" name=""/>
        <dsp:cNvSpPr/>
      </dsp:nvSpPr>
      <dsp:spPr>
        <a:xfrm>
          <a:off x="0" y="110763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B4816-C9DB-43D6-AD35-AD247AAE9B42}">
      <dsp:nvSpPr>
        <dsp:cNvPr id="0" name=""/>
        <dsp:cNvSpPr/>
      </dsp:nvSpPr>
      <dsp:spPr>
        <a:xfrm>
          <a:off x="0" y="1107633"/>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3 Inter-cultural approach </a:t>
          </a:r>
          <a:endParaRPr lang="en-US" sz="2200" kern="1200" dirty="0"/>
        </a:p>
      </dsp:txBody>
      <dsp:txXfrm>
        <a:off x="0" y="1107633"/>
        <a:ext cx="6900512" cy="553478"/>
      </dsp:txXfrm>
    </dsp:sp>
    <dsp:sp modelId="{FE100CF9-8950-4E60-A820-C852B9AEEDB1}">
      <dsp:nvSpPr>
        <dsp:cNvPr id="0" name=""/>
        <dsp:cNvSpPr/>
      </dsp:nvSpPr>
      <dsp:spPr>
        <a:xfrm>
          <a:off x="0" y="1661112"/>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8BA06-3860-4CB5-B2FC-F41B4157AD29}">
      <dsp:nvSpPr>
        <dsp:cNvPr id="0" name=""/>
        <dsp:cNvSpPr/>
      </dsp:nvSpPr>
      <dsp:spPr>
        <a:xfrm>
          <a:off x="0" y="1661112"/>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dirty="0"/>
            <a:t>4 Aiming for the mainstream </a:t>
          </a:r>
          <a:endParaRPr lang="en-US" sz="2200" kern="1200" dirty="0"/>
        </a:p>
      </dsp:txBody>
      <dsp:txXfrm>
        <a:off x="0" y="1661112"/>
        <a:ext cx="6900512" cy="553478"/>
      </dsp:txXfrm>
    </dsp:sp>
    <dsp:sp modelId="{9E80E9ED-63E5-4FF3-97B1-DEC83401828F}">
      <dsp:nvSpPr>
        <dsp:cNvPr id="0" name=""/>
        <dsp:cNvSpPr/>
      </dsp:nvSpPr>
      <dsp:spPr>
        <a:xfrm>
          <a:off x="0" y="2214591"/>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C6504-E855-4BDD-A15D-89500A81FA91}">
      <dsp:nvSpPr>
        <dsp:cNvPr id="0" name=""/>
        <dsp:cNvSpPr/>
      </dsp:nvSpPr>
      <dsp:spPr>
        <a:xfrm>
          <a:off x="0" y="2214591"/>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5 Awareness of the gender dimension </a:t>
          </a:r>
          <a:endParaRPr lang="en-US" sz="2200" kern="1200"/>
        </a:p>
      </dsp:txBody>
      <dsp:txXfrm>
        <a:off x="0" y="2214591"/>
        <a:ext cx="6900512" cy="553478"/>
      </dsp:txXfrm>
    </dsp:sp>
    <dsp:sp modelId="{7C24670F-487B-4A8E-AFAA-943BE61388AD}">
      <dsp:nvSpPr>
        <dsp:cNvPr id="0" name=""/>
        <dsp:cNvSpPr/>
      </dsp:nvSpPr>
      <dsp:spPr>
        <a:xfrm>
          <a:off x="0" y="276807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A4E7D8-00C1-455B-9C15-A634799CC664}">
      <dsp:nvSpPr>
        <dsp:cNvPr id="0" name=""/>
        <dsp:cNvSpPr/>
      </dsp:nvSpPr>
      <dsp:spPr>
        <a:xfrm>
          <a:off x="0" y="2768070"/>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6 Transfer of evidence-based policies </a:t>
          </a:r>
          <a:endParaRPr lang="en-US" sz="2200" kern="1200"/>
        </a:p>
      </dsp:txBody>
      <dsp:txXfrm>
        <a:off x="0" y="2768070"/>
        <a:ext cx="6900512" cy="553478"/>
      </dsp:txXfrm>
    </dsp:sp>
    <dsp:sp modelId="{E10412D9-6807-47C9-AF05-FED7946F2DA0}">
      <dsp:nvSpPr>
        <dsp:cNvPr id="0" name=""/>
        <dsp:cNvSpPr/>
      </dsp:nvSpPr>
      <dsp:spPr>
        <a:xfrm>
          <a:off x="0" y="3321549"/>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B069A-CAC2-4CDB-869C-2889CD07E03A}">
      <dsp:nvSpPr>
        <dsp:cNvPr id="0" name=""/>
        <dsp:cNvSpPr/>
      </dsp:nvSpPr>
      <dsp:spPr>
        <a:xfrm>
          <a:off x="0" y="3321549"/>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7 Use of European Union instruments </a:t>
          </a:r>
          <a:endParaRPr lang="en-US" sz="2200" kern="1200"/>
        </a:p>
      </dsp:txBody>
      <dsp:txXfrm>
        <a:off x="0" y="3321549"/>
        <a:ext cx="6900512" cy="553478"/>
      </dsp:txXfrm>
    </dsp:sp>
    <dsp:sp modelId="{3009AA3B-8957-451D-8CD5-E68513530F04}">
      <dsp:nvSpPr>
        <dsp:cNvPr id="0" name=""/>
        <dsp:cNvSpPr/>
      </dsp:nvSpPr>
      <dsp:spPr>
        <a:xfrm>
          <a:off x="0" y="38750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6A755-632B-4E62-AC60-7A31CB35876D}">
      <dsp:nvSpPr>
        <dsp:cNvPr id="0" name=""/>
        <dsp:cNvSpPr/>
      </dsp:nvSpPr>
      <dsp:spPr>
        <a:xfrm>
          <a:off x="0" y="3875028"/>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8 Involvement of regional and local authorities </a:t>
          </a:r>
          <a:endParaRPr lang="en-US" sz="2200" kern="1200"/>
        </a:p>
      </dsp:txBody>
      <dsp:txXfrm>
        <a:off x="0" y="3875028"/>
        <a:ext cx="6900512" cy="553478"/>
      </dsp:txXfrm>
    </dsp:sp>
    <dsp:sp modelId="{D6959572-FCE3-4A6A-9DDB-3736CDEDC4F0}">
      <dsp:nvSpPr>
        <dsp:cNvPr id="0" name=""/>
        <dsp:cNvSpPr/>
      </dsp:nvSpPr>
      <dsp:spPr>
        <a:xfrm>
          <a:off x="0" y="4428507"/>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348169-A391-4910-89D5-13D03C8BC816}">
      <dsp:nvSpPr>
        <dsp:cNvPr id="0" name=""/>
        <dsp:cNvSpPr/>
      </dsp:nvSpPr>
      <dsp:spPr>
        <a:xfrm>
          <a:off x="0" y="4428507"/>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9 Involvement of civil society </a:t>
          </a:r>
          <a:endParaRPr lang="en-US" sz="2200" kern="1200"/>
        </a:p>
      </dsp:txBody>
      <dsp:txXfrm>
        <a:off x="0" y="4428507"/>
        <a:ext cx="6900512" cy="553478"/>
      </dsp:txXfrm>
    </dsp:sp>
    <dsp:sp modelId="{5A4C492E-4BF9-444E-86E7-B2300A9A1093}">
      <dsp:nvSpPr>
        <dsp:cNvPr id="0" name=""/>
        <dsp:cNvSpPr/>
      </dsp:nvSpPr>
      <dsp:spPr>
        <a:xfrm>
          <a:off x="0" y="4981986"/>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F6EACD-CF4D-4D86-BB0C-C62DD1F47C40}">
      <dsp:nvSpPr>
        <dsp:cNvPr id="0" name=""/>
        <dsp:cNvSpPr/>
      </dsp:nvSpPr>
      <dsp:spPr>
        <a:xfrm>
          <a:off x="0" y="4981986"/>
          <a:ext cx="6900512" cy="55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1" kern="1200"/>
            <a:t>10 Active participation of the Roma</a:t>
          </a:r>
          <a:endParaRPr lang="en-US" sz="2200" kern="1200"/>
        </a:p>
      </dsp:txBody>
      <dsp:txXfrm>
        <a:off x="0" y="4981986"/>
        <a:ext cx="6900512" cy="5534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2D74A-8D6E-4855-915C-6284E190A8CD}" type="datetimeFigureOut">
              <a:rPr lang="en-US" smtClean="0"/>
              <a:t>5/12/2023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C4FD17-6DBD-4E31-B46B-BEE8D8D01605}" type="slidenum">
              <a:rPr lang="en-US" smtClean="0"/>
              <a:t>‹#›</a:t>
            </a:fld>
            <a:endParaRPr lang="en-US"/>
          </a:p>
        </p:txBody>
      </p:sp>
    </p:spTree>
    <p:extLst>
      <p:ext uri="{BB962C8B-B14F-4D97-AF65-F5344CB8AC3E}">
        <p14:creationId xmlns:p14="http://schemas.microsoft.com/office/powerpoint/2010/main" val="386762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p.europa.eu/en/publication-detail/-/publication/7573706d-e7c4-4ece-ae59-2b361246a7b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rgonetwork.org/wp-content/uploads/2020/12/Guidelines-to-Member-States-NRFs-202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B0C48-1CD8-4415-97AF-0187712161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4">
            <a:extLst>
              <a:ext uri="{FF2B5EF4-FFF2-40B4-BE49-F238E27FC236}">
                <a16:creationId xmlns:a16="http://schemas.microsoft.com/office/drawing/2014/main" id="{30CC68A5-7140-B48D-ABEC-A6D0B2D3CAC7}"/>
              </a:ext>
            </a:extLst>
          </p:cNvPr>
          <p:cNvSpPr>
            <a:spLocks noGrp="1"/>
          </p:cNvSpPr>
          <p:nvPr>
            <p:ph type="body" idx="1"/>
          </p:nvPr>
        </p:nvSpPr>
        <p:spPr/>
        <p:txBody>
          <a:bodyPr/>
          <a:lstStyle/>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Hello and welcome to our newest tool for </a:t>
            </a:r>
            <a:r>
              <a:rPr lang="en-GB" dirty="0">
                <a:latin typeface="Calibri" panose="020F0502020204030204" pitchFamily="34" charset="0"/>
                <a:ea typeface="Calibri" panose="020F0502020204030204" pitchFamily="34" charset="0"/>
                <a:cs typeface="Times New Roman" panose="02020603050405020304" pitchFamily="18" charset="0"/>
              </a:rPr>
              <a:t>professionals supporting destitute EU migrants.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dirty="0">
                <a:latin typeface="Calibri" panose="020F0502020204030204" pitchFamily="34" charset="0"/>
                <a:ea typeface="Calibri" panose="020F0502020204030204" pitchFamily="34" charset="0"/>
                <a:cs typeface="Times New Roman" panose="02020603050405020304" pitchFamily="18" charset="0"/>
              </a:rPr>
              <a:t>This is the fifth and last training module on Roma history and culture, presenting you with </a:t>
            </a:r>
            <a:r>
              <a:rPr lang="en-US" dirty="0">
                <a:latin typeface="Calibri" panose="020F0502020204030204" pitchFamily="34" charset="0"/>
                <a:ea typeface="Calibri" panose="020F0502020204030204" pitchFamily="34" charset="0"/>
                <a:cs typeface="Times New Roman" panose="02020603050405020304" pitchFamily="18" charset="0"/>
              </a:rPr>
              <a:t>Good practices and projects supporting </a:t>
            </a:r>
            <a:r>
              <a:rPr lang="hu-HU" dirty="0">
                <a:latin typeface="Calibri" panose="020F0502020204030204" pitchFamily="34" charset="0"/>
                <a:ea typeface="Calibri" panose="020F0502020204030204" pitchFamily="34" charset="0"/>
                <a:cs typeface="Times New Roman" panose="02020603050405020304" pitchFamily="18" charset="0"/>
              </a:rPr>
              <a:t>Roma </a:t>
            </a:r>
            <a:r>
              <a:rPr lang="en-US" dirty="0">
                <a:latin typeface="Calibri" panose="020F0502020204030204" pitchFamily="34" charset="0"/>
                <a:ea typeface="Calibri" panose="020F0502020204030204" pitchFamily="34" charset="0"/>
                <a:cs typeface="Times New Roman" panose="02020603050405020304" pitchFamily="18" charset="0"/>
              </a:rPr>
              <a:t>mobile EU citizens </a:t>
            </a:r>
            <a:r>
              <a:rPr lang="hu-HU" dirty="0">
                <a:latin typeface="Calibri" panose="020F0502020204030204" pitchFamily="34" charset="0"/>
                <a:ea typeface="Calibri" panose="020F0502020204030204" pitchFamily="34" charset="0"/>
                <a:cs typeface="Times New Roman" panose="02020603050405020304" pitchFamily="18" charset="0"/>
              </a:rPr>
              <a:t>experiencing homelessness</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GB" dirty="0">
                <a:latin typeface="Calibri" panose="020F0502020204030204" pitchFamily="34" charset="0"/>
                <a:ea typeface="Calibri" panose="020F0502020204030204" pitchFamily="34" charset="0"/>
                <a:cs typeface="Times New Roman" panose="02020603050405020304" pitchFamily="18" charset="0"/>
              </a:rPr>
              <a:t>We hope you find the following slides useful and inspiring for your work. </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Tree>
    <p:extLst>
      <p:ext uri="{BB962C8B-B14F-4D97-AF65-F5344CB8AC3E}">
        <p14:creationId xmlns:p14="http://schemas.microsoft.com/office/powerpoint/2010/main" val="390275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pPr>
            <a:r>
              <a:rPr lang="hu-HU" dirty="0"/>
              <a:t>The next good practice is from the UK. </a:t>
            </a:r>
            <a:r>
              <a:rPr lang="en-GB" dirty="0"/>
              <a:t>Roma Support Group (RSG) is an advice and support charity providing direct assistance to Roma migrants to help them successfully settle in the UK, since 1998. The RSG Advice and Advocacy project was designed in 2010 to meet the needs of Roma migrants in the UK. This project is now the core of the activities of the Roma Support Group, and it was created in response to the observation that existing services from local authorities, charities, etc., were not accessible for Roma migrant communities.</a:t>
            </a:r>
            <a:endParaRPr lang="hu-HU" dirty="0"/>
          </a:p>
          <a:p>
            <a:pPr algn="just">
              <a:spcBef>
                <a:spcPts val="600"/>
              </a:spcBef>
            </a:pPr>
            <a:r>
              <a:rPr lang="en-GB" dirty="0"/>
              <a:t>Support is provided to access the welfare system, housing, education, health services, or migration status. Furthermore, the project is aimed at building confidence in the community, in order to be able to navigate the system independently. This is done through training for Roma communities and supporting Roma people to become community champions. RSG creates opportunities for people to meet decision makers, local authorities, and public services, so that the community champions have the chance to learn how to do advocacy and to make the voices of the communities they represent heard. </a:t>
            </a:r>
          </a:p>
          <a:p>
            <a:pPr algn="just">
              <a:spcBef>
                <a:spcPts val="600"/>
              </a:spcBef>
            </a:pPr>
            <a:r>
              <a:rPr lang="en-GB" dirty="0"/>
              <a:t>Regarding staff, professionals are multilingual and many of them have a Roma background themselves. These two factors are very important to ensure that the community is represented, to establish trust, and to reduce barriers for people. </a:t>
            </a:r>
          </a:p>
          <a:p>
            <a:pPr algn="just">
              <a:spcBef>
                <a:spcPts val="600"/>
              </a:spcBef>
            </a:pPr>
            <a:r>
              <a:rPr lang="en-GB" dirty="0"/>
              <a:t>During 2020, 2,218 Roma refugees and migrants were supported: 80% had reduced poverty through debt management and were able to access the welfare system; 53% of beneficiaries were prevented from homelessness; and 27% of beneficiaries had improved their employability skills. There has also been an improvement within mainstream services on their knowledge about the particularities of Roma EU migrants and the support they need.</a:t>
            </a:r>
            <a:endParaRPr lang="hu-HU" dirty="0"/>
          </a:p>
          <a:p>
            <a:pPr>
              <a:spcBef>
                <a:spcPts val="600"/>
              </a:spcBef>
            </a:pPr>
            <a:endParaRPr lang="hu-HU" dirty="0"/>
          </a:p>
          <a:p>
            <a:pPr>
              <a:spcBef>
                <a:spcPts val="600"/>
              </a:spcBef>
            </a:pPr>
            <a:endParaRPr lang="hu-HU" dirty="0"/>
          </a:p>
          <a:p>
            <a:pPr>
              <a:spcBef>
                <a:spcPts val="600"/>
              </a:spcBef>
            </a:pPr>
            <a:endParaRPr lang="hu-HU" dirty="0"/>
          </a:p>
        </p:txBody>
      </p:sp>
      <p:sp>
        <p:nvSpPr>
          <p:cNvPr id="4" name="Slide Number Placeholder 3"/>
          <p:cNvSpPr>
            <a:spLocks noGrp="1"/>
          </p:cNvSpPr>
          <p:nvPr>
            <p:ph type="sldNum" sz="quarter" idx="5"/>
          </p:nvPr>
        </p:nvSpPr>
        <p:spPr/>
        <p:txBody>
          <a:bodyPr/>
          <a:lstStyle/>
          <a:p>
            <a:fld id="{68C4FD17-6DBD-4E31-B46B-BEE8D8D01605}" type="slidenum">
              <a:rPr lang="en-US" smtClean="0"/>
              <a:t>10</a:t>
            </a:fld>
            <a:endParaRPr lang="en-US"/>
          </a:p>
        </p:txBody>
      </p:sp>
    </p:spTree>
    <p:extLst>
      <p:ext uri="{BB962C8B-B14F-4D97-AF65-F5344CB8AC3E}">
        <p14:creationId xmlns:p14="http://schemas.microsoft.com/office/powerpoint/2010/main" val="142552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814060" cy="4629151"/>
          </a:xfrm>
        </p:spPr>
        <p:txBody>
          <a:bodyPr/>
          <a:lstStyle/>
          <a:p>
            <a:pPr algn="just">
              <a:spcBef>
                <a:spcPts val="600"/>
              </a:spcBef>
            </a:pPr>
            <a:r>
              <a:rPr lang="hu-HU" dirty="0"/>
              <a:t>As a fourth good practice we are presenting the work of </a:t>
            </a:r>
            <a:r>
              <a:rPr lang="en-GB" dirty="0"/>
              <a:t>Fundación </a:t>
            </a:r>
            <a:r>
              <a:rPr lang="en-GB" dirty="0" err="1"/>
              <a:t>Secretariado</a:t>
            </a:r>
            <a:r>
              <a:rPr lang="en-GB" dirty="0"/>
              <a:t> </a:t>
            </a:r>
            <a:r>
              <a:rPr lang="en-GB" dirty="0" err="1"/>
              <a:t>Gitano</a:t>
            </a:r>
            <a:r>
              <a:rPr lang="en-GB" dirty="0"/>
              <a:t> (FSG)</a:t>
            </a:r>
            <a:r>
              <a:rPr lang="hu-HU" dirty="0"/>
              <a:t>.  </a:t>
            </a:r>
            <a:r>
              <a:rPr lang="en-GB" dirty="0"/>
              <a:t>Fundación </a:t>
            </a:r>
            <a:r>
              <a:rPr lang="en-GB" dirty="0" err="1"/>
              <a:t>Secretariado</a:t>
            </a:r>
            <a:r>
              <a:rPr lang="en-GB" dirty="0"/>
              <a:t> </a:t>
            </a:r>
            <a:r>
              <a:rPr lang="en-GB" dirty="0" err="1"/>
              <a:t>Gitano</a:t>
            </a:r>
            <a:r>
              <a:rPr lang="en-GB" dirty="0"/>
              <a:t> has been working in Spain since the 1960s. The teams focused on non-Spanish Roma families are located in the cities of Burgos and Oviedo (north), Valencia (east) and Catalonia (north-east). These initiatives target Roma families coming from Eastern European countries (mainly Romania) to advance their social inclusion. Following an integrated approach, work is done in the areas of employment, education, health, housing, participation, and antidiscrimination.</a:t>
            </a:r>
            <a:endParaRPr lang="hu-HU" dirty="0"/>
          </a:p>
          <a:p>
            <a:pPr algn="just">
              <a:spcBef>
                <a:spcPts val="600"/>
              </a:spcBef>
            </a:pPr>
            <a:r>
              <a:rPr lang="en-GB" dirty="0"/>
              <a:t>The number of non-Spanish Roma supported by FSG is circa 800, comprising all the four projects in several Spanish regions. FSG focuses on opening access to mainstream services and not to “parallel/Roma-only” services. This ensures the inclusion of Roma people in society and increases awareness among public servants. The approach and the methodology of all interventions are the same, but the focus may change from one region to another. Regarding support with housing, FSG cannot offer accommodation to Roma migrants, but instead accompanies families to access rent subsidies or mainstream social housing, managed by local and regional authorities, so they are able to apply for a vacant housing slot. </a:t>
            </a:r>
          </a:p>
          <a:p>
            <a:pPr algn="just">
              <a:spcBef>
                <a:spcPts val="600"/>
              </a:spcBef>
            </a:pPr>
            <a:r>
              <a:rPr lang="en-GB" dirty="0"/>
              <a:t>It is important for the success of the projects that the staff has a good knowledge of the languages spoken by beneficiaries – in this case, of Romanes, Romanian, or Bulgarian – and that it includes people from the same communities. The staff periodically receives both internal and external trainings, on the history and culture of Roma migrants, information about local resources, how to overcome administrative barriers, and so forth.</a:t>
            </a:r>
            <a:r>
              <a:rPr lang="fr-BE" dirty="0"/>
              <a:t> </a:t>
            </a:r>
            <a:r>
              <a:rPr lang="fr-BE" dirty="0" err="1"/>
              <a:t>They</a:t>
            </a:r>
            <a:r>
              <a:rPr lang="fr-BE" dirty="0"/>
              <a:t> are </a:t>
            </a:r>
            <a:r>
              <a:rPr lang="en-GB" dirty="0"/>
              <a:t>very flexible and understand well the migration process and discrimination that people have experienced, which translates into building trust relationships more quickly. </a:t>
            </a:r>
            <a:endParaRPr lang="hu-HU" dirty="0"/>
          </a:p>
        </p:txBody>
      </p:sp>
      <p:sp>
        <p:nvSpPr>
          <p:cNvPr id="4" name="Slide Number Placeholder 3"/>
          <p:cNvSpPr>
            <a:spLocks noGrp="1"/>
          </p:cNvSpPr>
          <p:nvPr>
            <p:ph type="sldNum" sz="quarter" idx="5"/>
          </p:nvPr>
        </p:nvSpPr>
        <p:spPr>
          <a:xfrm>
            <a:off x="6076949" y="8685213"/>
            <a:ext cx="779463" cy="458787"/>
          </a:xfrm>
        </p:spPr>
        <p:txBody>
          <a:bodyPr/>
          <a:lstStyle/>
          <a:p>
            <a:fld id="{68C4FD17-6DBD-4E31-B46B-BEE8D8D01605}" type="slidenum">
              <a:rPr lang="en-US" smtClean="0"/>
              <a:t>11</a:t>
            </a:fld>
            <a:endParaRPr lang="en-US" dirty="0"/>
          </a:p>
        </p:txBody>
      </p:sp>
    </p:spTree>
    <p:extLst>
      <p:ext uri="{BB962C8B-B14F-4D97-AF65-F5344CB8AC3E}">
        <p14:creationId xmlns:p14="http://schemas.microsoft.com/office/powerpoint/2010/main" val="3429933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43350"/>
          </a:xfrm>
        </p:spPr>
        <p:txBody>
          <a:bodyPr/>
          <a:lstStyle/>
          <a:p>
            <a:pPr algn="just">
              <a:spcBef>
                <a:spcPts val="600"/>
              </a:spcBef>
            </a:pPr>
            <a:r>
              <a:rPr lang="hu-HU" dirty="0"/>
              <a:t>Last</a:t>
            </a:r>
            <a:r>
              <a:rPr lang="en-GB" dirty="0"/>
              <a:t>,</a:t>
            </a:r>
            <a:r>
              <a:rPr lang="hu-HU" dirty="0"/>
              <a:t> but no</a:t>
            </a:r>
            <a:r>
              <a:rPr lang="en-GB" dirty="0"/>
              <a:t>t</a:t>
            </a:r>
            <a:r>
              <a:rPr lang="hu-HU" dirty="0"/>
              <a:t> least, we are </a:t>
            </a:r>
            <a:r>
              <a:rPr lang="en-GB" dirty="0"/>
              <a:t>look at</a:t>
            </a:r>
            <a:r>
              <a:rPr lang="hu-HU" dirty="0"/>
              <a:t> a Swedish example. </a:t>
            </a:r>
            <a:r>
              <a:rPr lang="en-GB" dirty="0" err="1"/>
              <a:t>MdM</a:t>
            </a:r>
            <a:r>
              <a:rPr lang="en-GB" dirty="0"/>
              <a:t> services in Sweden are open for all migrants, offering a combination of medical health support, psychosocial support, and legal counselling. Estimates are that one third to one fourth of the people met are EU citizens. In 2020, 300 (from a total of 1400 beneficiaries) EU citizens were supported, most of them being Roma from Romania. </a:t>
            </a:r>
          </a:p>
          <a:p>
            <a:pPr algn="just">
              <a:spcBef>
                <a:spcPts val="600"/>
              </a:spcBef>
            </a:pPr>
            <a:r>
              <a:rPr lang="en-GB" dirty="0"/>
              <a:t>The ultimate goal of MdM is to get everyone included in the public health system. In Sweden, the law grants undocumented citizens the same access to healthcare as asylum seekers since 2013, but not to mobile EU citizens. Therefore, </a:t>
            </a:r>
            <a:r>
              <a:rPr lang="en-GB" dirty="0" err="1"/>
              <a:t>MdM</a:t>
            </a:r>
            <a:r>
              <a:rPr lang="en-GB" dirty="0"/>
              <a:t> started focusing on EU mobile citizens lacking the European Health Insurance Card (EHIC), to ensure basic access to healthcare. In </a:t>
            </a:r>
            <a:r>
              <a:rPr lang="en-GB" dirty="0" err="1"/>
              <a:t>Skone</a:t>
            </a:r>
            <a:r>
              <a:rPr lang="hu-HU" dirty="0"/>
              <a:t> </a:t>
            </a:r>
            <a:r>
              <a:rPr lang="en-GB" dirty="0"/>
              <a:t>region (Malmo), policy makers have granted mobile EU citizens access to health care services equally to undocumented citizens, but still there is a lack of knowledge among medical staff on this possibility.</a:t>
            </a:r>
          </a:p>
          <a:p>
            <a:pPr algn="just">
              <a:spcBef>
                <a:spcPts val="600"/>
              </a:spcBef>
            </a:pPr>
            <a:r>
              <a:rPr lang="en-GB" dirty="0"/>
              <a:t>This good practice is already implemented in 8 cities in Sweden where MdM has offices, after initially starting in Stockholm. Building relationships with the authorities, showing them that it is possible to reach vulnerable people, and sharing good practices with them are all equally important to ensure the success of the project.</a:t>
            </a:r>
            <a:endParaRPr lang="en-US" dirty="0"/>
          </a:p>
        </p:txBody>
      </p:sp>
      <p:sp>
        <p:nvSpPr>
          <p:cNvPr id="4" name="Slide Number Placeholder 3"/>
          <p:cNvSpPr>
            <a:spLocks noGrp="1"/>
          </p:cNvSpPr>
          <p:nvPr>
            <p:ph type="sldNum" sz="quarter" idx="5"/>
          </p:nvPr>
        </p:nvSpPr>
        <p:spPr/>
        <p:txBody>
          <a:bodyPr/>
          <a:lstStyle/>
          <a:p>
            <a:fld id="{68C4FD17-6DBD-4E31-B46B-BEE8D8D01605}" type="slidenum">
              <a:rPr lang="en-US" smtClean="0"/>
              <a:t>12</a:t>
            </a:fld>
            <a:endParaRPr lang="en-US"/>
          </a:p>
        </p:txBody>
      </p:sp>
    </p:spTree>
    <p:extLst>
      <p:ext uri="{BB962C8B-B14F-4D97-AF65-F5344CB8AC3E}">
        <p14:creationId xmlns:p14="http://schemas.microsoft.com/office/powerpoint/2010/main" val="126477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C4FD17-6DBD-4E31-B46B-BEE8D8D01605}" type="slidenum">
              <a:rPr lang="en-US" smtClean="0"/>
              <a:t>13</a:t>
            </a:fld>
            <a:endParaRPr lang="en-US"/>
          </a:p>
        </p:txBody>
      </p:sp>
    </p:spTree>
    <p:extLst>
      <p:ext uri="{BB962C8B-B14F-4D97-AF65-F5344CB8AC3E}">
        <p14:creationId xmlns:p14="http://schemas.microsoft.com/office/powerpoint/2010/main" val="403448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is the end of the series of modules “Learning about Europe’s biggest ethnic minority  - The Roma”.</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We hope you enjoyed learning about Roma history and culture and that you have the chance to apply this knowledge into your work.</a:t>
            </a:r>
          </a:p>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Thank you for reading our training modules! You can find all the modules on FEANTSA’s website (</a:t>
            </a:r>
            <a:r>
              <a:rPr lang="en-GB" dirty="0">
                <a:highlight>
                  <a:srgbClr val="FFFF00"/>
                </a:highlight>
                <a:latin typeface="Calibri" panose="020F0502020204030204" pitchFamily="34" charset="0"/>
                <a:ea typeface="Calibri" panose="020F0502020204030204" pitchFamily="34" charset="0"/>
                <a:cs typeface="Times New Roman" panose="02020603050405020304" pitchFamily="18" charset="0"/>
              </a:rPr>
              <a:t>insert link</a:t>
            </a:r>
            <a:r>
              <a:rPr lang="en-GB"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73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248025"/>
          </a:xfrm>
        </p:spPr>
        <p:txBody>
          <a:bodyPr/>
          <a:lstStyle/>
          <a:p>
            <a:pPr algn="just"/>
            <a:r>
              <a:rPr lang="en-GB" u="none" dirty="0"/>
              <a:t>To begin with, we underline that any good practice should be informed by principles that allow for successful and meaningful design and implementation. In the case of initiatives developed to support Roma, this </a:t>
            </a:r>
            <a:r>
              <a:rPr lang="en-GB" dirty="0"/>
              <a:t>set of Principles was drafted by the Directorate-General for Employment, Social Affairs and Inclusion (European Commission). The document was  presented for the first time at the meeting of the European Platform for Roma inclusion in Prague on the 24th of April 2009. On the 8th of June 2009, the Council of Ministers in charge of Social Affairs annexed the Principles to their conclusions and invited Member States and the Commission to take them into consideration.</a:t>
            </a:r>
          </a:p>
          <a:p>
            <a:pPr algn="just"/>
            <a:endParaRPr lang="en-GB" dirty="0"/>
          </a:p>
          <a:p>
            <a:pPr algn="just"/>
            <a:r>
              <a:rPr lang="en-GB" dirty="0"/>
              <a:t>In the following slides, three of these principles will be explained further in detail.</a:t>
            </a:r>
          </a:p>
          <a:p>
            <a:pPr algn="just"/>
            <a:endParaRPr lang="hu-HU" dirty="0"/>
          </a:p>
          <a:p>
            <a:pPr algn="just"/>
            <a:r>
              <a:rPr lang="en-GB" b="1" i="0" dirty="0">
                <a:solidFill>
                  <a:srgbClr val="000000"/>
                </a:solidFill>
                <a:effectLst/>
              </a:rPr>
              <a:t>What is the EU platform for Roma inclusion?</a:t>
            </a:r>
            <a:endParaRPr lang="en-GB" b="0" i="0" dirty="0">
              <a:solidFill>
                <a:srgbClr val="000000"/>
              </a:solidFill>
              <a:effectLst/>
            </a:endParaRPr>
          </a:p>
          <a:p>
            <a:pPr algn="just"/>
            <a:r>
              <a:rPr lang="en-GB" b="0" i="0" dirty="0">
                <a:solidFill>
                  <a:srgbClr val="000000"/>
                </a:solidFill>
                <a:effectLst/>
              </a:rPr>
              <a:t>The platform is an open and flexible environment organised by the Commission and the rotating EU Presidency at the request of the Council, in which key actors – EU institutions, national governments, international organisations, NGOs, and experts can interact and formulate strategic advice for decision-makers on the effective inclusion of Roma aspects into European and national policies. It is not a formal body, but rather a process driven by participants. The EU Presidency plays a particularly important role as the link to national governments and to the Council of the EU.</a:t>
            </a:r>
          </a:p>
          <a:p>
            <a:endParaRPr lang="hu-HU" dirty="0"/>
          </a:p>
          <a:p>
            <a:endParaRPr lang="hu-HU" dirty="0"/>
          </a:p>
          <a:p>
            <a:endParaRPr lang="en-US" dirty="0"/>
          </a:p>
        </p:txBody>
      </p:sp>
      <p:sp>
        <p:nvSpPr>
          <p:cNvPr id="4" name="Slide Number Placeholder 3"/>
          <p:cNvSpPr>
            <a:spLocks noGrp="1"/>
          </p:cNvSpPr>
          <p:nvPr>
            <p:ph type="sldNum" sz="quarter" idx="5"/>
          </p:nvPr>
        </p:nvSpPr>
        <p:spPr/>
        <p:txBody>
          <a:bodyPr/>
          <a:lstStyle/>
          <a:p>
            <a:fld id="{68C4FD17-6DBD-4E31-B46B-BEE8D8D01605}" type="slidenum">
              <a:rPr lang="en-US" smtClean="0"/>
              <a:t>2</a:t>
            </a:fld>
            <a:endParaRPr lang="en-US"/>
          </a:p>
        </p:txBody>
      </p:sp>
    </p:spTree>
    <p:extLst>
      <p:ext uri="{BB962C8B-B14F-4D97-AF65-F5344CB8AC3E}">
        <p14:creationId xmlns:p14="http://schemas.microsoft.com/office/powerpoint/2010/main" val="315354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The 10 Common Basic Principles on Roma Inclusion is a tool for both policy-makers and practitioners managing programmes and projects</a:t>
            </a:r>
            <a:r>
              <a:rPr lang="hu-HU" dirty="0"/>
              <a:t> in the EU member States</a:t>
            </a:r>
            <a:r>
              <a:rPr lang="en-GB" dirty="0"/>
              <a:t>. </a:t>
            </a:r>
            <a:r>
              <a:rPr lang="hu-HU" dirty="0"/>
              <a:t>The principles provide a checklist on how policies should be designed and implemented on Roma inclusion. </a:t>
            </a:r>
            <a:endParaRPr lang="en-GB" dirty="0"/>
          </a:p>
          <a:p>
            <a:endParaRPr lang="hu-HU" dirty="0"/>
          </a:p>
          <a:p>
            <a:r>
              <a:rPr lang="hu-HU" dirty="0"/>
              <a:t>For more information on the different principles:</a:t>
            </a:r>
          </a:p>
          <a:p>
            <a:endParaRPr lang="hu-HU" dirty="0"/>
          </a:p>
          <a:p>
            <a:r>
              <a:rPr lang="hu-HU" dirty="0">
                <a:hlinkClick r:id="rId3"/>
              </a:rPr>
              <a:t>https://op.europa.eu/en/publication-detail/-/publication/7573706d-e7c4-4ece-ae59-2b361246a7b0</a:t>
            </a:r>
            <a:r>
              <a:rPr lang="en-GB" dirty="0"/>
              <a:t> </a:t>
            </a:r>
            <a:endParaRPr lang="hu-HU" dirty="0"/>
          </a:p>
          <a:p>
            <a:endParaRPr lang="hu-HU" dirty="0"/>
          </a:p>
          <a:p>
            <a:endParaRPr lang="en-GB" dirty="0"/>
          </a:p>
        </p:txBody>
      </p:sp>
      <p:sp>
        <p:nvSpPr>
          <p:cNvPr id="4" name="Slide Number Placeholder 3"/>
          <p:cNvSpPr>
            <a:spLocks noGrp="1"/>
          </p:cNvSpPr>
          <p:nvPr>
            <p:ph type="sldNum" sz="quarter" idx="5"/>
          </p:nvPr>
        </p:nvSpPr>
        <p:spPr/>
        <p:txBody>
          <a:bodyPr/>
          <a:lstStyle/>
          <a:p>
            <a:fld id="{68C4FD17-6DBD-4E31-B46B-BEE8D8D01605}" type="slidenum">
              <a:rPr lang="en-US" smtClean="0"/>
              <a:t>3</a:t>
            </a:fld>
            <a:endParaRPr lang="en-US"/>
          </a:p>
        </p:txBody>
      </p:sp>
    </p:spTree>
    <p:extLst>
      <p:ext uri="{BB962C8B-B14F-4D97-AF65-F5344CB8AC3E}">
        <p14:creationId xmlns:p14="http://schemas.microsoft.com/office/powerpoint/2010/main" val="1709783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dirty="0"/>
              <a:t>In the next few slides, we will learn more about </a:t>
            </a:r>
            <a:r>
              <a:rPr lang="en-GB" dirty="0"/>
              <a:t>three</a:t>
            </a:r>
            <a:r>
              <a:rPr lang="hu-HU" dirty="0"/>
              <a:t> principles, but you are more than encouraged to have a look at all 10 principles and start to think about how you can use them during your work. </a:t>
            </a:r>
          </a:p>
          <a:p>
            <a:pPr algn="just"/>
            <a:endParaRPr lang="hu-HU" dirty="0"/>
          </a:p>
          <a:p>
            <a:pPr algn="just"/>
            <a:r>
              <a:rPr lang="hu-HU" dirty="0"/>
              <a:t>The first principle we look at is Pricinple </a:t>
            </a:r>
            <a:r>
              <a:rPr lang="en-GB" dirty="0"/>
              <a:t>2:</a:t>
            </a:r>
            <a:r>
              <a:rPr lang="hu-HU" dirty="0"/>
              <a:t> </a:t>
            </a:r>
            <a:r>
              <a:rPr lang="en-GB" dirty="0"/>
              <a:t>Explicit, but not exclusive, targeting of the Roma is essential for inclusion policy initiatives. It implies focusing on Roma people as a target group, but not to the exclusion of other people who share similar socio-economic circumstances. This approach does not separate Roma-focused interventions from broader policy initiatives. In addition, where relevant, consideration must be given to the likely impact of broader policies and decisions on the social inclusion of Roma people. </a:t>
            </a:r>
            <a:endParaRPr lang="hu-HU" dirty="0"/>
          </a:p>
        </p:txBody>
      </p:sp>
      <p:sp>
        <p:nvSpPr>
          <p:cNvPr id="4" name="Slide Number Placeholder 3"/>
          <p:cNvSpPr>
            <a:spLocks noGrp="1"/>
          </p:cNvSpPr>
          <p:nvPr>
            <p:ph type="sldNum" sz="quarter" idx="5"/>
          </p:nvPr>
        </p:nvSpPr>
        <p:spPr/>
        <p:txBody>
          <a:bodyPr/>
          <a:lstStyle/>
          <a:p>
            <a:fld id="{68C4FD17-6DBD-4E31-B46B-BEE8D8D01605}" type="slidenum">
              <a:rPr lang="en-US" smtClean="0"/>
              <a:t>4</a:t>
            </a:fld>
            <a:endParaRPr lang="en-US"/>
          </a:p>
        </p:txBody>
      </p:sp>
    </p:spTree>
    <p:extLst>
      <p:ext uri="{BB962C8B-B14F-4D97-AF65-F5344CB8AC3E}">
        <p14:creationId xmlns:p14="http://schemas.microsoft.com/office/powerpoint/2010/main" val="391261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dirty="0"/>
              <a:t>Principle 5 focuses on the awareness of the gender dimension in all policy areas. </a:t>
            </a:r>
            <a:r>
              <a:rPr lang="en-GB" dirty="0"/>
              <a:t>Roma inclusion policy initiatives need to take account of the needs and circumstances of Roma women. They address issues such as multiple discrimination and problems of access to health care and child support, but also domestic violence and exploitation. </a:t>
            </a:r>
          </a:p>
        </p:txBody>
      </p:sp>
      <p:sp>
        <p:nvSpPr>
          <p:cNvPr id="4" name="Slide Number Placeholder 3"/>
          <p:cNvSpPr>
            <a:spLocks noGrp="1"/>
          </p:cNvSpPr>
          <p:nvPr>
            <p:ph type="sldNum" sz="quarter" idx="5"/>
          </p:nvPr>
        </p:nvSpPr>
        <p:spPr/>
        <p:txBody>
          <a:bodyPr/>
          <a:lstStyle/>
          <a:p>
            <a:fld id="{68C4FD17-6DBD-4E31-B46B-BEE8D8D01605}" type="slidenum">
              <a:rPr lang="en-US" smtClean="0"/>
              <a:t>5</a:t>
            </a:fld>
            <a:endParaRPr lang="en-US"/>
          </a:p>
        </p:txBody>
      </p:sp>
    </p:spTree>
    <p:extLst>
      <p:ext uri="{BB962C8B-B14F-4D97-AF65-F5344CB8AC3E}">
        <p14:creationId xmlns:p14="http://schemas.microsoft.com/office/powerpoint/2010/main" val="418922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dirty="0"/>
              <a:t>Last but not least, we look at Principle 10</a:t>
            </a:r>
            <a:r>
              <a:rPr lang="en-GB" dirty="0"/>
              <a:t>,</a:t>
            </a:r>
            <a:r>
              <a:rPr lang="hu-HU" dirty="0"/>
              <a:t> which is about active participation of Roma in all stages of policy making and implementation.</a:t>
            </a:r>
          </a:p>
          <a:p>
            <a:pPr algn="just"/>
            <a:r>
              <a:rPr lang="en-GB" dirty="0"/>
              <a:t>The effectiveness of policies is enhanced by the involvement of Roma people at every stage of the process. Roma involvement must take place at both national and European levels through the input of expertise from Roma experts and civil servants, as well as by consultation with a range of Roma stakeholders in the design, implementation and evaluation of policy initiatives. It is of vital importance that inclusion policies are based on openness and transparency, and tackle difficult or taboo subjects in an appropriate and effective manner. Support for the full participation of Roma people in public life, stimulation of their active citizenship and development of their human resources are also essential.</a:t>
            </a:r>
          </a:p>
        </p:txBody>
      </p:sp>
      <p:sp>
        <p:nvSpPr>
          <p:cNvPr id="4" name="Slide Number Placeholder 3"/>
          <p:cNvSpPr>
            <a:spLocks noGrp="1"/>
          </p:cNvSpPr>
          <p:nvPr>
            <p:ph type="sldNum" sz="quarter" idx="5"/>
          </p:nvPr>
        </p:nvSpPr>
        <p:spPr/>
        <p:txBody>
          <a:bodyPr/>
          <a:lstStyle/>
          <a:p>
            <a:fld id="{68C4FD17-6DBD-4E31-B46B-BEE8D8D01605}" type="slidenum">
              <a:rPr lang="en-US" smtClean="0"/>
              <a:t>6</a:t>
            </a:fld>
            <a:endParaRPr lang="en-US"/>
          </a:p>
        </p:txBody>
      </p:sp>
    </p:spTree>
    <p:extLst>
      <p:ext uri="{BB962C8B-B14F-4D97-AF65-F5344CB8AC3E}">
        <p14:creationId xmlns:p14="http://schemas.microsoft.com/office/powerpoint/2010/main" val="1930085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335780"/>
            <a:ext cx="6004560" cy="4655820"/>
          </a:xfrm>
        </p:spPr>
        <p:txBody>
          <a:bodyPr/>
          <a:lstStyle/>
          <a:p>
            <a:pPr algn="just" fontAlgn="base">
              <a:spcBef>
                <a:spcPts val="600"/>
              </a:spcBef>
            </a:pPr>
            <a:r>
              <a:rPr lang="hu-HU" sz="1100" b="0" i="0" dirty="0">
                <a:effectLst/>
              </a:rPr>
              <a:t>When it comes to EU policy-making and policy measures on Roma inclusion, one of the most comprehensive EU policy document is the EU Roma Strategic Framework for </a:t>
            </a:r>
            <a:r>
              <a:rPr lang="hu-HU" sz="1100" b="0" dirty="0"/>
              <a:t>Equality,</a:t>
            </a:r>
            <a:r>
              <a:rPr lang="en-GB" sz="1100" b="0" dirty="0"/>
              <a:t> </a:t>
            </a:r>
            <a:r>
              <a:rPr lang="hu-HU" sz="1100" b="0" dirty="0"/>
              <a:t>Inclusion and Participation 2020-2030. The E</a:t>
            </a:r>
            <a:r>
              <a:rPr lang="en-GB" sz="1100" b="0" i="0" dirty="0">
                <a:effectLst/>
              </a:rPr>
              <a:t>U Roma strategic framework aims to give all Roma the opportunity to realise their full potential. </a:t>
            </a:r>
            <a:endParaRPr lang="hu-HU" sz="1100" b="0" i="0" dirty="0">
              <a:effectLst/>
            </a:endParaRPr>
          </a:p>
          <a:p>
            <a:pPr algn="just" fontAlgn="base">
              <a:spcBef>
                <a:spcPts val="600"/>
              </a:spcBef>
            </a:pPr>
            <a:r>
              <a:rPr lang="hu-HU" sz="1100" b="0" i="0" dirty="0">
                <a:effectLst/>
              </a:rPr>
              <a:t>The p</a:t>
            </a:r>
            <a:r>
              <a:rPr lang="en-GB" sz="1100" b="0" i="0" dirty="0" err="1">
                <a:effectLst/>
              </a:rPr>
              <a:t>revious</a:t>
            </a:r>
            <a:r>
              <a:rPr lang="en-GB" sz="1100" b="0" i="0" dirty="0">
                <a:effectLst/>
              </a:rPr>
              <a:t> EU framework 2011-2020 had had limited positive impact in the living conditions of Roma. Extremely high levels of poverty, discrimination, and unequal access to education, employment, health, and housing opportunities demonstrate a still too wide inequality gap in comparison with the overall population, which has worsened with the impact of COVID19. </a:t>
            </a:r>
          </a:p>
          <a:p>
            <a:pPr algn="just" fontAlgn="base">
              <a:spcBef>
                <a:spcPts val="600"/>
              </a:spcBef>
            </a:pPr>
            <a:r>
              <a:rPr lang="en-GB" sz="1100" b="0" i="0" dirty="0">
                <a:effectLst/>
              </a:rPr>
              <a:t>The framework intends to address Roma inequality within the EU through focusing on equality, inclusion, and participation as horizontal objectives with measurable targets, oriented to change our mindset, combat prejudices, and fight </a:t>
            </a:r>
            <a:r>
              <a:rPr lang="en-GB" sz="1100" b="0" i="0" dirty="0" err="1">
                <a:effectLst/>
              </a:rPr>
              <a:t>antigyspsyism</a:t>
            </a:r>
            <a:r>
              <a:rPr lang="en-GB" sz="1100" b="0" i="0" dirty="0">
                <a:effectLst/>
              </a:rPr>
              <a:t> and discrimination. </a:t>
            </a:r>
          </a:p>
          <a:p>
            <a:pPr algn="just" fontAlgn="base">
              <a:spcBef>
                <a:spcPts val="600"/>
              </a:spcBef>
            </a:pPr>
            <a:r>
              <a:rPr lang="en-GB" sz="1100" b="1" i="0" dirty="0">
                <a:effectLst/>
              </a:rPr>
              <a:t>Education, employment, health and housing</a:t>
            </a:r>
            <a:r>
              <a:rPr lang="en-GB" sz="1100" b="0" i="0" dirty="0">
                <a:effectLst/>
              </a:rPr>
              <a:t> remain core areas to be targeted by Member States through their National Roma Strategies, but three capital objectives are now included to be monitored and taken into action by MS: effective equality, Roma people’s effective and meaningful participation, and socio-economic inclusion fighting persisting poverty rates. </a:t>
            </a:r>
          </a:p>
          <a:p>
            <a:pPr algn="just" fontAlgn="base">
              <a:spcBef>
                <a:spcPts val="600"/>
              </a:spcBef>
            </a:pPr>
            <a:r>
              <a:rPr lang="en-GB" sz="1100" b="0" i="0" dirty="0">
                <a:effectLst/>
              </a:rPr>
              <a:t>The establishment of </a:t>
            </a:r>
            <a:r>
              <a:rPr lang="en-GB" sz="1100" b="1" i="0" dirty="0">
                <a:effectLst/>
              </a:rPr>
              <a:t>quantifiable targets per key area</a:t>
            </a:r>
            <a:r>
              <a:rPr lang="en-GB" sz="1100" b="0" i="0" dirty="0">
                <a:effectLst/>
              </a:rPr>
              <a:t>, and the inclusion of a two-yearly follow-up process to measure the specific progress made by Member States, are significant steps forward that will surely press Member States to efficiently invest in Roma, and reduce inequality and poverty rates. </a:t>
            </a:r>
            <a:endParaRPr lang="hu-HU" sz="1100" b="0" i="0" dirty="0">
              <a:effectLst/>
            </a:endParaRPr>
          </a:p>
          <a:p>
            <a:pPr algn="l" fontAlgn="base">
              <a:spcBef>
                <a:spcPts val="600"/>
              </a:spcBef>
            </a:pPr>
            <a:r>
              <a:rPr lang="hu-HU" sz="1100" b="1" i="0" dirty="0">
                <a:effectLst/>
              </a:rPr>
              <a:t>For more information, please visit:</a:t>
            </a:r>
          </a:p>
          <a:p>
            <a:pPr algn="l" fontAlgn="base">
              <a:spcBef>
                <a:spcPts val="600"/>
              </a:spcBef>
            </a:pPr>
            <a:r>
              <a:rPr lang="hu-HU" sz="1100" b="0" i="0" dirty="0">
                <a:effectLst/>
                <a:hlinkClick r:id="rId3"/>
              </a:rPr>
              <a:t>https://ergonetwork.org/wp-content/uploads/2020/12/Guidelines-to-Member-States-NRFs-2020.pdf</a:t>
            </a:r>
            <a:r>
              <a:rPr lang="en-GB" sz="1100" b="0" i="0" dirty="0">
                <a:effectLst/>
              </a:rPr>
              <a:t> </a:t>
            </a:r>
            <a:endParaRPr lang="hu-HU" sz="1100" b="0" i="0" dirty="0">
              <a:effectLst/>
            </a:endParaRPr>
          </a:p>
          <a:p>
            <a:pPr algn="l" fontAlgn="base">
              <a:spcBef>
                <a:spcPts val="600"/>
              </a:spcBef>
            </a:pPr>
            <a:r>
              <a:rPr lang="en-GB" sz="1100" b="0" i="0" dirty="0">
                <a:effectLst/>
              </a:rPr>
              <a:t>https://commission.europa.eu/strategy-and-policy/policies/justice-and-fundamental-rights/combatting-discrimination/roma-eu/roma-equality-inclusion-and-participation-eu/national-roma-strategic-frameworks-commission-assessment-and-implementation-reports_en </a:t>
            </a:r>
          </a:p>
          <a:p>
            <a:pPr>
              <a:spcBef>
                <a:spcPts val="600"/>
              </a:spcBef>
            </a:pPr>
            <a:endParaRPr lang="en-US" sz="1100" dirty="0"/>
          </a:p>
        </p:txBody>
      </p:sp>
      <p:sp>
        <p:nvSpPr>
          <p:cNvPr id="4" name="Slide Number Placeholder 3"/>
          <p:cNvSpPr>
            <a:spLocks noGrp="1"/>
          </p:cNvSpPr>
          <p:nvPr>
            <p:ph type="sldNum" sz="quarter" idx="5"/>
          </p:nvPr>
        </p:nvSpPr>
        <p:spPr/>
        <p:txBody>
          <a:bodyPr/>
          <a:lstStyle/>
          <a:p>
            <a:fld id="{68C4FD17-6DBD-4E31-B46B-BEE8D8D01605}" type="slidenum">
              <a:rPr lang="en-US" smtClean="0"/>
              <a:t>7</a:t>
            </a:fld>
            <a:endParaRPr lang="en-US" dirty="0"/>
          </a:p>
        </p:txBody>
      </p:sp>
    </p:spTree>
    <p:extLst>
      <p:ext uri="{BB962C8B-B14F-4D97-AF65-F5344CB8AC3E}">
        <p14:creationId xmlns:p14="http://schemas.microsoft.com/office/powerpoint/2010/main" val="38415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040" y="4400549"/>
            <a:ext cx="6057900" cy="4438651"/>
          </a:xfrm>
        </p:spPr>
        <p:txBody>
          <a:bodyPr/>
          <a:lstStyle/>
          <a:p>
            <a:pPr algn="just">
              <a:spcBef>
                <a:spcPts val="600"/>
              </a:spcBef>
            </a:pPr>
            <a:r>
              <a:rPr lang="hu-HU" sz="1150" dirty="0"/>
              <a:t>After </a:t>
            </a:r>
            <a:r>
              <a:rPr lang="en-GB" sz="1150" dirty="0"/>
              <a:t>providing</a:t>
            </a:r>
            <a:r>
              <a:rPr lang="hu-HU" sz="1150" dirty="0"/>
              <a:t> a brief overview about the different EU approaches to the inclusion of the Roma,</a:t>
            </a:r>
            <a:r>
              <a:rPr lang="en-GB" sz="1150" dirty="0"/>
              <a:t> the following</a:t>
            </a:r>
            <a:r>
              <a:rPr lang="hu-HU" sz="1150" dirty="0"/>
              <a:t> </a:t>
            </a:r>
            <a:r>
              <a:rPr lang="en-GB" sz="1150" dirty="0"/>
              <a:t>slides we will present good practices</a:t>
            </a:r>
            <a:r>
              <a:rPr lang="hu-HU" sz="1150" dirty="0"/>
              <a:t> on working with migrant and homeless Roma. The good practices were</a:t>
            </a:r>
            <a:r>
              <a:rPr lang="en-GB" sz="1150" dirty="0"/>
              <a:t> identified in different countries across Europe,</a:t>
            </a:r>
            <a:r>
              <a:rPr lang="hu-HU" sz="1150" dirty="0"/>
              <a:t> and </a:t>
            </a:r>
            <a:r>
              <a:rPr lang="en-GB" sz="1150" dirty="0"/>
              <a:t>we hope to see these transferred and scaled up</a:t>
            </a:r>
            <a:r>
              <a:rPr lang="hu-HU" sz="1150" dirty="0"/>
              <a:t>.</a:t>
            </a:r>
          </a:p>
          <a:p>
            <a:pPr algn="just">
              <a:spcBef>
                <a:spcPts val="600"/>
              </a:spcBef>
            </a:pPr>
            <a:r>
              <a:rPr lang="en-GB" sz="1150" dirty="0"/>
              <a:t>The Solidarity Village (Casa </a:t>
            </a:r>
            <a:r>
              <a:rPr lang="en-GB" sz="1150" dirty="0" err="1"/>
              <a:t>della</a:t>
            </a:r>
            <a:r>
              <a:rPr lang="en-GB" sz="1150" dirty="0"/>
              <a:t> </a:t>
            </a:r>
            <a:r>
              <a:rPr lang="en-GB" sz="1150" dirty="0" err="1"/>
              <a:t>Carità</a:t>
            </a:r>
            <a:r>
              <a:rPr lang="en-GB" sz="1150" dirty="0"/>
              <a:t>) started as a pilot project in 2005 and has been running continuously since then. It responds to the needs of Romanian Roma families who migrated to Italy and are living in homelessness and poor housing (informal settlements). By providing the families with free or very low-cost housing solutions, Casa </a:t>
            </a:r>
            <a:r>
              <a:rPr lang="en-GB" sz="1150" dirty="0" err="1"/>
              <a:t>della</a:t>
            </a:r>
            <a:r>
              <a:rPr lang="en-GB" sz="1150" dirty="0"/>
              <a:t> </a:t>
            </a:r>
            <a:r>
              <a:rPr lang="en-GB" sz="1150" dirty="0" err="1"/>
              <a:t>Carità</a:t>
            </a:r>
            <a:r>
              <a:rPr lang="en-GB" sz="1150" dirty="0"/>
              <a:t> aims at promoting their social, working, and housing inclusion.</a:t>
            </a:r>
            <a:endParaRPr lang="hu-HU" sz="1150" dirty="0"/>
          </a:p>
          <a:p>
            <a:pPr algn="just">
              <a:spcBef>
                <a:spcPts val="600"/>
              </a:spcBef>
            </a:pPr>
            <a:r>
              <a:rPr lang="en-GB" sz="1150" dirty="0"/>
              <a:t>As the informal settlements they were living in were often demolished, many people, including families with children, were left in the streets. That was the moment when Casa </a:t>
            </a:r>
            <a:r>
              <a:rPr lang="en-GB" sz="1150" dirty="0" err="1"/>
              <a:t>della</a:t>
            </a:r>
            <a:r>
              <a:rPr lang="en-GB" sz="1150" dirty="0"/>
              <a:t> </a:t>
            </a:r>
            <a:r>
              <a:rPr lang="en-GB" sz="1150" dirty="0" err="1"/>
              <a:t>Carità</a:t>
            </a:r>
            <a:r>
              <a:rPr lang="en-GB" sz="1150" dirty="0"/>
              <a:t> initiated its work with Roma families, starting by housing 17 families and developing a model to support them, which was defined together with the families based on their needs.</a:t>
            </a:r>
          </a:p>
          <a:p>
            <a:pPr algn="just">
              <a:spcBef>
                <a:spcPts val="600"/>
              </a:spcBef>
            </a:pPr>
            <a:r>
              <a:rPr lang="en-GB" sz="1150" dirty="0"/>
              <a:t>At present, the Solidarity Village project guarantees integrated support to all families and develops together with them tailor-made measures that aim at promoting their social, economic, and housing inclusion. Starting with the offer of long-term housing, families are supported through an integrated approach in the fields of work, education, health, and language learning. Several Roma women were trained to become cultural mediators over the years, and they now collaborate with the project occasionally. </a:t>
            </a:r>
          </a:p>
          <a:p>
            <a:pPr algn="just">
              <a:spcBef>
                <a:spcPts val="600"/>
              </a:spcBef>
            </a:pPr>
            <a:r>
              <a:rPr lang="en-GB" sz="1150" dirty="0"/>
              <a:t>Since 2005, 106 families (over 400 Roma) have been welcomed by the Solidarity Village project and have now reached economic and housing independence. Over 70% of the families in the project exited homelessness and obtained housing (either in public-supported housing, with a tenancy or buying a house).</a:t>
            </a:r>
            <a:endParaRPr lang="en-US" sz="1150" b="1" dirty="0"/>
          </a:p>
        </p:txBody>
      </p:sp>
      <p:sp>
        <p:nvSpPr>
          <p:cNvPr id="4" name="Slide Number Placeholder 3"/>
          <p:cNvSpPr>
            <a:spLocks noGrp="1"/>
          </p:cNvSpPr>
          <p:nvPr>
            <p:ph type="sldNum" sz="quarter" idx="5"/>
          </p:nvPr>
        </p:nvSpPr>
        <p:spPr/>
        <p:txBody>
          <a:bodyPr/>
          <a:lstStyle/>
          <a:p>
            <a:fld id="{68C4FD17-6DBD-4E31-B46B-BEE8D8D01605}" type="slidenum">
              <a:rPr lang="en-US" smtClean="0"/>
              <a:t>8</a:t>
            </a:fld>
            <a:endParaRPr lang="en-US"/>
          </a:p>
        </p:txBody>
      </p:sp>
    </p:spTree>
    <p:extLst>
      <p:ext uri="{BB962C8B-B14F-4D97-AF65-F5344CB8AC3E}">
        <p14:creationId xmlns:p14="http://schemas.microsoft.com/office/powerpoint/2010/main" val="183964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hu-HU" dirty="0"/>
              <a:t>The second good practice </a:t>
            </a:r>
            <a:r>
              <a:rPr lang="en-GB" dirty="0"/>
              <a:t>is a project implemented by the Brussels-based homeless service provider DIOGENES since 2003. The main purpose of this action is to support destitute mobile EU citizens to achieve inclusion in the Belgian society and open access to their rights while in Belgium.  </a:t>
            </a:r>
            <a:endParaRPr lang="hu-HU" dirty="0"/>
          </a:p>
          <a:p>
            <a:pPr algn="just"/>
            <a:endParaRPr lang="hu-HU" dirty="0"/>
          </a:p>
          <a:p>
            <a:pPr algn="just"/>
            <a:r>
              <a:rPr lang="en-GB" dirty="0"/>
              <a:t>Polish and Roma intercultural mediators meet mobile EU citizens on the streets of Brussels on a daily basis, to inform them about their rights, to develop a relationship, and to listen and support them in their own life choices. The activities are organised around people’s needs in a holistic manner; support being offered to people in all areas of life where they consider they need help. </a:t>
            </a:r>
          </a:p>
          <a:p>
            <a:pPr algn="just"/>
            <a:endParaRPr lang="hu-HU" dirty="0"/>
          </a:p>
          <a:p>
            <a:pPr algn="just"/>
            <a:r>
              <a:rPr lang="en-GB" dirty="0"/>
              <a:t>In the first six months of the project, 110 people were reached for the first time, and 276 interventions were made (including guidance and other kinds of support). The number of people reached increases every week and there are several activities in place to raise awareness on Roma culture and identity among public authorities.</a:t>
            </a:r>
            <a:endParaRPr lang="hu-HU" dirty="0"/>
          </a:p>
          <a:p>
            <a:pPr algn="just"/>
            <a:endParaRPr lang="hu-HU" dirty="0"/>
          </a:p>
          <a:p>
            <a:pPr algn="just"/>
            <a:r>
              <a:rPr lang="en-GB" dirty="0"/>
              <a:t>The cultural and language aspects of the project are very important; therefore, DIOGENES recommends transferring them to other cities. Involving people who come from the same communities and who have similar understandings and perceptions is a strength of the project. </a:t>
            </a:r>
            <a:endParaRPr lang="en-US" dirty="0"/>
          </a:p>
        </p:txBody>
      </p:sp>
      <p:sp>
        <p:nvSpPr>
          <p:cNvPr id="4" name="Slide Number Placeholder 3"/>
          <p:cNvSpPr>
            <a:spLocks noGrp="1"/>
          </p:cNvSpPr>
          <p:nvPr>
            <p:ph type="sldNum" sz="quarter" idx="5"/>
          </p:nvPr>
        </p:nvSpPr>
        <p:spPr/>
        <p:txBody>
          <a:bodyPr/>
          <a:lstStyle/>
          <a:p>
            <a:fld id="{68C4FD17-6DBD-4E31-B46B-BEE8D8D01605}" type="slidenum">
              <a:rPr lang="en-US" smtClean="0"/>
              <a:t>9</a:t>
            </a:fld>
            <a:endParaRPr lang="en-US"/>
          </a:p>
        </p:txBody>
      </p:sp>
    </p:spTree>
    <p:extLst>
      <p:ext uri="{BB962C8B-B14F-4D97-AF65-F5344CB8AC3E}">
        <p14:creationId xmlns:p14="http://schemas.microsoft.com/office/powerpoint/2010/main" val="426491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E705-B26D-B78D-E695-2AA959A905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B3DFEF-6096-32A6-AA64-C4EB18ED6F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444295F-9E13-C5AF-5BCB-F683C5BB1A3C}"/>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B0B730CD-4F9F-B9E9-5901-DAF945138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B9AE1B-EE74-1264-3029-0861577395D5}"/>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9514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5440-5DB7-14A7-9028-C9CE4446D3E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7AC59A-E64C-E290-FC27-F3EAFB24E4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4E9D804-7DC6-7399-B910-78F686726E9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CE4AE45D-4D80-B8F1-E79A-123A46C052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D126B-F1BA-6603-9F38-F0DB80966130}"/>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10993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C08B6-CCCA-9DFF-9A1A-DA40A1FB86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C016DAE-D1F8-E65F-5415-619B16FC51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17FC61-1A26-A218-F889-27DAB40AB20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26D9FB93-25FF-1DEA-0F7C-77ADC16FF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226B3-D604-C603-9713-68918110C378}"/>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427505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BC67-A2A7-6F04-D598-53CD0E12B2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5265D0-73AC-CF99-2B98-0D2C767FAC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F7F895-68B0-5B45-B34F-157EADE941E8}"/>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6FB2C1C2-3BA0-4FFF-9394-445BD7F4BC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8F4C5-2660-0890-696B-5F3BB91EFA4B}"/>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441878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8540-A526-B594-8C49-4D5E5266A3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5AE976-ECF4-061C-25A6-8A1550C5D2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04998D-839E-49F9-9B17-115C81F5A6D3}"/>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03F6B421-3832-64FD-CEE5-1D3681F67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1078A-1EF4-0BA2-ED2B-4FF055EA9CAB}"/>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339486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D8DC-BF03-C953-DF4A-AEB5AC6463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37A17CE-5A3E-FC20-9E33-81C724E5B3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7A4240-7108-5929-464E-571E0B2859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6EA84D-CBFB-AFD0-EB30-196E252B1EF5}"/>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A70E1E5E-8886-3BA6-1E23-E9B517733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72163-D09F-D5CB-761F-A0B325615764}"/>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67818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DFE2A-1112-C8D6-0EA1-E5C1955893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24AFDD-BBAD-0BBD-03FA-E10E72BAE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773B33-9FD0-775A-84D3-A853360D5EE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A88CAC9-B785-E9AE-7889-F3C834DF2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9337AA5-EB32-40A5-B563-3938541F55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44CC1BC-4052-19D3-8351-380064A4EDFF}"/>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8" name="Footer Placeholder 7">
            <a:extLst>
              <a:ext uri="{FF2B5EF4-FFF2-40B4-BE49-F238E27FC236}">
                <a16:creationId xmlns:a16="http://schemas.microsoft.com/office/drawing/2014/main" id="{AA44AE31-380E-2922-3F6E-4AE7E3CE7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F6F08B-DF72-3711-EE6B-983B7AE8B881}"/>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46335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B206-E22E-AE75-2578-6D9DB4EB810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70AD55-23F1-D3F0-BF2A-BD12104D50D9}"/>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4" name="Footer Placeholder 3">
            <a:extLst>
              <a:ext uri="{FF2B5EF4-FFF2-40B4-BE49-F238E27FC236}">
                <a16:creationId xmlns:a16="http://schemas.microsoft.com/office/drawing/2014/main" id="{DDA09407-7517-A28A-24F2-903D4FEB7D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0A19B-B653-C83A-5E8B-82B191118BE5}"/>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291666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503E2-5C7E-FD99-60E3-F01B7F0867A8}"/>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3" name="Footer Placeholder 2">
            <a:extLst>
              <a:ext uri="{FF2B5EF4-FFF2-40B4-BE49-F238E27FC236}">
                <a16:creationId xmlns:a16="http://schemas.microsoft.com/office/drawing/2014/main" id="{ACB2E9FD-79B5-CC74-6957-93399FA5A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CD5D72-8D7C-4199-F056-2CC0ABC0CCCD}"/>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247204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1E71-04C8-ED12-50F0-6229A6FC7B3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667B625-0EA8-0D81-FD30-68DD22351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D221AB-9B89-84EF-7435-79E3F1A4A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993449-AC37-C295-5461-853551C43C57}"/>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E041472D-98C7-8986-322B-D02694FF3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D680B0-8BFA-A578-5257-005EB2F1A1A8}"/>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378023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C51E-4379-C80A-2C67-44AE44C420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FE9BDFC-48CE-2183-64E3-66B9408B1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01203A-13E2-16F5-224E-41C28CD84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100CB6-53E2-2618-E1B7-359904CB7B2F}"/>
              </a:ext>
            </a:extLst>
          </p:cNvPr>
          <p:cNvSpPr>
            <a:spLocks noGrp="1"/>
          </p:cNvSpPr>
          <p:nvPr>
            <p:ph type="dt" sz="half" idx="10"/>
          </p:nvPr>
        </p:nvSpPr>
        <p:spPr/>
        <p:txBody>
          <a:bodyPr/>
          <a:lstStyle/>
          <a:p>
            <a:fld id="{E3C41FFB-9129-41A9-A197-1DF724D91333}" type="datetimeFigureOut">
              <a:rPr lang="en-US" smtClean="0"/>
              <a:t>5/12/2023</a:t>
            </a:fld>
            <a:endParaRPr lang="en-US"/>
          </a:p>
        </p:txBody>
      </p:sp>
      <p:sp>
        <p:nvSpPr>
          <p:cNvPr id="6" name="Footer Placeholder 5">
            <a:extLst>
              <a:ext uri="{FF2B5EF4-FFF2-40B4-BE49-F238E27FC236}">
                <a16:creationId xmlns:a16="http://schemas.microsoft.com/office/drawing/2014/main" id="{06112ED9-0F59-8EAD-D96E-41E290055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CEA5C3-7DA9-40B1-8B42-3E8676917A71}"/>
              </a:ext>
            </a:extLst>
          </p:cNvPr>
          <p:cNvSpPr>
            <a:spLocks noGrp="1"/>
          </p:cNvSpPr>
          <p:nvPr>
            <p:ph type="sldNum" sz="quarter" idx="12"/>
          </p:nvPr>
        </p:nvSpPr>
        <p:spPr/>
        <p:txBody>
          <a:bodyPr/>
          <a:lstStyle/>
          <a:p>
            <a:fld id="{0827E072-63B9-469D-8CB8-12171BF81750}" type="slidenum">
              <a:rPr lang="en-US" smtClean="0"/>
              <a:t>‹#›</a:t>
            </a:fld>
            <a:endParaRPr lang="en-US"/>
          </a:p>
        </p:txBody>
      </p:sp>
    </p:spTree>
    <p:extLst>
      <p:ext uri="{BB962C8B-B14F-4D97-AF65-F5344CB8AC3E}">
        <p14:creationId xmlns:p14="http://schemas.microsoft.com/office/powerpoint/2010/main" val="191240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83215-6B0F-B590-7A91-579C42B2D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D92085-D9F4-D8B6-B575-E76B6DEF6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9F8524-81D3-3FAC-22FD-83766B91F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41FFB-9129-41A9-A197-1DF724D91333}" type="datetimeFigureOut">
              <a:rPr lang="en-US" smtClean="0"/>
              <a:t>5/12/2023</a:t>
            </a:fld>
            <a:endParaRPr lang="en-US"/>
          </a:p>
        </p:txBody>
      </p:sp>
      <p:sp>
        <p:nvSpPr>
          <p:cNvPr id="5" name="Footer Placeholder 4">
            <a:extLst>
              <a:ext uri="{FF2B5EF4-FFF2-40B4-BE49-F238E27FC236}">
                <a16:creationId xmlns:a16="http://schemas.microsoft.com/office/drawing/2014/main" id="{9B14A946-E305-64C3-37B5-19040C615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68C0DB-CCB2-763A-7294-9EB12F9F6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7E072-63B9-469D-8CB8-12171BF81750}" type="slidenum">
              <a:rPr lang="en-US" smtClean="0"/>
              <a:t>‹#›</a:t>
            </a:fld>
            <a:endParaRPr lang="en-US"/>
          </a:p>
        </p:txBody>
      </p:sp>
    </p:spTree>
    <p:extLst>
      <p:ext uri="{BB962C8B-B14F-4D97-AF65-F5344CB8AC3E}">
        <p14:creationId xmlns:p14="http://schemas.microsoft.com/office/powerpoint/2010/main" val="256029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antsa.org/public/user/Good_Practices_in_Supporting_Homeless_Mobile_EU_Citizen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ommission.europa.eu/publications/new-eu-roma-strategic-framework-equality-inclusion-and-participation-full-package_en" TargetMode="External"/><Relationship Id="rId4" Type="http://schemas.openxmlformats.org/officeDocument/2006/relationships/hyperlink" Target="https://op.europa.eu/en/publication-detail/-/publication/7573706d-e7c4-4ece-ae59-2b361246a7b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simona.barbu@feants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ommission.europa.eu/system/files/2021-01/eu_roma_strategic_framework_for_equality_inclusion_and_participation_for_2020_-_2030_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romacivilmonitoring.eu/" TargetMode="External"/><Relationship Id="rId5" Type="http://schemas.openxmlformats.org/officeDocument/2006/relationships/hyperlink" Target="https://commission.europa.eu/strategy-and-policy/policies/justice-and-fundamental-rights/combatting-discrimination/roma-eu/roma-equality-inclusion-and-participation-eu/national-roma-strategic-frameworks-commission-assessment-and-implementation-reports_en"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34" name="Group 33">
            <a:extLst>
              <a:ext uri="{FF2B5EF4-FFF2-40B4-BE49-F238E27FC236}">
                <a16:creationId xmlns:a16="http://schemas.microsoft.com/office/drawing/2014/main" id="{1F9866A9-B167-4D75-8F7F-360025AD6B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35" name="Color">
              <a:extLst>
                <a:ext uri="{FF2B5EF4-FFF2-40B4-BE49-F238E27FC236}">
                  <a16:creationId xmlns:a16="http://schemas.microsoft.com/office/drawing/2014/main" id="{C2DD07C1-6CFB-48E5-AD0E-AC091042B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Color">
              <a:extLst>
                <a:ext uri="{FF2B5EF4-FFF2-40B4-BE49-F238E27FC236}">
                  <a16:creationId xmlns:a16="http://schemas.microsoft.com/office/drawing/2014/main" id="{F9A8FC0F-BD29-4D9A-ABF1-D75E3A269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3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17DBD273-CE11-AD15-DE8E-6799AB87CC80}"/>
              </a:ext>
            </a:extLst>
          </p:cNvPr>
          <p:cNvSpPr txBox="1"/>
          <p:nvPr/>
        </p:nvSpPr>
        <p:spPr>
          <a:xfrm>
            <a:off x="305745" y="504938"/>
            <a:ext cx="7724873" cy="293926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r>
              <a:rPr kumimoji="0" lang="hu-HU" sz="3600" b="1" i="0" u="none" strike="noStrike" kern="1200" cap="none" spc="0" normalizeH="0" baseline="0" noProof="0" dirty="0">
                <a:ln>
                  <a:noFill/>
                </a:ln>
                <a:solidFill>
                  <a:prstClr val="white"/>
                </a:solidFill>
                <a:effectLst/>
                <a:uLnTx/>
                <a:uFillTx/>
                <a:latin typeface="Calibri "/>
              </a:rPr>
              <a:t>Learning </a:t>
            </a:r>
            <a:r>
              <a:rPr lang="en-GB" sz="3600" b="1" dirty="0">
                <a:solidFill>
                  <a:prstClr val="white"/>
                </a:solidFill>
                <a:latin typeface="Calibri "/>
              </a:rPr>
              <a:t>A</a:t>
            </a:r>
            <a:r>
              <a:rPr kumimoji="0" lang="hu-HU" sz="3600" b="1" i="0" u="none" strike="noStrike" kern="1200" cap="none" spc="0" normalizeH="0" baseline="0" noProof="0" dirty="0">
                <a:ln>
                  <a:noFill/>
                </a:ln>
                <a:solidFill>
                  <a:prstClr val="white"/>
                </a:solidFill>
                <a:effectLst/>
                <a:uLnTx/>
                <a:uFillTx/>
                <a:latin typeface="Calibri "/>
              </a:rPr>
              <a:t>bout Europe’s </a:t>
            </a:r>
            <a:r>
              <a:rPr lang="fr-BE" sz="3600" b="1" dirty="0">
                <a:solidFill>
                  <a:prstClr val="white"/>
                </a:solidFill>
                <a:latin typeface="Calibri "/>
              </a:rPr>
              <a:t>B</a:t>
            </a:r>
            <a:r>
              <a:rPr kumimoji="0" lang="hu-HU" sz="3600" b="1" i="0" u="none" strike="noStrike" kern="1200" cap="none" spc="0" normalizeH="0" baseline="0" noProof="0" dirty="0">
                <a:ln>
                  <a:noFill/>
                </a:ln>
                <a:solidFill>
                  <a:prstClr val="white"/>
                </a:solidFill>
                <a:effectLst/>
                <a:uLnTx/>
                <a:uFillTx/>
                <a:latin typeface="Calibri "/>
              </a:rPr>
              <a:t>iggest </a:t>
            </a:r>
            <a:r>
              <a:rPr lang="fr-BE" sz="3600" b="1" dirty="0">
                <a:solidFill>
                  <a:prstClr val="white"/>
                </a:solidFill>
                <a:latin typeface="Calibri "/>
              </a:rPr>
              <a:t>E</a:t>
            </a:r>
            <a:r>
              <a:rPr kumimoji="0" lang="fr-BE" sz="3600" b="1" i="0" u="none" strike="noStrike" kern="1200" cap="none" spc="0" normalizeH="0" baseline="0" noProof="0" dirty="0" err="1">
                <a:ln>
                  <a:noFill/>
                </a:ln>
                <a:solidFill>
                  <a:prstClr val="white"/>
                </a:solidFill>
                <a:effectLst/>
                <a:uLnTx/>
                <a:uFillTx/>
                <a:latin typeface="Calibri "/>
              </a:rPr>
              <a:t>thnic</a:t>
            </a:r>
            <a:r>
              <a:rPr kumimoji="0" lang="fr-BE" sz="3600" b="1" i="0" u="none" strike="noStrike" kern="1200" cap="none" spc="0" normalizeH="0" baseline="0" noProof="0" dirty="0">
                <a:ln>
                  <a:noFill/>
                </a:ln>
                <a:solidFill>
                  <a:prstClr val="white"/>
                </a:solidFill>
                <a:effectLst/>
                <a:uLnTx/>
                <a:uFillTx/>
                <a:latin typeface="Calibri "/>
              </a:rPr>
              <a:t> </a:t>
            </a:r>
            <a:r>
              <a:rPr lang="fr-BE" sz="3600" b="1" dirty="0">
                <a:solidFill>
                  <a:prstClr val="white"/>
                </a:solidFill>
                <a:latin typeface="Calibri "/>
              </a:rPr>
              <a:t>M</a:t>
            </a:r>
            <a:r>
              <a:rPr kumimoji="0" lang="hu-HU" sz="3600" b="1" i="0" u="none" strike="noStrike" kern="1200" cap="none" spc="0" normalizeH="0" baseline="0" noProof="0" dirty="0">
                <a:ln>
                  <a:noFill/>
                </a:ln>
                <a:solidFill>
                  <a:prstClr val="white"/>
                </a:solidFill>
                <a:effectLst/>
                <a:uLnTx/>
                <a:uFillTx/>
                <a:latin typeface="Calibri "/>
              </a:rPr>
              <a:t>inority  - The Roma</a:t>
            </a:r>
            <a:endParaRPr lang="en-GB" sz="3600" b="1" dirty="0">
              <a:solidFill>
                <a:prstClr val="white"/>
              </a:solidFill>
              <a:latin typeface="Calibri "/>
            </a:endParaRPr>
          </a:p>
          <a:p>
            <a:pPr marL="0" marR="0" lvl="0" indent="0" defTabSz="914400" rtl="0" eaLnBrk="1" fontAlgn="auto" latinLnBrk="0" hangingPunct="1">
              <a:lnSpc>
                <a:spcPct val="100000"/>
              </a:lnSpc>
              <a:spcBef>
                <a:spcPts val="0"/>
              </a:spcBef>
              <a:spcAft>
                <a:spcPts val="600"/>
              </a:spcAft>
              <a:buClrTx/>
              <a:buSzTx/>
              <a:buFontTx/>
              <a:buNone/>
              <a:tabLst/>
              <a:defRPr/>
            </a:pPr>
            <a:r>
              <a:rPr lang="en-GB" sz="3600" b="1" dirty="0">
                <a:solidFill>
                  <a:schemeClr val="accent6">
                    <a:lumMod val="50000"/>
                  </a:schemeClr>
                </a:solidFill>
                <a:latin typeface="Calibri "/>
              </a:rPr>
              <a:t>Module 5: Good practices and projects supporting Roma mobile EU citizens experiencing homelessness</a:t>
            </a:r>
            <a:endParaRPr kumimoji="0" lang="en-US" sz="3600" b="1" i="0" u="none" strike="noStrike" kern="1200" cap="none" spc="0" normalizeH="0" baseline="0" noProof="0" dirty="0">
              <a:ln>
                <a:noFill/>
              </a:ln>
              <a:solidFill>
                <a:schemeClr val="accent6">
                  <a:lumMod val="50000"/>
                </a:schemeClr>
              </a:solidFill>
              <a:effectLst/>
              <a:uLnTx/>
              <a:uFillTx/>
              <a:latin typeface="Calibri "/>
            </a:endParaRPr>
          </a:p>
        </p:txBody>
      </p:sp>
      <p:pic>
        <p:nvPicPr>
          <p:cNvPr id="8" name="Picture 7" descr="Graphical user interface&#10;&#10;Description automatically generated">
            <a:extLst>
              <a:ext uri="{FF2B5EF4-FFF2-40B4-BE49-F238E27FC236}">
                <a16:creationId xmlns:a16="http://schemas.microsoft.com/office/drawing/2014/main" id="{66CD582D-2B36-8389-FC2A-940FBB8B9241}"/>
              </a:ext>
            </a:extLst>
          </p:cNvPr>
          <p:cNvPicPr>
            <a:picLocks noChangeAspect="1"/>
          </p:cNvPicPr>
          <p:nvPr/>
        </p:nvPicPr>
        <p:blipFill rotWithShape="1">
          <a:blip r:embed="rId3">
            <a:extLst>
              <a:ext uri="{28A0092B-C50C-407E-A947-70E740481C1C}">
                <a14:useLocalDpi xmlns:a14="http://schemas.microsoft.com/office/drawing/2010/main" val="0"/>
              </a:ext>
            </a:extLst>
          </a:blip>
          <a:srcRect t="58" r="4" b="4"/>
          <a:stretch/>
        </p:blipFill>
        <p:spPr>
          <a:xfrm>
            <a:off x="8200980" y="1624652"/>
            <a:ext cx="3720450" cy="3718274"/>
          </a:xfrm>
          <a:prstGeom prst="rect">
            <a:avLst/>
          </a:prstGeom>
        </p:spPr>
      </p:pic>
      <p:sp>
        <p:nvSpPr>
          <p:cNvPr id="2" name="TextBox 1">
            <a:extLst>
              <a:ext uri="{FF2B5EF4-FFF2-40B4-BE49-F238E27FC236}">
                <a16:creationId xmlns:a16="http://schemas.microsoft.com/office/drawing/2014/main" id="{7418B328-2A61-8113-8DE9-CDC5EA0D304B}"/>
              </a:ext>
            </a:extLst>
          </p:cNvPr>
          <p:cNvSpPr txBox="1"/>
          <p:nvPr/>
        </p:nvSpPr>
        <p:spPr>
          <a:xfrm>
            <a:off x="305745" y="5675210"/>
            <a:ext cx="8124400" cy="923330"/>
          </a:xfrm>
          <a:prstGeom prst="rect">
            <a:avLst/>
          </a:prstGeom>
          <a:noFill/>
        </p:spPr>
        <p:txBody>
          <a:bodyPr wrap="square">
            <a:spAutoFit/>
          </a:bodyPr>
          <a:lstStyle/>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This material has been prepared by Marina Csikós </a:t>
            </a:r>
          </a:p>
          <a:p>
            <a:pPr marR="0" lvl="0" algn="l" fontAlgn="auto">
              <a:tabLst/>
              <a:defRPr/>
            </a:pPr>
            <a:r>
              <a:rPr kumimoji="0" lang="en-US" sz="1800" b="1" i="0" u="none" strike="noStrike" kern="1200" cap="none" spc="0" normalizeH="0" baseline="0" noProof="0" dirty="0">
                <a:ln>
                  <a:noFill/>
                </a:ln>
                <a:solidFill>
                  <a:schemeClr val="tx2"/>
                </a:solidFill>
                <a:effectLst/>
                <a:uLnTx/>
                <a:uFillTx/>
                <a:latin typeface="+mn-lt"/>
                <a:ea typeface="+mn-ea"/>
                <a:cs typeface="+mn-cs"/>
              </a:rPr>
              <a:t>(</a:t>
            </a:r>
            <a:r>
              <a:rPr lang="en-US" sz="1800" b="1" kern="1200" dirty="0">
                <a:solidFill>
                  <a:schemeClr val="tx2"/>
                </a:solidFill>
                <a:latin typeface="+mn-lt"/>
                <a:ea typeface="+mn-ea"/>
                <a:cs typeface="+mn-cs"/>
              </a:rPr>
              <a:t>csikosmarina1993</a:t>
            </a:r>
            <a:r>
              <a:rPr kumimoji="0" lang="en-US" sz="1800" b="1" i="0" u="none" strike="noStrike" kern="1200" cap="none" spc="0" normalizeH="0" baseline="0" noProof="0" dirty="0">
                <a:ln>
                  <a:noFill/>
                </a:ln>
                <a:solidFill>
                  <a:schemeClr val="tx2"/>
                </a:solidFill>
                <a:effectLst/>
                <a:uLnTx/>
                <a:uFillTx/>
                <a:latin typeface="+mn-lt"/>
                <a:ea typeface="+mn-ea"/>
                <a:cs typeface="+mn-cs"/>
              </a:rPr>
              <a:t>@gmail.com) in the context of PRODEC project.</a:t>
            </a:r>
          </a:p>
          <a:p>
            <a:pPr algn="l"/>
            <a:r>
              <a:rPr lang="en-US" sz="1800" dirty="0">
                <a:solidFill>
                  <a:schemeClr val="tx2"/>
                </a:solidFill>
              </a:rPr>
              <a:t>April</a:t>
            </a:r>
            <a:r>
              <a:rPr lang="en-US" sz="1800" kern="1200" dirty="0">
                <a:solidFill>
                  <a:schemeClr val="tx2"/>
                </a:solidFill>
                <a:latin typeface="+mn-lt"/>
                <a:ea typeface="+mn-ea"/>
                <a:cs typeface="+mn-cs"/>
              </a:rPr>
              <a:t> 2023</a:t>
            </a:r>
          </a:p>
        </p:txBody>
      </p:sp>
    </p:spTree>
    <p:extLst>
      <p:ext uri="{BB962C8B-B14F-4D97-AF65-F5344CB8AC3E}">
        <p14:creationId xmlns:p14="http://schemas.microsoft.com/office/powerpoint/2010/main" val="329168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04EA1-E9CA-6E07-B62C-831283CFFECF}"/>
              </a:ext>
            </a:extLst>
          </p:cNvPr>
          <p:cNvSpPr>
            <a:spLocks noGrp="1"/>
          </p:cNvSpPr>
          <p:nvPr>
            <p:ph type="title"/>
          </p:nvPr>
        </p:nvSpPr>
        <p:spPr>
          <a:xfrm>
            <a:off x="572493" y="238539"/>
            <a:ext cx="11018520" cy="1434415"/>
          </a:xfrm>
        </p:spPr>
        <p:txBody>
          <a:bodyPr anchor="b">
            <a:normAutofit/>
          </a:bodyPr>
          <a:lstStyle/>
          <a:p>
            <a:r>
              <a:rPr lang="hu-HU" sz="5400" b="1" dirty="0"/>
              <a:t>Good Practice </a:t>
            </a:r>
            <a:r>
              <a:rPr lang="en-GB" sz="5400" b="1" dirty="0"/>
              <a:t>3</a:t>
            </a:r>
            <a:endParaRPr lang="en-US" sz="5400" b="1"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company name&#10;&#10;Description automatically generated">
            <a:extLst>
              <a:ext uri="{FF2B5EF4-FFF2-40B4-BE49-F238E27FC236}">
                <a16:creationId xmlns:a16="http://schemas.microsoft.com/office/drawing/2014/main" id="{36312BE1-82D9-A768-F9B7-6D7E6D9B8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223" y="2388030"/>
            <a:ext cx="4690960" cy="2081940"/>
          </a:xfrm>
          <a:prstGeom prst="rect">
            <a:avLst/>
          </a:prstGeom>
        </p:spPr>
      </p:pic>
      <p:sp>
        <p:nvSpPr>
          <p:cNvPr id="8" name="Content Placeholder 2">
            <a:extLst>
              <a:ext uri="{FF2B5EF4-FFF2-40B4-BE49-F238E27FC236}">
                <a16:creationId xmlns:a16="http://schemas.microsoft.com/office/drawing/2014/main" id="{DEC1891C-5187-2B14-987B-86BD1BFDE6F3}"/>
              </a:ext>
            </a:extLst>
          </p:cNvPr>
          <p:cNvSpPr>
            <a:spLocks noGrp="1"/>
          </p:cNvSpPr>
          <p:nvPr>
            <p:ph idx="1"/>
          </p:nvPr>
        </p:nvSpPr>
        <p:spPr>
          <a:xfrm>
            <a:off x="474845" y="1903676"/>
            <a:ext cx="7194685" cy="4881879"/>
          </a:xfrm>
        </p:spPr>
        <p:txBody>
          <a:bodyPr>
            <a:normAutofit lnSpcReduction="10000"/>
          </a:bodyPr>
          <a:lstStyle/>
          <a:p>
            <a:pPr marL="0" indent="0">
              <a:buNone/>
            </a:pPr>
            <a:r>
              <a:rPr lang="hu-HU" sz="1800" b="1" dirty="0"/>
              <a:t>Roma Support Group – Advice and Advocacy</a:t>
            </a:r>
          </a:p>
          <a:p>
            <a:r>
              <a:rPr lang="hu-HU" sz="1800" dirty="0"/>
              <a:t>F</a:t>
            </a:r>
            <a:r>
              <a:rPr lang="en-GB" sz="1800" dirty="0" err="1"/>
              <a:t>ocus</a:t>
            </a:r>
            <a:r>
              <a:rPr lang="hu-HU" sz="1800" dirty="0"/>
              <a:t>ing</a:t>
            </a:r>
            <a:r>
              <a:rPr lang="en-GB" sz="1800" dirty="0"/>
              <a:t> on supporting Roma mobile EU citizens to successfully settle in the UK</a:t>
            </a:r>
            <a:endParaRPr lang="hu-HU" sz="1800" b="1" dirty="0"/>
          </a:p>
          <a:p>
            <a:r>
              <a:rPr lang="hu-HU" sz="1800" dirty="0"/>
              <a:t>Supporting</a:t>
            </a:r>
            <a:r>
              <a:rPr lang="fr-BE" sz="1800" dirty="0"/>
              <a:t> </a:t>
            </a:r>
            <a:r>
              <a:rPr lang="hu-HU" sz="1800" dirty="0"/>
              <a:t>them to </a:t>
            </a:r>
            <a:r>
              <a:rPr lang="en-GB" sz="1800" dirty="0"/>
              <a:t>access the welfare system, housing, education, health services, and regularising their immigration status</a:t>
            </a:r>
            <a:endParaRPr lang="hu-HU" sz="1800" b="1" dirty="0"/>
          </a:p>
          <a:p>
            <a:r>
              <a:rPr lang="en-GB" sz="1800" dirty="0"/>
              <a:t>Developing community</a:t>
            </a:r>
            <a:r>
              <a:rPr lang="hu-HU" sz="1800" dirty="0"/>
              <a:t> champions - </a:t>
            </a:r>
            <a:r>
              <a:rPr lang="en-GB" sz="1800" dirty="0"/>
              <a:t>participation and empowerment of members of the communities</a:t>
            </a:r>
            <a:endParaRPr lang="hu-HU" sz="1800" dirty="0"/>
          </a:p>
          <a:p>
            <a:r>
              <a:rPr lang="en-GB" sz="1800" dirty="0" err="1"/>
              <a:t>Provid</a:t>
            </a:r>
            <a:r>
              <a:rPr lang="hu-HU" sz="1800" dirty="0"/>
              <a:t>ing </a:t>
            </a:r>
            <a:r>
              <a:rPr lang="en-GB" sz="1800" dirty="0"/>
              <a:t>opportunities for people to meet decision makers, local authorities, and public services</a:t>
            </a:r>
            <a:endParaRPr lang="hu-HU" sz="1800" dirty="0"/>
          </a:p>
          <a:p>
            <a:pPr marL="0" indent="0">
              <a:buNone/>
            </a:pPr>
            <a:r>
              <a:rPr lang="hu-HU" sz="1800" b="1" dirty="0"/>
              <a:t>Why is it a good practice?</a:t>
            </a:r>
          </a:p>
          <a:p>
            <a:r>
              <a:rPr lang="hu-HU" sz="1800" dirty="0"/>
              <a:t>Building confidence within the community</a:t>
            </a:r>
          </a:p>
          <a:p>
            <a:r>
              <a:rPr lang="hu-HU" sz="1800" dirty="0"/>
              <a:t>Developing multidisciplinary approach to tackle </a:t>
            </a:r>
            <a:r>
              <a:rPr lang="fr-BE" sz="1800" dirty="0" err="1"/>
              <a:t>several</a:t>
            </a:r>
            <a:r>
              <a:rPr lang="fr-BE" sz="1800" dirty="0"/>
              <a:t> </a:t>
            </a:r>
            <a:r>
              <a:rPr lang="fr-BE" sz="1800" dirty="0" err="1"/>
              <a:t>kinds</a:t>
            </a:r>
            <a:r>
              <a:rPr lang="fr-BE" sz="1800" dirty="0"/>
              <a:t> of </a:t>
            </a:r>
            <a:r>
              <a:rPr lang="fr-BE" sz="1800" dirty="0" err="1"/>
              <a:t>problems</a:t>
            </a:r>
            <a:endParaRPr lang="fr-BE" sz="1800" dirty="0"/>
          </a:p>
          <a:p>
            <a:r>
              <a:rPr lang="hu-HU" sz="1800" dirty="0"/>
              <a:t>Involvement of Roma professionals</a:t>
            </a:r>
          </a:p>
          <a:p>
            <a:r>
              <a:rPr lang="hu-HU" sz="1800" dirty="0"/>
              <a:t>Building relationships betweent the Roma mobile EU citizens and the decision</a:t>
            </a:r>
            <a:r>
              <a:rPr lang="fr-BE" sz="1800" dirty="0"/>
              <a:t>-</a:t>
            </a:r>
            <a:r>
              <a:rPr lang="hu-HU" sz="1800" dirty="0"/>
              <a:t>makers </a:t>
            </a:r>
          </a:p>
          <a:p>
            <a:endParaRPr lang="hu-HU" sz="1100" b="1" dirty="0"/>
          </a:p>
          <a:p>
            <a:endParaRPr lang="en-US" sz="1100" b="1" dirty="0"/>
          </a:p>
        </p:txBody>
      </p:sp>
    </p:spTree>
    <p:extLst>
      <p:ext uri="{BB962C8B-B14F-4D97-AF65-F5344CB8AC3E}">
        <p14:creationId xmlns:p14="http://schemas.microsoft.com/office/powerpoint/2010/main" val="400862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65086-5981-EE48-73F6-7C3215E0178E}"/>
              </a:ext>
            </a:extLst>
          </p:cNvPr>
          <p:cNvSpPr>
            <a:spLocks noGrp="1"/>
          </p:cNvSpPr>
          <p:nvPr>
            <p:ph type="title"/>
          </p:nvPr>
        </p:nvSpPr>
        <p:spPr>
          <a:xfrm>
            <a:off x="669036" y="603820"/>
            <a:ext cx="10515600" cy="1325563"/>
          </a:xfrm>
        </p:spPr>
        <p:txBody>
          <a:bodyPr>
            <a:normAutofit/>
          </a:bodyPr>
          <a:lstStyle/>
          <a:p>
            <a:r>
              <a:rPr lang="hu-HU" sz="5400" b="1" dirty="0"/>
              <a:t>Good Practice 4</a:t>
            </a:r>
            <a:endParaRPr lang="en-US" sz="5400" b="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C9BB1E-D99F-D022-C463-6A3627F4134F}"/>
              </a:ext>
            </a:extLst>
          </p:cNvPr>
          <p:cNvSpPr>
            <a:spLocks noGrp="1"/>
          </p:cNvSpPr>
          <p:nvPr>
            <p:ph idx="1"/>
          </p:nvPr>
        </p:nvSpPr>
        <p:spPr>
          <a:xfrm>
            <a:off x="838200" y="1929383"/>
            <a:ext cx="11038684" cy="4563491"/>
          </a:xfrm>
        </p:spPr>
        <p:txBody>
          <a:bodyPr>
            <a:normAutofit/>
          </a:bodyPr>
          <a:lstStyle/>
          <a:p>
            <a:pPr marL="0" indent="0">
              <a:buNone/>
            </a:pPr>
            <a:r>
              <a:rPr lang="en-US" sz="1900" b="1" dirty="0"/>
              <a:t>Fundación </a:t>
            </a:r>
            <a:r>
              <a:rPr lang="en-US" sz="1900" b="1" dirty="0" err="1"/>
              <a:t>Secretariado</a:t>
            </a:r>
            <a:r>
              <a:rPr lang="en-US" sz="1900" b="1" dirty="0"/>
              <a:t> Gitano (FSG)</a:t>
            </a:r>
            <a:endParaRPr lang="hu-HU" sz="1900" b="1" dirty="0"/>
          </a:p>
          <a:p>
            <a:r>
              <a:rPr lang="en-GB" sz="1900" dirty="0"/>
              <a:t>Following an integrated approach, work is done in the areas of employment, education, health, housing, participation, and antidiscrimination</a:t>
            </a:r>
            <a:endParaRPr lang="hu-HU" sz="1900" b="1" dirty="0"/>
          </a:p>
          <a:p>
            <a:r>
              <a:rPr lang="en-GB" sz="1900" dirty="0"/>
              <a:t>Opening access to mainstream services and not to “parallel/Roma-only” services</a:t>
            </a:r>
            <a:endParaRPr lang="hu-HU" sz="1900" b="1" dirty="0"/>
          </a:p>
          <a:p>
            <a:r>
              <a:rPr lang="en-GB" sz="1900" dirty="0"/>
              <a:t>Accompany</a:t>
            </a:r>
            <a:r>
              <a:rPr lang="hu-HU" sz="1900" dirty="0"/>
              <a:t>ing</a:t>
            </a:r>
            <a:r>
              <a:rPr lang="en-GB" sz="1900" dirty="0"/>
              <a:t> families to access rent subsidies or mainstream social housing, managed by local and regional authorities</a:t>
            </a:r>
            <a:endParaRPr lang="hu-HU" sz="1900" dirty="0"/>
          </a:p>
          <a:p>
            <a:pPr marL="0" indent="0">
              <a:buNone/>
            </a:pPr>
            <a:r>
              <a:rPr lang="hu-HU" sz="1900" b="1" dirty="0"/>
              <a:t>Why is it a good practice?</a:t>
            </a:r>
          </a:p>
          <a:p>
            <a:r>
              <a:rPr lang="hu-HU" sz="1900" dirty="0"/>
              <a:t>Using integrated approach</a:t>
            </a:r>
          </a:p>
          <a:p>
            <a:r>
              <a:rPr lang="hu-HU" sz="1900" dirty="0"/>
              <a:t>Mainstreaming Roma into social services</a:t>
            </a:r>
          </a:p>
          <a:p>
            <a:r>
              <a:rPr lang="hu-HU" sz="1900" dirty="0"/>
              <a:t>Helping to acces</a:t>
            </a:r>
            <a:r>
              <a:rPr lang="en-GB" sz="1900" dirty="0"/>
              <a:t>s</a:t>
            </a:r>
            <a:r>
              <a:rPr lang="hu-HU" sz="1900" dirty="0"/>
              <a:t> social housing</a:t>
            </a:r>
          </a:p>
          <a:p>
            <a:r>
              <a:rPr lang="hu-HU" sz="1900" dirty="0"/>
              <a:t>Staff periodically receiving training about the history and culture of </a:t>
            </a:r>
            <a:endParaRPr lang="en-GB" sz="1900" dirty="0"/>
          </a:p>
          <a:p>
            <a:pPr marL="0" indent="0">
              <a:buNone/>
            </a:pPr>
            <a:r>
              <a:rPr lang="en-GB" sz="1900" dirty="0"/>
              <a:t>    </a:t>
            </a:r>
            <a:r>
              <a:rPr lang="hu-HU" sz="1900" dirty="0"/>
              <a:t>Roma migrants,</a:t>
            </a:r>
            <a:r>
              <a:rPr lang="en-GB" sz="1900" dirty="0"/>
              <a:t> </a:t>
            </a:r>
            <a:r>
              <a:rPr lang="hu-HU" sz="1900" dirty="0"/>
              <a:t>how to overcome administrative barriers, etc.</a:t>
            </a:r>
          </a:p>
          <a:p>
            <a:endParaRPr lang="en-US" sz="1900" b="1" dirty="0"/>
          </a:p>
        </p:txBody>
      </p:sp>
      <p:pic>
        <p:nvPicPr>
          <p:cNvPr id="5" name="Picture 4" descr="A picture containing text, clipart&#10;&#10;Description automatically generated">
            <a:extLst>
              <a:ext uri="{FF2B5EF4-FFF2-40B4-BE49-F238E27FC236}">
                <a16:creationId xmlns:a16="http://schemas.microsoft.com/office/drawing/2014/main" id="{C1CFC677-98B5-E244-876A-904670A1B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8706" y="5348032"/>
            <a:ext cx="3648178" cy="1382151"/>
          </a:xfrm>
          <a:prstGeom prst="rect">
            <a:avLst/>
          </a:prstGeom>
        </p:spPr>
      </p:pic>
    </p:spTree>
    <p:extLst>
      <p:ext uri="{BB962C8B-B14F-4D97-AF65-F5344CB8AC3E}">
        <p14:creationId xmlns:p14="http://schemas.microsoft.com/office/powerpoint/2010/main" val="125020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A065F-F549-7F4D-A7A8-10D56F955F6F}"/>
              </a:ext>
            </a:extLst>
          </p:cNvPr>
          <p:cNvSpPr>
            <a:spLocks noGrp="1"/>
          </p:cNvSpPr>
          <p:nvPr>
            <p:ph type="title"/>
          </p:nvPr>
        </p:nvSpPr>
        <p:spPr>
          <a:xfrm>
            <a:off x="572493" y="238539"/>
            <a:ext cx="11018520" cy="1434415"/>
          </a:xfrm>
        </p:spPr>
        <p:txBody>
          <a:bodyPr anchor="b">
            <a:normAutofit/>
          </a:bodyPr>
          <a:lstStyle/>
          <a:p>
            <a:r>
              <a:rPr lang="hu-HU" sz="5400" b="1" dirty="0"/>
              <a:t>Good Practice 5</a:t>
            </a:r>
            <a:endParaRPr lang="en-US" sz="5400" b="1"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D1E1EB-BA07-C54C-D46D-65C11BEB473A}"/>
              </a:ext>
            </a:extLst>
          </p:cNvPr>
          <p:cNvSpPr>
            <a:spLocks noGrp="1"/>
          </p:cNvSpPr>
          <p:nvPr>
            <p:ph idx="1"/>
          </p:nvPr>
        </p:nvSpPr>
        <p:spPr>
          <a:xfrm>
            <a:off x="512705" y="1868159"/>
            <a:ext cx="7162953" cy="4548145"/>
          </a:xfrm>
        </p:spPr>
        <p:txBody>
          <a:bodyPr anchor="t">
            <a:normAutofit lnSpcReduction="10000"/>
          </a:bodyPr>
          <a:lstStyle/>
          <a:p>
            <a:pPr marL="0" indent="0">
              <a:buNone/>
            </a:pPr>
            <a:r>
              <a:rPr lang="fr-FR" sz="1800" b="1" dirty="0"/>
              <a:t>Médecins du Monde (MdM) </a:t>
            </a:r>
            <a:r>
              <a:rPr lang="fr-FR" sz="1800" b="1" dirty="0" err="1"/>
              <a:t>Sweden</a:t>
            </a:r>
            <a:endParaRPr lang="hu-HU" sz="1800" b="1" dirty="0"/>
          </a:p>
          <a:p>
            <a:r>
              <a:rPr lang="hu-HU" sz="1800" dirty="0"/>
              <a:t>P</a:t>
            </a:r>
            <a:r>
              <a:rPr lang="en-GB" sz="1800" dirty="0" err="1"/>
              <a:t>rovid</a:t>
            </a:r>
            <a:r>
              <a:rPr lang="hu-HU" sz="1800" dirty="0"/>
              <a:t>ing</a:t>
            </a:r>
            <a:r>
              <a:rPr lang="en-GB" sz="1800" dirty="0"/>
              <a:t> healthcare services to vulnerable groups, especially EU citizens lacking health insurance</a:t>
            </a:r>
            <a:endParaRPr lang="hu-HU" sz="1800" dirty="0"/>
          </a:p>
          <a:p>
            <a:r>
              <a:rPr lang="hu-HU" sz="1800" dirty="0"/>
              <a:t>P</a:t>
            </a:r>
            <a:r>
              <a:rPr lang="en-GB" sz="1800" dirty="0" err="1"/>
              <a:t>erforming</a:t>
            </a:r>
            <a:r>
              <a:rPr lang="en-GB" sz="1800" dirty="0"/>
              <a:t> advocacy to achieve equal access to healthcare for their target populations. </a:t>
            </a:r>
            <a:endParaRPr lang="hu-HU" sz="1800" dirty="0"/>
          </a:p>
          <a:p>
            <a:r>
              <a:rPr lang="hu-HU" sz="1800" dirty="0"/>
              <a:t>Providing </a:t>
            </a:r>
            <a:r>
              <a:rPr lang="en-GB" sz="1800" dirty="0"/>
              <a:t>psychosocial support and legal counselling</a:t>
            </a:r>
            <a:endParaRPr lang="hu-HU" sz="1800" dirty="0"/>
          </a:p>
          <a:p>
            <a:r>
              <a:rPr lang="hu-HU" sz="1800" dirty="0"/>
              <a:t>Advocating for i</a:t>
            </a:r>
            <a:r>
              <a:rPr lang="en-GB" sz="1800" dirty="0" err="1"/>
              <a:t>ncluding</a:t>
            </a:r>
            <a:r>
              <a:rPr lang="en-GB" sz="1800" dirty="0"/>
              <a:t> mobile EU citizens in the legislation which enables access to health services for undocumented migrants</a:t>
            </a:r>
            <a:endParaRPr lang="hu-HU" sz="1800" dirty="0"/>
          </a:p>
          <a:p>
            <a:pPr marL="0" indent="0">
              <a:buNone/>
            </a:pPr>
            <a:r>
              <a:rPr lang="hu-HU" sz="1800" b="1" dirty="0"/>
              <a:t>Why is it a good practice?</a:t>
            </a:r>
          </a:p>
          <a:p>
            <a:r>
              <a:rPr lang="hu-HU" sz="1800" dirty="0"/>
              <a:t>Lack of access to healthcare is a concerning issue among Roma EU mobile citizens</a:t>
            </a:r>
          </a:p>
          <a:p>
            <a:r>
              <a:rPr lang="hu-HU" sz="1800" dirty="0"/>
              <a:t>The staff members have  multicultural and multilingual backgrounds</a:t>
            </a:r>
          </a:p>
          <a:p>
            <a:r>
              <a:rPr lang="en-GB" sz="1800" dirty="0"/>
              <a:t>Building relationships with the authorities, showing them that it is possible to reach vulnerable people</a:t>
            </a:r>
            <a:endParaRPr lang="hu-HU" sz="1800" dirty="0"/>
          </a:p>
          <a:p>
            <a:endParaRPr lang="hu-HU" sz="1500" dirty="0"/>
          </a:p>
          <a:p>
            <a:endParaRPr lang="hu-HU" sz="1500" dirty="0"/>
          </a:p>
        </p:txBody>
      </p:sp>
      <p:pic>
        <p:nvPicPr>
          <p:cNvPr id="5" name="Picture 4" descr="A person wearing a mask&#10;&#10;Description automatically generated with low confidence">
            <a:extLst>
              <a:ext uri="{FF2B5EF4-FFF2-40B4-BE49-F238E27FC236}">
                <a16:creationId xmlns:a16="http://schemas.microsoft.com/office/drawing/2014/main" id="{828B008B-E4EC-CDF5-44F2-F39E833D7A6A}"/>
              </a:ext>
            </a:extLst>
          </p:cNvPr>
          <p:cNvPicPr>
            <a:picLocks noChangeAspect="1"/>
          </p:cNvPicPr>
          <p:nvPr/>
        </p:nvPicPr>
        <p:blipFill rotWithShape="1">
          <a:blip r:embed="rId3">
            <a:extLst>
              <a:ext uri="{28A0092B-C50C-407E-A947-70E740481C1C}">
                <a14:useLocalDpi xmlns:a14="http://schemas.microsoft.com/office/drawing/2010/main" val="0"/>
              </a:ext>
            </a:extLst>
          </a:blip>
          <a:srcRect l="10600" r="25184" b="2"/>
          <a:stretch/>
        </p:blipFill>
        <p:spPr>
          <a:xfrm>
            <a:off x="7675658" y="2093976"/>
            <a:ext cx="3941064" cy="4096512"/>
          </a:xfrm>
          <a:prstGeom prst="rect">
            <a:avLst/>
          </a:prstGeom>
        </p:spPr>
      </p:pic>
    </p:spTree>
    <p:extLst>
      <p:ext uri="{BB962C8B-B14F-4D97-AF65-F5344CB8AC3E}">
        <p14:creationId xmlns:p14="http://schemas.microsoft.com/office/powerpoint/2010/main" val="46344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7539-0A43-00EE-D40D-D177E5435C0B}"/>
              </a:ext>
            </a:extLst>
          </p:cNvPr>
          <p:cNvSpPr>
            <a:spLocks noGrp="1"/>
          </p:cNvSpPr>
          <p:nvPr>
            <p:ph type="title"/>
          </p:nvPr>
        </p:nvSpPr>
        <p:spPr/>
        <p:txBody>
          <a:bodyPr/>
          <a:lstStyle/>
          <a:p>
            <a:r>
              <a:rPr lang="hu-HU" b="1" dirty="0"/>
              <a:t>Resources</a:t>
            </a:r>
            <a:endParaRPr lang="en-US" b="1" dirty="0"/>
          </a:p>
        </p:txBody>
      </p:sp>
      <p:sp>
        <p:nvSpPr>
          <p:cNvPr id="3" name="Content Placeholder 2">
            <a:extLst>
              <a:ext uri="{FF2B5EF4-FFF2-40B4-BE49-F238E27FC236}">
                <a16:creationId xmlns:a16="http://schemas.microsoft.com/office/drawing/2014/main" id="{3C437A54-2458-8375-EA28-F8613B3F6341}"/>
              </a:ext>
            </a:extLst>
          </p:cNvPr>
          <p:cNvSpPr>
            <a:spLocks noGrp="1"/>
          </p:cNvSpPr>
          <p:nvPr>
            <p:ph idx="1"/>
          </p:nvPr>
        </p:nvSpPr>
        <p:spPr/>
        <p:txBody>
          <a:bodyPr/>
          <a:lstStyle/>
          <a:p>
            <a:pPr marL="0" indent="0">
              <a:buNone/>
            </a:pPr>
            <a:endParaRPr lang="hu-HU" dirty="0">
              <a:hlinkClick r:id="rId3"/>
            </a:endParaRPr>
          </a:p>
          <a:p>
            <a:pPr marL="0" indent="0">
              <a:buNone/>
            </a:pPr>
            <a:r>
              <a:rPr lang="en-GB" dirty="0">
                <a:hlinkClick r:id="rId4"/>
              </a:rPr>
              <a:t>The 10 common basic principles on Roma inclusion</a:t>
            </a:r>
            <a:endParaRPr lang="hu-HU" dirty="0"/>
          </a:p>
          <a:p>
            <a:pPr marL="0" indent="0">
              <a:buNone/>
            </a:pPr>
            <a:endParaRPr lang="hu-HU" dirty="0"/>
          </a:p>
          <a:p>
            <a:pPr marL="0" indent="0">
              <a:buNone/>
            </a:pPr>
            <a:r>
              <a:rPr lang="hu-HU" dirty="0">
                <a:hlinkClick r:id="rId5"/>
              </a:rPr>
              <a:t>EU Strategic Framework for equality, inclusion and participation</a:t>
            </a:r>
            <a:r>
              <a:rPr lang="hu-HU" dirty="0"/>
              <a:t> </a:t>
            </a:r>
            <a:endParaRPr lang="en-GB" dirty="0"/>
          </a:p>
          <a:p>
            <a:pPr marL="0" indent="0">
              <a:buNone/>
            </a:pPr>
            <a:endParaRPr lang="hu-HU" dirty="0">
              <a:hlinkClick r:id="rId3"/>
            </a:endParaRPr>
          </a:p>
          <a:p>
            <a:pPr marL="0" indent="0">
              <a:buNone/>
            </a:pPr>
            <a:r>
              <a:rPr lang="hu-HU" dirty="0">
                <a:hlinkClick r:id="rId3"/>
              </a:rPr>
              <a:t>FEANTSA – 16 </a:t>
            </a:r>
            <a:r>
              <a:rPr lang="en-GB" dirty="0">
                <a:hlinkClick r:id="rId3"/>
              </a:rPr>
              <a:t>Good practices to support mobile EU citizens living in homelessness</a:t>
            </a:r>
            <a:endParaRPr lang="hu-HU" dirty="0"/>
          </a:p>
          <a:p>
            <a:pPr marL="0" indent="0">
              <a:buNone/>
            </a:pPr>
            <a:endParaRPr lang="en-US" dirty="0"/>
          </a:p>
        </p:txBody>
      </p:sp>
    </p:spTree>
    <p:extLst>
      <p:ext uri="{BB962C8B-B14F-4D97-AF65-F5344CB8AC3E}">
        <p14:creationId xmlns:p14="http://schemas.microsoft.com/office/powerpoint/2010/main" val="550551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1255057" y="4732021"/>
            <a:ext cx="9707911" cy="1287370"/>
          </a:xfrm>
        </p:spPr>
        <p:txBody>
          <a:bodyPr vert="horz" lIns="91440" tIns="45720" rIns="91440" bIns="45720" rtlCol="0" anchor="b">
            <a:noAutofit/>
          </a:bodyPr>
          <a:lstStyle/>
          <a:p>
            <a:pPr algn="ctr"/>
            <a:r>
              <a:rPr lang="en-US" sz="2400" spc="200" dirty="0">
                <a:latin typeface="+mn-lt"/>
              </a:rPr>
              <a:t>Thanks for reading!</a:t>
            </a:r>
            <a:br>
              <a:rPr lang="en-US" sz="2400" spc="200" dirty="0">
                <a:latin typeface="+mn-lt"/>
              </a:rPr>
            </a:br>
            <a:r>
              <a:rPr lang="en-US" sz="2400" cap="none" spc="200" dirty="0">
                <a:latin typeface="+mn-lt"/>
              </a:rPr>
              <a:t>for further questions or comments please contact us at </a:t>
            </a:r>
            <a:r>
              <a:rPr lang="en-US" sz="2400" cap="none" spc="200" dirty="0">
                <a:latin typeface="+mn-lt"/>
                <a:hlinkClick r:id="rId3">
                  <a:extLst>
                    <a:ext uri="{A12FA001-AC4F-418D-AE19-62706E023703}">
                      <ahyp:hlinkClr xmlns:ahyp="http://schemas.microsoft.com/office/drawing/2018/hyperlinkcolor" val="tx"/>
                    </a:ext>
                  </a:extLst>
                </a:hlinkClick>
              </a:rPr>
              <a:t>simona.barbu@feantsa.org</a:t>
            </a:r>
            <a:r>
              <a:rPr lang="en-US" sz="2400" cap="none" spc="200" dirty="0">
                <a:latin typeface="+mn-lt"/>
              </a:rPr>
              <a:t>  </a:t>
            </a:r>
            <a:endParaRPr lang="en-US" sz="2400" spc="200" dirty="0">
              <a:latin typeface="+mn-lt"/>
            </a:endParaRPr>
          </a:p>
        </p:txBody>
      </p:sp>
      <p:pic>
        <p:nvPicPr>
          <p:cNvPr id="5" name="Picture 4" descr="Graphical user interface&#10;&#10;Description automatically generated">
            <a:extLst>
              <a:ext uri="{FF2B5EF4-FFF2-40B4-BE49-F238E27FC236}">
                <a16:creationId xmlns:a16="http://schemas.microsoft.com/office/drawing/2014/main" id="{CDD156B2-9717-FBF0-C2C1-308307D02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310" y="570440"/>
            <a:ext cx="3886501" cy="3886501"/>
          </a:xfrm>
          <a:prstGeom prst="rect">
            <a:avLst/>
          </a:prstGeom>
        </p:spPr>
      </p:pic>
      <p:pic>
        <p:nvPicPr>
          <p:cNvPr id="3" name="Picture 2" descr="EPIM - new logo - website - 250 pixels high">
            <a:extLst>
              <a:ext uri="{FF2B5EF4-FFF2-40B4-BE49-F238E27FC236}">
                <a16:creationId xmlns:a16="http://schemas.microsoft.com/office/drawing/2014/main" id="{CEA87837-2C8E-FFF8-3139-95E1E3B42EEC}"/>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9235684" y="3362652"/>
            <a:ext cx="2328311" cy="1675082"/>
          </a:xfrm>
          <a:prstGeom prst="rect">
            <a:avLst/>
          </a:prstGeom>
          <a:noFill/>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6">
            <a:extLst>
              <a:ext uri="{28A0092B-C50C-407E-A947-70E740481C1C}">
                <a14:useLocalDpi xmlns:a14="http://schemas.microsoft.com/office/drawing/2010/main" val="0"/>
              </a:ext>
            </a:extLst>
          </a:blip>
          <a:srcRect l="5073" r="42469"/>
          <a:stretch/>
        </p:blipFill>
        <p:spPr>
          <a:xfrm>
            <a:off x="663999" y="3173005"/>
            <a:ext cx="1517840" cy="1936996"/>
          </a:xfrm>
          <a:prstGeom prst="rect">
            <a:avLst/>
          </a:prstGeom>
        </p:spPr>
      </p:pic>
    </p:spTree>
    <p:extLst>
      <p:ext uri="{BB962C8B-B14F-4D97-AF65-F5344CB8AC3E}">
        <p14:creationId xmlns:p14="http://schemas.microsoft.com/office/powerpoint/2010/main" val="273129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2040D-7839-A2E8-7A46-7DB74353206D}"/>
              </a:ext>
            </a:extLst>
          </p:cNvPr>
          <p:cNvSpPr>
            <a:spLocks noGrp="1"/>
          </p:cNvSpPr>
          <p:nvPr>
            <p:ph type="title"/>
          </p:nvPr>
        </p:nvSpPr>
        <p:spPr>
          <a:xfrm>
            <a:off x="5080216" y="1076324"/>
            <a:ext cx="6272784" cy="1535051"/>
          </a:xfrm>
        </p:spPr>
        <p:txBody>
          <a:bodyPr anchor="b">
            <a:normAutofit/>
          </a:bodyPr>
          <a:lstStyle/>
          <a:p>
            <a:r>
              <a:rPr lang="hu-HU" sz="4000" b="1" dirty="0"/>
              <a:t>The 10 Common Basic Principles</a:t>
            </a:r>
            <a:r>
              <a:rPr lang="fr-BE" sz="4000" b="1" dirty="0"/>
              <a:t> </a:t>
            </a:r>
            <a:r>
              <a:rPr lang="hu-HU" sz="4000" b="1" dirty="0"/>
              <a:t>of Roma Inclusion</a:t>
            </a:r>
            <a:endParaRPr lang="en-US" sz="4000" b="1" dirty="0"/>
          </a:p>
        </p:txBody>
      </p:sp>
      <p:pic>
        <p:nvPicPr>
          <p:cNvPr id="5" name="Picture 4" descr="Graphical user interface&#10;&#10;Description automatically generated">
            <a:extLst>
              <a:ext uri="{FF2B5EF4-FFF2-40B4-BE49-F238E27FC236}">
                <a16:creationId xmlns:a16="http://schemas.microsoft.com/office/drawing/2014/main" id="{8193A0FB-32F8-A91D-CEF5-B6EAE48A956B}"/>
              </a:ext>
            </a:extLst>
          </p:cNvPr>
          <p:cNvPicPr>
            <a:picLocks noChangeAspect="1"/>
          </p:cNvPicPr>
          <p:nvPr/>
        </p:nvPicPr>
        <p:blipFill rotWithShape="1">
          <a:blip r:embed="rId3">
            <a:extLst>
              <a:ext uri="{28A0092B-C50C-407E-A947-70E740481C1C}">
                <a14:useLocalDpi xmlns:a14="http://schemas.microsoft.com/office/drawing/2010/main" val="0"/>
              </a:ext>
            </a:extLst>
          </a:blip>
          <a:srcRect r="7146"/>
          <a:stretch/>
        </p:blipFill>
        <p:spPr>
          <a:xfrm>
            <a:off x="20" y="10"/>
            <a:ext cx="4505305" cy="6857990"/>
          </a:xfrm>
          <a:prstGeom prst="rect">
            <a:avLst/>
          </a:prstGeom>
        </p:spPr>
      </p:pic>
      <p:sp>
        <p:nvSpPr>
          <p:cNvPr id="17"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B35B19-FB78-21E9-7EA5-3B1BD8C67101}"/>
              </a:ext>
            </a:extLst>
          </p:cNvPr>
          <p:cNvSpPr>
            <a:spLocks noGrp="1"/>
          </p:cNvSpPr>
          <p:nvPr>
            <p:ph idx="1"/>
          </p:nvPr>
        </p:nvSpPr>
        <p:spPr>
          <a:xfrm>
            <a:off x="5080216" y="3351276"/>
            <a:ext cx="6272784" cy="2825686"/>
          </a:xfrm>
        </p:spPr>
        <p:txBody>
          <a:bodyPr>
            <a:normAutofit/>
          </a:bodyPr>
          <a:lstStyle/>
          <a:p>
            <a:pPr marL="0" indent="0">
              <a:buNone/>
            </a:pPr>
            <a:r>
              <a:rPr lang="en-GB" sz="2000" dirty="0"/>
              <a:t>The 10 Common Basic Principles on Roma Inclusion is a tool for both policy-makers and practitioners managing programmes and projects. Distilled from the experience of successful policies, they provide a framework for the successful design and implementation of actions to support Roma inclusion. </a:t>
            </a:r>
            <a:endParaRPr lang="en-US" sz="2000" dirty="0"/>
          </a:p>
        </p:txBody>
      </p:sp>
    </p:spTree>
    <p:extLst>
      <p:ext uri="{BB962C8B-B14F-4D97-AF65-F5344CB8AC3E}">
        <p14:creationId xmlns:p14="http://schemas.microsoft.com/office/powerpoint/2010/main" val="94918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06206E-F368-28BC-9AB7-3F7CB81617D0}"/>
              </a:ext>
            </a:extLst>
          </p:cNvPr>
          <p:cNvSpPr>
            <a:spLocks noGrp="1"/>
          </p:cNvSpPr>
          <p:nvPr>
            <p:ph type="title"/>
          </p:nvPr>
        </p:nvSpPr>
        <p:spPr>
          <a:xfrm>
            <a:off x="635000" y="640823"/>
            <a:ext cx="3418659" cy="5583148"/>
          </a:xfrm>
        </p:spPr>
        <p:txBody>
          <a:bodyPr anchor="ctr">
            <a:normAutofit/>
          </a:bodyPr>
          <a:lstStyle/>
          <a:p>
            <a:r>
              <a:rPr lang="hu-HU" sz="5400"/>
              <a:t>The 10 Principles are:</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6BB4B7C-F3BF-9A27-9799-7C8170FC0089}"/>
              </a:ext>
            </a:extLst>
          </p:cNvPr>
          <p:cNvGraphicFramePr>
            <a:graphicFrameLocks noGrp="1"/>
          </p:cNvGraphicFramePr>
          <p:nvPr>
            <p:ph idx="1"/>
            <p:extLst>
              <p:ext uri="{D42A27DB-BD31-4B8C-83A1-F6EECF244321}">
                <p14:modId xmlns:p14="http://schemas.microsoft.com/office/powerpoint/2010/main" val="30624595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923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A660AB0-B891-D5B8-802A-991471C9ED17}"/>
              </a:ext>
            </a:extLst>
          </p:cNvPr>
          <p:cNvPicPr>
            <a:picLocks noGrp="1" noChangeAspect="1"/>
          </p:cNvPicPr>
          <p:nvPr>
            <p:ph idx="1"/>
          </p:nvPr>
        </p:nvPicPr>
        <p:blipFill rotWithShape="1">
          <a:blip r:embed="rId3"/>
          <a:srcRect l="454" t="2933" r="1"/>
          <a:stretch/>
        </p:blipFill>
        <p:spPr>
          <a:xfrm>
            <a:off x="1370938" y="422695"/>
            <a:ext cx="9450124" cy="5943600"/>
          </a:xfrm>
          <a:prstGeom prst="rect">
            <a:avLst/>
          </a:prstGeom>
        </p:spPr>
      </p:pic>
    </p:spTree>
    <p:extLst>
      <p:ext uri="{BB962C8B-B14F-4D97-AF65-F5344CB8AC3E}">
        <p14:creationId xmlns:p14="http://schemas.microsoft.com/office/powerpoint/2010/main" val="1804836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AD020B4-3DA3-2A62-66AC-A375DB7A4B31}"/>
              </a:ext>
            </a:extLst>
          </p:cNvPr>
          <p:cNvPicPr>
            <a:picLocks noGrp="1" noChangeAspect="1"/>
          </p:cNvPicPr>
          <p:nvPr>
            <p:ph idx="1"/>
          </p:nvPr>
        </p:nvPicPr>
        <p:blipFill rotWithShape="1">
          <a:blip r:embed="rId3"/>
          <a:srcRect l="583" t="1204" r="1"/>
          <a:stretch/>
        </p:blipFill>
        <p:spPr>
          <a:xfrm>
            <a:off x="1322022" y="457200"/>
            <a:ext cx="9547955" cy="5943600"/>
          </a:xfrm>
          <a:prstGeom prst="rect">
            <a:avLst/>
          </a:prstGeom>
        </p:spPr>
      </p:pic>
    </p:spTree>
    <p:extLst>
      <p:ext uri="{BB962C8B-B14F-4D97-AF65-F5344CB8AC3E}">
        <p14:creationId xmlns:p14="http://schemas.microsoft.com/office/powerpoint/2010/main" val="288533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78DE972-751A-FDC0-EDA0-148B018C7CA6}"/>
              </a:ext>
            </a:extLst>
          </p:cNvPr>
          <p:cNvPicPr>
            <a:picLocks noGrp="1" noChangeAspect="1"/>
          </p:cNvPicPr>
          <p:nvPr>
            <p:ph idx="1"/>
          </p:nvPr>
        </p:nvPicPr>
        <p:blipFill rotWithShape="1">
          <a:blip r:embed="rId3"/>
          <a:srcRect l="583" t="945" r="1"/>
          <a:stretch/>
        </p:blipFill>
        <p:spPr>
          <a:xfrm>
            <a:off x="1265831" y="457200"/>
            <a:ext cx="9660338" cy="5943600"/>
          </a:xfrm>
          <a:prstGeom prst="rect">
            <a:avLst/>
          </a:prstGeom>
        </p:spPr>
      </p:pic>
    </p:spTree>
    <p:extLst>
      <p:ext uri="{BB962C8B-B14F-4D97-AF65-F5344CB8AC3E}">
        <p14:creationId xmlns:p14="http://schemas.microsoft.com/office/powerpoint/2010/main" val="1752217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1DA4E-FDD1-430E-832F-67B88F597780}"/>
              </a:ext>
            </a:extLst>
          </p:cNvPr>
          <p:cNvSpPr>
            <a:spLocks noGrp="1"/>
          </p:cNvSpPr>
          <p:nvPr>
            <p:ph type="title"/>
          </p:nvPr>
        </p:nvSpPr>
        <p:spPr>
          <a:xfrm>
            <a:off x="5080216" y="1076324"/>
            <a:ext cx="6272784" cy="1535051"/>
          </a:xfrm>
        </p:spPr>
        <p:txBody>
          <a:bodyPr anchor="b">
            <a:normAutofit/>
          </a:bodyPr>
          <a:lstStyle/>
          <a:p>
            <a:r>
              <a:rPr lang="hu-HU" sz="3300" b="1" dirty="0">
                <a:hlinkClick r:id="rId3"/>
              </a:rPr>
              <a:t>EU Roma Strategic Framework for equality, inclusion and participation 2020-2030 </a:t>
            </a:r>
            <a:endParaRPr lang="en-US" sz="3300" b="1" dirty="0"/>
          </a:p>
        </p:txBody>
      </p:sp>
      <p:pic>
        <p:nvPicPr>
          <p:cNvPr id="5" name="Picture 4" descr="Website&#10;&#10;Description automatically generated with medium confidence">
            <a:extLst>
              <a:ext uri="{FF2B5EF4-FFF2-40B4-BE49-F238E27FC236}">
                <a16:creationId xmlns:a16="http://schemas.microsoft.com/office/drawing/2014/main" id="{653F8AEC-1A45-2679-A3CF-736268CEB91C}"/>
              </a:ext>
            </a:extLst>
          </p:cNvPr>
          <p:cNvPicPr>
            <a:picLocks noChangeAspect="1"/>
          </p:cNvPicPr>
          <p:nvPr/>
        </p:nvPicPr>
        <p:blipFill rotWithShape="1">
          <a:blip r:embed="rId4">
            <a:extLst>
              <a:ext uri="{28A0092B-C50C-407E-A947-70E740481C1C}">
                <a14:useLocalDpi xmlns:a14="http://schemas.microsoft.com/office/drawing/2010/main" val="0"/>
              </a:ext>
            </a:extLst>
          </a:blip>
          <a:srcRect r="7798"/>
          <a:stretch/>
        </p:blipFill>
        <p:spPr>
          <a:xfrm>
            <a:off x="20" y="10"/>
            <a:ext cx="4505305" cy="6857990"/>
          </a:xfrm>
          <a:prstGeom prst="rect">
            <a:avLst/>
          </a:prstGeom>
        </p:spPr>
      </p:pic>
      <p:sp>
        <p:nvSpPr>
          <p:cNvPr id="45"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09246E8-F89B-2A38-EABD-9D1602BD1A96}"/>
              </a:ext>
            </a:extLst>
          </p:cNvPr>
          <p:cNvSpPr>
            <a:spLocks noGrp="1"/>
          </p:cNvSpPr>
          <p:nvPr>
            <p:ph idx="1"/>
          </p:nvPr>
        </p:nvSpPr>
        <p:spPr>
          <a:xfrm>
            <a:off x="5080216" y="3351276"/>
            <a:ext cx="6272784" cy="2825686"/>
          </a:xfrm>
        </p:spPr>
        <p:txBody>
          <a:bodyPr>
            <a:normAutofit/>
          </a:bodyPr>
          <a:lstStyle/>
          <a:p>
            <a:r>
              <a:rPr lang="hu-HU" sz="1200" dirty="0"/>
              <a:t>This is the continuation of the </a:t>
            </a:r>
            <a:r>
              <a:rPr lang="hu-HU" sz="1200" dirty="0">
                <a:hlinkClick r:id="rId5">
                  <a:extLst>
                    <a:ext uri="{A12FA001-AC4F-418D-AE19-62706E023703}">
                      <ahyp:hlinkClr xmlns:ahyp="http://schemas.microsoft.com/office/drawing/2018/hyperlinkcolor" val="tx"/>
                    </a:ext>
                  </a:extLst>
                </a:hlinkClick>
              </a:rPr>
              <a:t>previous strategic framework </a:t>
            </a:r>
            <a:r>
              <a:rPr lang="hu-HU" sz="1200" dirty="0"/>
              <a:t>which r</a:t>
            </a:r>
            <a:r>
              <a:rPr lang="en-GB" sz="1200" dirty="0"/>
              <a:t>a</a:t>
            </a:r>
            <a:r>
              <a:rPr lang="hu-HU" sz="1200" dirty="0"/>
              <a:t>n from 2010 to 2020 in most of the EU member States</a:t>
            </a:r>
          </a:p>
          <a:p>
            <a:r>
              <a:rPr lang="en-GB" sz="1200" dirty="0"/>
              <a:t>The framework intends to address Roma inequality within the EU by focusing on equality, inclusion, and participation as horizontal objectives with measurable targets, oriented to change our mindset, combat prejudices, and fight </a:t>
            </a:r>
            <a:r>
              <a:rPr lang="en-GB" sz="1200" dirty="0" err="1"/>
              <a:t>antigy</a:t>
            </a:r>
            <a:r>
              <a:rPr lang="hu-HU" sz="1200" dirty="0"/>
              <a:t>ps</a:t>
            </a:r>
            <a:r>
              <a:rPr lang="en-GB" sz="1200" dirty="0" err="1"/>
              <a:t>yism</a:t>
            </a:r>
            <a:r>
              <a:rPr lang="en-GB" sz="1200" dirty="0"/>
              <a:t> and discrimination</a:t>
            </a:r>
            <a:endParaRPr lang="hu-HU" sz="1200" dirty="0"/>
          </a:p>
          <a:p>
            <a:r>
              <a:rPr lang="hu-HU" sz="1200" dirty="0"/>
              <a:t>Core areas are: education, employment, housing and health</a:t>
            </a:r>
          </a:p>
          <a:p>
            <a:r>
              <a:rPr lang="hu-HU" sz="1200" dirty="0"/>
              <a:t>Capital objectives are: </a:t>
            </a:r>
            <a:r>
              <a:rPr lang="en-GB" sz="1200" dirty="0"/>
              <a:t>effective equality, Roma people’s effective and meaningful participation, and socio-economic inclusion fighting persisting poverty rates</a:t>
            </a:r>
            <a:endParaRPr lang="hu-HU" sz="1200" dirty="0"/>
          </a:p>
          <a:p>
            <a:r>
              <a:rPr lang="hu-HU" sz="1200" dirty="0"/>
              <a:t>Setting up of the </a:t>
            </a:r>
            <a:r>
              <a:rPr lang="hu-HU" sz="1200" dirty="0">
                <a:hlinkClick r:id="rId6"/>
              </a:rPr>
              <a:t>Roma Civil Monitor </a:t>
            </a:r>
            <a:r>
              <a:rPr lang="hu-HU" sz="1200" dirty="0"/>
              <a:t>in order to build the capacity of Roma and pro-Roma NGOs and monitor the implementation of national Roma strategies on grassroot and national levels</a:t>
            </a:r>
          </a:p>
        </p:txBody>
      </p:sp>
    </p:spTree>
    <p:extLst>
      <p:ext uri="{BB962C8B-B14F-4D97-AF65-F5344CB8AC3E}">
        <p14:creationId xmlns:p14="http://schemas.microsoft.com/office/powerpoint/2010/main" val="325596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69AAB-7E9B-A71A-7DE3-ABB24F60D31E}"/>
              </a:ext>
            </a:extLst>
          </p:cNvPr>
          <p:cNvSpPr>
            <a:spLocks noGrp="1"/>
          </p:cNvSpPr>
          <p:nvPr>
            <p:ph type="title"/>
          </p:nvPr>
        </p:nvSpPr>
        <p:spPr>
          <a:xfrm>
            <a:off x="5080216" y="1076324"/>
            <a:ext cx="6272784" cy="1535051"/>
          </a:xfrm>
        </p:spPr>
        <p:txBody>
          <a:bodyPr anchor="b">
            <a:normAutofit/>
          </a:bodyPr>
          <a:lstStyle/>
          <a:p>
            <a:r>
              <a:rPr lang="hu-HU" sz="3300" b="1"/>
              <a:t>Good </a:t>
            </a:r>
            <a:r>
              <a:rPr lang="fr-BE" sz="3300" b="1"/>
              <a:t>p</a:t>
            </a:r>
            <a:r>
              <a:rPr lang="hu-HU" sz="3300" b="1"/>
              <a:t>ractices to support mobile </a:t>
            </a:r>
            <a:r>
              <a:rPr lang="fr-BE" sz="3300" b="1"/>
              <a:t>EU </a:t>
            </a:r>
            <a:r>
              <a:rPr lang="hu-HU" sz="3300" b="1"/>
              <a:t>Roma living in homelessness – Good Practice 1</a:t>
            </a:r>
            <a:endParaRPr lang="en-US" sz="3300" b="1"/>
          </a:p>
        </p:txBody>
      </p:sp>
      <p:pic>
        <p:nvPicPr>
          <p:cNvPr id="5" name="Picture 4" descr="A building with a sign on it&#10;&#10;Description automatically generated with low confidence">
            <a:extLst>
              <a:ext uri="{FF2B5EF4-FFF2-40B4-BE49-F238E27FC236}">
                <a16:creationId xmlns:a16="http://schemas.microsoft.com/office/drawing/2014/main" id="{8EC0383D-176A-79E6-ED4D-7C24BA468BE5}"/>
              </a:ext>
            </a:extLst>
          </p:cNvPr>
          <p:cNvPicPr>
            <a:picLocks noChangeAspect="1"/>
          </p:cNvPicPr>
          <p:nvPr/>
        </p:nvPicPr>
        <p:blipFill rotWithShape="1">
          <a:blip r:embed="rId3">
            <a:extLst>
              <a:ext uri="{28A0092B-C50C-407E-A947-70E740481C1C}">
                <a14:useLocalDpi xmlns:a14="http://schemas.microsoft.com/office/drawing/2010/main" val="0"/>
              </a:ext>
            </a:extLst>
          </a:blip>
          <a:srcRect l="27751" r="22978"/>
          <a:stretch/>
        </p:blipFill>
        <p:spPr>
          <a:xfrm>
            <a:off x="20" y="10"/>
            <a:ext cx="4505305" cy="6857990"/>
          </a:xfrm>
          <a:prstGeom prst="rect">
            <a:avLst/>
          </a:prstGeom>
        </p:spPr>
      </p:pic>
      <p:sp>
        <p:nvSpPr>
          <p:cNvPr id="17"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68511E-AF27-12C0-20D5-FF1376B82D45}"/>
              </a:ext>
            </a:extLst>
          </p:cNvPr>
          <p:cNvSpPr>
            <a:spLocks noGrp="1"/>
          </p:cNvSpPr>
          <p:nvPr>
            <p:ph idx="1"/>
          </p:nvPr>
        </p:nvSpPr>
        <p:spPr>
          <a:xfrm>
            <a:off x="5080216" y="3049990"/>
            <a:ext cx="6912492" cy="3454910"/>
          </a:xfrm>
        </p:spPr>
        <p:txBody>
          <a:bodyPr>
            <a:normAutofit fontScale="85000" lnSpcReduction="20000"/>
          </a:bodyPr>
          <a:lstStyle/>
          <a:p>
            <a:pPr marL="0" indent="0">
              <a:buNone/>
            </a:pPr>
            <a:r>
              <a:rPr lang="it-IT" sz="1800" b="1" dirty="0"/>
              <a:t>Fondazione Casa della Carità, in partnership with Ce.A.S</a:t>
            </a:r>
            <a:r>
              <a:rPr lang="hu-HU" sz="1800" b="1" dirty="0"/>
              <a:t>  - The Solidarity Village</a:t>
            </a:r>
          </a:p>
          <a:p>
            <a:r>
              <a:rPr lang="hu-HU" sz="1800" dirty="0"/>
              <a:t>Using integrated approach to support mostly Roma families whose informal settlements were regularly demolished</a:t>
            </a:r>
          </a:p>
          <a:p>
            <a:r>
              <a:rPr lang="hu-HU" sz="1800" dirty="0"/>
              <a:t>Developing a support model together with the families based on their needs</a:t>
            </a:r>
          </a:p>
          <a:p>
            <a:r>
              <a:rPr lang="hu-HU" sz="1800" dirty="0"/>
              <a:t>Developing specific programmes </a:t>
            </a:r>
            <a:r>
              <a:rPr lang="en-GB" sz="1800" dirty="0"/>
              <a:t>in parallel to the housing programme: a programme to support children and the schools they attended to facilitate learning Italian; literacy and Italian courses for women; and support for adults into vocational training</a:t>
            </a:r>
            <a:endParaRPr lang="hu-HU" sz="1800" dirty="0"/>
          </a:p>
          <a:p>
            <a:pPr marL="0" indent="0">
              <a:buNone/>
            </a:pPr>
            <a:r>
              <a:rPr lang="hu-HU" sz="1800" b="1" dirty="0"/>
              <a:t>Why is it a good practice?</a:t>
            </a:r>
          </a:p>
          <a:p>
            <a:r>
              <a:rPr lang="hu-HU" sz="1800" dirty="0"/>
              <a:t>Reflecting on the local circumstances of the Roma</a:t>
            </a:r>
          </a:p>
          <a:p>
            <a:r>
              <a:rPr lang="hu-HU" sz="1800" dirty="0"/>
              <a:t>Active participation of the Roma in designing the model</a:t>
            </a:r>
          </a:p>
          <a:p>
            <a:r>
              <a:rPr lang="hu-HU" sz="1800" dirty="0"/>
              <a:t>Mobilizing their own capacities</a:t>
            </a:r>
          </a:p>
          <a:p>
            <a:r>
              <a:rPr lang="hu-HU" sz="1800" dirty="0"/>
              <a:t>Tackling other, but very much related, issues in parallel: supporting the education of the children, teaching them Italian language, etc. </a:t>
            </a:r>
          </a:p>
          <a:p>
            <a:pPr marL="0" indent="0">
              <a:buNone/>
            </a:pPr>
            <a:endParaRPr lang="hu-HU" sz="900" dirty="0"/>
          </a:p>
          <a:p>
            <a:pPr marL="0" indent="0">
              <a:buNone/>
            </a:pPr>
            <a:endParaRPr lang="en-US" sz="900" dirty="0"/>
          </a:p>
        </p:txBody>
      </p:sp>
    </p:spTree>
    <p:extLst>
      <p:ext uri="{BB962C8B-B14F-4D97-AF65-F5344CB8AC3E}">
        <p14:creationId xmlns:p14="http://schemas.microsoft.com/office/powerpoint/2010/main" val="66464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04EA1-E9CA-6E07-B62C-831283CFFECF}"/>
              </a:ext>
            </a:extLst>
          </p:cNvPr>
          <p:cNvSpPr>
            <a:spLocks noGrp="1"/>
          </p:cNvSpPr>
          <p:nvPr>
            <p:ph type="title"/>
          </p:nvPr>
        </p:nvSpPr>
        <p:spPr>
          <a:xfrm>
            <a:off x="572493" y="238539"/>
            <a:ext cx="11018520" cy="1434415"/>
          </a:xfrm>
        </p:spPr>
        <p:txBody>
          <a:bodyPr anchor="b">
            <a:normAutofit/>
          </a:bodyPr>
          <a:lstStyle/>
          <a:p>
            <a:r>
              <a:rPr lang="hu-HU" sz="5400" b="1" dirty="0"/>
              <a:t>Good Practice 2</a:t>
            </a:r>
            <a:endParaRPr lang="en-US" sz="5400" b="1"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50718F-2BDD-1248-3DC4-E56850472FFD}"/>
              </a:ext>
            </a:extLst>
          </p:cNvPr>
          <p:cNvSpPr>
            <a:spLocks noGrp="1"/>
          </p:cNvSpPr>
          <p:nvPr>
            <p:ph idx="1"/>
          </p:nvPr>
        </p:nvSpPr>
        <p:spPr>
          <a:xfrm>
            <a:off x="572493" y="2071316"/>
            <a:ext cx="9062182" cy="4133942"/>
          </a:xfrm>
        </p:spPr>
        <p:txBody>
          <a:bodyPr anchor="t">
            <a:normAutofit/>
          </a:bodyPr>
          <a:lstStyle/>
          <a:p>
            <a:pPr marL="0" indent="0">
              <a:buNone/>
            </a:pPr>
            <a:r>
              <a:rPr lang="en-US" sz="1800" b="1" dirty="0"/>
              <a:t>DIOGENES</a:t>
            </a:r>
            <a:r>
              <a:rPr lang="en-GB" sz="1800" b="1" dirty="0"/>
              <a:t>:</a:t>
            </a:r>
            <a:r>
              <a:rPr lang="hu-HU" sz="1800" b="1" dirty="0"/>
              <a:t> </a:t>
            </a:r>
            <a:r>
              <a:rPr lang="en-US" sz="1800" b="1" dirty="0"/>
              <a:t>“</a:t>
            </a:r>
            <a:r>
              <a:rPr lang="en-US" sz="1800" b="1" dirty="0" err="1"/>
              <a:t>Médiation</a:t>
            </a:r>
            <a:r>
              <a:rPr lang="en-US" sz="1800" b="1" dirty="0"/>
              <a:t> </a:t>
            </a:r>
            <a:r>
              <a:rPr lang="en-US" sz="1800" b="1" dirty="0" err="1"/>
              <a:t>Interculturelle</a:t>
            </a:r>
            <a:r>
              <a:rPr lang="en-US" sz="1800" b="1" dirty="0"/>
              <a:t>” - Intercultural mediation</a:t>
            </a:r>
            <a:endParaRPr lang="hu-HU" sz="1800" b="1" dirty="0"/>
          </a:p>
          <a:p>
            <a:r>
              <a:rPr lang="hu-HU" sz="1800" dirty="0"/>
              <a:t>Informing homeless Roma </a:t>
            </a:r>
            <a:r>
              <a:rPr lang="en-GB" sz="1800" dirty="0"/>
              <a:t>about their rights</a:t>
            </a:r>
            <a:endParaRPr lang="hu-HU" sz="1800" dirty="0"/>
          </a:p>
          <a:p>
            <a:r>
              <a:rPr lang="hu-HU" sz="1800" dirty="0"/>
              <a:t>Building</a:t>
            </a:r>
            <a:r>
              <a:rPr lang="en-GB" sz="1800" dirty="0"/>
              <a:t> up a relationship</a:t>
            </a:r>
            <a:r>
              <a:rPr lang="hu-HU" sz="1800" dirty="0"/>
              <a:t>, </a:t>
            </a:r>
            <a:r>
              <a:rPr lang="en-GB" sz="1800" dirty="0"/>
              <a:t>listen</a:t>
            </a:r>
            <a:r>
              <a:rPr lang="hu-HU" sz="1800" dirty="0"/>
              <a:t>ing</a:t>
            </a:r>
            <a:r>
              <a:rPr lang="en-GB" sz="1800" dirty="0"/>
              <a:t> and support</a:t>
            </a:r>
            <a:r>
              <a:rPr lang="hu-HU" sz="1800" dirty="0"/>
              <a:t>ing</a:t>
            </a:r>
            <a:r>
              <a:rPr lang="en-GB" sz="1800" dirty="0"/>
              <a:t> them in their own life choices</a:t>
            </a:r>
            <a:endParaRPr lang="hu-HU" sz="1800" dirty="0"/>
          </a:p>
          <a:p>
            <a:r>
              <a:rPr lang="hu-HU" sz="1800" dirty="0"/>
              <a:t>Helping with </a:t>
            </a:r>
            <a:r>
              <a:rPr lang="en-GB" sz="1800" dirty="0"/>
              <a:t>job applications, enrolling children in school, accessing healthcare, informing people about their rights, and supporting them in procedures to access their social rights</a:t>
            </a:r>
            <a:endParaRPr lang="hu-HU" sz="1800" dirty="0"/>
          </a:p>
          <a:p>
            <a:pPr marL="0" indent="0">
              <a:buNone/>
            </a:pPr>
            <a:r>
              <a:rPr lang="hu-HU" sz="1800" b="1" dirty="0"/>
              <a:t>Why is it a good practice?</a:t>
            </a:r>
          </a:p>
          <a:p>
            <a:r>
              <a:rPr lang="en-GB" sz="1800" dirty="0"/>
              <a:t>The activities are organised around people’s needs in a holistic manner</a:t>
            </a:r>
            <a:endParaRPr lang="hu-HU" sz="1800" dirty="0"/>
          </a:p>
          <a:p>
            <a:r>
              <a:rPr lang="en-GB" sz="1800" dirty="0"/>
              <a:t>DIOGENES also takes on an “awareness-raising role” by mediating with the authorities and working to break their stereotypes about mobile EU citizens (e.g., Roma people who are often discriminated against and stigmatised)</a:t>
            </a:r>
            <a:endParaRPr lang="hu-HU" sz="1800" dirty="0"/>
          </a:p>
          <a:p>
            <a:r>
              <a:rPr lang="en-GB" sz="1800" dirty="0"/>
              <a:t>The intercultural mediators come from the same communities, and they speak the same languages as the beneficiaries, respectively Romani, Romanian, and Polish</a:t>
            </a:r>
            <a:endParaRPr lang="hu-HU" sz="1800" b="1" dirty="0"/>
          </a:p>
          <a:p>
            <a:pPr marL="0" indent="0">
              <a:buNone/>
            </a:pPr>
            <a:endParaRPr lang="hu-HU" sz="1500" dirty="0"/>
          </a:p>
          <a:p>
            <a:pPr marL="0" indent="0">
              <a:buNone/>
            </a:pPr>
            <a:endParaRPr lang="en-US" sz="1500" dirty="0"/>
          </a:p>
        </p:txBody>
      </p:sp>
      <p:pic>
        <p:nvPicPr>
          <p:cNvPr id="5" name="Picture 4" descr="Logo&#10;&#10;Description automatically generated">
            <a:extLst>
              <a:ext uri="{FF2B5EF4-FFF2-40B4-BE49-F238E27FC236}">
                <a16:creationId xmlns:a16="http://schemas.microsoft.com/office/drawing/2014/main" id="{5D1C3ADA-60B1-0B5F-181D-322EBE8B233A}"/>
              </a:ext>
            </a:extLst>
          </p:cNvPr>
          <p:cNvPicPr>
            <a:picLocks noChangeAspect="1"/>
          </p:cNvPicPr>
          <p:nvPr/>
        </p:nvPicPr>
        <p:blipFill rotWithShape="1">
          <a:blip r:embed="rId3">
            <a:extLst>
              <a:ext uri="{28A0092B-C50C-407E-A947-70E740481C1C}">
                <a14:useLocalDpi xmlns:a14="http://schemas.microsoft.com/office/drawing/2010/main" val="0"/>
              </a:ext>
            </a:extLst>
          </a:blip>
          <a:srcRect l="1480" r="11451" b="-3"/>
          <a:stretch/>
        </p:blipFill>
        <p:spPr>
          <a:xfrm>
            <a:off x="9634675" y="4054217"/>
            <a:ext cx="1984831" cy="2063119"/>
          </a:xfrm>
          <a:prstGeom prst="rect">
            <a:avLst/>
          </a:prstGeom>
        </p:spPr>
      </p:pic>
    </p:spTree>
    <p:extLst>
      <p:ext uri="{BB962C8B-B14F-4D97-AF65-F5344CB8AC3E}">
        <p14:creationId xmlns:p14="http://schemas.microsoft.com/office/powerpoint/2010/main" val="2021441522"/>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C49E8E779E44D8844BE7BFF36D096" ma:contentTypeVersion="16" ma:contentTypeDescription="Create a new document." ma:contentTypeScope="" ma:versionID="3cd6d71eb31930f2053e9e205eb13d80">
  <xsd:schema xmlns:xsd="http://www.w3.org/2001/XMLSchema" xmlns:xs="http://www.w3.org/2001/XMLSchema" xmlns:p="http://schemas.microsoft.com/office/2006/metadata/properties" xmlns:ns2="eb4defa2-306d-42f3-a45c-d773604bc3b6" xmlns:ns3="8e12d9bd-ea3e-4137-9ea7-b65ad54deda4" xmlns:ns4="97ff6bad-ea69-4c81-826a-bb0324ae1e36" targetNamespace="http://schemas.microsoft.com/office/2006/metadata/properties" ma:root="true" ma:fieldsID="e87bc6203fc8620a712b996371ed5ee1" ns2:_="" ns3:_="" ns4:_="">
    <xsd:import namespace="eb4defa2-306d-42f3-a45c-d773604bc3b6"/>
    <xsd:import namespace="8e12d9bd-ea3e-4137-9ea7-b65ad54deda4"/>
    <xsd:import namespace="97ff6bad-ea69-4c81-826a-bb0324ae1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4defa2-306d-42f3-a45c-d773604bc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2d9bd-ea3e-4137-9ea7-b65ad54deda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05760b-5bc9-46b2-a7b5-dbc7377b68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7ff6bad-ea69-4c81-826a-bb0324ae1e3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2842be00-423f-4ee5-af92-00e24213efa5}" ma:internalName="TaxCatchAll" ma:showField="CatchAllData" ma:web="97ff6bad-ea69-4c81-826a-bb0324ae1e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e12d9bd-ea3e-4137-9ea7-b65ad54deda4">
      <Terms xmlns="http://schemas.microsoft.com/office/infopath/2007/PartnerControls"/>
    </lcf76f155ced4ddcb4097134ff3c332f>
    <TaxCatchAll xmlns="97ff6bad-ea69-4c81-826a-bb0324ae1e3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5712A-C0E6-4CD7-8346-A4727AA2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4defa2-306d-42f3-a45c-d773604bc3b6"/>
    <ds:schemaRef ds:uri="8e12d9bd-ea3e-4137-9ea7-b65ad54deda4"/>
    <ds:schemaRef ds:uri="97ff6bad-ea69-4c81-826a-bb0324ae1e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D3D559-9660-4B8D-A8FA-AC9ED1D194FB}">
  <ds:schemaRefs>
    <ds:schemaRef ds:uri="http://schemas.microsoft.com/office/2006/metadata/properties"/>
    <ds:schemaRef ds:uri="http://schemas.microsoft.com/office/infopath/2007/PartnerControls"/>
    <ds:schemaRef ds:uri="8e12d9bd-ea3e-4137-9ea7-b65ad54deda4"/>
    <ds:schemaRef ds:uri="97ff6bad-ea69-4c81-826a-bb0324ae1e36"/>
  </ds:schemaRefs>
</ds:datastoreItem>
</file>

<file path=customXml/itemProps3.xml><?xml version="1.0" encoding="utf-8"?>
<ds:datastoreItem xmlns:ds="http://schemas.openxmlformats.org/officeDocument/2006/customXml" ds:itemID="{71D29399-ADD4-4E54-AD2E-74F1745B0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TotalTime>
  <Words>3525</Words>
  <Application>Microsoft Office PowerPoint</Application>
  <PresentationFormat>Widescreen</PresentationFormat>
  <Paragraphs>152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vt:lpstr>
      <vt:lpstr>Calibri Light</vt:lpstr>
      <vt:lpstr>Office Theme</vt:lpstr>
      <vt:lpstr>PowerPoint Presentation</vt:lpstr>
      <vt:lpstr>The 10 Common Basic Principles of Roma Inclusion</vt:lpstr>
      <vt:lpstr>The 10 Principles are:</vt:lpstr>
      <vt:lpstr>PowerPoint Presentation</vt:lpstr>
      <vt:lpstr>PowerPoint Presentation</vt:lpstr>
      <vt:lpstr>PowerPoint Presentation</vt:lpstr>
      <vt:lpstr>EU Roma Strategic Framework for equality, inclusion and participation 2020-2030 </vt:lpstr>
      <vt:lpstr>Good practices to support mobile EU Roma living in homelessness – Good Practice 1</vt:lpstr>
      <vt:lpstr>Good Practice 2</vt:lpstr>
      <vt:lpstr>Good Practice 3</vt:lpstr>
      <vt:lpstr>Good Practice 4</vt:lpstr>
      <vt:lpstr>Good Practice 5</vt:lpstr>
      <vt:lpstr>Resources</vt:lpstr>
      <vt:lpstr>Thanks for reading! for further questions or comments please contact us at simona.barbu@feantsa.org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Rights Of Destitute Mobile EU Citizens</dc:title>
  <dc:creator>Rami_10@sulid.hu</dc:creator>
  <cp:lastModifiedBy>Information</cp:lastModifiedBy>
  <cp:revision>27</cp:revision>
  <dcterms:created xsi:type="dcterms:W3CDTF">2023-02-12T08:36:05Z</dcterms:created>
  <dcterms:modified xsi:type="dcterms:W3CDTF">2023-05-12T12:04:10Z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0x010100810C49E8E779E44D8844BE7BFF36D096</vt:lpwstr>
  </property>
</Properties>
</file>