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8" r:id="rId2"/>
    <p:sldId id="273" r:id="rId3"/>
    <p:sldId id="261" r:id="rId4"/>
    <p:sldId id="258" r:id="rId5"/>
    <p:sldId id="257" r:id="rId6"/>
    <p:sldId id="259" r:id="rId7"/>
    <p:sldId id="274" r:id="rId8"/>
    <p:sldId id="281" r:id="rId9"/>
    <p:sldId id="282" r:id="rId10"/>
    <p:sldId id="264" r:id="rId11"/>
    <p:sldId id="26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C77966-1111-0054-BF7E-CC1A4D27C5C0}" name="Migration" initials="M" userId="S::migration@feantsa.org::58a07852-7ccd-4983-83ea-46075670f872" providerId="AD"/>
  <p188:author id="{51A435BD-48AB-C9AB-5D1A-A872AFF5240E}" name="Rami_10@sulid.hu" initials="R" userId="S::Rami_10@sulid.hu::683ed5da-b10c-403c-bdb4-bebc62829d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192" autoAdjust="0"/>
  </p:normalViewPr>
  <p:slideViewPr>
    <p:cSldViewPr snapToGrid="0">
      <p:cViewPr varScale="1">
        <p:scale>
          <a:sx n="45" d="100"/>
          <a:sy n="45" d="100"/>
        </p:scale>
        <p:origin x="1496" y="48"/>
      </p:cViewPr>
      <p:guideLst/>
    </p:cSldViewPr>
  </p:slideViewPr>
  <p:outlineViewPr>
    <p:cViewPr>
      <p:scale>
        <a:sx n="33" d="100"/>
        <a:sy n="33" d="100"/>
      </p:scale>
      <p:origin x="0" y="-3787"/>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34" d="100"/>
          <a:sy n="34" d="100"/>
        </p:scale>
        <p:origin x="206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475BA-F3E1-4C8A-AA7B-B38F8A505C9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F6F4E20-2C29-41B6-A224-F996ED613887}">
      <dgm:prSet/>
      <dgm:spPr/>
      <dgm:t>
        <a:bodyPr/>
        <a:lstStyle/>
        <a:p>
          <a:r>
            <a:rPr lang="hu-HU"/>
            <a:t>Escaping racism to West</a:t>
          </a:r>
          <a:r>
            <a:rPr lang="fr-FR"/>
            <a:t>ern</a:t>
          </a:r>
          <a:r>
            <a:rPr lang="hu-HU"/>
            <a:t> European </a:t>
          </a:r>
          <a:r>
            <a:rPr lang="fr-FR"/>
            <a:t>countries </a:t>
          </a:r>
          <a:r>
            <a:rPr lang="hu-HU"/>
            <a:t>and the United States after the fall of the Berlin Wall</a:t>
          </a:r>
          <a:endParaRPr lang="en-US"/>
        </a:p>
      </dgm:t>
    </dgm:pt>
    <dgm:pt modelId="{674D6BE9-C8C6-4BB6-ADA6-00B4034EC21A}" type="parTrans" cxnId="{552FA213-0AE8-493C-AF9B-8D68F390EB90}">
      <dgm:prSet/>
      <dgm:spPr/>
      <dgm:t>
        <a:bodyPr/>
        <a:lstStyle/>
        <a:p>
          <a:endParaRPr lang="en-US"/>
        </a:p>
      </dgm:t>
    </dgm:pt>
    <dgm:pt modelId="{1BB532D7-D143-4587-B318-5B2F3B6EDB9A}" type="sibTrans" cxnId="{552FA213-0AE8-493C-AF9B-8D68F390EB90}">
      <dgm:prSet/>
      <dgm:spPr/>
      <dgm:t>
        <a:bodyPr/>
        <a:lstStyle/>
        <a:p>
          <a:endParaRPr lang="en-US"/>
        </a:p>
      </dgm:t>
    </dgm:pt>
    <dgm:pt modelId="{C09BE9DF-562A-4FC4-BEC5-9D447963ADB1}">
      <dgm:prSet/>
      <dgm:spPr/>
      <dgm:t>
        <a:bodyPr/>
        <a:lstStyle/>
        <a:p>
          <a:r>
            <a:rPr lang="en-US"/>
            <a:t>Asylum-seekers from Bosnia-Hercegovina (1991-1995) and Kosovo (1998-1999)</a:t>
          </a:r>
        </a:p>
      </dgm:t>
    </dgm:pt>
    <dgm:pt modelId="{A089273C-DC38-4593-BC40-F5F057DEA87E}" type="parTrans" cxnId="{61FB4359-6EC6-46CD-8149-F7352EAD3E01}">
      <dgm:prSet/>
      <dgm:spPr/>
      <dgm:t>
        <a:bodyPr/>
        <a:lstStyle/>
        <a:p>
          <a:endParaRPr lang="en-US"/>
        </a:p>
      </dgm:t>
    </dgm:pt>
    <dgm:pt modelId="{13E9D2E5-2270-4D7F-AA5B-491E932910BB}" type="sibTrans" cxnId="{61FB4359-6EC6-46CD-8149-F7352EAD3E01}">
      <dgm:prSet/>
      <dgm:spPr/>
      <dgm:t>
        <a:bodyPr/>
        <a:lstStyle/>
        <a:p>
          <a:endParaRPr lang="en-US"/>
        </a:p>
      </dgm:t>
    </dgm:pt>
    <dgm:pt modelId="{314AAAC4-65F0-4358-8D76-667EB2112833}">
      <dgm:prSet/>
      <dgm:spPr/>
      <dgm:t>
        <a:bodyPr/>
        <a:lstStyle/>
        <a:p>
          <a:r>
            <a:rPr lang="hu-HU"/>
            <a:t>Enlargement of the European Uni</a:t>
          </a:r>
          <a:r>
            <a:rPr lang="fr-FR"/>
            <a:t>o</a:t>
          </a:r>
          <a:r>
            <a:rPr lang="hu-HU"/>
            <a:t>n (2004-2007) – supposed increase </a:t>
          </a:r>
          <a:r>
            <a:rPr lang="fr-FR"/>
            <a:t>in </a:t>
          </a:r>
          <a:r>
            <a:rPr lang="hu-HU"/>
            <a:t>human traffic</a:t>
          </a:r>
          <a:r>
            <a:rPr lang="fr-FR"/>
            <a:t>king</a:t>
          </a:r>
          <a:endParaRPr lang="en-US"/>
        </a:p>
      </dgm:t>
    </dgm:pt>
    <dgm:pt modelId="{0A936097-ADCB-4351-8D20-18723617CD9D}" type="parTrans" cxnId="{828A3101-9BE0-4413-B9ED-14A39057B378}">
      <dgm:prSet/>
      <dgm:spPr/>
      <dgm:t>
        <a:bodyPr/>
        <a:lstStyle/>
        <a:p>
          <a:endParaRPr lang="en-US"/>
        </a:p>
      </dgm:t>
    </dgm:pt>
    <dgm:pt modelId="{C211DEF8-E264-45D1-89E7-081F8E0995CB}" type="sibTrans" cxnId="{828A3101-9BE0-4413-B9ED-14A39057B378}">
      <dgm:prSet/>
      <dgm:spPr/>
      <dgm:t>
        <a:bodyPr/>
        <a:lstStyle/>
        <a:p>
          <a:endParaRPr lang="en-US"/>
        </a:p>
      </dgm:t>
    </dgm:pt>
    <dgm:pt modelId="{95334223-6245-4DC2-87BD-47B5F31D09C9}" type="pres">
      <dgm:prSet presAssocID="{278475BA-F3E1-4C8A-AA7B-B38F8A505C90}" presName="linear" presStyleCnt="0">
        <dgm:presLayoutVars>
          <dgm:animLvl val="lvl"/>
          <dgm:resizeHandles val="exact"/>
        </dgm:presLayoutVars>
      </dgm:prSet>
      <dgm:spPr/>
    </dgm:pt>
    <dgm:pt modelId="{C6AFFCB0-2410-4973-AB07-266D214C88F8}" type="pres">
      <dgm:prSet presAssocID="{BF6F4E20-2C29-41B6-A224-F996ED613887}" presName="parentText" presStyleLbl="node1" presStyleIdx="0" presStyleCnt="3">
        <dgm:presLayoutVars>
          <dgm:chMax val="0"/>
          <dgm:bulletEnabled val="1"/>
        </dgm:presLayoutVars>
      </dgm:prSet>
      <dgm:spPr/>
    </dgm:pt>
    <dgm:pt modelId="{6F1F6925-3055-4A39-BA9A-CB579917507F}" type="pres">
      <dgm:prSet presAssocID="{1BB532D7-D143-4587-B318-5B2F3B6EDB9A}" presName="spacer" presStyleCnt="0"/>
      <dgm:spPr/>
    </dgm:pt>
    <dgm:pt modelId="{B5143DCB-22DE-4AE6-A236-660AEC8DC25F}" type="pres">
      <dgm:prSet presAssocID="{C09BE9DF-562A-4FC4-BEC5-9D447963ADB1}" presName="parentText" presStyleLbl="node1" presStyleIdx="1" presStyleCnt="3">
        <dgm:presLayoutVars>
          <dgm:chMax val="0"/>
          <dgm:bulletEnabled val="1"/>
        </dgm:presLayoutVars>
      </dgm:prSet>
      <dgm:spPr/>
    </dgm:pt>
    <dgm:pt modelId="{445A6C90-49D6-47E3-A6CC-A7B64721B1BC}" type="pres">
      <dgm:prSet presAssocID="{13E9D2E5-2270-4D7F-AA5B-491E932910BB}" presName="spacer" presStyleCnt="0"/>
      <dgm:spPr/>
    </dgm:pt>
    <dgm:pt modelId="{E435E2E2-BC9B-4917-8BFB-C9352576DCA0}" type="pres">
      <dgm:prSet presAssocID="{314AAAC4-65F0-4358-8D76-667EB2112833}" presName="parentText" presStyleLbl="node1" presStyleIdx="2" presStyleCnt="3">
        <dgm:presLayoutVars>
          <dgm:chMax val="0"/>
          <dgm:bulletEnabled val="1"/>
        </dgm:presLayoutVars>
      </dgm:prSet>
      <dgm:spPr/>
    </dgm:pt>
  </dgm:ptLst>
  <dgm:cxnLst>
    <dgm:cxn modelId="{828A3101-9BE0-4413-B9ED-14A39057B378}" srcId="{278475BA-F3E1-4C8A-AA7B-B38F8A505C90}" destId="{314AAAC4-65F0-4358-8D76-667EB2112833}" srcOrd="2" destOrd="0" parTransId="{0A936097-ADCB-4351-8D20-18723617CD9D}" sibTransId="{C211DEF8-E264-45D1-89E7-081F8E0995CB}"/>
    <dgm:cxn modelId="{552FA213-0AE8-493C-AF9B-8D68F390EB90}" srcId="{278475BA-F3E1-4C8A-AA7B-B38F8A505C90}" destId="{BF6F4E20-2C29-41B6-A224-F996ED613887}" srcOrd="0" destOrd="0" parTransId="{674D6BE9-C8C6-4BB6-ADA6-00B4034EC21A}" sibTransId="{1BB532D7-D143-4587-B318-5B2F3B6EDB9A}"/>
    <dgm:cxn modelId="{B18D0B27-B76D-4CD7-A9CA-AD34379735F6}" type="presOf" srcId="{314AAAC4-65F0-4358-8D76-667EB2112833}" destId="{E435E2E2-BC9B-4917-8BFB-C9352576DCA0}" srcOrd="0" destOrd="0" presId="urn:microsoft.com/office/officeart/2005/8/layout/vList2"/>
    <dgm:cxn modelId="{981BAB34-BCBA-408C-BC3C-630E39293209}" type="presOf" srcId="{BF6F4E20-2C29-41B6-A224-F996ED613887}" destId="{C6AFFCB0-2410-4973-AB07-266D214C88F8}" srcOrd="0" destOrd="0" presId="urn:microsoft.com/office/officeart/2005/8/layout/vList2"/>
    <dgm:cxn modelId="{61FB4359-6EC6-46CD-8149-F7352EAD3E01}" srcId="{278475BA-F3E1-4C8A-AA7B-B38F8A505C90}" destId="{C09BE9DF-562A-4FC4-BEC5-9D447963ADB1}" srcOrd="1" destOrd="0" parTransId="{A089273C-DC38-4593-BC40-F5F057DEA87E}" sibTransId="{13E9D2E5-2270-4D7F-AA5B-491E932910BB}"/>
    <dgm:cxn modelId="{B4445DA8-EFAA-490C-966C-5005C7C49A08}" type="presOf" srcId="{C09BE9DF-562A-4FC4-BEC5-9D447963ADB1}" destId="{B5143DCB-22DE-4AE6-A236-660AEC8DC25F}" srcOrd="0" destOrd="0" presId="urn:microsoft.com/office/officeart/2005/8/layout/vList2"/>
    <dgm:cxn modelId="{774692BA-00E3-43A0-B375-4FDD23CCE8B0}" type="presOf" srcId="{278475BA-F3E1-4C8A-AA7B-B38F8A505C90}" destId="{95334223-6245-4DC2-87BD-47B5F31D09C9}" srcOrd="0" destOrd="0" presId="urn:microsoft.com/office/officeart/2005/8/layout/vList2"/>
    <dgm:cxn modelId="{B7DDB4D4-70D3-4EE1-9BA5-AB573BB830BC}" type="presParOf" srcId="{95334223-6245-4DC2-87BD-47B5F31D09C9}" destId="{C6AFFCB0-2410-4973-AB07-266D214C88F8}" srcOrd="0" destOrd="0" presId="urn:microsoft.com/office/officeart/2005/8/layout/vList2"/>
    <dgm:cxn modelId="{1D041775-9BF2-4942-BB82-F4A907D43267}" type="presParOf" srcId="{95334223-6245-4DC2-87BD-47B5F31D09C9}" destId="{6F1F6925-3055-4A39-BA9A-CB579917507F}" srcOrd="1" destOrd="0" presId="urn:microsoft.com/office/officeart/2005/8/layout/vList2"/>
    <dgm:cxn modelId="{30A7D0A8-2779-49FC-AF08-7CEACCE05A9D}" type="presParOf" srcId="{95334223-6245-4DC2-87BD-47B5F31D09C9}" destId="{B5143DCB-22DE-4AE6-A236-660AEC8DC25F}" srcOrd="2" destOrd="0" presId="urn:microsoft.com/office/officeart/2005/8/layout/vList2"/>
    <dgm:cxn modelId="{1D3370B1-D976-4EA4-A093-FC4F766F4E87}" type="presParOf" srcId="{95334223-6245-4DC2-87BD-47B5F31D09C9}" destId="{445A6C90-49D6-47E3-A6CC-A7B64721B1BC}" srcOrd="3" destOrd="0" presId="urn:microsoft.com/office/officeart/2005/8/layout/vList2"/>
    <dgm:cxn modelId="{2B974B6E-D961-4692-8346-5205A5148017}" type="presParOf" srcId="{95334223-6245-4DC2-87BD-47B5F31D09C9}" destId="{E435E2E2-BC9B-4917-8BFB-C9352576DCA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DA910-B2CD-415A-B383-A20E5610E7B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1BE8FC2-56BE-4522-80EB-F4CDE3C144C1}">
      <dgm:prSet/>
      <dgm:spPr/>
      <dgm:t>
        <a:bodyPr/>
        <a:lstStyle/>
        <a:p>
          <a:r>
            <a:rPr lang="hu-HU" b="1"/>
            <a:t>No, it is not because migration is in their </a:t>
          </a:r>
          <a:r>
            <a:rPr lang="en-GB" b="1"/>
            <a:t>“</a:t>
          </a:r>
          <a:r>
            <a:rPr lang="hu-HU" b="1"/>
            <a:t>blood</a:t>
          </a:r>
          <a:r>
            <a:rPr lang="en-GB" b="1"/>
            <a:t>”</a:t>
          </a:r>
          <a:r>
            <a:rPr lang="hu-HU" b="1"/>
            <a:t> or</a:t>
          </a:r>
          <a:r>
            <a:rPr lang="fr-FR" b="1"/>
            <a:t> </a:t>
          </a:r>
          <a:r>
            <a:rPr lang="en-GB" b="1"/>
            <a:t>“nature,” it is related to:</a:t>
          </a:r>
          <a:endParaRPr lang="en-US"/>
        </a:p>
      </dgm:t>
    </dgm:pt>
    <dgm:pt modelId="{B46570C0-2099-4253-B7F6-7BB484BEF46D}" type="parTrans" cxnId="{052B5A45-693F-4FEF-9F68-3FF5E5A06D1D}">
      <dgm:prSet/>
      <dgm:spPr/>
      <dgm:t>
        <a:bodyPr/>
        <a:lstStyle/>
        <a:p>
          <a:endParaRPr lang="en-US"/>
        </a:p>
      </dgm:t>
    </dgm:pt>
    <dgm:pt modelId="{4FDD7FA6-E672-42E3-B02A-04435D94434D}" type="sibTrans" cxnId="{052B5A45-693F-4FEF-9F68-3FF5E5A06D1D}">
      <dgm:prSet/>
      <dgm:spPr/>
      <dgm:t>
        <a:bodyPr/>
        <a:lstStyle/>
        <a:p>
          <a:endParaRPr lang="en-US"/>
        </a:p>
      </dgm:t>
    </dgm:pt>
    <dgm:pt modelId="{35DAB90A-E59E-4F8A-B2DC-CE2653990F5E}">
      <dgm:prSet/>
      <dgm:spPr/>
      <dgm:t>
        <a:bodyPr/>
        <a:lstStyle/>
        <a:p>
          <a:r>
            <a:rPr lang="hu-HU"/>
            <a:t>Centuries</a:t>
          </a:r>
          <a:r>
            <a:rPr lang="fr-FR"/>
            <a:t>-</a:t>
          </a:r>
          <a:r>
            <a:rPr lang="hu-HU"/>
            <a:t>long structural discriminat</a:t>
          </a:r>
          <a:r>
            <a:rPr lang="fr-BE"/>
            <a:t>i</a:t>
          </a:r>
          <a:r>
            <a:rPr lang="hu-HU"/>
            <a:t>on </a:t>
          </a:r>
          <a:r>
            <a:rPr lang="en-GB"/>
            <a:t>which </a:t>
          </a:r>
          <a:r>
            <a:rPr lang="hu-HU"/>
            <a:t>pushed most Roma to </a:t>
          </a:r>
          <a:r>
            <a:rPr lang="fr-FR"/>
            <a:t>structural </a:t>
          </a:r>
          <a:r>
            <a:rPr lang="hu-HU"/>
            <a:t>poverty</a:t>
          </a:r>
          <a:endParaRPr lang="en-US"/>
        </a:p>
      </dgm:t>
    </dgm:pt>
    <dgm:pt modelId="{D879B3D0-5238-4EB0-985F-B740B47D986B}" type="parTrans" cxnId="{F4835E4B-1575-48B7-AE50-3C0F882CFEB7}">
      <dgm:prSet/>
      <dgm:spPr/>
      <dgm:t>
        <a:bodyPr/>
        <a:lstStyle/>
        <a:p>
          <a:endParaRPr lang="en-US"/>
        </a:p>
      </dgm:t>
    </dgm:pt>
    <dgm:pt modelId="{627BA28B-03A1-48EC-8F0F-FA1305FEA859}" type="sibTrans" cxnId="{F4835E4B-1575-48B7-AE50-3C0F882CFEB7}">
      <dgm:prSet/>
      <dgm:spPr/>
      <dgm:t>
        <a:bodyPr/>
        <a:lstStyle/>
        <a:p>
          <a:endParaRPr lang="en-US"/>
        </a:p>
      </dgm:t>
    </dgm:pt>
    <dgm:pt modelId="{3C4E0441-DE5C-4B7A-A071-CEBF935F8445}">
      <dgm:prSet/>
      <dgm:spPr/>
      <dgm:t>
        <a:bodyPr/>
        <a:lstStyle/>
        <a:p>
          <a:r>
            <a:rPr lang="hu-HU"/>
            <a:t>Using free</a:t>
          </a:r>
          <a:r>
            <a:rPr lang="fr-FR"/>
            <a:t>dom of </a:t>
          </a:r>
          <a:r>
            <a:rPr lang="en-GB"/>
            <a:t>movement</a:t>
          </a:r>
          <a:r>
            <a:rPr lang="fr-FR"/>
            <a:t> </a:t>
          </a:r>
          <a:r>
            <a:rPr lang="hu-HU"/>
            <a:t>within </a:t>
          </a:r>
          <a:r>
            <a:rPr lang="fr-FR"/>
            <a:t>the </a:t>
          </a:r>
          <a:r>
            <a:rPr lang="hu-HU"/>
            <a:t>EU</a:t>
          </a:r>
          <a:r>
            <a:rPr lang="fr-FR"/>
            <a:t> to</a:t>
          </a:r>
          <a:r>
            <a:rPr lang="hu-HU"/>
            <a:t> </a:t>
          </a:r>
          <a:r>
            <a:rPr lang="en-GB"/>
            <a:t>improve</a:t>
          </a:r>
          <a:r>
            <a:rPr lang="fr-FR"/>
            <a:t> </a:t>
          </a:r>
          <a:r>
            <a:rPr lang="hu-HU"/>
            <a:t>living conditions</a:t>
          </a:r>
          <a:endParaRPr lang="en-US"/>
        </a:p>
      </dgm:t>
    </dgm:pt>
    <dgm:pt modelId="{5AE6BD0E-2A2A-49D8-8591-400F66B854DF}" type="parTrans" cxnId="{355D5A74-DBAC-4975-945A-ABD519200823}">
      <dgm:prSet/>
      <dgm:spPr/>
      <dgm:t>
        <a:bodyPr/>
        <a:lstStyle/>
        <a:p>
          <a:endParaRPr lang="en-US"/>
        </a:p>
      </dgm:t>
    </dgm:pt>
    <dgm:pt modelId="{D8AA52C7-ABF1-4CD7-902E-1CE8DB71A2B8}" type="sibTrans" cxnId="{355D5A74-DBAC-4975-945A-ABD519200823}">
      <dgm:prSet/>
      <dgm:spPr/>
      <dgm:t>
        <a:bodyPr/>
        <a:lstStyle/>
        <a:p>
          <a:endParaRPr lang="en-US"/>
        </a:p>
      </dgm:t>
    </dgm:pt>
    <dgm:pt modelId="{CD70DBB4-8636-43F2-8339-896936160B00}">
      <dgm:prSet/>
      <dgm:spPr/>
      <dgm:t>
        <a:bodyPr/>
        <a:lstStyle/>
        <a:p>
          <a:r>
            <a:rPr lang="hu-HU"/>
            <a:t>Breaking the cycle of poverty – hope for better education for their children</a:t>
          </a:r>
          <a:endParaRPr lang="en-US"/>
        </a:p>
      </dgm:t>
    </dgm:pt>
    <dgm:pt modelId="{0C6CE9DF-EFC4-4050-8427-1D7E1D1B2C51}" type="parTrans" cxnId="{7D54D067-6A46-49A4-9BDE-D20CE949B96D}">
      <dgm:prSet/>
      <dgm:spPr/>
      <dgm:t>
        <a:bodyPr/>
        <a:lstStyle/>
        <a:p>
          <a:endParaRPr lang="en-US"/>
        </a:p>
      </dgm:t>
    </dgm:pt>
    <dgm:pt modelId="{7CA20C52-33EF-4C6A-923B-C9F5905BBB10}" type="sibTrans" cxnId="{7D54D067-6A46-49A4-9BDE-D20CE949B96D}">
      <dgm:prSet/>
      <dgm:spPr/>
      <dgm:t>
        <a:bodyPr/>
        <a:lstStyle/>
        <a:p>
          <a:endParaRPr lang="en-US"/>
        </a:p>
      </dgm:t>
    </dgm:pt>
    <dgm:pt modelId="{35A591BD-9FC1-40C1-9DF8-7524393FA96E}" type="pres">
      <dgm:prSet presAssocID="{83DDA910-B2CD-415A-B383-A20E5610E7B0}" presName="linear" presStyleCnt="0">
        <dgm:presLayoutVars>
          <dgm:animLvl val="lvl"/>
          <dgm:resizeHandles val="exact"/>
        </dgm:presLayoutVars>
      </dgm:prSet>
      <dgm:spPr/>
    </dgm:pt>
    <dgm:pt modelId="{390AC8B6-F874-45C5-A5B8-2AEBF9273C7B}" type="pres">
      <dgm:prSet presAssocID="{E1BE8FC2-56BE-4522-80EB-F4CDE3C144C1}" presName="parentText" presStyleLbl="node1" presStyleIdx="0" presStyleCnt="4">
        <dgm:presLayoutVars>
          <dgm:chMax val="0"/>
          <dgm:bulletEnabled val="1"/>
        </dgm:presLayoutVars>
      </dgm:prSet>
      <dgm:spPr/>
    </dgm:pt>
    <dgm:pt modelId="{4A476CB4-9167-44FB-8819-99B1D7383143}" type="pres">
      <dgm:prSet presAssocID="{4FDD7FA6-E672-42E3-B02A-04435D94434D}" presName="spacer" presStyleCnt="0"/>
      <dgm:spPr/>
    </dgm:pt>
    <dgm:pt modelId="{57ADE233-B9B9-4C5E-812C-4977118351BA}" type="pres">
      <dgm:prSet presAssocID="{35DAB90A-E59E-4F8A-B2DC-CE2653990F5E}" presName="parentText" presStyleLbl="node1" presStyleIdx="1" presStyleCnt="4">
        <dgm:presLayoutVars>
          <dgm:chMax val="0"/>
          <dgm:bulletEnabled val="1"/>
        </dgm:presLayoutVars>
      </dgm:prSet>
      <dgm:spPr/>
    </dgm:pt>
    <dgm:pt modelId="{CFAA0996-5A63-483A-A357-573F03D37EB7}" type="pres">
      <dgm:prSet presAssocID="{627BA28B-03A1-48EC-8F0F-FA1305FEA859}" presName="spacer" presStyleCnt="0"/>
      <dgm:spPr/>
    </dgm:pt>
    <dgm:pt modelId="{32FD0B50-A88C-4762-A98E-6ECD4DA7DCDE}" type="pres">
      <dgm:prSet presAssocID="{3C4E0441-DE5C-4B7A-A071-CEBF935F8445}" presName="parentText" presStyleLbl="node1" presStyleIdx="2" presStyleCnt="4">
        <dgm:presLayoutVars>
          <dgm:chMax val="0"/>
          <dgm:bulletEnabled val="1"/>
        </dgm:presLayoutVars>
      </dgm:prSet>
      <dgm:spPr/>
    </dgm:pt>
    <dgm:pt modelId="{4AC40A73-0870-4C71-ABE4-0AFC3407A5FA}" type="pres">
      <dgm:prSet presAssocID="{D8AA52C7-ABF1-4CD7-902E-1CE8DB71A2B8}" presName="spacer" presStyleCnt="0"/>
      <dgm:spPr/>
    </dgm:pt>
    <dgm:pt modelId="{2EDA3948-7ADF-4E44-BBCD-BBDCBA286A75}" type="pres">
      <dgm:prSet presAssocID="{CD70DBB4-8636-43F2-8339-896936160B00}" presName="parentText" presStyleLbl="node1" presStyleIdx="3" presStyleCnt="4">
        <dgm:presLayoutVars>
          <dgm:chMax val="0"/>
          <dgm:bulletEnabled val="1"/>
        </dgm:presLayoutVars>
      </dgm:prSet>
      <dgm:spPr/>
    </dgm:pt>
  </dgm:ptLst>
  <dgm:cxnLst>
    <dgm:cxn modelId="{EBB93D40-1547-47F9-89E1-90A066F46A61}" type="presOf" srcId="{E1BE8FC2-56BE-4522-80EB-F4CDE3C144C1}" destId="{390AC8B6-F874-45C5-A5B8-2AEBF9273C7B}" srcOrd="0" destOrd="0" presId="urn:microsoft.com/office/officeart/2005/8/layout/vList2"/>
    <dgm:cxn modelId="{D8AFCB40-1DE4-483B-8951-2A2F11B0B4A5}" type="presOf" srcId="{CD70DBB4-8636-43F2-8339-896936160B00}" destId="{2EDA3948-7ADF-4E44-BBCD-BBDCBA286A75}" srcOrd="0" destOrd="0" presId="urn:microsoft.com/office/officeart/2005/8/layout/vList2"/>
    <dgm:cxn modelId="{052B5A45-693F-4FEF-9F68-3FF5E5A06D1D}" srcId="{83DDA910-B2CD-415A-B383-A20E5610E7B0}" destId="{E1BE8FC2-56BE-4522-80EB-F4CDE3C144C1}" srcOrd="0" destOrd="0" parTransId="{B46570C0-2099-4253-B7F6-7BB484BEF46D}" sibTransId="{4FDD7FA6-E672-42E3-B02A-04435D94434D}"/>
    <dgm:cxn modelId="{7D54D067-6A46-49A4-9BDE-D20CE949B96D}" srcId="{83DDA910-B2CD-415A-B383-A20E5610E7B0}" destId="{CD70DBB4-8636-43F2-8339-896936160B00}" srcOrd="3" destOrd="0" parTransId="{0C6CE9DF-EFC4-4050-8427-1D7E1D1B2C51}" sibTransId="{7CA20C52-33EF-4C6A-923B-C9F5905BBB10}"/>
    <dgm:cxn modelId="{F4835E4B-1575-48B7-AE50-3C0F882CFEB7}" srcId="{83DDA910-B2CD-415A-B383-A20E5610E7B0}" destId="{35DAB90A-E59E-4F8A-B2DC-CE2653990F5E}" srcOrd="1" destOrd="0" parTransId="{D879B3D0-5238-4EB0-985F-B740B47D986B}" sibTransId="{627BA28B-03A1-48EC-8F0F-FA1305FEA859}"/>
    <dgm:cxn modelId="{355D5A74-DBAC-4975-945A-ABD519200823}" srcId="{83DDA910-B2CD-415A-B383-A20E5610E7B0}" destId="{3C4E0441-DE5C-4B7A-A071-CEBF935F8445}" srcOrd="2" destOrd="0" parTransId="{5AE6BD0E-2A2A-49D8-8591-400F66B854DF}" sibTransId="{D8AA52C7-ABF1-4CD7-902E-1CE8DB71A2B8}"/>
    <dgm:cxn modelId="{891DB793-2FBF-4825-B993-E325A4669C3E}" type="presOf" srcId="{3C4E0441-DE5C-4B7A-A071-CEBF935F8445}" destId="{32FD0B50-A88C-4762-A98E-6ECD4DA7DCDE}" srcOrd="0" destOrd="0" presId="urn:microsoft.com/office/officeart/2005/8/layout/vList2"/>
    <dgm:cxn modelId="{7936C3C2-3178-4E9D-9E67-A0A81FF48CE3}" type="presOf" srcId="{83DDA910-B2CD-415A-B383-A20E5610E7B0}" destId="{35A591BD-9FC1-40C1-9DF8-7524393FA96E}" srcOrd="0" destOrd="0" presId="urn:microsoft.com/office/officeart/2005/8/layout/vList2"/>
    <dgm:cxn modelId="{B50D49DF-FCC1-45D0-9A6A-0BFDBB08D3A2}" type="presOf" srcId="{35DAB90A-E59E-4F8A-B2DC-CE2653990F5E}" destId="{57ADE233-B9B9-4C5E-812C-4977118351BA}" srcOrd="0" destOrd="0" presId="urn:microsoft.com/office/officeart/2005/8/layout/vList2"/>
    <dgm:cxn modelId="{E9B51D29-7133-471D-915A-F5AC4C135390}" type="presParOf" srcId="{35A591BD-9FC1-40C1-9DF8-7524393FA96E}" destId="{390AC8B6-F874-45C5-A5B8-2AEBF9273C7B}" srcOrd="0" destOrd="0" presId="urn:microsoft.com/office/officeart/2005/8/layout/vList2"/>
    <dgm:cxn modelId="{BBCCE852-9B82-45A1-9D09-6C45EC703282}" type="presParOf" srcId="{35A591BD-9FC1-40C1-9DF8-7524393FA96E}" destId="{4A476CB4-9167-44FB-8819-99B1D7383143}" srcOrd="1" destOrd="0" presId="urn:microsoft.com/office/officeart/2005/8/layout/vList2"/>
    <dgm:cxn modelId="{7AD41C5E-9BCF-42B7-90D2-A8722A7BE355}" type="presParOf" srcId="{35A591BD-9FC1-40C1-9DF8-7524393FA96E}" destId="{57ADE233-B9B9-4C5E-812C-4977118351BA}" srcOrd="2" destOrd="0" presId="urn:microsoft.com/office/officeart/2005/8/layout/vList2"/>
    <dgm:cxn modelId="{E7E91206-B2A1-4884-8C94-0EBB2D9AC9B4}" type="presParOf" srcId="{35A591BD-9FC1-40C1-9DF8-7524393FA96E}" destId="{CFAA0996-5A63-483A-A357-573F03D37EB7}" srcOrd="3" destOrd="0" presId="urn:microsoft.com/office/officeart/2005/8/layout/vList2"/>
    <dgm:cxn modelId="{9EF9543C-FED1-4553-AA95-A6352A7F1F40}" type="presParOf" srcId="{35A591BD-9FC1-40C1-9DF8-7524393FA96E}" destId="{32FD0B50-A88C-4762-A98E-6ECD4DA7DCDE}" srcOrd="4" destOrd="0" presId="urn:microsoft.com/office/officeart/2005/8/layout/vList2"/>
    <dgm:cxn modelId="{2F596CFA-CEDC-423E-B825-C3A2636327CE}" type="presParOf" srcId="{35A591BD-9FC1-40C1-9DF8-7524393FA96E}" destId="{4AC40A73-0870-4C71-ABE4-0AFC3407A5FA}" srcOrd="5" destOrd="0" presId="urn:microsoft.com/office/officeart/2005/8/layout/vList2"/>
    <dgm:cxn modelId="{A890B190-0200-4981-8E8B-0A0F6A22D5AB}" type="presParOf" srcId="{35A591BD-9FC1-40C1-9DF8-7524393FA96E}" destId="{2EDA3948-7ADF-4E44-BBCD-BBDCBA286A7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7DE1E-8C9E-49E1-B525-A25C34DD30B5}" type="doc">
      <dgm:prSet loTypeId="urn:microsoft.com/office/officeart/2005/8/layout/vProcess5" loCatId="process" qsTypeId="urn:microsoft.com/office/officeart/2005/8/quickstyle/simple5" qsCatId="simple" csTypeId="urn:microsoft.com/office/officeart/2005/8/colors/accent1_2" csCatId="accent1"/>
      <dgm:spPr/>
      <dgm:t>
        <a:bodyPr/>
        <a:lstStyle/>
        <a:p>
          <a:endParaRPr lang="en-US"/>
        </a:p>
      </dgm:t>
    </dgm:pt>
    <dgm:pt modelId="{E7A45321-5EB0-4122-9DF3-EDE0F86BC8D5}">
      <dgm:prSet/>
      <dgm:spPr/>
      <dgm:t>
        <a:bodyPr/>
        <a:lstStyle/>
        <a:p>
          <a:r>
            <a:rPr lang="en-US"/>
            <a:t>Roma living in informal living places face repeated evictions and attacks. </a:t>
          </a:r>
        </a:p>
      </dgm:t>
    </dgm:pt>
    <dgm:pt modelId="{F67C14E5-EADC-4EEE-B37B-4A89E52BE158}" type="parTrans" cxnId="{C867DA1C-9E55-4C69-826E-137C2E13ED59}">
      <dgm:prSet/>
      <dgm:spPr/>
      <dgm:t>
        <a:bodyPr/>
        <a:lstStyle/>
        <a:p>
          <a:endParaRPr lang="en-US"/>
        </a:p>
      </dgm:t>
    </dgm:pt>
    <dgm:pt modelId="{082AC084-8102-4F61-ADAA-2D504B632138}" type="sibTrans" cxnId="{C867DA1C-9E55-4C69-826E-137C2E13ED59}">
      <dgm:prSet/>
      <dgm:spPr/>
      <dgm:t>
        <a:bodyPr/>
        <a:lstStyle/>
        <a:p>
          <a:endParaRPr lang="en-US"/>
        </a:p>
      </dgm:t>
    </dgm:pt>
    <dgm:pt modelId="{36BDBBAE-F1CB-4C2F-B7F0-F0B54FBA1B82}">
      <dgm:prSet/>
      <dgm:spPr/>
      <dgm:t>
        <a:bodyPr/>
        <a:lstStyle/>
        <a:p>
          <a:r>
            <a:rPr lang="en-US"/>
            <a:t>Lack of awareness and understanding of the history and culture of Roma communities in Europe.</a:t>
          </a:r>
        </a:p>
      </dgm:t>
    </dgm:pt>
    <dgm:pt modelId="{BF2F1EE9-C9BC-472E-90E5-037CBC7F73B5}" type="parTrans" cxnId="{E5167B10-A03C-4786-BD78-59A9D05BD4EB}">
      <dgm:prSet/>
      <dgm:spPr/>
      <dgm:t>
        <a:bodyPr/>
        <a:lstStyle/>
        <a:p>
          <a:endParaRPr lang="en-US"/>
        </a:p>
      </dgm:t>
    </dgm:pt>
    <dgm:pt modelId="{77DF88B5-898A-4267-B5C5-57741D344977}" type="sibTrans" cxnId="{E5167B10-A03C-4786-BD78-59A9D05BD4EB}">
      <dgm:prSet/>
      <dgm:spPr/>
      <dgm:t>
        <a:bodyPr/>
        <a:lstStyle/>
        <a:p>
          <a:endParaRPr lang="en-US"/>
        </a:p>
      </dgm:t>
    </dgm:pt>
    <dgm:pt modelId="{91EBCD86-DB2B-45BE-9946-8F5129737482}" type="pres">
      <dgm:prSet presAssocID="{14F7DE1E-8C9E-49E1-B525-A25C34DD30B5}" presName="outerComposite" presStyleCnt="0">
        <dgm:presLayoutVars>
          <dgm:chMax val="5"/>
          <dgm:dir/>
          <dgm:resizeHandles val="exact"/>
        </dgm:presLayoutVars>
      </dgm:prSet>
      <dgm:spPr/>
    </dgm:pt>
    <dgm:pt modelId="{29DA66AD-7800-49DD-AA8D-501B0259152D}" type="pres">
      <dgm:prSet presAssocID="{14F7DE1E-8C9E-49E1-B525-A25C34DD30B5}" presName="dummyMaxCanvas" presStyleCnt="0">
        <dgm:presLayoutVars/>
      </dgm:prSet>
      <dgm:spPr/>
    </dgm:pt>
    <dgm:pt modelId="{140EF403-166A-4CF8-AB79-DF117BD14A55}" type="pres">
      <dgm:prSet presAssocID="{14F7DE1E-8C9E-49E1-B525-A25C34DD30B5}" presName="TwoNodes_1" presStyleLbl="node1" presStyleIdx="0" presStyleCnt="2">
        <dgm:presLayoutVars>
          <dgm:bulletEnabled val="1"/>
        </dgm:presLayoutVars>
      </dgm:prSet>
      <dgm:spPr/>
    </dgm:pt>
    <dgm:pt modelId="{0674B95E-BD4E-4881-83B1-C5BE696D61F2}" type="pres">
      <dgm:prSet presAssocID="{14F7DE1E-8C9E-49E1-B525-A25C34DD30B5}" presName="TwoNodes_2" presStyleLbl="node1" presStyleIdx="1" presStyleCnt="2">
        <dgm:presLayoutVars>
          <dgm:bulletEnabled val="1"/>
        </dgm:presLayoutVars>
      </dgm:prSet>
      <dgm:spPr/>
    </dgm:pt>
    <dgm:pt modelId="{15B29BF0-AA08-4580-9048-07137E46EFA0}" type="pres">
      <dgm:prSet presAssocID="{14F7DE1E-8C9E-49E1-B525-A25C34DD30B5}" presName="TwoConn_1-2" presStyleLbl="fgAccFollowNode1" presStyleIdx="0" presStyleCnt="1">
        <dgm:presLayoutVars>
          <dgm:bulletEnabled val="1"/>
        </dgm:presLayoutVars>
      </dgm:prSet>
      <dgm:spPr/>
    </dgm:pt>
    <dgm:pt modelId="{B877892D-C4B4-4CC7-8EE0-EB8ED0C8AB0D}" type="pres">
      <dgm:prSet presAssocID="{14F7DE1E-8C9E-49E1-B525-A25C34DD30B5}" presName="TwoNodes_1_text" presStyleLbl="node1" presStyleIdx="1" presStyleCnt="2">
        <dgm:presLayoutVars>
          <dgm:bulletEnabled val="1"/>
        </dgm:presLayoutVars>
      </dgm:prSet>
      <dgm:spPr/>
    </dgm:pt>
    <dgm:pt modelId="{C72788D6-23FC-4F63-98B8-A7F8D12B8E52}" type="pres">
      <dgm:prSet presAssocID="{14F7DE1E-8C9E-49E1-B525-A25C34DD30B5}" presName="TwoNodes_2_text" presStyleLbl="node1" presStyleIdx="1" presStyleCnt="2">
        <dgm:presLayoutVars>
          <dgm:bulletEnabled val="1"/>
        </dgm:presLayoutVars>
      </dgm:prSet>
      <dgm:spPr/>
    </dgm:pt>
  </dgm:ptLst>
  <dgm:cxnLst>
    <dgm:cxn modelId="{E5167B10-A03C-4786-BD78-59A9D05BD4EB}" srcId="{14F7DE1E-8C9E-49E1-B525-A25C34DD30B5}" destId="{36BDBBAE-F1CB-4C2F-B7F0-F0B54FBA1B82}" srcOrd="1" destOrd="0" parTransId="{BF2F1EE9-C9BC-472E-90E5-037CBC7F73B5}" sibTransId="{77DF88B5-898A-4267-B5C5-57741D344977}"/>
    <dgm:cxn modelId="{C867DA1C-9E55-4C69-826E-137C2E13ED59}" srcId="{14F7DE1E-8C9E-49E1-B525-A25C34DD30B5}" destId="{E7A45321-5EB0-4122-9DF3-EDE0F86BC8D5}" srcOrd="0" destOrd="0" parTransId="{F67C14E5-EADC-4EEE-B37B-4A89E52BE158}" sibTransId="{082AC084-8102-4F61-ADAA-2D504B632138}"/>
    <dgm:cxn modelId="{45AC9067-4983-4A35-A5E5-998FEC482EB5}" type="presOf" srcId="{E7A45321-5EB0-4122-9DF3-EDE0F86BC8D5}" destId="{B877892D-C4B4-4CC7-8EE0-EB8ED0C8AB0D}" srcOrd="1" destOrd="0" presId="urn:microsoft.com/office/officeart/2005/8/layout/vProcess5"/>
    <dgm:cxn modelId="{4351DE74-00C9-42C2-B03D-70DE7912E383}" type="presOf" srcId="{082AC084-8102-4F61-ADAA-2D504B632138}" destId="{15B29BF0-AA08-4580-9048-07137E46EFA0}" srcOrd="0" destOrd="0" presId="urn:microsoft.com/office/officeart/2005/8/layout/vProcess5"/>
    <dgm:cxn modelId="{5B7B69A8-2FF4-44BB-841C-217F0D66040A}" type="presOf" srcId="{E7A45321-5EB0-4122-9DF3-EDE0F86BC8D5}" destId="{140EF403-166A-4CF8-AB79-DF117BD14A55}" srcOrd="0" destOrd="0" presId="urn:microsoft.com/office/officeart/2005/8/layout/vProcess5"/>
    <dgm:cxn modelId="{8D814FE6-D197-483F-8516-4169AD6E7409}" type="presOf" srcId="{36BDBBAE-F1CB-4C2F-B7F0-F0B54FBA1B82}" destId="{0674B95E-BD4E-4881-83B1-C5BE696D61F2}" srcOrd="0" destOrd="0" presId="urn:microsoft.com/office/officeart/2005/8/layout/vProcess5"/>
    <dgm:cxn modelId="{7AA1F2FB-CC84-4172-9E85-E79F48E152CB}" type="presOf" srcId="{36BDBBAE-F1CB-4C2F-B7F0-F0B54FBA1B82}" destId="{C72788D6-23FC-4F63-98B8-A7F8D12B8E52}" srcOrd="1" destOrd="0" presId="urn:microsoft.com/office/officeart/2005/8/layout/vProcess5"/>
    <dgm:cxn modelId="{EA52D2FE-8C85-4D32-85EC-6077707B4423}" type="presOf" srcId="{14F7DE1E-8C9E-49E1-B525-A25C34DD30B5}" destId="{91EBCD86-DB2B-45BE-9946-8F5129737482}" srcOrd="0" destOrd="0" presId="urn:microsoft.com/office/officeart/2005/8/layout/vProcess5"/>
    <dgm:cxn modelId="{24F39312-A2F2-4B56-8533-525507F193FC}" type="presParOf" srcId="{91EBCD86-DB2B-45BE-9946-8F5129737482}" destId="{29DA66AD-7800-49DD-AA8D-501B0259152D}" srcOrd="0" destOrd="0" presId="urn:microsoft.com/office/officeart/2005/8/layout/vProcess5"/>
    <dgm:cxn modelId="{D28B7B7B-F723-456D-80B7-DC67A25D93DC}" type="presParOf" srcId="{91EBCD86-DB2B-45BE-9946-8F5129737482}" destId="{140EF403-166A-4CF8-AB79-DF117BD14A55}" srcOrd="1" destOrd="0" presId="urn:microsoft.com/office/officeart/2005/8/layout/vProcess5"/>
    <dgm:cxn modelId="{B894D76E-A416-49B9-8E3D-16F174842D1B}" type="presParOf" srcId="{91EBCD86-DB2B-45BE-9946-8F5129737482}" destId="{0674B95E-BD4E-4881-83B1-C5BE696D61F2}" srcOrd="2" destOrd="0" presId="urn:microsoft.com/office/officeart/2005/8/layout/vProcess5"/>
    <dgm:cxn modelId="{847FD00B-CB7A-45F8-8070-FD898D7A64BF}" type="presParOf" srcId="{91EBCD86-DB2B-45BE-9946-8F5129737482}" destId="{15B29BF0-AA08-4580-9048-07137E46EFA0}" srcOrd="3" destOrd="0" presId="urn:microsoft.com/office/officeart/2005/8/layout/vProcess5"/>
    <dgm:cxn modelId="{791F8274-03C9-4E07-9E42-78A2BD243549}" type="presParOf" srcId="{91EBCD86-DB2B-45BE-9946-8F5129737482}" destId="{B877892D-C4B4-4CC7-8EE0-EB8ED0C8AB0D}" srcOrd="4" destOrd="0" presId="urn:microsoft.com/office/officeart/2005/8/layout/vProcess5"/>
    <dgm:cxn modelId="{907B26BE-F179-44AB-8C5B-CE318C1365CA}" type="presParOf" srcId="{91EBCD86-DB2B-45BE-9946-8F5129737482}" destId="{C72788D6-23FC-4F63-98B8-A7F8D12B8E52}"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B2371E-95E4-48AA-9B93-5907392E88E1}"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E8E95B44-51CA-4F84-9714-346E13D0F65D}" type="pres">
      <dgm:prSet presAssocID="{67B2371E-95E4-48AA-9B93-5907392E88E1}" presName="hierChild1" presStyleCnt="0">
        <dgm:presLayoutVars>
          <dgm:chPref val="1"/>
          <dgm:dir/>
          <dgm:animOne val="branch"/>
          <dgm:animLvl val="lvl"/>
          <dgm:resizeHandles/>
        </dgm:presLayoutVars>
      </dgm:prSet>
      <dgm:spPr/>
    </dgm:pt>
  </dgm:ptLst>
  <dgm:cxnLst>
    <dgm:cxn modelId="{2C9C643F-E9FC-4490-87D6-B6ED2A8DDFCD}" type="presOf" srcId="{67B2371E-95E4-48AA-9B93-5907392E88E1}" destId="{E8E95B44-51CA-4F84-9714-346E13D0F65D}" srcOrd="0" destOrd="0" presId="urn:microsoft.com/office/officeart/2005/8/layout/hierarchy1"/>
  </dgm:cxnLst>
  <dgm:bg>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C5C956-0906-47F7-8F04-49C1FF5A86F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25BBCE6-ADB6-4380-A857-CA2A5292B901}">
      <dgm:prSet/>
      <dgm:spPr/>
      <dgm:t>
        <a:bodyPr/>
        <a:lstStyle/>
        <a:p>
          <a:r>
            <a:rPr lang="hu-HU" b="1" dirty="0"/>
            <a:t>Criminali</a:t>
          </a:r>
          <a:r>
            <a:rPr lang="en-GB" b="1" dirty="0"/>
            <a:t>s</a:t>
          </a:r>
          <a:r>
            <a:rPr lang="hu-HU" b="1" dirty="0"/>
            <a:t>ation of begging </a:t>
          </a:r>
          <a:endParaRPr lang="en-US" dirty="0"/>
        </a:p>
      </dgm:t>
    </dgm:pt>
    <dgm:pt modelId="{7D91FD93-29AA-46B7-BEDA-C23540AA04D0}" type="parTrans" cxnId="{5F0BEF92-80B0-489B-8F10-DE35E0067CA3}">
      <dgm:prSet/>
      <dgm:spPr/>
      <dgm:t>
        <a:bodyPr/>
        <a:lstStyle/>
        <a:p>
          <a:endParaRPr lang="en-US"/>
        </a:p>
      </dgm:t>
    </dgm:pt>
    <dgm:pt modelId="{5894738D-6CDC-4A59-ACCE-7633E539D1B4}" type="sibTrans" cxnId="{5F0BEF92-80B0-489B-8F10-DE35E0067CA3}">
      <dgm:prSet/>
      <dgm:spPr/>
      <dgm:t>
        <a:bodyPr/>
        <a:lstStyle/>
        <a:p>
          <a:endParaRPr lang="en-US"/>
        </a:p>
      </dgm:t>
    </dgm:pt>
    <dgm:pt modelId="{22F42B3D-26C1-4A17-9F08-EE23C2BAF2D0}">
      <dgm:prSet/>
      <dgm:spPr/>
      <dgm:t>
        <a:bodyPr/>
        <a:lstStyle/>
        <a:p>
          <a:r>
            <a:rPr lang="en-GB" dirty="0"/>
            <a:t>Legislation that makes it illegal to sleep, sit, or store personal belongings in public spaces</a:t>
          </a:r>
          <a:endParaRPr lang="en-US" dirty="0"/>
        </a:p>
      </dgm:t>
    </dgm:pt>
    <dgm:pt modelId="{CB10CAFD-E2F6-4E76-B491-37E81A4A7CFB}" type="parTrans" cxnId="{29D7C8C9-F093-43F9-824B-7DCC37AE9ADE}">
      <dgm:prSet/>
      <dgm:spPr/>
      <dgm:t>
        <a:bodyPr/>
        <a:lstStyle/>
        <a:p>
          <a:endParaRPr lang="en-US"/>
        </a:p>
      </dgm:t>
    </dgm:pt>
    <dgm:pt modelId="{B5187ED8-9B8B-4871-9AAC-F0218E92ED9A}" type="sibTrans" cxnId="{29D7C8C9-F093-43F9-824B-7DCC37AE9ADE}">
      <dgm:prSet/>
      <dgm:spPr/>
      <dgm:t>
        <a:bodyPr/>
        <a:lstStyle/>
        <a:p>
          <a:endParaRPr lang="en-US"/>
        </a:p>
      </dgm:t>
    </dgm:pt>
    <dgm:pt modelId="{353BA99B-2A93-4D4E-A2B3-1D6497C40F2D}">
      <dgm:prSet/>
      <dgm:spPr/>
      <dgm:t>
        <a:bodyPr/>
        <a:lstStyle/>
        <a:p>
          <a:r>
            <a:rPr lang="en-GB" dirty="0"/>
            <a:t>Ordinances that punish people for begging in order to move people who are poor or homeless out of a city or area </a:t>
          </a:r>
          <a:endParaRPr lang="en-US" dirty="0"/>
        </a:p>
      </dgm:t>
    </dgm:pt>
    <dgm:pt modelId="{07279BC0-CFAD-4D41-B408-8704EB0FEBB3}" type="parTrans" cxnId="{2D668CE2-61B1-4F36-9A3E-10E437115EC8}">
      <dgm:prSet/>
      <dgm:spPr/>
      <dgm:t>
        <a:bodyPr/>
        <a:lstStyle/>
        <a:p>
          <a:endParaRPr lang="en-US"/>
        </a:p>
      </dgm:t>
    </dgm:pt>
    <dgm:pt modelId="{9E8DE49D-A9B8-4002-81B5-FBE817FAC6BB}" type="sibTrans" cxnId="{2D668CE2-61B1-4F36-9A3E-10E437115EC8}">
      <dgm:prSet/>
      <dgm:spPr/>
      <dgm:t>
        <a:bodyPr/>
        <a:lstStyle/>
        <a:p>
          <a:endParaRPr lang="en-US"/>
        </a:p>
      </dgm:t>
    </dgm:pt>
    <dgm:pt modelId="{A97C8E48-246A-46B1-AA1E-23994B48232E}">
      <dgm:prSet/>
      <dgm:spPr/>
      <dgm:t>
        <a:bodyPr/>
        <a:lstStyle/>
        <a:p>
          <a:r>
            <a:rPr lang="en-GB" dirty="0"/>
            <a:t>Public health ordinances related to public activities and hygiene (e.g., public urination) regardless of whether public facilities are available </a:t>
          </a:r>
          <a:endParaRPr lang="en-US" dirty="0"/>
        </a:p>
      </dgm:t>
    </dgm:pt>
    <dgm:pt modelId="{DD0E824D-D8DF-4F12-811D-BB9831FCC19C}" type="parTrans" cxnId="{6273BAEC-3D4E-48FD-A787-C0EFD4D24496}">
      <dgm:prSet/>
      <dgm:spPr/>
      <dgm:t>
        <a:bodyPr/>
        <a:lstStyle/>
        <a:p>
          <a:endParaRPr lang="en-US"/>
        </a:p>
      </dgm:t>
    </dgm:pt>
    <dgm:pt modelId="{99F242CC-A682-4A0D-933B-6214830C2EB2}" type="sibTrans" cxnId="{6273BAEC-3D4E-48FD-A787-C0EFD4D24496}">
      <dgm:prSet/>
      <dgm:spPr/>
      <dgm:t>
        <a:bodyPr/>
        <a:lstStyle/>
        <a:p>
          <a:endParaRPr lang="en-US"/>
        </a:p>
      </dgm:t>
    </dgm:pt>
    <dgm:pt modelId="{16A89085-0376-44AC-8C85-972ABFE803C6}">
      <dgm:prSet/>
      <dgm:spPr/>
      <dgm:t>
        <a:bodyPr/>
        <a:lstStyle/>
        <a:p>
          <a:r>
            <a:rPr lang="en-GB" dirty="0"/>
            <a:t>Prohibition of removing items from rubbish or recycling bins </a:t>
          </a:r>
          <a:endParaRPr lang="en-US" dirty="0"/>
        </a:p>
      </dgm:t>
    </dgm:pt>
    <dgm:pt modelId="{986FF011-1EB1-4EFA-894E-39DF0B1156A4}" type="parTrans" cxnId="{AEF3C204-4746-40B1-8949-DFAA180CE429}">
      <dgm:prSet/>
      <dgm:spPr/>
      <dgm:t>
        <a:bodyPr/>
        <a:lstStyle/>
        <a:p>
          <a:endParaRPr lang="en-US"/>
        </a:p>
      </dgm:t>
    </dgm:pt>
    <dgm:pt modelId="{AFACB47A-54D8-4090-8AD0-0A41087166F1}" type="sibTrans" cxnId="{AEF3C204-4746-40B1-8949-DFAA180CE429}">
      <dgm:prSet/>
      <dgm:spPr/>
      <dgm:t>
        <a:bodyPr/>
        <a:lstStyle/>
        <a:p>
          <a:endParaRPr lang="en-US"/>
        </a:p>
      </dgm:t>
    </dgm:pt>
    <dgm:pt modelId="{9F49A59D-2CA4-4299-87AC-8229BA759EB6}">
      <dgm:prSet/>
      <dgm:spPr/>
      <dgm:t>
        <a:bodyPr/>
        <a:lstStyle/>
        <a:p>
          <a:r>
            <a:rPr lang="en-GB" dirty="0"/>
            <a:t>Privatisation of public spaces and introducing private security services with the aim of excluding homeless people and other groups </a:t>
          </a:r>
          <a:endParaRPr lang="en-US" dirty="0"/>
        </a:p>
      </dgm:t>
    </dgm:pt>
    <dgm:pt modelId="{66B61918-2D7E-49D7-96E4-7940A41EB835}" type="parTrans" cxnId="{31D5D466-8BF2-44AD-B9F1-9FF25E84CEB0}">
      <dgm:prSet/>
      <dgm:spPr/>
      <dgm:t>
        <a:bodyPr/>
        <a:lstStyle/>
        <a:p>
          <a:endParaRPr lang="en-US"/>
        </a:p>
      </dgm:t>
    </dgm:pt>
    <dgm:pt modelId="{C54B4D01-69A7-490A-A7EA-228C3DB10A50}" type="sibTrans" cxnId="{31D5D466-8BF2-44AD-B9F1-9FF25E84CEB0}">
      <dgm:prSet/>
      <dgm:spPr/>
      <dgm:t>
        <a:bodyPr/>
        <a:lstStyle/>
        <a:p>
          <a:endParaRPr lang="en-US"/>
        </a:p>
      </dgm:t>
    </dgm:pt>
    <dgm:pt modelId="{1946B648-1086-44E9-850F-BFBC3693ABF8}" type="pres">
      <dgm:prSet presAssocID="{3EC5C956-0906-47F7-8F04-49C1FF5A86F2}" presName="linear" presStyleCnt="0">
        <dgm:presLayoutVars>
          <dgm:animLvl val="lvl"/>
          <dgm:resizeHandles val="exact"/>
        </dgm:presLayoutVars>
      </dgm:prSet>
      <dgm:spPr/>
    </dgm:pt>
    <dgm:pt modelId="{1EF1FF9F-8C7B-4C5E-9F24-EF62CAE64F01}" type="pres">
      <dgm:prSet presAssocID="{125BBCE6-ADB6-4380-A857-CA2A5292B901}" presName="parentText" presStyleLbl="node1" presStyleIdx="0" presStyleCnt="1">
        <dgm:presLayoutVars>
          <dgm:chMax val="0"/>
          <dgm:bulletEnabled val="1"/>
        </dgm:presLayoutVars>
      </dgm:prSet>
      <dgm:spPr/>
    </dgm:pt>
    <dgm:pt modelId="{32213BC5-E92A-44F1-ABF9-F5AC96456508}" type="pres">
      <dgm:prSet presAssocID="{125BBCE6-ADB6-4380-A857-CA2A5292B901}" presName="childText" presStyleLbl="revTx" presStyleIdx="0" presStyleCnt="1">
        <dgm:presLayoutVars>
          <dgm:bulletEnabled val="1"/>
        </dgm:presLayoutVars>
      </dgm:prSet>
      <dgm:spPr/>
    </dgm:pt>
  </dgm:ptLst>
  <dgm:cxnLst>
    <dgm:cxn modelId="{AEF3C204-4746-40B1-8949-DFAA180CE429}" srcId="{125BBCE6-ADB6-4380-A857-CA2A5292B901}" destId="{16A89085-0376-44AC-8C85-972ABFE803C6}" srcOrd="3" destOrd="0" parTransId="{986FF011-1EB1-4EFA-894E-39DF0B1156A4}" sibTransId="{AFACB47A-54D8-4090-8AD0-0A41087166F1}"/>
    <dgm:cxn modelId="{C836720E-34FC-457C-A6E8-670A86C592D0}" type="presOf" srcId="{353BA99B-2A93-4D4E-A2B3-1D6497C40F2D}" destId="{32213BC5-E92A-44F1-ABF9-F5AC96456508}" srcOrd="0" destOrd="1" presId="urn:microsoft.com/office/officeart/2005/8/layout/vList2"/>
    <dgm:cxn modelId="{193C4433-EE03-4941-8218-32193346E0A2}" type="presOf" srcId="{16A89085-0376-44AC-8C85-972ABFE803C6}" destId="{32213BC5-E92A-44F1-ABF9-F5AC96456508}" srcOrd="0" destOrd="3" presId="urn:microsoft.com/office/officeart/2005/8/layout/vList2"/>
    <dgm:cxn modelId="{31D5D466-8BF2-44AD-B9F1-9FF25E84CEB0}" srcId="{125BBCE6-ADB6-4380-A857-CA2A5292B901}" destId="{9F49A59D-2CA4-4299-87AC-8229BA759EB6}" srcOrd="4" destOrd="0" parTransId="{66B61918-2D7E-49D7-96E4-7940A41EB835}" sibTransId="{C54B4D01-69A7-490A-A7EA-228C3DB10A50}"/>
    <dgm:cxn modelId="{308E9675-D5E2-4147-816F-59251AA01925}" type="presOf" srcId="{125BBCE6-ADB6-4380-A857-CA2A5292B901}" destId="{1EF1FF9F-8C7B-4C5E-9F24-EF62CAE64F01}" srcOrd="0" destOrd="0" presId="urn:microsoft.com/office/officeart/2005/8/layout/vList2"/>
    <dgm:cxn modelId="{5F0BEF92-80B0-489B-8F10-DE35E0067CA3}" srcId="{3EC5C956-0906-47F7-8F04-49C1FF5A86F2}" destId="{125BBCE6-ADB6-4380-A857-CA2A5292B901}" srcOrd="0" destOrd="0" parTransId="{7D91FD93-29AA-46B7-BEDA-C23540AA04D0}" sibTransId="{5894738D-6CDC-4A59-ACCE-7633E539D1B4}"/>
    <dgm:cxn modelId="{C37F78C3-3515-4859-9FCA-6C8975E3DB56}" type="presOf" srcId="{22F42B3D-26C1-4A17-9F08-EE23C2BAF2D0}" destId="{32213BC5-E92A-44F1-ABF9-F5AC96456508}" srcOrd="0" destOrd="0" presId="urn:microsoft.com/office/officeart/2005/8/layout/vList2"/>
    <dgm:cxn modelId="{3A678DC9-5BF4-4E7A-AB70-CF374DF0B364}" type="presOf" srcId="{3EC5C956-0906-47F7-8F04-49C1FF5A86F2}" destId="{1946B648-1086-44E9-850F-BFBC3693ABF8}" srcOrd="0" destOrd="0" presId="urn:microsoft.com/office/officeart/2005/8/layout/vList2"/>
    <dgm:cxn modelId="{29D7C8C9-F093-43F9-824B-7DCC37AE9ADE}" srcId="{125BBCE6-ADB6-4380-A857-CA2A5292B901}" destId="{22F42B3D-26C1-4A17-9F08-EE23C2BAF2D0}" srcOrd="0" destOrd="0" parTransId="{CB10CAFD-E2F6-4E76-B491-37E81A4A7CFB}" sibTransId="{B5187ED8-9B8B-4871-9AAC-F0218E92ED9A}"/>
    <dgm:cxn modelId="{890D39DF-1C47-4B71-8F30-F8BD6EAF0F17}" type="presOf" srcId="{A97C8E48-246A-46B1-AA1E-23994B48232E}" destId="{32213BC5-E92A-44F1-ABF9-F5AC96456508}" srcOrd="0" destOrd="2" presId="urn:microsoft.com/office/officeart/2005/8/layout/vList2"/>
    <dgm:cxn modelId="{2D668CE2-61B1-4F36-9A3E-10E437115EC8}" srcId="{125BBCE6-ADB6-4380-A857-CA2A5292B901}" destId="{353BA99B-2A93-4D4E-A2B3-1D6497C40F2D}" srcOrd="1" destOrd="0" parTransId="{07279BC0-CFAD-4D41-B408-8704EB0FEBB3}" sibTransId="{9E8DE49D-A9B8-4002-81B5-FBE817FAC6BB}"/>
    <dgm:cxn modelId="{6273BAEC-3D4E-48FD-A787-C0EFD4D24496}" srcId="{125BBCE6-ADB6-4380-A857-CA2A5292B901}" destId="{A97C8E48-246A-46B1-AA1E-23994B48232E}" srcOrd="2" destOrd="0" parTransId="{DD0E824D-D8DF-4F12-811D-BB9831FCC19C}" sibTransId="{99F242CC-A682-4A0D-933B-6214830C2EB2}"/>
    <dgm:cxn modelId="{DCEA01F1-182F-417D-AFD2-F0E698AAFAD0}" type="presOf" srcId="{9F49A59D-2CA4-4299-87AC-8229BA759EB6}" destId="{32213BC5-E92A-44F1-ABF9-F5AC96456508}" srcOrd="0" destOrd="4" presId="urn:microsoft.com/office/officeart/2005/8/layout/vList2"/>
    <dgm:cxn modelId="{62B097A4-50A0-46DE-9719-0A3614A6342A}" type="presParOf" srcId="{1946B648-1086-44E9-850F-BFBC3693ABF8}" destId="{1EF1FF9F-8C7B-4C5E-9F24-EF62CAE64F01}" srcOrd="0" destOrd="0" presId="urn:microsoft.com/office/officeart/2005/8/layout/vList2"/>
    <dgm:cxn modelId="{C47BA664-66DD-448C-9882-9B7EA5CD568E}" type="presParOf" srcId="{1946B648-1086-44E9-850F-BFBC3693ABF8}" destId="{32213BC5-E92A-44F1-ABF9-F5AC9645650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FFCB0-2410-4973-AB07-266D214C88F8}">
      <dsp:nvSpPr>
        <dsp:cNvPr id="0" name=""/>
        <dsp:cNvSpPr/>
      </dsp:nvSpPr>
      <dsp:spPr>
        <a:xfrm>
          <a:off x="0" y="233723"/>
          <a:ext cx="6245265" cy="1649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hu-HU" sz="3000" kern="1200"/>
            <a:t>Escaping racism to West</a:t>
          </a:r>
          <a:r>
            <a:rPr lang="fr-FR" sz="3000" kern="1200"/>
            <a:t>ern</a:t>
          </a:r>
          <a:r>
            <a:rPr lang="hu-HU" sz="3000" kern="1200"/>
            <a:t> European </a:t>
          </a:r>
          <a:r>
            <a:rPr lang="fr-FR" sz="3000" kern="1200"/>
            <a:t>countries </a:t>
          </a:r>
          <a:r>
            <a:rPr lang="hu-HU" sz="3000" kern="1200"/>
            <a:t>and the United States after the fall of the Berlin Wall</a:t>
          </a:r>
          <a:endParaRPr lang="en-US" sz="3000" kern="1200"/>
        </a:p>
      </dsp:txBody>
      <dsp:txXfrm>
        <a:off x="80532" y="314255"/>
        <a:ext cx="6084201" cy="1488636"/>
      </dsp:txXfrm>
    </dsp:sp>
    <dsp:sp modelId="{B5143DCB-22DE-4AE6-A236-660AEC8DC25F}">
      <dsp:nvSpPr>
        <dsp:cNvPr id="0" name=""/>
        <dsp:cNvSpPr/>
      </dsp:nvSpPr>
      <dsp:spPr>
        <a:xfrm>
          <a:off x="0" y="1969823"/>
          <a:ext cx="6245265" cy="1649700"/>
        </a:xfrm>
        <a:prstGeom prst="roundRect">
          <a:avLst/>
        </a:prstGeom>
        <a:solidFill>
          <a:schemeClr val="accent2">
            <a:hueOff val="-723100"/>
            <a:satOff val="-4962"/>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Asylum-seekers from Bosnia-Hercegovina (1991-1995) and Kosovo (1998-1999)</a:t>
          </a:r>
        </a:p>
      </dsp:txBody>
      <dsp:txXfrm>
        <a:off x="80532" y="2050355"/>
        <a:ext cx="6084201" cy="1488636"/>
      </dsp:txXfrm>
    </dsp:sp>
    <dsp:sp modelId="{E435E2E2-BC9B-4917-8BFB-C9352576DCA0}">
      <dsp:nvSpPr>
        <dsp:cNvPr id="0" name=""/>
        <dsp:cNvSpPr/>
      </dsp:nvSpPr>
      <dsp:spPr>
        <a:xfrm>
          <a:off x="0" y="3705923"/>
          <a:ext cx="6245265" cy="1649700"/>
        </a:xfrm>
        <a:prstGeom prst="round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hu-HU" sz="3000" kern="1200"/>
            <a:t>Enlargement of the European Uni</a:t>
          </a:r>
          <a:r>
            <a:rPr lang="fr-FR" sz="3000" kern="1200"/>
            <a:t>o</a:t>
          </a:r>
          <a:r>
            <a:rPr lang="hu-HU" sz="3000" kern="1200"/>
            <a:t>n (2004-2007) – supposed increase </a:t>
          </a:r>
          <a:r>
            <a:rPr lang="fr-FR" sz="3000" kern="1200"/>
            <a:t>in </a:t>
          </a:r>
          <a:r>
            <a:rPr lang="hu-HU" sz="3000" kern="1200"/>
            <a:t>human traffic</a:t>
          </a:r>
          <a:r>
            <a:rPr lang="fr-FR" sz="3000" kern="1200"/>
            <a:t>king</a:t>
          </a:r>
          <a:endParaRPr lang="en-US" sz="3000" kern="1200"/>
        </a:p>
      </dsp:txBody>
      <dsp:txXfrm>
        <a:off x="80532" y="3786455"/>
        <a:ext cx="6084201" cy="1488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AC8B6-F874-45C5-A5B8-2AEBF9273C7B}">
      <dsp:nvSpPr>
        <dsp:cNvPr id="0" name=""/>
        <dsp:cNvSpPr/>
      </dsp:nvSpPr>
      <dsp:spPr>
        <a:xfrm>
          <a:off x="0" y="697673"/>
          <a:ext cx="6245265"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hu-HU" sz="2500" b="1" kern="1200"/>
            <a:t>No, it is not because migration is in their </a:t>
          </a:r>
          <a:r>
            <a:rPr lang="en-GB" sz="2500" b="1" kern="1200"/>
            <a:t>“</a:t>
          </a:r>
          <a:r>
            <a:rPr lang="hu-HU" sz="2500" b="1" kern="1200"/>
            <a:t>blood</a:t>
          </a:r>
          <a:r>
            <a:rPr lang="en-GB" sz="2500" b="1" kern="1200"/>
            <a:t>”</a:t>
          </a:r>
          <a:r>
            <a:rPr lang="hu-HU" sz="2500" b="1" kern="1200"/>
            <a:t> or</a:t>
          </a:r>
          <a:r>
            <a:rPr lang="fr-FR" sz="2500" b="1" kern="1200"/>
            <a:t> </a:t>
          </a:r>
          <a:r>
            <a:rPr lang="en-GB" sz="2500" b="1" kern="1200"/>
            <a:t>“nature,” it is related to:</a:t>
          </a:r>
          <a:endParaRPr lang="en-US" sz="2500" kern="1200"/>
        </a:p>
      </dsp:txBody>
      <dsp:txXfrm>
        <a:off x="48547" y="746220"/>
        <a:ext cx="6148171" cy="897406"/>
      </dsp:txXfrm>
    </dsp:sp>
    <dsp:sp modelId="{57ADE233-B9B9-4C5E-812C-4977118351BA}">
      <dsp:nvSpPr>
        <dsp:cNvPr id="0" name=""/>
        <dsp:cNvSpPr/>
      </dsp:nvSpPr>
      <dsp:spPr>
        <a:xfrm>
          <a:off x="0" y="1764173"/>
          <a:ext cx="6245265" cy="994500"/>
        </a:xfrm>
        <a:prstGeom prst="roundRect">
          <a:avLst/>
        </a:prstGeom>
        <a:solidFill>
          <a:schemeClr val="accent2">
            <a:hueOff val="-482067"/>
            <a:satOff val="-330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hu-HU" sz="2500" kern="1200"/>
            <a:t>Centuries</a:t>
          </a:r>
          <a:r>
            <a:rPr lang="fr-FR" sz="2500" kern="1200"/>
            <a:t>-</a:t>
          </a:r>
          <a:r>
            <a:rPr lang="hu-HU" sz="2500" kern="1200"/>
            <a:t>long structural discriminat</a:t>
          </a:r>
          <a:r>
            <a:rPr lang="fr-BE" sz="2500" kern="1200"/>
            <a:t>i</a:t>
          </a:r>
          <a:r>
            <a:rPr lang="hu-HU" sz="2500" kern="1200"/>
            <a:t>on </a:t>
          </a:r>
          <a:r>
            <a:rPr lang="en-GB" sz="2500" kern="1200"/>
            <a:t>which </a:t>
          </a:r>
          <a:r>
            <a:rPr lang="hu-HU" sz="2500" kern="1200"/>
            <a:t>pushed most Roma to </a:t>
          </a:r>
          <a:r>
            <a:rPr lang="fr-FR" sz="2500" kern="1200"/>
            <a:t>structural </a:t>
          </a:r>
          <a:r>
            <a:rPr lang="hu-HU" sz="2500" kern="1200"/>
            <a:t>poverty</a:t>
          </a:r>
          <a:endParaRPr lang="en-US" sz="2500" kern="1200"/>
        </a:p>
      </dsp:txBody>
      <dsp:txXfrm>
        <a:off x="48547" y="1812720"/>
        <a:ext cx="6148171" cy="897406"/>
      </dsp:txXfrm>
    </dsp:sp>
    <dsp:sp modelId="{32FD0B50-A88C-4762-A98E-6ECD4DA7DCDE}">
      <dsp:nvSpPr>
        <dsp:cNvPr id="0" name=""/>
        <dsp:cNvSpPr/>
      </dsp:nvSpPr>
      <dsp:spPr>
        <a:xfrm>
          <a:off x="0" y="2830673"/>
          <a:ext cx="6245265" cy="994500"/>
        </a:xfrm>
        <a:prstGeom prst="roundRect">
          <a:avLst/>
        </a:prstGeom>
        <a:solidFill>
          <a:schemeClr val="accent2">
            <a:hueOff val="-964133"/>
            <a:satOff val="-6616"/>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hu-HU" sz="2500" kern="1200"/>
            <a:t>Using free</a:t>
          </a:r>
          <a:r>
            <a:rPr lang="fr-FR" sz="2500" kern="1200"/>
            <a:t>dom of </a:t>
          </a:r>
          <a:r>
            <a:rPr lang="en-GB" sz="2500" kern="1200"/>
            <a:t>movement</a:t>
          </a:r>
          <a:r>
            <a:rPr lang="fr-FR" sz="2500" kern="1200"/>
            <a:t> </a:t>
          </a:r>
          <a:r>
            <a:rPr lang="hu-HU" sz="2500" kern="1200"/>
            <a:t>within </a:t>
          </a:r>
          <a:r>
            <a:rPr lang="fr-FR" sz="2500" kern="1200"/>
            <a:t>the </a:t>
          </a:r>
          <a:r>
            <a:rPr lang="hu-HU" sz="2500" kern="1200"/>
            <a:t>EU</a:t>
          </a:r>
          <a:r>
            <a:rPr lang="fr-FR" sz="2500" kern="1200"/>
            <a:t> to</a:t>
          </a:r>
          <a:r>
            <a:rPr lang="hu-HU" sz="2500" kern="1200"/>
            <a:t> </a:t>
          </a:r>
          <a:r>
            <a:rPr lang="en-GB" sz="2500" kern="1200"/>
            <a:t>improve</a:t>
          </a:r>
          <a:r>
            <a:rPr lang="fr-FR" sz="2500" kern="1200"/>
            <a:t> </a:t>
          </a:r>
          <a:r>
            <a:rPr lang="hu-HU" sz="2500" kern="1200"/>
            <a:t>living conditions</a:t>
          </a:r>
          <a:endParaRPr lang="en-US" sz="2500" kern="1200"/>
        </a:p>
      </dsp:txBody>
      <dsp:txXfrm>
        <a:off x="48547" y="2879220"/>
        <a:ext cx="6148171" cy="897406"/>
      </dsp:txXfrm>
    </dsp:sp>
    <dsp:sp modelId="{2EDA3948-7ADF-4E44-BBCD-BBDCBA286A75}">
      <dsp:nvSpPr>
        <dsp:cNvPr id="0" name=""/>
        <dsp:cNvSpPr/>
      </dsp:nvSpPr>
      <dsp:spPr>
        <a:xfrm>
          <a:off x="0" y="3897173"/>
          <a:ext cx="6245265" cy="994500"/>
        </a:xfrm>
        <a:prstGeom prst="round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hu-HU" sz="2500" kern="1200"/>
            <a:t>Breaking the cycle of poverty – hope for better education for their children</a:t>
          </a:r>
          <a:endParaRPr lang="en-US" sz="2500" kern="1200"/>
        </a:p>
      </dsp:txBody>
      <dsp:txXfrm>
        <a:off x="48547" y="3945720"/>
        <a:ext cx="6148171" cy="89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EF403-166A-4CF8-AB79-DF117BD14A55}">
      <dsp:nvSpPr>
        <dsp:cNvPr id="0" name=""/>
        <dsp:cNvSpPr/>
      </dsp:nvSpPr>
      <dsp:spPr>
        <a:xfrm>
          <a:off x="0" y="0"/>
          <a:ext cx="3607050" cy="14943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Roma living in informal living places face repeated evictions and attacks. </a:t>
          </a:r>
        </a:p>
      </dsp:txBody>
      <dsp:txXfrm>
        <a:off x="43767" y="43767"/>
        <a:ext cx="2062573" cy="1406766"/>
      </dsp:txXfrm>
    </dsp:sp>
    <dsp:sp modelId="{0674B95E-BD4E-4881-83B1-C5BE696D61F2}">
      <dsp:nvSpPr>
        <dsp:cNvPr id="0" name=""/>
        <dsp:cNvSpPr/>
      </dsp:nvSpPr>
      <dsp:spPr>
        <a:xfrm>
          <a:off x="636538" y="1826367"/>
          <a:ext cx="3607050" cy="14943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Lack of awareness and understanding of the history and culture of Roma communities in Europe.</a:t>
          </a:r>
        </a:p>
      </dsp:txBody>
      <dsp:txXfrm>
        <a:off x="680305" y="1870134"/>
        <a:ext cx="1911682" cy="1406766"/>
      </dsp:txXfrm>
    </dsp:sp>
    <dsp:sp modelId="{15B29BF0-AA08-4580-9048-07137E46EFA0}">
      <dsp:nvSpPr>
        <dsp:cNvPr id="0" name=""/>
        <dsp:cNvSpPr/>
      </dsp:nvSpPr>
      <dsp:spPr>
        <a:xfrm>
          <a:off x="2635755" y="1174686"/>
          <a:ext cx="971295" cy="971295"/>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854296" y="1174686"/>
        <a:ext cx="534213" cy="730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1FF9F-8C7B-4C5E-9F24-EF62CAE64F01}">
      <dsp:nvSpPr>
        <dsp:cNvPr id="0" name=""/>
        <dsp:cNvSpPr/>
      </dsp:nvSpPr>
      <dsp:spPr>
        <a:xfrm>
          <a:off x="0" y="227324"/>
          <a:ext cx="10515600" cy="83947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hu-HU" sz="3500" b="1" kern="1200" dirty="0"/>
            <a:t>Criminali</a:t>
          </a:r>
          <a:r>
            <a:rPr lang="en-GB" sz="3500" b="1" kern="1200" dirty="0"/>
            <a:t>s</a:t>
          </a:r>
          <a:r>
            <a:rPr lang="hu-HU" sz="3500" b="1" kern="1200" dirty="0"/>
            <a:t>ation of begging </a:t>
          </a:r>
          <a:endParaRPr lang="en-US" sz="3500" kern="1200" dirty="0"/>
        </a:p>
      </dsp:txBody>
      <dsp:txXfrm>
        <a:off x="40980" y="268304"/>
        <a:ext cx="10433640" cy="757514"/>
      </dsp:txXfrm>
    </dsp:sp>
    <dsp:sp modelId="{32213BC5-E92A-44F1-ABF9-F5AC96456508}">
      <dsp:nvSpPr>
        <dsp:cNvPr id="0" name=""/>
        <dsp:cNvSpPr/>
      </dsp:nvSpPr>
      <dsp:spPr>
        <a:xfrm>
          <a:off x="0" y="1066799"/>
          <a:ext cx="10515600" cy="383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dirty="0"/>
            <a:t>Legislation that makes it illegal to sleep, sit, or store personal belongings in public spaces</a:t>
          </a:r>
          <a:endParaRPr lang="en-US" sz="2700" kern="1200" dirty="0"/>
        </a:p>
        <a:p>
          <a:pPr marL="228600" lvl="1" indent="-228600" algn="l" defTabSz="1200150">
            <a:lnSpc>
              <a:spcPct val="90000"/>
            </a:lnSpc>
            <a:spcBef>
              <a:spcPct val="0"/>
            </a:spcBef>
            <a:spcAft>
              <a:spcPct val="20000"/>
            </a:spcAft>
            <a:buChar char="•"/>
          </a:pPr>
          <a:r>
            <a:rPr lang="en-GB" sz="2700" kern="1200" dirty="0"/>
            <a:t>Ordinances that punish people for begging in order to move people who are poor or homeless out of a city or area </a:t>
          </a:r>
          <a:endParaRPr lang="en-US" sz="2700" kern="1200" dirty="0"/>
        </a:p>
        <a:p>
          <a:pPr marL="228600" lvl="1" indent="-228600" algn="l" defTabSz="1200150">
            <a:lnSpc>
              <a:spcPct val="90000"/>
            </a:lnSpc>
            <a:spcBef>
              <a:spcPct val="0"/>
            </a:spcBef>
            <a:spcAft>
              <a:spcPct val="20000"/>
            </a:spcAft>
            <a:buChar char="•"/>
          </a:pPr>
          <a:r>
            <a:rPr lang="en-GB" sz="2700" kern="1200" dirty="0"/>
            <a:t>Public health ordinances related to public activities and hygiene (e.g., public urination) regardless of whether public facilities are available </a:t>
          </a:r>
          <a:endParaRPr lang="en-US" sz="2700" kern="1200" dirty="0"/>
        </a:p>
        <a:p>
          <a:pPr marL="228600" lvl="1" indent="-228600" algn="l" defTabSz="1200150">
            <a:lnSpc>
              <a:spcPct val="90000"/>
            </a:lnSpc>
            <a:spcBef>
              <a:spcPct val="0"/>
            </a:spcBef>
            <a:spcAft>
              <a:spcPct val="20000"/>
            </a:spcAft>
            <a:buChar char="•"/>
          </a:pPr>
          <a:r>
            <a:rPr lang="en-GB" sz="2700" kern="1200" dirty="0"/>
            <a:t>Prohibition of removing items from rubbish or recycling bins </a:t>
          </a:r>
          <a:endParaRPr lang="en-US" sz="2700" kern="1200" dirty="0"/>
        </a:p>
        <a:p>
          <a:pPr marL="228600" lvl="1" indent="-228600" algn="l" defTabSz="1200150">
            <a:lnSpc>
              <a:spcPct val="90000"/>
            </a:lnSpc>
            <a:spcBef>
              <a:spcPct val="0"/>
            </a:spcBef>
            <a:spcAft>
              <a:spcPct val="20000"/>
            </a:spcAft>
            <a:buChar char="•"/>
          </a:pPr>
          <a:r>
            <a:rPr lang="en-GB" sz="2700" kern="1200" dirty="0"/>
            <a:t>Privatisation of public spaces and introducing private security services with the aim of excluding homeless people and other groups </a:t>
          </a:r>
          <a:endParaRPr lang="en-US" sz="2700" kern="1200" dirty="0"/>
        </a:p>
      </dsp:txBody>
      <dsp:txXfrm>
        <a:off x="0" y="1066799"/>
        <a:ext cx="10515600" cy="38398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F298C-5015-4138-A25A-9F0A82612ACC}"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6E422-9254-4282-A3D5-7A1FE1227A0A}" type="slidenum">
              <a:rPr lang="en-US" smtClean="0"/>
              <a:t>‹#›</a:t>
            </a:fld>
            <a:endParaRPr lang="en-US"/>
          </a:p>
        </p:txBody>
      </p:sp>
    </p:spTree>
    <p:extLst>
      <p:ext uri="{BB962C8B-B14F-4D97-AF65-F5344CB8AC3E}">
        <p14:creationId xmlns:p14="http://schemas.microsoft.com/office/powerpoint/2010/main" val="310289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erlingske.dk/kommentatorer/roma-besaettelsen-skal-stoppes-d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urocities.eu/latest/eurocities-report-maps-the-situation-of-roma-in-cities-in-europ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urasia.undp.org/content/rbec/en/home/ourwork/povertyreduction/successstories/roma-housing--separate-and-unequal.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fra.europa.eu/sites/default/files/fra_uploads/629-ROMA-Movement-Comparative-report_en.pdf" TargetMode="External"/><Relationship Id="rId5" Type="http://schemas.openxmlformats.org/officeDocument/2006/relationships/hyperlink" Target="http://fra.europa.eu/sites/default/files/fra-2014-roma-survey-employment_en.pdf" TargetMode="External"/><Relationship Id="rId4" Type="http://schemas.openxmlformats.org/officeDocument/2006/relationships/hyperlink" Target="http://www.eurasia.undp.org/content/rbec/en/home/library/roma/the-health-situation-of-roma-communities.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fra.europa.eu/en/press-release/2012/hate-crime-reality-eu-two-new-fra-reports-show"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errc.org/news/bulgarian-government-set-for-sweeping-victory-in-eu-elections-after-anti-roma-violence" TargetMode="External"/><Relationship Id="rId4" Type="http://schemas.openxmlformats.org/officeDocument/2006/relationships/hyperlink" Target="http://www.romea.cz/cz/zpravy/necas-stat-nepomuze-flakacum-kteri-zneuzivaji-davk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hchr.org/sites/default/files/Documents/Issues/IEMinorities/ProtectionRoma/FinlandNHRIAnnex.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fra.europa.eu/en/publication/2020/roma-travellers-survey" TargetMode="External"/><Relationship Id="rId4" Type="http://schemas.openxmlformats.org/officeDocument/2006/relationships/hyperlink" Target="http://www.gitanos.org/upload/14/10/Situatia_romilor_-_english.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rrc.org/press-releases/european-court-orders-france-to-compensate-evicted-rom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coe.int/en/web/commissioner/-/time-to-cure-amnesia-about-the-history-of-roma-in-europe" TargetMode="External"/><Relationship Id="rId5" Type="http://schemas.openxmlformats.org/officeDocument/2006/relationships/hyperlink" Target="https://www.statewatch.org/statewatch-database/racism-and-fascismtold-to-move-on-forced-evictions-of-roma-in-france-amnesty-international-september-2013-index-eur-21-007-2013-pp-54/" TargetMode="External"/><Relationship Id="rId4" Type="http://schemas.openxmlformats.org/officeDocument/2006/relationships/hyperlink" Target="https://www.amnesty.org.uk/press-releases/italy-cruel-and-callous-roma-eviction-defies-european-court-rul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Hello and welcome to the fourth module about Europe’s biggest ethnic minority, the Roma</a:t>
            </a:r>
            <a:r>
              <a:rPr kumimoji="0" lang="en-GB" sz="1200" b="0" i="0" u="none" strike="noStrike" kern="1200" cap="none" spc="0" normalizeH="0" baseline="0" noProof="0" dirty="0">
                <a:ln>
                  <a:noFill/>
                </a:ln>
                <a:effectLst/>
                <a:uLnTx/>
                <a:uFillTx/>
                <a:latin typeface="Calibri" panose="020F0502020204030204"/>
                <a:ea typeface="+mn-ea"/>
                <a:cs typeface="+mn-cs"/>
              </a:rPr>
              <a:t>.</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t>
            </a:r>
            <a:r>
              <a:rPr lang="en-US" dirty="0">
                <a:latin typeface="Calibri" panose="020F0502020204030204" pitchFamily="34" charset="0"/>
                <a:ea typeface="Calibri" panose="020F0502020204030204" pitchFamily="34" charset="0"/>
                <a:cs typeface="Times New Roman" panose="02020603050405020304" pitchFamily="18" charset="0"/>
              </a:rPr>
              <a:t>the previous training module, we learned about the intersectional oppression of Roma women and LGBTI.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In this module, we are going to look at the </a:t>
            </a:r>
            <a:r>
              <a:rPr lang="en-GB" dirty="0">
                <a:latin typeface="Calibri" panose="020F0502020204030204" pitchFamily="34" charset="0"/>
                <a:ea typeface="Calibri" panose="020F0502020204030204" pitchFamily="34" charset="0"/>
                <a:cs typeface="Times New Roman" panose="02020603050405020304" pitchFamily="18" charset="0"/>
              </a:rPr>
              <a:t>situation of Roma who choose to exercise their right to free movement and travel between EU member states. Particularly, we will provide an overview of experiences of poverty and homelessness in this context and discuss policies which lead to these situations.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B0C48-1CD8-4415-97AF-0187712161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75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200" y="4400550"/>
            <a:ext cx="6138333" cy="4582584"/>
          </a:xfrm>
        </p:spPr>
        <p:txBody>
          <a:bodyPr/>
          <a:lstStyle/>
          <a:p>
            <a:pPr algn="just">
              <a:spcBef>
                <a:spcPts val="600"/>
              </a:spcBef>
            </a:pPr>
            <a:r>
              <a:rPr lang="en-GB" dirty="0"/>
              <a:t>Banning begging is gaining importance amongst policy makers as a way to ‘solve’ problems associated with homelessness and poverty</a:t>
            </a:r>
            <a:r>
              <a:rPr lang="hu-HU" dirty="0"/>
              <a:t>.</a:t>
            </a:r>
          </a:p>
          <a:p>
            <a:pPr algn="just">
              <a:spcBef>
                <a:spcPts val="600"/>
              </a:spcBef>
            </a:pPr>
            <a:r>
              <a:rPr lang="en-GB" dirty="0"/>
              <a:t>Criminalising homelessness opens the door to police, policy makers, and others wishing to push poor people out of public spaces and to claim that ‘homelessness’ has been solved. In fact, this only means that homeless people who beg are simply forced onto the margins of society and become ‘invisible’, a situation which makes them more vulnerable (as they are unable to access services) and, of course, does not deal with the root causes of homelessness. </a:t>
            </a:r>
          </a:p>
          <a:p>
            <a:pPr algn="just">
              <a:spcBef>
                <a:spcPts val="600"/>
              </a:spcBef>
            </a:pPr>
            <a:r>
              <a:rPr lang="en-GB" dirty="0"/>
              <a:t>While bans on begging are already controversial, whether they come in the form of local government regulations, laws, or national policies, it is crucial to recognise that banning begging punishes people who have few or no other options to earn money. Those people who do beg are not doing so by choice but out of necessity, and some of them may be even coerced into begging. Laws against forced begging or begging with children are in principle well</a:t>
            </a:r>
            <a:r>
              <a:rPr lang="hu-HU" dirty="0"/>
              <a:t> </a:t>
            </a:r>
            <a:r>
              <a:rPr lang="en-GB" dirty="0"/>
              <a:t>intentioned, but they must be accompanied by appropriate and sufficient support services if further destitution wants to be avoided.</a:t>
            </a:r>
          </a:p>
          <a:p>
            <a:pPr algn="just">
              <a:spcBef>
                <a:spcPts val="600"/>
              </a:spcBef>
            </a:pPr>
            <a:r>
              <a:rPr lang="en-GB" dirty="0"/>
              <a:t>Begging has been wrongfully connected to Roma culture, for a very long time. This explanation ignores once again the history of oppression and discrimination that Roma have experienced in the past and ongoing to this day and how this translates to inequalities in all aspects of people’s lives. At the same time, many of those targeted by the anti-beginning measures explained above have proven to be Roma. </a:t>
            </a:r>
            <a:endParaRPr lang="hu-HU" dirty="0"/>
          </a:p>
          <a:p>
            <a:pPr>
              <a:spcBef>
                <a:spcPts val="600"/>
              </a:spcBef>
            </a:pPr>
            <a:endParaRPr lang="hu-HU" dirty="0"/>
          </a:p>
        </p:txBody>
      </p:sp>
    </p:spTree>
    <p:extLst>
      <p:ext uri="{BB962C8B-B14F-4D97-AF65-F5344CB8AC3E}">
        <p14:creationId xmlns:p14="http://schemas.microsoft.com/office/powerpoint/2010/main" val="232877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799" y="4406899"/>
            <a:ext cx="6127751" cy="4616451"/>
          </a:xfrm>
        </p:spPr>
        <p:txBody>
          <a:bodyPr/>
          <a:lstStyle/>
          <a:p>
            <a:pPr algn="just">
              <a:spcBef>
                <a:spcPts val="600"/>
              </a:spcBef>
            </a:pPr>
            <a:r>
              <a:rPr lang="en-GB" dirty="0"/>
              <a:t>Since 2017, changes in the Danish Penal Code have contributed to increasing criminalisation of the presence of homeless people in public spaces.</a:t>
            </a:r>
            <a:r>
              <a:rPr lang="hu-HU" dirty="0"/>
              <a:t> </a:t>
            </a:r>
            <a:r>
              <a:rPr lang="en-GB" dirty="0"/>
              <a:t>Strongly condemned by civil society, the inhumane policies introduced restrictions on sleeping rough and increased punishment for begging. Article 3 (4) amended the Public Order and stated that “In places with public access, it is prohibited to establish and stay in camps which are capable of creating discomfort in the neighbourhood.” Under section 197, begging became illegal and punishable with prison up to 6 months without a warning, when the offense has been committed in a pedestrian street, at stations, in or near supermarkets, or in public transport. </a:t>
            </a:r>
          </a:p>
          <a:p>
            <a:pPr algn="just">
              <a:spcBef>
                <a:spcPts val="600"/>
              </a:spcBef>
            </a:pPr>
            <a:r>
              <a:rPr lang="en-GB" dirty="0"/>
              <a:t>It has also been openly stated, and confirmed by practice since then, that the aim of these policies was targeting non-Danish citizens living on the streets: from 94 convictions under paragraph 197, 91 were non-Danes</a:t>
            </a:r>
            <a:r>
              <a:rPr lang="hu-HU" dirty="0"/>
              <a:t>. </a:t>
            </a:r>
            <a:r>
              <a:rPr lang="en-GB" dirty="0"/>
              <a:t>(See FEANTSA statement “FEANTSA strongly denounces the criminalisation of homeless people in Denmark”, 2022).</a:t>
            </a:r>
          </a:p>
          <a:p>
            <a:pPr algn="just">
              <a:spcBef>
                <a:spcPts val="600"/>
              </a:spcBef>
            </a:pPr>
            <a:r>
              <a:rPr lang="en-GB" dirty="0"/>
              <a:t>In Denmark, politicians have used anti-Roma hate speech when discussing the new legislative  proposals in the Parliament referring to a </a:t>
            </a:r>
            <a:r>
              <a:rPr lang="en-US" dirty="0"/>
              <a:t>‘Roma law’ when discussing measures to prohibit sleeping rough. </a:t>
            </a:r>
            <a:r>
              <a:rPr lang="en-US" kern="100" dirty="0">
                <a:solidFill>
                  <a:srgbClr val="117BA5"/>
                </a:solidFill>
                <a:effectLst/>
                <a:ea typeface="Calibri" panose="020F0502020204030204" pitchFamily="34" charset="0"/>
                <a:cs typeface="Times New Roman" panose="02020603050405020304" pitchFamily="18" charset="0"/>
                <a:hlinkClick r:id="rId3"/>
              </a:rPr>
              <a:t>Media reported politicians saying</a:t>
            </a:r>
            <a:r>
              <a:rPr lang="en-US" kern="100" dirty="0">
                <a:solidFill>
                  <a:srgbClr val="117BA5"/>
                </a:solidFill>
                <a:effectLst/>
                <a:ea typeface="Calibri" panose="020F0502020204030204" pitchFamily="34" charset="0"/>
                <a:cs typeface="Times New Roman" panose="02020603050405020304" pitchFamily="18" charset="0"/>
              </a:rPr>
              <a:t> </a:t>
            </a:r>
            <a:r>
              <a:rPr lang="en-US" dirty="0"/>
              <a:t>that “Roma occupation must be stopped. They exploit us, they are harassing us, and they ruined street image with garbage and excrements”.</a:t>
            </a:r>
          </a:p>
          <a:p>
            <a:pPr algn="just">
              <a:spcBef>
                <a:spcPts val="600"/>
              </a:spcBef>
            </a:pPr>
            <a:r>
              <a:rPr lang="en-GB" dirty="0"/>
              <a:t>Furthermore, </a:t>
            </a:r>
            <a:r>
              <a:rPr lang="en-GB" kern="100" dirty="0">
                <a:solidFill>
                  <a:srgbClr val="117BA5"/>
                </a:solidFill>
                <a:ea typeface="Calibri" panose="020F0502020204030204" pitchFamily="34" charset="0"/>
                <a:cs typeface="Times New Roman" panose="02020603050405020304" pitchFamily="18" charset="0"/>
              </a:rPr>
              <a:t>research in the area underlines </a:t>
            </a:r>
            <a:r>
              <a:rPr lang="en-GB" dirty="0"/>
              <a:t>that “</a:t>
            </a:r>
            <a:r>
              <a:rPr lang="en-US" dirty="0"/>
              <a:t>The preparatory works to these rules reveal that the camp prohibition was intended to primarily affect migrants of a Roma ethnic origin experiencing homelessness in Denmark”.  The former mayor of Copenhagen, Frank Jensen, urged the Parliament to adopt legislation that would solve the problems of ‘Roma people’ living on the streets and creating insecurity. </a:t>
            </a:r>
          </a:p>
        </p:txBody>
      </p:sp>
      <p:sp>
        <p:nvSpPr>
          <p:cNvPr id="4" name="Slide Number Placeholder 3"/>
          <p:cNvSpPr>
            <a:spLocks noGrp="1"/>
          </p:cNvSpPr>
          <p:nvPr>
            <p:ph type="sldNum" sz="quarter" idx="5"/>
          </p:nvPr>
        </p:nvSpPr>
        <p:spPr/>
        <p:txBody>
          <a:bodyPr/>
          <a:lstStyle/>
          <a:p>
            <a:fld id="{BAD6E422-9254-4282-A3D5-7A1FE1227A0A}" type="slidenum">
              <a:rPr lang="en-US" smtClean="0"/>
              <a:t>11</a:t>
            </a:fld>
            <a:endParaRPr lang="en-US" dirty="0"/>
          </a:p>
        </p:txBody>
      </p:sp>
    </p:spTree>
    <p:extLst>
      <p:ext uri="{BB962C8B-B14F-4D97-AF65-F5344CB8AC3E}">
        <p14:creationId xmlns:p14="http://schemas.microsoft.com/office/powerpoint/2010/main" val="50986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is the end of the fourth module. </a:t>
            </a: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We hope you found it interesting and that this </a:t>
            </a:r>
            <a:r>
              <a:rPr lang="en-US" sz="1200" dirty="0">
                <a:effectLst/>
                <a:latin typeface="Calibri" panose="020F0502020204030204" pitchFamily="34" charset="0"/>
                <a:ea typeface="Calibri" panose="020F0502020204030204" pitchFamily="34" charset="0"/>
                <a:cs typeface="Times New Roman" panose="02020603050405020304" pitchFamily="18" charset="0"/>
              </a:rPr>
              <a:t>will help you in your work with destitute Roma mobile EU citizens.</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Thank you for reading our training modules! You can find all the modules on FEANTSA’s website (</a:t>
            </a:r>
            <a:r>
              <a:rPr lang="en-GB" dirty="0">
                <a:highlight>
                  <a:srgbClr val="FFFF00"/>
                </a:highlight>
                <a:latin typeface="Calibri" panose="020F0502020204030204" pitchFamily="34" charset="0"/>
                <a:ea typeface="Calibri" panose="020F0502020204030204" pitchFamily="34" charset="0"/>
                <a:cs typeface="Times New Roman" panose="02020603050405020304" pitchFamily="18" charset="0"/>
              </a:rPr>
              <a:t>insert link</a:t>
            </a:r>
            <a:r>
              <a:rPr lang="en-GB"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0A9AA34-C42E-4BE2-8A38-E141ABA62A80}" type="slidenum">
              <a:rPr lang="en-US" smtClean="0"/>
              <a:t>12</a:t>
            </a:fld>
            <a:endParaRPr lang="en-US"/>
          </a:p>
        </p:txBody>
      </p:sp>
    </p:spTree>
    <p:extLst>
      <p:ext uri="{BB962C8B-B14F-4D97-AF65-F5344CB8AC3E}">
        <p14:creationId xmlns:p14="http://schemas.microsoft.com/office/powerpoint/2010/main" val="276397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429001"/>
          </a:xfrm>
        </p:spPr>
        <p:txBody>
          <a:bodyPr/>
          <a:lstStyle/>
          <a:p>
            <a:pPr algn="just"/>
            <a:r>
              <a:rPr lang="en-GB" dirty="0"/>
              <a:t>During the Hungarian Uprising in 1956, 150,000 people fled Hungary. Among them were many Roma, particularly </a:t>
            </a:r>
            <a:r>
              <a:rPr lang="en-GB" dirty="0" err="1"/>
              <a:t>Lovara</a:t>
            </a:r>
            <a:r>
              <a:rPr lang="en-GB" dirty="0"/>
              <a:t> families, who were received mainly in Austria. The arrival of Russian tanks in former Czechoslovakia in 1968 (Prague Spring) caused a wave of emigration as well, mainly to Austria or to Sweden. </a:t>
            </a:r>
            <a:endParaRPr lang="hu-HU" dirty="0"/>
          </a:p>
          <a:p>
            <a:pPr algn="just"/>
            <a:endParaRPr lang="hu-HU" dirty="0"/>
          </a:p>
          <a:p>
            <a:pPr algn="just"/>
            <a:r>
              <a:rPr lang="en-GB" dirty="0"/>
              <a:t>At the beginning of the 1960s, some Western European countries started to cover their need for – mainly manual – professionals by recruiting foreign workers. As a consequence of this, about 100,000 people willing to work, mainly as unskilled workers, migrated to Western Europe. Roma were also part of this migration wave</a:t>
            </a:r>
            <a:r>
              <a:rPr lang="en-US" dirty="0"/>
              <a:t>, mostly from the poorer regions of Serbia, former Yugoslav Republic of Macedonia and Bosnia</a:t>
            </a:r>
            <a:r>
              <a:rPr lang="hu-HU" dirty="0"/>
              <a:t> </a:t>
            </a:r>
            <a:r>
              <a:rPr lang="en-US" dirty="0"/>
              <a:t>Herzegovina. Italy, Austria, Germany, France, and the Netherlands were the main countries of destination.</a:t>
            </a:r>
            <a:endParaRPr lang="hu-HU" dirty="0"/>
          </a:p>
          <a:p>
            <a:endParaRPr lang="en-US" dirty="0"/>
          </a:p>
        </p:txBody>
      </p:sp>
      <p:sp>
        <p:nvSpPr>
          <p:cNvPr id="4" name="Slide Number Placeholder 3"/>
          <p:cNvSpPr>
            <a:spLocks noGrp="1"/>
          </p:cNvSpPr>
          <p:nvPr>
            <p:ph type="sldNum" sz="quarter" idx="5"/>
          </p:nvPr>
        </p:nvSpPr>
        <p:spPr/>
        <p:txBody>
          <a:bodyPr/>
          <a:lstStyle/>
          <a:p>
            <a:fld id="{BAD6E422-9254-4282-A3D5-7A1FE1227A0A}" type="slidenum">
              <a:rPr lang="en-US" smtClean="0"/>
              <a:t>2</a:t>
            </a:fld>
            <a:endParaRPr lang="en-US"/>
          </a:p>
        </p:txBody>
      </p:sp>
    </p:spTree>
    <p:extLst>
      <p:ext uri="{BB962C8B-B14F-4D97-AF65-F5344CB8AC3E}">
        <p14:creationId xmlns:p14="http://schemas.microsoft.com/office/powerpoint/2010/main" val="419493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0897" y="4450081"/>
            <a:ext cx="6056206" cy="4357052"/>
          </a:xfrm>
        </p:spPr>
        <p:txBody>
          <a:bodyPr/>
          <a:lstStyle/>
          <a:p>
            <a:pPr algn="just">
              <a:spcBef>
                <a:spcPts val="600"/>
              </a:spcBef>
            </a:pPr>
            <a:r>
              <a:rPr lang="en-GB" dirty="0"/>
              <a:t>The early 90s have been marked by interethnic conflicts for the Roma communities in Eastern Europe. While in former Czechoslovakia acts of violence against the Roma were committed mainly by skinheads, in Romania, Roma were targets of pogrom-like acts of violence. On 12</a:t>
            </a:r>
            <a:r>
              <a:rPr lang="en-GB" baseline="30000" dirty="0"/>
              <a:t> </a:t>
            </a:r>
            <a:r>
              <a:rPr lang="en-GB" dirty="0"/>
              <a:t>June 1990, Roma were the victims of rampaging mine workers that had been called into the capital by President Iliescu in order to end the protest against the old political guard.</a:t>
            </a:r>
            <a:r>
              <a:rPr lang="hu-HU" dirty="0"/>
              <a:t> </a:t>
            </a:r>
            <a:r>
              <a:rPr lang="en-GB" dirty="0"/>
              <a:t>Quarters of Bucharest inhabited by Roma were attacked and the aggressors beat up the inhabitants and destroyed their property. Similar things happened from then on in several towns all over Romania, where ethnic Hungarians and Romanians attacked their Roma neighbours with open violence. In the period between 1990 and 1995 alone, 30 such acts of violence were registered, which in some cases even caused deaths.</a:t>
            </a:r>
            <a:endParaRPr lang="hu-HU" dirty="0"/>
          </a:p>
          <a:p>
            <a:pPr algn="just">
              <a:spcBef>
                <a:spcPts val="600"/>
              </a:spcBef>
            </a:pPr>
            <a:r>
              <a:rPr lang="en-GB" dirty="0"/>
              <a:t>In the 1990s, up to half a million people fled the chaos of war in former Yugoslavia. Even though the number of Roma among the refugees is not known, it is highly probable that there were many Roma among them. Ten thousand Roma fled the war in Bosnia-Herzegovina from 1991 to 1995, and demanded political asylum in Austria, Italy, Sweden, Great Britain, Germany and Switzerland. Many fled because they were afraid of becoming trapped by the conflict or because they lived in the areas that were fought over. The Roma were rejected by both sides. Additionally, some of the Bosnian Roma were Muslims, and thus threatened once more.</a:t>
            </a:r>
            <a:endParaRPr lang="en-GB" b="0" i="0" dirty="0">
              <a:solidFill>
                <a:srgbClr val="000000"/>
              </a:solidFill>
              <a:effectLst/>
            </a:endParaRPr>
          </a:p>
          <a:p>
            <a:pPr algn="just">
              <a:spcBef>
                <a:spcPts val="600"/>
              </a:spcBef>
            </a:pPr>
            <a:r>
              <a:rPr lang="en-GB" dirty="0">
                <a:solidFill>
                  <a:srgbClr val="000000"/>
                </a:solidFill>
              </a:rPr>
              <a:t>While Eastern European Roma </a:t>
            </a:r>
            <a:r>
              <a:rPr lang="en-GB" b="0" i="0" dirty="0">
                <a:solidFill>
                  <a:srgbClr val="000000"/>
                </a:solidFill>
                <a:effectLst/>
              </a:rPr>
              <a:t>were initially welcome by receiving countries this not only evaporated after the fall of the Berlin Wall in 1989, but it also tends to be forgotten in European collective historical narrative.</a:t>
            </a:r>
            <a:r>
              <a:rPr lang="hu-HU" b="1" i="0" u="none" strike="noStrike" baseline="30000" dirty="0">
                <a:solidFill>
                  <a:srgbClr val="C4DE6E"/>
                </a:solidFill>
                <a:effectLst/>
              </a:rPr>
              <a:t> </a:t>
            </a:r>
            <a:r>
              <a:rPr lang="en-GB" b="0" i="0" dirty="0">
                <a:solidFill>
                  <a:srgbClr val="000000"/>
                </a:solidFill>
                <a:effectLst/>
              </a:rPr>
              <a:t>Hundreds of thousands of Roma made use of existing European and American asylum provisions, to escape the recrudescence of racism and the very</a:t>
            </a:r>
            <a:r>
              <a:rPr lang="hu-HU" b="0" i="0" dirty="0">
                <a:solidFill>
                  <a:srgbClr val="000000"/>
                </a:solidFill>
                <a:effectLst/>
              </a:rPr>
              <a:t> </a:t>
            </a:r>
            <a:r>
              <a:rPr lang="en-GB" b="0" i="0" dirty="0">
                <a:solidFill>
                  <a:srgbClr val="000000"/>
                </a:solidFill>
                <a:effectLst/>
              </a:rPr>
              <a:t>real repression of Roma in post-communist societies.</a:t>
            </a:r>
            <a:endParaRPr lang="hu-HU" b="0" i="0" dirty="0">
              <a:solidFill>
                <a:srgbClr val="000000"/>
              </a:solidFill>
              <a:effectLst/>
            </a:endParaRPr>
          </a:p>
          <a:p>
            <a:pPr>
              <a:spcBef>
                <a:spcPts val="600"/>
              </a:spcBef>
            </a:pPr>
            <a:endParaRPr lang="en-US" dirty="0"/>
          </a:p>
        </p:txBody>
      </p:sp>
      <p:sp>
        <p:nvSpPr>
          <p:cNvPr id="4" name="Slide Number Placeholder 3"/>
          <p:cNvSpPr>
            <a:spLocks noGrp="1"/>
          </p:cNvSpPr>
          <p:nvPr>
            <p:ph type="sldNum" sz="quarter" idx="5"/>
          </p:nvPr>
        </p:nvSpPr>
        <p:spPr/>
        <p:txBody>
          <a:bodyPr/>
          <a:lstStyle/>
          <a:p>
            <a:fld id="{BAD6E422-9254-4282-A3D5-7A1FE1227A0A}" type="slidenum">
              <a:rPr lang="en-US" smtClean="0"/>
              <a:t>3</a:t>
            </a:fld>
            <a:endParaRPr lang="en-US" dirty="0"/>
          </a:p>
        </p:txBody>
      </p:sp>
    </p:spTree>
    <p:extLst>
      <p:ext uri="{BB962C8B-B14F-4D97-AF65-F5344CB8AC3E}">
        <p14:creationId xmlns:p14="http://schemas.microsoft.com/office/powerpoint/2010/main" val="157260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1067" y="4400550"/>
            <a:ext cx="6070599" cy="4540250"/>
          </a:xfrm>
        </p:spPr>
        <p:txBody>
          <a:bodyPr/>
          <a:lstStyle/>
          <a:p>
            <a:pPr algn="just">
              <a:spcBef>
                <a:spcPts val="600"/>
              </a:spcBef>
            </a:pPr>
            <a:r>
              <a:rPr lang="fr-FR" b="0" dirty="0" err="1">
                <a:solidFill>
                  <a:srgbClr val="000000"/>
                </a:solidFill>
                <a:effectLst/>
              </a:rPr>
              <a:t>After</a:t>
            </a:r>
            <a:r>
              <a:rPr lang="fr-FR" b="0" dirty="0">
                <a:solidFill>
                  <a:srgbClr val="000000"/>
                </a:solidFill>
                <a:effectLst/>
              </a:rPr>
              <a:t> the EU </a:t>
            </a:r>
            <a:r>
              <a:rPr lang="fr-FR" b="0" dirty="0" err="1">
                <a:solidFill>
                  <a:srgbClr val="000000"/>
                </a:solidFill>
                <a:effectLst/>
              </a:rPr>
              <a:t>enlargement</a:t>
            </a:r>
            <a:r>
              <a:rPr lang="fr-FR" b="0" dirty="0">
                <a:solidFill>
                  <a:srgbClr val="000000"/>
                </a:solidFill>
                <a:effectLst/>
              </a:rPr>
              <a:t> in the </a:t>
            </a:r>
            <a:r>
              <a:rPr lang="fr-FR" b="0" dirty="0" err="1">
                <a:solidFill>
                  <a:srgbClr val="000000"/>
                </a:solidFill>
                <a:effectLst/>
              </a:rPr>
              <a:t>early</a:t>
            </a:r>
            <a:r>
              <a:rPr lang="fr-FR" b="0" dirty="0">
                <a:solidFill>
                  <a:srgbClr val="000000"/>
                </a:solidFill>
                <a:effectLst/>
              </a:rPr>
              <a:t> 2000s, </a:t>
            </a:r>
            <a:r>
              <a:rPr lang="fr-FR" b="0" dirty="0" err="1">
                <a:solidFill>
                  <a:srgbClr val="000000"/>
                </a:solidFill>
                <a:effectLst/>
              </a:rPr>
              <a:t>many</a:t>
            </a:r>
            <a:r>
              <a:rPr lang="fr-FR" b="0" dirty="0">
                <a:solidFill>
                  <a:srgbClr val="000000"/>
                </a:solidFill>
                <a:effectLst/>
              </a:rPr>
              <a:t> </a:t>
            </a:r>
            <a:r>
              <a:rPr lang="fr-FR" b="0" dirty="0" err="1">
                <a:solidFill>
                  <a:srgbClr val="000000"/>
                </a:solidFill>
                <a:effectLst/>
              </a:rPr>
              <a:t>nationals</a:t>
            </a:r>
            <a:r>
              <a:rPr lang="fr-FR" b="0" dirty="0">
                <a:solidFill>
                  <a:srgbClr val="000000"/>
                </a:solidFill>
                <a:effectLst/>
              </a:rPr>
              <a:t> </a:t>
            </a:r>
            <a:r>
              <a:rPr lang="fr-FR" b="0" dirty="0" err="1">
                <a:solidFill>
                  <a:srgbClr val="000000"/>
                </a:solidFill>
                <a:effectLst/>
              </a:rPr>
              <a:t>with</a:t>
            </a:r>
            <a:r>
              <a:rPr lang="fr-FR" b="0" dirty="0">
                <a:solidFill>
                  <a:srgbClr val="000000"/>
                </a:solidFill>
                <a:effectLst/>
              </a:rPr>
              <a:t> Roma background from the new </a:t>
            </a:r>
            <a:r>
              <a:rPr lang="fr-FR" b="0" dirty="0" err="1">
                <a:solidFill>
                  <a:srgbClr val="000000"/>
                </a:solidFill>
                <a:effectLst/>
              </a:rPr>
              <a:t>Member</a:t>
            </a:r>
            <a:r>
              <a:rPr lang="fr-FR" b="0" dirty="0">
                <a:solidFill>
                  <a:srgbClr val="000000"/>
                </a:solidFill>
                <a:effectLst/>
              </a:rPr>
              <a:t> States </a:t>
            </a:r>
            <a:r>
              <a:rPr lang="fr-FR" b="0" dirty="0" err="1">
                <a:solidFill>
                  <a:srgbClr val="000000"/>
                </a:solidFill>
                <a:effectLst/>
              </a:rPr>
              <a:t>migrated</a:t>
            </a:r>
            <a:r>
              <a:rPr lang="fr-FR" b="0" dirty="0">
                <a:solidFill>
                  <a:srgbClr val="000000"/>
                </a:solidFill>
                <a:effectLst/>
              </a:rPr>
              <a:t> to Western Europe in </a:t>
            </a:r>
            <a:r>
              <a:rPr lang="fr-FR" b="0" dirty="0" err="1">
                <a:solidFill>
                  <a:srgbClr val="000000"/>
                </a:solidFill>
                <a:effectLst/>
              </a:rPr>
              <a:t>search</a:t>
            </a:r>
            <a:r>
              <a:rPr lang="fr-FR" b="0" dirty="0">
                <a:solidFill>
                  <a:srgbClr val="000000"/>
                </a:solidFill>
                <a:effectLst/>
              </a:rPr>
              <a:t> of </a:t>
            </a:r>
            <a:r>
              <a:rPr lang="fr-FR" b="0" dirty="0" err="1">
                <a:solidFill>
                  <a:srgbClr val="000000"/>
                </a:solidFill>
                <a:effectLst/>
              </a:rPr>
              <a:t>better</a:t>
            </a:r>
            <a:r>
              <a:rPr lang="fr-FR" b="0" dirty="0">
                <a:solidFill>
                  <a:srgbClr val="000000"/>
                </a:solidFill>
                <a:effectLst/>
              </a:rPr>
              <a:t> </a:t>
            </a:r>
            <a:r>
              <a:rPr lang="fr-FR" b="0" dirty="0" err="1">
                <a:solidFill>
                  <a:srgbClr val="000000"/>
                </a:solidFill>
                <a:effectLst/>
              </a:rPr>
              <a:t>economic</a:t>
            </a:r>
            <a:r>
              <a:rPr lang="fr-FR" b="0" dirty="0">
                <a:solidFill>
                  <a:srgbClr val="000000"/>
                </a:solidFill>
                <a:effectLst/>
              </a:rPr>
              <a:t> </a:t>
            </a:r>
            <a:r>
              <a:rPr lang="fr-FR" b="0" dirty="0" err="1">
                <a:solidFill>
                  <a:srgbClr val="000000"/>
                </a:solidFill>
                <a:effectLst/>
              </a:rPr>
              <a:t>opportunities</a:t>
            </a:r>
            <a:r>
              <a:rPr lang="fr-FR" b="0" dirty="0">
                <a:solidFill>
                  <a:srgbClr val="000000"/>
                </a:solidFill>
                <a:effectLst/>
              </a:rPr>
              <a:t> and to escape from discrimination.</a:t>
            </a:r>
          </a:p>
          <a:p>
            <a:pPr algn="just">
              <a:spcBef>
                <a:spcPts val="600"/>
              </a:spcBef>
            </a:pPr>
            <a:r>
              <a:rPr lang="hu-HU" b="0" i="0" u="none" strike="noStrike" baseline="0" dirty="0">
                <a:solidFill>
                  <a:srgbClr val="000000"/>
                </a:solidFill>
              </a:rPr>
              <a:t>According to </a:t>
            </a:r>
            <a:r>
              <a:rPr lang="en-GB" b="0" i="0" u="none" strike="noStrike" baseline="0" dirty="0">
                <a:solidFill>
                  <a:srgbClr val="000000"/>
                </a:solidFill>
              </a:rPr>
              <a:t>FRA</a:t>
            </a:r>
            <a:r>
              <a:rPr lang="hu-HU" b="0" i="0" u="none" strike="noStrike" baseline="0" dirty="0">
                <a:solidFill>
                  <a:srgbClr val="000000"/>
                </a:solidFill>
              </a:rPr>
              <a:t>’s Roma Survey 2021</a:t>
            </a:r>
            <a:r>
              <a:rPr lang="en-GB" b="0" i="0" u="none" strike="noStrike" baseline="0" dirty="0">
                <a:solidFill>
                  <a:srgbClr val="000000"/>
                </a:solidFill>
              </a:rPr>
              <a:t> in </a:t>
            </a:r>
            <a:r>
              <a:rPr lang="hu-HU" b="0" i="0" u="none" strike="noStrike" baseline="0" dirty="0">
                <a:solidFill>
                  <a:srgbClr val="000000"/>
                </a:solidFill>
              </a:rPr>
              <a:t>10</a:t>
            </a:r>
            <a:r>
              <a:rPr lang="en-GB" b="0" i="0" u="none" strike="noStrike" baseline="0" dirty="0">
                <a:solidFill>
                  <a:srgbClr val="000000"/>
                </a:solidFill>
              </a:rPr>
              <a:t> EU countries</a:t>
            </a:r>
            <a:r>
              <a:rPr lang="hu-HU" b="0" i="0" u="none" strike="noStrike" baseline="0" dirty="0">
                <a:solidFill>
                  <a:srgbClr val="000000"/>
                </a:solidFill>
              </a:rPr>
              <a:t> (Bulgaria,</a:t>
            </a:r>
            <a:r>
              <a:rPr lang="fr-BE" b="0" i="0" u="none" strike="noStrike" baseline="0" dirty="0">
                <a:solidFill>
                  <a:srgbClr val="000000"/>
                </a:solidFill>
              </a:rPr>
              <a:t> </a:t>
            </a:r>
            <a:r>
              <a:rPr lang="hu-HU" b="0" i="0" u="none" strike="noStrike" baseline="0" dirty="0">
                <a:solidFill>
                  <a:srgbClr val="000000"/>
                </a:solidFill>
              </a:rPr>
              <a:t>Czechia, Greece, Spain, Croatia, Hungary, Italy, Portugal, Romania, Slovakia)</a:t>
            </a:r>
            <a:r>
              <a:rPr lang="fr-BE" b="0" i="0" u="none" strike="noStrike" baseline="0" dirty="0">
                <a:solidFill>
                  <a:srgbClr val="000000"/>
                </a:solidFill>
              </a:rPr>
              <a:t> </a:t>
            </a:r>
            <a:r>
              <a:rPr lang="en-GB" b="0" i="0" u="none" strike="noStrike" baseline="0" dirty="0">
                <a:solidFill>
                  <a:srgbClr val="000000"/>
                </a:solidFill>
              </a:rPr>
              <a:t>80% of the Roma interviewed were at risk of poverty compared to an EU average of 17%</a:t>
            </a:r>
            <a:r>
              <a:rPr lang="hu-HU" b="0" i="0" u="none" strike="noStrike" baseline="0" dirty="0">
                <a:solidFill>
                  <a:srgbClr val="000000"/>
                </a:solidFill>
              </a:rPr>
              <a:t> in general.</a:t>
            </a:r>
            <a:r>
              <a:rPr lang="en-GB" b="0" i="0" u="none" strike="noStrike" baseline="0" dirty="0">
                <a:solidFill>
                  <a:srgbClr val="000000"/>
                </a:solidFill>
              </a:rPr>
              <a:t> More specifically, the vulnerability of EU mobile Roma is impacted by at least six identified factors which relate to their countries of origin: (a) low levels of education and literacy, (b) lack of access to basic needs, adequate health care, social security and housing, (c) limited experience in formal work, (d) extreme poverty, (e) lack of official identity documents, and (f) the structural problem of </a:t>
            </a:r>
            <a:r>
              <a:rPr lang="en-GB" b="0" i="0" u="none" strike="noStrike" baseline="0" dirty="0" err="1">
                <a:solidFill>
                  <a:srgbClr val="000000"/>
                </a:solidFill>
              </a:rPr>
              <a:t>anti</a:t>
            </a:r>
            <a:r>
              <a:rPr lang="en-GB" dirty="0" err="1">
                <a:solidFill>
                  <a:srgbClr val="000000"/>
                </a:solidFill>
              </a:rPr>
              <a:t>g</a:t>
            </a:r>
            <a:r>
              <a:rPr lang="en-GB" b="0" i="0" u="none" strike="noStrike" baseline="0" dirty="0" err="1">
                <a:solidFill>
                  <a:srgbClr val="000000"/>
                </a:solidFill>
              </a:rPr>
              <a:t>ypsyism</a:t>
            </a:r>
            <a:r>
              <a:rPr lang="en-GB" dirty="0">
                <a:solidFill>
                  <a:srgbClr val="000000"/>
                </a:solidFill>
              </a:rPr>
              <a:t>. Since they often live in</a:t>
            </a:r>
            <a:r>
              <a:rPr lang="en-GB" b="0" i="0" u="none" strike="noStrike" baseline="0" dirty="0">
                <a:solidFill>
                  <a:srgbClr val="000000"/>
                </a:solidFill>
              </a:rPr>
              <a:t> vulnerable situations, Roma also face a high risk of trafficking in human beings - in particular of children.</a:t>
            </a:r>
            <a:endParaRPr lang="hu-HU" b="0" i="0" u="none" strike="noStrike" baseline="0" dirty="0">
              <a:solidFill>
                <a:srgbClr val="000000"/>
              </a:solidFill>
            </a:endParaRPr>
          </a:p>
          <a:p>
            <a:pPr algn="just">
              <a:spcBef>
                <a:spcPts val="600"/>
              </a:spcBef>
            </a:pPr>
            <a:r>
              <a:rPr lang="en-GB" b="0" i="0" u="none" strike="noStrike" baseline="0" dirty="0">
                <a:solidFill>
                  <a:srgbClr val="000000"/>
                </a:solidFill>
              </a:rPr>
              <a:t>While it is important to recognise the diversity of EU mobile Roma and the fact that many, especially those with formal education, do not experience obstacles in finding employment in the EU, </a:t>
            </a:r>
            <a:r>
              <a:rPr lang="en-GB" b="0" i="0" strike="noStrike" baseline="0" dirty="0">
                <a:solidFill>
                  <a:srgbClr val="000000"/>
                </a:solidFill>
              </a:rPr>
              <a:t>many Roma also tend to be made more vulnerable and more likely to be at risk of poverty and social exclusion in host </a:t>
            </a:r>
            <a:r>
              <a:rPr lang="en-GB" b="0" i="0" u="none" strike="noStrike" baseline="0" dirty="0">
                <a:solidFill>
                  <a:srgbClr val="000000"/>
                </a:solidFill>
              </a:rPr>
              <a:t>countries than other EU mobile citizens. According to </a:t>
            </a:r>
            <a:r>
              <a:rPr lang="en-GB" b="0" i="0" u="none" strike="noStrike" baseline="0" dirty="0" err="1">
                <a:solidFill>
                  <a:srgbClr val="000000"/>
                </a:solidFill>
              </a:rPr>
              <a:t>Eurocities</a:t>
            </a:r>
            <a:r>
              <a:rPr lang="hu-HU" b="0" i="0" u="none" strike="noStrike" baseline="0" dirty="0">
                <a:solidFill>
                  <a:srgbClr val="000000"/>
                </a:solidFill>
              </a:rPr>
              <a:t>’ report </a:t>
            </a:r>
            <a:r>
              <a:rPr lang="en-GB" b="0" i="0" u="none" strike="noStrike" baseline="0" dirty="0">
                <a:solidFill>
                  <a:srgbClr val="000000"/>
                </a:solidFill>
                <a:hlinkClick r:id="rId3"/>
              </a:rPr>
              <a:t>“</a:t>
            </a:r>
            <a:r>
              <a:rPr lang="en-GB" u="sng" kern="100" dirty="0">
                <a:solidFill>
                  <a:srgbClr val="0563C1"/>
                </a:solidFill>
                <a:effectLst/>
                <a:ea typeface="Calibri" panose="020F0502020204030204" pitchFamily="34" charset="0"/>
                <a:cs typeface="Times New Roman" panose="02020603050405020304" pitchFamily="18" charset="0"/>
                <a:hlinkClick r:id="rId3"/>
              </a:rPr>
              <a:t>Roma inclusion in cities: Mapping of the situation of Roma in cities in Europe</a:t>
            </a:r>
            <a:r>
              <a:rPr lang="en-GB" i="0" dirty="0"/>
              <a:t>”</a:t>
            </a:r>
            <a:r>
              <a:rPr lang="en-GB" b="0" i="0" u="none" strike="noStrike" baseline="0" dirty="0">
                <a:solidFill>
                  <a:srgbClr val="000000"/>
                </a:solidFill>
              </a:rPr>
              <a:t>, their situation is generally also worse than that of the respective national Roma population in the host countries where they settle. Furthermore, when Roma migrate, they are more likely to end up living in homelessness as they are prone to discrimination and are denied access to housing. Low chances of employability as a consequence of low levels of education often leave Roma exposed to work exploitation in the informal sector. In addition, anti-Roma discrimination and </a:t>
            </a:r>
            <a:r>
              <a:rPr lang="en-GB" b="0" i="0" strike="noStrike" baseline="0" dirty="0">
                <a:solidFill>
                  <a:srgbClr val="000000"/>
                </a:solidFill>
              </a:rPr>
              <a:t>hate-speech </a:t>
            </a:r>
            <a:r>
              <a:rPr lang="en-GB" b="0" i="0" u="none" strike="noStrike" baseline="0" dirty="0">
                <a:solidFill>
                  <a:srgbClr val="000000"/>
                </a:solidFill>
              </a:rPr>
              <a:t>against Roma have increased in destination countries.</a:t>
            </a:r>
            <a:endParaRPr lang="hu-HU" b="0" i="0" u="none" strike="noStrike" baseline="0" dirty="0">
              <a:solidFill>
                <a:srgbClr val="000000"/>
              </a:solidFill>
            </a:endParaRPr>
          </a:p>
          <a:p>
            <a:pPr>
              <a:spcBef>
                <a:spcPts val="600"/>
              </a:spcBef>
            </a:pPr>
            <a:endParaRPr lang="hu-HU" sz="1800" b="0" i="0" u="none" strike="noStrike" baseline="0" dirty="0">
              <a:solidFill>
                <a:srgbClr val="000000"/>
              </a:solidFill>
              <a:latin typeface="Arial" panose="020B0604020202020204" pitchFamily="34" charset="0"/>
            </a:endParaRPr>
          </a:p>
          <a:p>
            <a:pPr>
              <a:spcBef>
                <a:spcPts val="600"/>
              </a:spcBef>
            </a:pPr>
            <a:endParaRPr lang="hu-HU" sz="1800" b="0" i="0" u="none" strike="noStrike" baseline="0" dirty="0">
              <a:solidFill>
                <a:srgbClr val="000000"/>
              </a:solidFill>
              <a:latin typeface="Arial" panose="020B0604020202020204" pitchFamily="34" charset="0"/>
            </a:endParaRPr>
          </a:p>
          <a:p>
            <a:pPr algn="l">
              <a:spcBef>
                <a:spcPts val="600"/>
              </a:spcBef>
            </a:pPr>
            <a:endParaRPr lang="en-US" sz="1800" b="0" i="0" u="none" strike="noStrike" baseline="0" dirty="0">
              <a:solidFill>
                <a:srgbClr val="000000"/>
              </a:solidFill>
              <a:latin typeface="Arial" panose="020B0604020202020204" pitchFamily="34" charset="0"/>
            </a:endParaRPr>
          </a:p>
          <a:p>
            <a:pPr>
              <a:spcBef>
                <a:spcPts val="600"/>
              </a:spcBef>
            </a:pPr>
            <a:endParaRPr lang="en-US" dirty="0"/>
          </a:p>
        </p:txBody>
      </p:sp>
      <p:sp>
        <p:nvSpPr>
          <p:cNvPr id="4" name="Slide Number Placeholder 3"/>
          <p:cNvSpPr>
            <a:spLocks noGrp="1"/>
          </p:cNvSpPr>
          <p:nvPr>
            <p:ph type="sldNum" sz="quarter" idx="5"/>
          </p:nvPr>
        </p:nvSpPr>
        <p:spPr/>
        <p:txBody>
          <a:bodyPr/>
          <a:lstStyle/>
          <a:p>
            <a:fld id="{BAD6E422-9254-4282-A3D5-7A1FE1227A0A}" type="slidenum">
              <a:rPr lang="en-US" smtClean="0"/>
              <a:t>4</a:t>
            </a:fld>
            <a:endParaRPr lang="en-US" dirty="0"/>
          </a:p>
        </p:txBody>
      </p:sp>
    </p:spTree>
    <p:extLst>
      <p:ext uri="{BB962C8B-B14F-4D97-AF65-F5344CB8AC3E}">
        <p14:creationId xmlns:p14="http://schemas.microsoft.com/office/powerpoint/2010/main" val="125366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0199" y="4400550"/>
            <a:ext cx="6214533" cy="4616449"/>
          </a:xfrm>
        </p:spPr>
        <p:txBody>
          <a:bodyPr/>
          <a:lstStyle/>
          <a:p>
            <a:pPr marL="0" marR="0" lvl="0" indent="0" algn="just" defTabSz="914400" rtl="0" eaLnBrk="1" fontAlgn="auto" latinLnBrk="0" hangingPunct="1">
              <a:spcBef>
                <a:spcPts val="600"/>
              </a:spcBef>
              <a:spcAft>
                <a:spcPts val="0"/>
              </a:spcAft>
              <a:buClrTx/>
              <a:buSzTx/>
              <a:buFontTx/>
              <a:buNone/>
              <a:tabLst/>
              <a:defRPr/>
            </a:pPr>
            <a:r>
              <a:rPr lang="en-GB" b="0" i="0" dirty="0">
                <a:solidFill>
                  <a:srgbClr val="000000"/>
                </a:solidFill>
                <a:effectLst/>
              </a:rPr>
              <a:t>Emigration appeals to Central and Eastern European Roma because many of their marginalised communities suffer deep structural poverty.</a:t>
            </a:r>
            <a:r>
              <a:rPr lang="hu-HU" b="0" i="0" dirty="0">
                <a:solidFill>
                  <a:srgbClr val="000000"/>
                </a:solidFill>
                <a:effectLst/>
              </a:rPr>
              <a:t> Structural racism has a key role in creating and maintaining </a:t>
            </a:r>
            <a:r>
              <a:rPr lang="fr-FR" b="0" i="0" dirty="0">
                <a:solidFill>
                  <a:srgbClr val="000000"/>
                </a:solidFill>
                <a:effectLst/>
              </a:rPr>
              <a:t>inter-</a:t>
            </a:r>
            <a:r>
              <a:rPr lang="hu-HU" b="0" i="0" dirty="0">
                <a:solidFill>
                  <a:srgbClr val="000000"/>
                </a:solidFill>
                <a:effectLst/>
              </a:rPr>
              <a:t>generational poverty among the Roma people, which is </a:t>
            </a:r>
            <a:r>
              <a:rPr lang="en-GB" b="0" i="0" dirty="0">
                <a:solidFill>
                  <a:srgbClr val="000000"/>
                </a:solidFill>
                <a:effectLst/>
              </a:rPr>
              <a:t>difficult </a:t>
            </a:r>
            <a:r>
              <a:rPr lang="hu-HU" b="0" i="0" dirty="0">
                <a:solidFill>
                  <a:srgbClr val="000000"/>
                </a:solidFill>
                <a:effectLst/>
              </a:rPr>
              <a:t>to break out from</a:t>
            </a:r>
            <a:r>
              <a:rPr lang="en-GB" b="0" i="0" dirty="0">
                <a:solidFill>
                  <a:srgbClr val="000000"/>
                </a:solidFill>
                <a:effectLst/>
              </a:rPr>
              <a:t> (as was explained in the first module)</a:t>
            </a:r>
            <a:r>
              <a:rPr lang="hu-HU" b="0" i="0" dirty="0">
                <a:solidFill>
                  <a:srgbClr val="000000"/>
                </a:solidFill>
                <a:effectLst/>
              </a:rPr>
              <a:t>. </a:t>
            </a:r>
            <a:endParaRPr lang="en-GB" b="0" i="0" dirty="0">
              <a:solidFill>
                <a:srgbClr val="000000"/>
              </a:solidFill>
              <a:effectLst/>
            </a:endParaRPr>
          </a:p>
          <a:p>
            <a:pPr marL="0" marR="0" lvl="0" indent="0" algn="just" defTabSz="914400" rtl="0" eaLnBrk="1" fontAlgn="auto" latinLnBrk="0" hangingPunct="1">
              <a:spcBef>
                <a:spcPts val="600"/>
              </a:spcBef>
              <a:spcAft>
                <a:spcPts val="0"/>
              </a:spcAft>
              <a:buClrTx/>
              <a:buSzTx/>
              <a:buFontTx/>
              <a:buNone/>
              <a:tabLst/>
              <a:defRPr/>
            </a:pPr>
            <a:r>
              <a:rPr lang="en-GB" b="0" i="0" dirty="0">
                <a:solidFill>
                  <a:srgbClr val="000000"/>
                </a:solidFill>
                <a:effectLst/>
              </a:rPr>
              <a:t>Detailed and disturbing studies by the Fundamental Rights Agency (FRA), UNDP, and World Bank (e.g. on </a:t>
            </a:r>
            <a:r>
              <a:rPr lang="en-GB" b="0" i="0" u="sng" dirty="0">
                <a:solidFill>
                  <a:srgbClr val="000000"/>
                </a:solidFill>
                <a:effectLst/>
                <a:hlinkClick r:id="rId3"/>
              </a:rPr>
              <a:t>housing</a:t>
            </a:r>
            <a:r>
              <a:rPr lang="en-GB" b="0" i="0" dirty="0">
                <a:solidFill>
                  <a:srgbClr val="000000"/>
                </a:solidFill>
                <a:effectLst/>
              </a:rPr>
              <a:t> and </a:t>
            </a:r>
            <a:r>
              <a:rPr lang="en-GB" b="0" i="0" u="sng" dirty="0">
                <a:solidFill>
                  <a:srgbClr val="000000"/>
                </a:solidFill>
                <a:effectLst/>
                <a:hlinkClick r:id="rId4"/>
              </a:rPr>
              <a:t>health</a:t>
            </a:r>
            <a:r>
              <a:rPr lang="en-GB" b="0" i="0" dirty="0">
                <a:solidFill>
                  <a:srgbClr val="000000"/>
                </a:solidFill>
                <a:effectLst/>
              </a:rPr>
              <a:t>) reveal continuous discrimination and deteriorating conditions in Roma employment, living conditions, and health. In 2011, about 90% of Roma surveyed in CEE and other countries had an income below the national poverty threshold, and about 40% of the children lived in households struggling with malnutrition or hunger. Over half of those </a:t>
            </a:r>
            <a:r>
              <a:rPr lang="en-GB" b="0" i="0" u="sng" dirty="0">
                <a:solidFill>
                  <a:srgbClr val="000000"/>
                </a:solidFill>
                <a:effectLst/>
                <a:hlinkClick r:id="rId5"/>
              </a:rPr>
              <a:t>surveyed</a:t>
            </a:r>
            <a:r>
              <a:rPr lang="en-GB" b="0" i="0" dirty="0">
                <a:solidFill>
                  <a:srgbClr val="000000"/>
                </a:solidFill>
                <a:effectLst/>
              </a:rPr>
              <a:t> lived in segregated areas in dwellings falling far below minimum housing standards. A </a:t>
            </a:r>
            <a:r>
              <a:rPr lang="en-GB" b="0" i="0" u="sng" dirty="0">
                <a:solidFill>
                  <a:srgbClr val="000000"/>
                </a:solidFill>
                <a:effectLst/>
                <a:hlinkClick r:id="rId6"/>
              </a:rPr>
              <a:t>2009 FRA report</a:t>
            </a:r>
            <a:r>
              <a:rPr lang="en-GB" b="0" i="0" dirty="0">
                <a:solidFill>
                  <a:srgbClr val="000000"/>
                </a:solidFill>
                <a:effectLst/>
              </a:rPr>
              <a:t> concluded that “poverty and racism are the main factors ‘pushing’ Roma to leave their countries of origin.”</a:t>
            </a:r>
            <a:r>
              <a:rPr lang="hu-HU" b="0" i="0" dirty="0">
                <a:solidFill>
                  <a:srgbClr val="000000"/>
                </a:solidFill>
                <a:effectLst/>
              </a:rPr>
              <a:t> Due to hopeless</a:t>
            </a:r>
            <a:r>
              <a:rPr lang="en-GB" b="0" i="0" dirty="0">
                <a:solidFill>
                  <a:srgbClr val="000000"/>
                </a:solidFill>
                <a:effectLst/>
              </a:rPr>
              <a:t>ness </a:t>
            </a:r>
            <a:r>
              <a:rPr lang="hu-HU" b="0" i="0" dirty="0">
                <a:solidFill>
                  <a:srgbClr val="000000"/>
                </a:solidFill>
                <a:effectLst/>
              </a:rPr>
              <a:t>when it comes to their economic situation, </a:t>
            </a:r>
            <a:r>
              <a:rPr lang="fr-FR" b="0" i="0" dirty="0" err="1">
                <a:solidFill>
                  <a:srgbClr val="000000"/>
                </a:solidFill>
                <a:effectLst/>
              </a:rPr>
              <a:t>many</a:t>
            </a:r>
            <a:r>
              <a:rPr lang="fr-FR" b="0" i="0" dirty="0">
                <a:solidFill>
                  <a:srgbClr val="000000"/>
                </a:solidFill>
                <a:effectLst/>
              </a:rPr>
              <a:t> </a:t>
            </a:r>
            <a:r>
              <a:rPr lang="hu-HU" b="0" i="0" dirty="0">
                <a:solidFill>
                  <a:srgbClr val="000000"/>
                </a:solidFill>
                <a:effectLst/>
              </a:rPr>
              <a:t>Roma people choose the difficult situation to migrate to Western countries for better opportunities. </a:t>
            </a:r>
          </a:p>
          <a:p>
            <a:pPr marL="0" marR="0" lvl="0" indent="0" algn="just" defTabSz="914400" rtl="0" eaLnBrk="1" fontAlgn="auto" latinLnBrk="0" hangingPunct="1">
              <a:spcBef>
                <a:spcPts val="600"/>
              </a:spcBef>
              <a:spcAft>
                <a:spcPts val="0"/>
              </a:spcAft>
              <a:buClrTx/>
              <a:buSzTx/>
              <a:buFontTx/>
              <a:buNone/>
              <a:tabLst/>
              <a:defRPr/>
            </a:pPr>
            <a:r>
              <a:rPr lang="hu-HU" b="0" i="0" dirty="0">
                <a:solidFill>
                  <a:srgbClr val="000000"/>
                </a:solidFill>
                <a:effectLst/>
              </a:rPr>
              <a:t>Opening the borders </a:t>
            </a:r>
            <a:r>
              <a:rPr lang="en-GB" b="0" i="0" dirty="0">
                <a:solidFill>
                  <a:srgbClr val="000000"/>
                </a:solidFill>
                <a:effectLst/>
              </a:rPr>
              <a:t>between</a:t>
            </a:r>
            <a:r>
              <a:rPr lang="hu-HU" b="0" i="0" dirty="0">
                <a:solidFill>
                  <a:srgbClr val="000000"/>
                </a:solidFill>
                <a:effectLst/>
              </a:rPr>
              <a:t> European countr</a:t>
            </a:r>
            <a:r>
              <a:rPr lang="en-GB" b="0" i="0" dirty="0">
                <a:solidFill>
                  <a:srgbClr val="000000"/>
                </a:solidFill>
                <a:effectLst/>
              </a:rPr>
              <a:t>i</a:t>
            </a:r>
            <a:r>
              <a:rPr lang="hu-HU" b="0" i="0" dirty="0">
                <a:solidFill>
                  <a:srgbClr val="000000"/>
                </a:solidFill>
                <a:effectLst/>
              </a:rPr>
              <a:t>es has dramatically changed how people approach their future</a:t>
            </a:r>
            <a:r>
              <a:rPr lang="en-GB" b="0" i="0" dirty="0">
                <a:solidFill>
                  <a:srgbClr val="000000"/>
                </a:solidFill>
                <a:effectLst/>
              </a:rPr>
              <a:t> and it allowed for easier movement between countries as well as, of course, increased access to the labour market</a:t>
            </a:r>
            <a:r>
              <a:rPr lang="hu-HU" b="0" i="0" dirty="0">
                <a:solidFill>
                  <a:srgbClr val="000000"/>
                </a:solidFill>
                <a:effectLst/>
              </a:rPr>
              <a:t>. </a:t>
            </a:r>
            <a:r>
              <a:rPr lang="en-GB" b="0" i="0" dirty="0">
                <a:solidFill>
                  <a:srgbClr val="000000"/>
                </a:solidFill>
                <a:effectLst/>
              </a:rPr>
              <a:t>Free movement </a:t>
            </a:r>
            <a:r>
              <a:rPr lang="hu-HU" b="0" i="0" dirty="0">
                <a:solidFill>
                  <a:srgbClr val="000000"/>
                </a:solidFill>
                <a:effectLst/>
              </a:rPr>
              <a:t>gave</a:t>
            </a:r>
            <a:r>
              <a:rPr lang="fr-FR" b="0" i="0" dirty="0">
                <a:solidFill>
                  <a:srgbClr val="000000"/>
                </a:solidFill>
                <a:effectLst/>
              </a:rPr>
              <a:t> </a:t>
            </a:r>
            <a:r>
              <a:rPr lang="hu-HU" b="0" i="0" dirty="0">
                <a:solidFill>
                  <a:srgbClr val="000000"/>
                </a:solidFill>
                <a:effectLst/>
              </a:rPr>
              <a:t>citizens the great opportunity to travel and try to </a:t>
            </a:r>
            <a:r>
              <a:rPr lang="en-GB" b="0" i="0" dirty="0">
                <a:solidFill>
                  <a:srgbClr val="000000"/>
                </a:solidFill>
                <a:effectLst/>
              </a:rPr>
              <a:t>establish </a:t>
            </a:r>
            <a:r>
              <a:rPr lang="hu-HU" b="0" i="0" dirty="0">
                <a:solidFill>
                  <a:srgbClr val="000000"/>
                </a:solidFill>
                <a:effectLst/>
              </a:rPr>
              <a:t>a new life in different countries</a:t>
            </a:r>
            <a:r>
              <a:rPr lang="en-GB" b="0" i="0" dirty="0">
                <a:solidFill>
                  <a:srgbClr val="000000"/>
                </a:solidFill>
                <a:effectLst/>
              </a:rPr>
              <a:t>, and Roma were among the first to take up this chance</a:t>
            </a:r>
            <a:r>
              <a:rPr lang="hu-HU" b="0" i="0" dirty="0">
                <a:solidFill>
                  <a:srgbClr val="000000"/>
                </a:solidFill>
                <a:effectLst/>
              </a:rPr>
              <a:t>. Beside the obvious reasons for migration, such as structural discrimination that eventually causes poverty and the opportunities given by free movement within the EU, there is another important reason behind the migration of Roma. According to Roma researchers who engage with the topic of migration, Roma people migrate to the West in order to break the cycle of poverty and bring better educational and working opportunities for their children. </a:t>
            </a:r>
          </a:p>
          <a:p>
            <a:pPr>
              <a:spcBef>
                <a:spcPts val="600"/>
              </a:spcBef>
            </a:pPr>
            <a:endParaRPr lang="hu-HU" b="0" i="0" dirty="0">
              <a:solidFill>
                <a:srgbClr val="000000"/>
              </a:solidFill>
              <a:effectLst/>
              <a:latin typeface="Open Sans" panose="020B0606030504020204" pitchFamily="34" charset="0"/>
            </a:endParaRPr>
          </a:p>
          <a:p>
            <a:pPr>
              <a:spcBef>
                <a:spcPts val="600"/>
              </a:spcBef>
            </a:pPr>
            <a:endParaRPr lang="en-US" dirty="0"/>
          </a:p>
        </p:txBody>
      </p:sp>
      <p:sp>
        <p:nvSpPr>
          <p:cNvPr id="4" name="Slide Number Placeholder 3"/>
          <p:cNvSpPr>
            <a:spLocks noGrp="1"/>
          </p:cNvSpPr>
          <p:nvPr>
            <p:ph type="sldNum" sz="quarter" idx="5"/>
          </p:nvPr>
        </p:nvSpPr>
        <p:spPr>
          <a:xfrm>
            <a:off x="6324599" y="8685213"/>
            <a:ext cx="531813" cy="458787"/>
          </a:xfrm>
        </p:spPr>
        <p:txBody>
          <a:bodyPr/>
          <a:lstStyle/>
          <a:p>
            <a:fld id="{BAD6E422-9254-4282-A3D5-7A1FE1227A0A}" type="slidenum">
              <a:rPr lang="en-US" smtClean="0"/>
              <a:t>5</a:t>
            </a:fld>
            <a:endParaRPr lang="en-US" dirty="0"/>
          </a:p>
        </p:txBody>
      </p:sp>
    </p:spTree>
    <p:extLst>
      <p:ext uri="{BB962C8B-B14F-4D97-AF65-F5344CB8AC3E}">
        <p14:creationId xmlns:p14="http://schemas.microsoft.com/office/powerpoint/2010/main" val="380803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867" y="4400549"/>
            <a:ext cx="6087533" cy="4616451"/>
          </a:xfrm>
        </p:spPr>
        <p:txBody>
          <a:bodyPr/>
          <a:lstStyle/>
          <a:p>
            <a:pPr algn="just">
              <a:spcBef>
                <a:spcPts val="600"/>
              </a:spcBef>
            </a:pPr>
            <a:r>
              <a:rPr lang="en-GB" b="0" i="0" dirty="0">
                <a:solidFill>
                  <a:srgbClr val="000000"/>
                </a:solidFill>
                <a:effectLst/>
              </a:rPr>
              <a:t>Since 2007 a significant factor driving Roma migration has been a </a:t>
            </a:r>
            <a:r>
              <a:rPr lang="en-GB" b="0" i="0" u="sng" dirty="0">
                <a:solidFill>
                  <a:srgbClr val="000000"/>
                </a:solidFill>
                <a:effectLst/>
                <a:hlinkClick r:id="rId3"/>
              </a:rPr>
              <a:t>dramatic increase in hate crimes and speech</a:t>
            </a:r>
            <a:r>
              <a:rPr lang="en-GB" b="0" i="0" dirty="0">
                <a:solidFill>
                  <a:srgbClr val="000000"/>
                </a:solidFill>
                <a:effectLst/>
              </a:rPr>
              <a:t> in some parts of Europe. Although Roma are not the only victims, they are the main target in CEE countries. The most extreme example is that of Hungary. In 2007, only 24 Hungarian Roma sought asylum in Canada. However, that number jumped to 1,990 in 2011 in response to a series of murders, assaults, and media attacks targeting Roma communities.</a:t>
            </a:r>
          </a:p>
          <a:p>
            <a:pPr algn="just">
              <a:spcBef>
                <a:spcPts val="600"/>
              </a:spcBef>
            </a:pPr>
            <a:r>
              <a:rPr lang="en-GB" b="0" i="0" dirty="0">
                <a:solidFill>
                  <a:srgbClr val="000000"/>
                </a:solidFill>
                <a:effectLst/>
              </a:rPr>
              <a:t>Mainstream politicians frequently tap into the phenomenon of racial hatred in order to win votes, cynically exploiting the space created by the racist discourse of extremists. While generally more cautious with their words, these politicians nevertheless convey similar messages in coded form, such as alleging damage to the economy caused by welfare dependency. For example, in 2012 the Czech prime minister </a:t>
            </a:r>
            <a:r>
              <a:rPr lang="en-GB" b="0" i="0" u="sng" dirty="0">
                <a:solidFill>
                  <a:srgbClr val="000000"/>
                </a:solidFill>
                <a:effectLst/>
                <a:hlinkClick r:id="rId4"/>
              </a:rPr>
              <a:t>declared</a:t>
            </a:r>
            <a:r>
              <a:rPr lang="en-GB" b="0" i="0" dirty="0">
                <a:solidFill>
                  <a:srgbClr val="000000"/>
                </a:solidFill>
                <a:effectLst/>
              </a:rPr>
              <a:t> that “the state does not help scroungers who abuse benefits”. But even mainstream politicians can be brutally outspoken. A former Czech mayor was elected to the senate after evicting Roma families from his town, proudly describing this as ‘the removal of an ulcer’. He went on to become deputy prime minister and, having built a political career on racially abusing Roma, was later elected chair of the senate subcommittee on human rights and equal opportunities. Another example comes from Bulgaria where the deputy prime minister made inciting statements against Roma: </a:t>
            </a:r>
            <a:r>
              <a:rPr lang="en-GB" b="0" i="0" dirty="0">
                <a:solidFill>
                  <a:srgbClr val="000000"/>
                </a:solidFill>
                <a:effectLst/>
                <a:hlinkClick r:id="rId5"/>
              </a:rPr>
              <a:t>http://www.errc.org/news/bulgarian-government-set-for-sweeping-victory-in-eu-elections-after-anti-roma-violence</a:t>
            </a:r>
            <a:r>
              <a:rPr lang="en-GB" b="0" i="0" dirty="0">
                <a:solidFill>
                  <a:srgbClr val="000000"/>
                </a:solidFill>
                <a:effectLst/>
              </a:rPr>
              <a:t>  </a:t>
            </a:r>
          </a:p>
          <a:p>
            <a:pPr algn="just">
              <a:spcBef>
                <a:spcPts val="600"/>
              </a:spcBef>
            </a:pPr>
            <a:r>
              <a:rPr lang="en-US" dirty="0">
                <a:solidFill>
                  <a:srgbClr val="000000"/>
                </a:solidFill>
              </a:rPr>
              <a:t>ODIHR's annual reporting on hate crime has presented a range of hate crimes targeting Roma. Assault, property damage, and murder, involving the use of explosives, firearms or Molotov cocktails have featured in these reports. Among the particularly worrying incidents reported to ODIHR have been arson attacks against Roma homes. (Source: https://hatecrime.osce.org/anti-roma-hate-crime)</a:t>
            </a:r>
            <a:endParaRPr lang="en-GB" dirty="0">
              <a:solidFill>
                <a:srgbClr val="000000"/>
              </a:solidFill>
            </a:endParaRPr>
          </a:p>
        </p:txBody>
      </p:sp>
    </p:spTree>
    <p:extLst>
      <p:ext uri="{BB962C8B-B14F-4D97-AF65-F5344CB8AC3E}">
        <p14:creationId xmlns:p14="http://schemas.microsoft.com/office/powerpoint/2010/main" val="165918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1650" y="4316730"/>
            <a:ext cx="6000750" cy="4706620"/>
          </a:xfrm>
        </p:spPr>
        <p:txBody>
          <a:bodyPr/>
          <a:lstStyle/>
          <a:p>
            <a:pPr algn="just">
              <a:spcBef>
                <a:spcPts val="600"/>
              </a:spcBef>
            </a:pPr>
            <a:r>
              <a:rPr lang="hu-HU" sz="1100" dirty="0"/>
              <a:t>While migration seems to </a:t>
            </a:r>
            <a:r>
              <a:rPr lang="fr-BE" sz="1100" dirty="0" err="1"/>
              <a:t>be</a:t>
            </a:r>
            <a:r>
              <a:rPr lang="fr-BE" sz="1100" dirty="0"/>
              <a:t> </a:t>
            </a:r>
            <a:r>
              <a:rPr lang="hu-HU" sz="1100" dirty="0"/>
              <a:t>one of the options for Roma and other communities to create better opportunities for themselves, unfortunately </a:t>
            </a:r>
            <a:r>
              <a:rPr lang="en-GB" sz="1100" dirty="0"/>
              <a:t>it is not always positive and straightforward. Because of several factors, m</a:t>
            </a:r>
            <a:r>
              <a:rPr lang="hu-HU" sz="1100" dirty="0"/>
              <a:t>any</a:t>
            </a:r>
            <a:r>
              <a:rPr lang="fr-BE" sz="1100" dirty="0"/>
              <a:t> </a:t>
            </a:r>
            <a:r>
              <a:rPr lang="hu-HU" sz="1100" dirty="0"/>
              <a:t>individuals or even entire families end up experiencing</a:t>
            </a:r>
            <a:r>
              <a:rPr lang="en-GB" sz="1100" dirty="0"/>
              <a:t> destitution as well as</a:t>
            </a:r>
            <a:r>
              <a:rPr lang="hu-HU" sz="1100" dirty="0"/>
              <a:t> homelessness. </a:t>
            </a:r>
            <a:endParaRPr lang="en-US" sz="1100" dirty="0"/>
          </a:p>
          <a:p>
            <a:pPr algn="just">
              <a:spcBef>
                <a:spcPts val="600"/>
              </a:spcBef>
            </a:pPr>
            <a:r>
              <a:rPr lang="en-US" sz="1100" dirty="0"/>
              <a:t>As we discussed in previous modules the historical and s</a:t>
            </a:r>
            <a:r>
              <a:rPr lang="hu-HU" sz="1100" dirty="0"/>
              <a:t>ystematic discrimination of the Roma, we can see that they also face discrimination when accessing basic social rights: such as accessing </a:t>
            </a:r>
            <a:r>
              <a:rPr lang="en-GB" sz="1100" dirty="0"/>
              <a:t>a </a:t>
            </a:r>
            <a:r>
              <a:rPr lang="hu-HU" sz="1100" dirty="0"/>
              <a:t>permanent address or having a regular job. Due to racial discrimination, many migrant Roma have difficulties with renting out apartments and setting up a permanent address for themselves and their families. Experiencing discrimination when applying for rental housing is an integral struggle for migrant Roma, which makes their situation</a:t>
            </a:r>
            <a:r>
              <a:rPr lang="en-GB" sz="1100" dirty="0"/>
              <a:t> </a:t>
            </a:r>
            <a:r>
              <a:rPr lang="hu-HU" sz="1100" dirty="0"/>
              <a:t>fundementally worse as a migrant in host countr</a:t>
            </a:r>
            <a:r>
              <a:rPr lang="en-GB" sz="1100" dirty="0"/>
              <a:t>i</a:t>
            </a:r>
            <a:r>
              <a:rPr lang="hu-HU" sz="1100" dirty="0"/>
              <a:t>es.</a:t>
            </a:r>
            <a:r>
              <a:rPr lang="en-GB" sz="1100" dirty="0"/>
              <a:t> </a:t>
            </a:r>
            <a:r>
              <a:rPr lang="hu-HU" sz="1100" dirty="0"/>
              <a:t>(For more information</a:t>
            </a:r>
            <a:r>
              <a:rPr lang="en-GB" sz="1100" dirty="0"/>
              <a:t> </a:t>
            </a:r>
            <a:r>
              <a:rPr lang="en-GB" sz="1100" dirty="0">
                <a:effectLst/>
                <a:ea typeface="Calibri" panose="020F0502020204030204" pitchFamily="34" charset="0"/>
                <a:cs typeface="Times New Roman" panose="02020603050405020304" pitchFamily="18" charset="0"/>
              </a:rPr>
              <a:t>on </a:t>
            </a:r>
            <a:r>
              <a:rPr lang="en-GB" sz="1100" dirty="0">
                <a:solidFill>
                  <a:srgbClr val="117BA5"/>
                </a:solidFill>
                <a:effectLst/>
                <a:ea typeface="Calibri" panose="020F0502020204030204" pitchFamily="34" charset="0"/>
                <a:cs typeface="Times New Roman" panose="02020603050405020304" pitchFamily="18" charset="0"/>
                <a:hlinkClick r:id="rId3"/>
              </a:rPr>
              <a:t>discrimination when accessing housing in Finland</a:t>
            </a:r>
            <a:r>
              <a:rPr lang="en-GB" sz="1100" dirty="0">
                <a:solidFill>
                  <a:srgbClr val="117BA5"/>
                </a:solidFill>
                <a:ea typeface="Calibri" panose="020F0502020204030204" pitchFamily="34" charset="0"/>
                <a:cs typeface="Times New Roman" panose="02020603050405020304" pitchFamily="18" charset="0"/>
              </a:rPr>
              <a:t>.</a:t>
            </a:r>
            <a:r>
              <a:rPr lang="hu-HU" sz="1100" dirty="0"/>
              <a:t>)</a:t>
            </a:r>
            <a:r>
              <a:rPr lang="en-GB" sz="1100" dirty="0"/>
              <a:t> </a:t>
            </a:r>
            <a:endParaRPr lang="hu-HU" sz="1100" dirty="0"/>
          </a:p>
          <a:p>
            <a:pPr algn="just">
              <a:spcBef>
                <a:spcPts val="600"/>
              </a:spcBef>
            </a:pPr>
            <a:r>
              <a:rPr lang="hu-HU" sz="1100" dirty="0"/>
              <a:t>Migrant Roma face very similar issue </a:t>
            </a:r>
            <a:r>
              <a:rPr lang="en-GB" sz="1100" dirty="0"/>
              <a:t>in</a:t>
            </a:r>
            <a:r>
              <a:rPr lang="hu-HU" sz="1100" dirty="0"/>
              <a:t> the employment field. </a:t>
            </a:r>
            <a:r>
              <a:rPr lang="hu-HU" sz="1100" dirty="0">
                <a:effectLst/>
              </a:rPr>
              <a:t>A </a:t>
            </a:r>
            <a:r>
              <a:rPr lang="en-GB" sz="1100" dirty="0">
                <a:effectLst/>
              </a:rPr>
              <a:t>study conducted in Spain </a:t>
            </a:r>
            <a:r>
              <a:rPr lang="hu-HU" sz="1100" dirty="0">
                <a:effectLst/>
              </a:rPr>
              <a:t>shows</a:t>
            </a:r>
            <a:r>
              <a:rPr lang="en-GB" sz="1100" dirty="0">
                <a:effectLst/>
              </a:rPr>
              <a:t> that while Roma are willing and able to work, they remain in </a:t>
            </a:r>
            <a:r>
              <a:rPr lang="en-US" sz="1100" dirty="0"/>
              <a:t>precarious working places: dustmen (25% of the population), cleaning personnel (13,4%), and unskilled workers in the agricultural sector (9.8%). The rate of temporary work is also extremely high: 83.3% of employees have a temporary contract. </a:t>
            </a:r>
            <a:r>
              <a:rPr lang="hu-HU" sz="1100" dirty="0">
                <a:effectLst/>
              </a:rPr>
              <a:t>See the report </a:t>
            </a:r>
            <a:r>
              <a:rPr lang="hu-HU" sz="1100" kern="100" dirty="0">
                <a:solidFill>
                  <a:srgbClr val="117BA5"/>
                </a:solidFill>
                <a:effectLst/>
                <a:ea typeface="Calibri" panose="020F0502020204030204" pitchFamily="34" charset="0"/>
                <a:cs typeface="Times New Roman" panose="02020603050405020304" pitchFamily="18" charset="0"/>
                <a:hlinkClick r:id="rId4"/>
              </a:rPr>
              <a:t>here</a:t>
            </a:r>
            <a:r>
              <a:rPr lang="en-GB" sz="1100" kern="100" dirty="0">
                <a:solidFill>
                  <a:srgbClr val="117BA5"/>
                </a:solidFill>
                <a:effectLst/>
                <a:ea typeface="Calibri" panose="020F0502020204030204" pitchFamily="34" charset="0"/>
                <a:cs typeface="Times New Roman" panose="02020603050405020304" pitchFamily="18" charset="0"/>
              </a:rPr>
              <a:t>.</a:t>
            </a:r>
            <a:r>
              <a:rPr lang="hu-HU" sz="1100" kern="100" dirty="0">
                <a:effectLst/>
                <a:ea typeface="Calibri" panose="020F0502020204030204" pitchFamily="34" charset="0"/>
                <a:cs typeface="Times New Roman" panose="02020603050405020304" pitchFamily="18" charset="0"/>
              </a:rPr>
              <a:t>) </a:t>
            </a:r>
            <a:endParaRPr lang="fr-BE" sz="1100" kern="100" dirty="0">
              <a:effectLst/>
              <a:ea typeface="Calibri" panose="020F0502020204030204" pitchFamily="34" charset="0"/>
              <a:cs typeface="Times New Roman" panose="02020603050405020304" pitchFamily="18" charset="0"/>
            </a:endParaRPr>
          </a:p>
          <a:p>
            <a:pPr algn="just">
              <a:spcBef>
                <a:spcPts val="600"/>
              </a:spcBef>
            </a:pPr>
            <a:r>
              <a:rPr lang="hu-HU" sz="1100" dirty="0">
                <a:effectLst/>
              </a:rPr>
              <a:t>Unfortunat</a:t>
            </a:r>
            <a:r>
              <a:rPr lang="en-GB" sz="1100" dirty="0" err="1">
                <a:effectLst/>
              </a:rPr>
              <a:t>el</a:t>
            </a:r>
            <a:r>
              <a:rPr lang="hu-HU" sz="1100" dirty="0">
                <a:effectLst/>
              </a:rPr>
              <a:t>y</a:t>
            </a:r>
            <a:r>
              <a:rPr lang="en-GB" sz="1100" dirty="0">
                <a:effectLst/>
              </a:rPr>
              <a:t>,</a:t>
            </a:r>
            <a:r>
              <a:rPr lang="hu-HU" sz="1100" dirty="0">
                <a:effectLst/>
              </a:rPr>
              <a:t> people tend to ignore conversations about hate-crimes and hate speech against Roma in the West and portray the West as more progressive than the Easteren European countries. However, more and more study reveals </a:t>
            </a:r>
            <a:r>
              <a:rPr lang="en-GB" sz="1100" dirty="0">
                <a:effectLst/>
              </a:rPr>
              <a:t>a different situation</a:t>
            </a:r>
            <a:r>
              <a:rPr lang="hu-HU" sz="1100" dirty="0">
                <a:effectLst/>
              </a:rPr>
              <a:t>: according the FRA’s survey </a:t>
            </a:r>
            <a:r>
              <a:rPr lang="en-GB" sz="1100" dirty="0">
                <a:effectLst/>
              </a:rPr>
              <a:t>“</a:t>
            </a:r>
            <a:r>
              <a:rPr lang="hu-HU" sz="1100" dirty="0">
                <a:effectLst/>
              </a:rPr>
              <a:t>Roma and Travellers in six countries” shows that a</a:t>
            </a:r>
            <a:r>
              <a:rPr lang="en-GB" sz="1100" dirty="0" err="1"/>
              <a:t>lmost</a:t>
            </a:r>
            <a:r>
              <a:rPr lang="en-GB" sz="1100" dirty="0"/>
              <a:t> half of Roma and Traveller respondents (44%) say that they experienced hate</a:t>
            </a:r>
            <a:r>
              <a:rPr lang="hu-HU" sz="1100" dirty="0"/>
              <a:t> </a:t>
            </a:r>
            <a:r>
              <a:rPr lang="en-GB" sz="1100" dirty="0"/>
              <a:t>motivated harassment in the 12 months before the survey. </a:t>
            </a:r>
            <a:r>
              <a:rPr lang="hu-HU" sz="1100" dirty="0"/>
              <a:t>In 2016 this number was 30% lower, which clearly demonstrates the increase of hate motivated harrasment in the West. The survey was carrie</a:t>
            </a:r>
            <a:r>
              <a:rPr lang="en-GB" sz="1100" dirty="0"/>
              <a:t>d</a:t>
            </a:r>
            <a:r>
              <a:rPr lang="hu-HU" sz="1100" dirty="0"/>
              <a:t> out in the Netherlands, Belgium, France, Ireland, Sweden</a:t>
            </a:r>
            <a:r>
              <a:rPr lang="en-GB" sz="1100" dirty="0"/>
              <a:t>,</a:t>
            </a:r>
            <a:r>
              <a:rPr lang="hu-HU" sz="1100" dirty="0"/>
              <a:t> and the United Kingdom. </a:t>
            </a:r>
          </a:p>
          <a:p>
            <a:pPr algn="just">
              <a:spcBef>
                <a:spcPts val="600"/>
              </a:spcBef>
            </a:pPr>
            <a:r>
              <a:rPr lang="hu-HU" sz="1100" dirty="0"/>
              <a:t>You can find more information about hate crimes against Roma and Travellers</a:t>
            </a:r>
            <a:r>
              <a:rPr lang="en-GB" sz="1100" dirty="0"/>
              <a:t> </a:t>
            </a:r>
            <a:r>
              <a:rPr lang="hu-HU" sz="1100" kern="100" dirty="0">
                <a:solidFill>
                  <a:srgbClr val="117BA5"/>
                </a:solidFill>
                <a:effectLst/>
                <a:ea typeface="Calibri" panose="020F0502020204030204" pitchFamily="34" charset="0"/>
                <a:cs typeface="Times New Roman" panose="02020603050405020304" pitchFamily="18" charset="0"/>
                <a:hlinkClick r:id="rId5"/>
              </a:rPr>
              <a:t>here</a:t>
            </a:r>
            <a:r>
              <a:rPr lang="hu-HU" sz="1100" kern="100" dirty="0">
                <a:effectLst/>
                <a:ea typeface="Calibri" panose="020F0502020204030204" pitchFamily="34" charset="0"/>
                <a:cs typeface="Times New Roman" panose="02020603050405020304" pitchFamily="18" charset="0"/>
              </a:rPr>
              <a:t>.)</a:t>
            </a:r>
            <a:endParaRPr lang="fr-BE" sz="1100" kern="100" dirty="0">
              <a:effectLst/>
              <a:ea typeface="Calibri" panose="020F0502020204030204" pitchFamily="34" charset="0"/>
              <a:cs typeface="Times New Roman" panose="02020603050405020304" pitchFamily="18" charset="0"/>
            </a:endParaRPr>
          </a:p>
          <a:p>
            <a:pPr algn="just">
              <a:spcBef>
                <a:spcPts val="600"/>
              </a:spcBef>
            </a:pPr>
            <a:endParaRPr lang="hu-HU" sz="1100" dirty="0"/>
          </a:p>
          <a:p>
            <a:pPr algn="l">
              <a:spcBef>
                <a:spcPts val="600"/>
              </a:spcBef>
            </a:pPr>
            <a:endParaRPr lang="hu-HU" sz="1100" dirty="0"/>
          </a:p>
          <a:p>
            <a:pPr algn="l">
              <a:spcBef>
                <a:spcPts val="600"/>
              </a:spcBef>
            </a:pPr>
            <a:endParaRPr lang="hu-HU" sz="1100" b="0" i="0" dirty="0">
              <a:effectLst/>
            </a:endParaRPr>
          </a:p>
          <a:p>
            <a:pPr algn="l">
              <a:spcBef>
                <a:spcPts val="600"/>
              </a:spcBef>
            </a:pPr>
            <a:endParaRPr lang="hu-HU" sz="1100" b="0" i="0" dirty="0">
              <a:effectLst/>
            </a:endParaRPr>
          </a:p>
          <a:p>
            <a:pPr algn="l">
              <a:spcBef>
                <a:spcPts val="600"/>
              </a:spcBef>
            </a:pPr>
            <a:endParaRPr lang="hu-HU" sz="1100" dirty="0"/>
          </a:p>
          <a:p>
            <a:pPr algn="l">
              <a:spcBef>
                <a:spcPts val="600"/>
              </a:spcBef>
            </a:pPr>
            <a:endParaRPr lang="hu-HU" sz="1100" dirty="0">
              <a:effectLst/>
            </a:endParaRPr>
          </a:p>
          <a:p>
            <a:pPr algn="l">
              <a:spcBef>
                <a:spcPts val="600"/>
              </a:spcBef>
            </a:pPr>
            <a:endParaRPr lang="en-US" sz="1100" dirty="0"/>
          </a:p>
          <a:p>
            <a:pPr>
              <a:spcBef>
                <a:spcPts val="600"/>
              </a:spcBef>
            </a:pPr>
            <a:endParaRPr lang="fr-BE" sz="1100" dirty="0"/>
          </a:p>
        </p:txBody>
      </p:sp>
      <p:sp>
        <p:nvSpPr>
          <p:cNvPr id="4" name="Slide Number Placeholder 3"/>
          <p:cNvSpPr>
            <a:spLocks noGrp="1"/>
          </p:cNvSpPr>
          <p:nvPr>
            <p:ph type="sldNum" sz="quarter" idx="5"/>
          </p:nvPr>
        </p:nvSpPr>
        <p:spPr/>
        <p:txBody>
          <a:bodyPr/>
          <a:lstStyle/>
          <a:p>
            <a:fld id="{BAD6E422-9254-4282-A3D5-7A1FE1227A0A}" type="slidenum">
              <a:rPr lang="en-US" smtClean="0"/>
              <a:t>7</a:t>
            </a:fld>
            <a:endParaRPr lang="en-US" dirty="0"/>
          </a:p>
        </p:txBody>
      </p:sp>
    </p:spTree>
    <p:extLst>
      <p:ext uri="{BB962C8B-B14F-4D97-AF65-F5344CB8AC3E}">
        <p14:creationId xmlns:p14="http://schemas.microsoft.com/office/powerpoint/2010/main" val="337940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140" y="4396740"/>
            <a:ext cx="6141720" cy="4625340"/>
          </a:xfrm>
        </p:spPr>
        <p:txBody>
          <a:bodyPr/>
          <a:lstStyle/>
          <a:p>
            <a:pPr algn="just">
              <a:spcBef>
                <a:spcPts val="600"/>
              </a:spcBef>
            </a:pPr>
            <a:r>
              <a:rPr lang="en-GB" b="0" i="0" dirty="0">
                <a:effectLst/>
              </a:rPr>
              <a:t>Forced evictions of Roma are one of the most visible and most widespread expressions of </a:t>
            </a:r>
            <a:r>
              <a:rPr lang="en-GB" b="0" i="0" dirty="0" err="1">
                <a:effectLst/>
              </a:rPr>
              <a:t>antigypsyism</a:t>
            </a:r>
            <a:r>
              <a:rPr lang="en-GB" b="0" i="0" dirty="0">
                <a:effectLst/>
              </a:rPr>
              <a:t> in Europe today. Marginalised Roma are frequently targeted for forced eviction in a disproportionate way which does not take into account the specific needs of vulnerable communities. </a:t>
            </a:r>
            <a:r>
              <a:rPr lang="hu-HU" b="0" i="0" dirty="0">
                <a:effectLst/>
              </a:rPr>
              <a:t>In the case of France</a:t>
            </a:r>
            <a:r>
              <a:rPr lang="en-GB" b="0" i="0" dirty="0">
                <a:effectLst/>
              </a:rPr>
              <a:t>,</a:t>
            </a:r>
            <a:r>
              <a:rPr lang="hu-HU" b="0" i="0" dirty="0">
                <a:effectLst/>
              </a:rPr>
              <a:t> for instance, t</a:t>
            </a:r>
            <a:r>
              <a:rPr lang="en-GB" b="0" i="0" dirty="0">
                <a:effectLst/>
              </a:rPr>
              <a:t>he European Court of Human Rights (ECtHR) has, in a long-awaited</a:t>
            </a:r>
            <a:r>
              <a:rPr lang="hu-HU" b="0" i="0" dirty="0">
                <a:effectLst/>
              </a:rPr>
              <a:t> judgement</a:t>
            </a:r>
            <a:r>
              <a:rPr lang="en-GB" b="0" i="0" u="none" dirty="0">
                <a:effectLst/>
              </a:rPr>
              <a:t>, ordered France to pay more than €40,000 in compensation to six Romanian Roma who were evicted from their homes in 2013. The European Roma Rights Centre (ERRC) </a:t>
            </a:r>
            <a:r>
              <a:rPr lang="hu-HU" b="0" i="0" u="none" strike="noStrike" dirty="0">
                <a:effectLst/>
              </a:rPr>
              <a:t>supported</a:t>
            </a:r>
            <a:r>
              <a:rPr lang="en-GB" b="0" i="0" u="none" dirty="0">
                <a:effectLst/>
              </a:rPr>
              <a:t> the Roma EU citizens to </a:t>
            </a:r>
            <a:r>
              <a:rPr lang="en-GB" b="0" i="0" dirty="0">
                <a:effectLst/>
              </a:rPr>
              <a:t>take their case to the French courts and eventually all the way to the European Court where they finally received justice.</a:t>
            </a:r>
            <a:endParaRPr lang="hu-HU" b="0" i="0" dirty="0">
              <a:effectLst/>
            </a:endParaRPr>
          </a:p>
          <a:p>
            <a:pPr algn="just">
              <a:spcBef>
                <a:spcPts val="600"/>
              </a:spcBef>
            </a:pPr>
            <a:r>
              <a:rPr lang="hu-HU" b="0" i="0" dirty="0">
                <a:effectLst/>
              </a:rPr>
              <a:t>More about the case </a:t>
            </a:r>
            <a:r>
              <a:rPr lang="en-GB" kern="100" dirty="0">
                <a:solidFill>
                  <a:srgbClr val="117BA5"/>
                </a:solidFill>
                <a:effectLst/>
                <a:ea typeface="Calibri" panose="020F0502020204030204" pitchFamily="34" charset="0"/>
                <a:cs typeface="Times New Roman" panose="02020603050405020304" pitchFamily="18" charset="0"/>
                <a:hlinkClick r:id="rId3"/>
              </a:rPr>
              <a:t>here</a:t>
            </a:r>
            <a:r>
              <a:rPr lang="en-GB" kern="100" dirty="0">
                <a:effectLst/>
                <a:ea typeface="Calibri" panose="020F0502020204030204" pitchFamily="34" charset="0"/>
                <a:cs typeface="Times New Roman" panose="02020603050405020304" pitchFamily="18" charset="0"/>
              </a:rPr>
              <a:t>. </a:t>
            </a:r>
            <a:r>
              <a:rPr lang="hu-HU" b="0" i="0" dirty="0">
                <a:effectLst/>
              </a:rPr>
              <a:t>Another forced eviction case </a:t>
            </a:r>
            <a:r>
              <a:rPr lang="en-GB" b="0" i="0" dirty="0">
                <a:effectLst/>
              </a:rPr>
              <a:t>from </a:t>
            </a:r>
            <a:r>
              <a:rPr lang="hu-HU" b="0" i="0" dirty="0">
                <a:effectLst/>
              </a:rPr>
              <a:t>Italy</a:t>
            </a:r>
            <a:r>
              <a:rPr lang="en-GB" b="0" i="0" dirty="0">
                <a:effectLst/>
              </a:rPr>
              <a:t> is </a:t>
            </a:r>
            <a:r>
              <a:rPr lang="en-GB" b="0" i="0" dirty="0" err="1">
                <a:effectLst/>
              </a:rPr>
              <a:t>decribed</a:t>
            </a:r>
            <a:r>
              <a:rPr lang="en-GB" dirty="0"/>
              <a:t> </a:t>
            </a:r>
            <a:r>
              <a:rPr lang="en-GB" kern="100" dirty="0">
                <a:solidFill>
                  <a:srgbClr val="117BA5"/>
                </a:solidFill>
                <a:effectLst/>
                <a:ea typeface="Calibri" panose="020F0502020204030204" pitchFamily="34" charset="0"/>
                <a:cs typeface="Times New Roman" panose="02020603050405020304" pitchFamily="18" charset="0"/>
                <a:hlinkClick r:id="rId4"/>
              </a:rPr>
              <a:t>here</a:t>
            </a:r>
            <a:r>
              <a:rPr lang="en-GB" kern="100" dirty="0">
                <a:solidFill>
                  <a:srgbClr val="117BA5"/>
                </a:solidFill>
                <a:effectLst/>
                <a:ea typeface="Calibri" panose="020F0502020204030204" pitchFamily="34" charset="0"/>
                <a:cs typeface="Times New Roman" panose="02020603050405020304" pitchFamily="18" charset="0"/>
              </a:rPr>
              <a:t>.</a:t>
            </a:r>
            <a:r>
              <a:rPr lang="en-GB" kern="100" dirty="0">
                <a:effectLst/>
                <a:ea typeface="Calibri" panose="020F0502020204030204" pitchFamily="34" charset="0"/>
                <a:cs typeface="Times New Roman" panose="02020603050405020304" pitchFamily="18" charset="0"/>
              </a:rPr>
              <a:t> </a:t>
            </a:r>
            <a:endParaRPr lang="en-GB" b="0" i="0" dirty="0">
              <a:effectLst/>
            </a:endParaRPr>
          </a:p>
          <a:p>
            <a:pPr algn="just">
              <a:spcBef>
                <a:spcPts val="600"/>
              </a:spcBef>
            </a:pPr>
            <a:r>
              <a:rPr lang="en-GB" b="0" i="0" dirty="0">
                <a:effectLst/>
              </a:rPr>
              <a:t>People living in informal living places are also highly exposed to discrimination and physical attacks, while repeated evictions interrupt </a:t>
            </a:r>
            <a:r>
              <a:rPr lang="en-US" b="0" i="0" dirty="0">
                <a:solidFill>
                  <a:srgbClr val="000000"/>
                </a:solidFill>
                <a:effectLst/>
              </a:rPr>
              <a:t>schooling and health care. In general, the living conditions are very bad in these locations, as found </a:t>
            </a:r>
            <a:r>
              <a:rPr lang="en-US" kern="100" dirty="0">
                <a:solidFill>
                  <a:srgbClr val="117BA5"/>
                </a:solidFill>
                <a:effectLst/>
                <a:ea typeface="Calibri" panose="020F0502020204030204" pitchFamily="34" charset="0"/>
                <a:cs typeface="Times New Roman" panose="02020603050405020304" pitchFamily="18" charset="0"/>
                <a:hlinkClick r:id="rId5"/>
              </a:rPr>
              <a:t>previously by Amnesty International</a:t>
            </a:r>
            <a:r>
              <a:rPr lang="en-US" kern="100" dirty="0">
                <a:solidFill>
                  <a:srgbClr val="117BA5"/>
                </a:solidFill>
                <a:effectLst/>
                <a:ea typeface="Calibri" panose="020F0502020204030204" pitchFamily="34" charset="0"/>
                <a:cs typeface="Times New Roman" panose="02020603050405020304" pitchFamily="18" charset="0"/>
              </a:rPr>
              <a:t>.</a:t>
            </a:r>
            <a:r>
              <a:rPr lang="en-US" kern="100" dirty="0">
                <a:effectLst/>
                <a:ea typeface="Calibri" panose="020F0502020204030204" pitchFamily="34" charset="0"/>
                <a:cs typeface="Times New Roman" panose="02020603050405020304" pitchFamily="18" charset="0"/>
              </a:rPr>
              <a:t> </a:t>
            </a:r>
            <a:endParaRPr lang="fr-BE" kern="100" dirty="0">
              <a:effectLst/>
              <a:ea typeface="Calibri" panose="020F0502020204030204" pitchFamily="34" charset="0"/>
              <a:cs typeface="Times New Roman" panose="02020603050405020304" pitchFamily="18" charset="0"/>
            </a:endParaRPr>
          </a:p>
          <a:p>
            <a:pPr algn="just">
              <a:spcBef>
                <a:spcPts val="600"/>
              </a:spcBef>
            </a:pPr>
            <a:r>
              <a:rPr lang="hu-HU" kern="100" dirty="0">
                <a:effectLst/>
                <a:ea typeface="Calibri" panose="020F0502020204030204" pitchFamily="34" charset="0"/>
                <a:cs typeface="Times New Roman" panose="02020603050405020304" pitchFamily="18" charset="0"/>
              </a:rPr>
              <a:t>Beside the everyday racism and oppression migrant Roma face in Europe, there is another important thing that contributes to their marginalization and that i</a:t>
            </a:r>
            <a:r>
              <a:rPr lang="en-GB" kern="100" dirty="0">
                <a:effectLst/>
                <a:ea typeface="Calibri" panose="020F0502020204030204" pitchFamily="34" charset="0"/>
                <a:cs typeface="Times New Roman" panose="02020603050405020304" pitchFamily="18" charset="0"/>
              </a:rPr>
              <a:t>s</a:t>
            </a:r>
            <a:r>
              <a:rPr lang="hu-HU" kern="100" dirty="0">
                <a:effectLst/>
                <a:ea typeface="Calibri" panose="020F0502020204030204" pitchFamily="34" charset="0"/>
                <a:cs typeface="Times New Roman" panose="02020603050405020304" pitchFamily="18" charset="0"/>
              </a:rPr>
              <a:t> the lack of awareness and understanding of Roma history and cultures. In general, we can say that even though Roma were and still are integral part of the European history, there is a lack of acknowledgement of their contribution to the development of European societies. History books misrepresent or totally exclude historical events that had great influence on Roma</a:t>
            </a:r>
            <a:r>
              <a:rPr lang="en-GB" kern="100" dirty="0">
                <a:ea typeface="Calibri" panose="020F0502020204030204" pitchFamily="34" charset="0"/>
                <a:cs typeface="Times New Roman" panose="02020603050405020304" pitchFamily="18" charset="0"/>
              </a:rPr>
              <a:t> </a:t>
            </a:r>
            <a:r>
              <a:rPr lang="en-GB" kern="100" dirty="0">
                <a:effectLst/>
                <a:ea typeface="Calibri" panose="020F0502020204030204" pitchFamily="34" charset="0"/>
                <a:cs typeface="Times New Roman" panose="02020603050405020304" pitchFamily="18" charset="0"/>
              </a:rPr>
              <a:t>and </a:t>
            </a:r>
            <a:r>
              <a:rPr lang="hu-HU" kern="100" dirty="0">
                <a:effectLst/>
                <a:ea typeface="Calibri" panose="020F0502020204030204" pitchFamily="34" charset="0"/>
                <a:cs typeface="Times New Roman" panose="02020603050405020304" pitchFamily="18" charset="0"/>
              </a:rPr>
              <a:t>reinforce racial and gendered stereotypes about Roma women and men. </a:t>
            </a:r>
            <a:endParaRPr lang="fr-BE" kern="100" dirty="0">
              <a:effectLst/>
              <a:ea typeface="Calibri" panose="020F0502020204030204" pitchFamily="34" charset="0"/>
              <a:cs typeface="Times New Roman" panose="02020603050405020304" pitchFamily="18" charset="0"/>
            </a:endParaRPr>
          </a:p>
          <a:p>
            <a:pPr algn="just">
              <a:spcBef>
                <a:spcPts val="600"/>
              </a:spcBef>
            </a:pPr>
            <a:r>
              <a:rPr lang="hu-HU" kern="100" dirty="0">
                <a:effectLst/>
                <a:ea typeface="Calibri" panose="020F0502020204030204" pitchFamily="34" charset="0"/>
                <a:cs typeface="Times New Roman" panose="02020603050405020304" pitchFamily="18" charset="0"/>
              </a:rPr>
              <a:t>For more information, you can read this article: </a:t>
            </a:r>
            <a:r>
              <a:rPr lang="hu-HU" kern="100" dirty="0">
                <a:effectLst/>
                <a:ea typeface="Calibri" panose="020F0502020204030204" pitchFamily="34" charset="0"/>
                <a:cs typeface="Times New Roman" panose="02020603050405020304" pitchFamily="18" charset="0"/>
                <a:hlinkClick r:id="rId6"/>
              </a:rPr>
              <a:t>https://www.coe.int/en/web/commissioner/-/time-to-cure-amnesia-about-the-history-of-roma-in-europe</a:t>
            </a:r>
            <a:r>
              <a:rPr lang="en-GB" kern="100" dirty="0">
                <a:effectLst/>
                <a:ea typeface="Calibri" panose="020F0502020204030204" pitchFamily="34" charset="0"/>
                <a:cs typeface="Times New Roman" panose="02020603050405020304" pitchFamily="18" charset="0"/>
              </a:rPr>
              <a:t> </a:t>
            </a:r>
            <a:endParaRPr lang="fr-BE" kern="100" dirty="0">
              <a:effectLst/>
              <a:ea typeface="Calibri" panose="020F0502020204030204" pitchFamily="34" charset="0"/>
              <a:cs typeface="Times New Roman" panose="02020603050405020304" pitchFamily="18" charset="0"/>
            </a:endParaRPr>
          </a:p>
          <a:p>
            <a:pPr algn="just">
              <a:spcBef>
                <a:spcPts val="600"/>
              </a:spcBef>
            </a:pPr>
            <a:endParaRPr lang="fr-BE" dirty="0"/>
          </a:p>
        </p:txBody>
      </p:sp>
      <p:sp>
        <p:nvSpPr>
          <p:cNvPr id="4" name="Slide Number Placeholder 3"/>
          <p:cNvSpPr>
            <a:spLocks noGrp="1"/>
          </p:cNvSpPr>
          <p:nvPr>
            <p:ph type="sldNum" sz="quarter" idx="5"/>
          </p:nvPr>
        </p:nvSpPr>
        <p:spPr/>
        <p:txBody>
          <a:bodyPr/>
          <a:lstStyle/>
          <a:p>
            <a:fld id="{BAD6E422-9254-4282-A3D5-7A1FE1227A0A}" type="slidenum">
              <a:rPr lang="en-US" smtClean="0"/>
              <a:t>8</a:t>
            </a:fld>
            <a:endParaRPr lang="en-US" dirty="0"/>
          </a:p>
        </p:txBody>
      </p:sp>
    </p:spTree>
    <p:extLst>
      <p:ext uri="{BB962C8B-B14F-4D97-AF65-F5344CB8AC3E}">
        <p14:creationId xmlns:p14="http://schemas.microsoft.com/office/powerpoint/2010/main" val="168336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1655" y="4291330"/>
            <a:ext cx="5774690" cy="4458970"/>
          </a:xfrm>
        </p:spPr>
        <p:txBody>
          <a:bodyPr/>
          <a:lstStyle/>
          <a:p>
            <a:pPr algn="just">
              <a:spcBef>
                <a:spcPts val="600"/>
              </a:spcBef>
            </a:pPr>
            <a:r>
              <a:rPr lang="hu-HU" dirty="0"/>
              <a:t>Rough sleeping is one of the most visible sign</a:t>
            </a:r>
            <a:r>
              <a:rPr lang="fr-BE" dirty="0"/>
              <a:t>s</a:t>
            </a:r>
            <a:r>
              <a:rPr lang="hu-HU" dirty="0"/>
              <a:t> of homelessness, which can also cause severe consequences to the lives of Roma</a:t>
            </a:r>
            <a:r>
              <a:rPr lang="en-GB" dirty="0"/>
              <a:t> living in these conditions</a:t>
            </a:r>
            <a:r>
              <a:rPr lang="hu-HU" dirty="0"/>
              <a:t>. These consequences can be</a:t>
            </a:r>
            <a:r>
              <a:rPr lang="fr-BE" dirty="0"/>
              <a:t>:</a:t>
            </a:r>
            <a:r>
              <a:rPr lang="hu-HU" dirty="0"/>
              <a:t> worsening of health condition, lack of access to</a:t>
            </a:r>
            <a:r>
              <a:rPr lang="en-GB" dirty="0"/>
              <a:t> hygiene,</a:t>
            </a:r>
            <a:r>
              <a:rPr lang="hu-HU" dirty="0"/>
              <a:t> no legal status and health insurance due to </a:t>
            </a:r>
            <a:r>
              <a:rPr lang="fr-BE" dirty="0" err="1"/>
              <a:t>precarious</a:t>
            </a:r>
            <a:r>
              <a:rPr lang="fr-BE" dirty="0"/>
              <a:t> </a:t>
            </a:r>
            <a:r>
              <a:rPr lang="hu-HU" dirty="0"/>
              <a:t>residence</a:t>
            </a:r>
            <a:r>
              <a:rPr lang="fr-BE" dirty="0"/>
              <a:t> </a:t>
            </a:r>
            <a:r>
              <a:rPr lang="fr-BE" dirty="0" err="1"/>
              <a:t>status</a:t>
            </a:r>
            <a:r>
              <a:rPr lang="hu-HU" dirty="0"/>
              <a:t>, </a:t>
            </a:r>
            <a:r>
              <a:rPr lang="en-GB" dirty="0"/>
              <a:t>and so forth</a:t>
            </a:r>
            <a:r>
              <a:rPr lang="hu-HU" dirty="0"/>
              <a:t>. </a:t>
            </a:r>
            <a:endParaRPr lang="en-GB" dirty="0"/>
          </a:p>
          <a:p>
            <a:pPr algn="just">
              <a:spcBef>
                <a:spcPts val="600"/>
              </a:spcBef>
            </a:pPr>
            <a:r>
              <a:rPr lang="hu-HU" dirty="0"/>
              <a:t>As</a:t>
            </a:r>
            <a:r>
              <a:rPr lang="fr-BE" dirty="0"/>
              <a:t> </a:t>
            </a:r>
            <a:r>
              <a:rPr lang="hu-HU" dirty="0"/>
              <a:t>discussed earl</a:t>
            </a:r>
            <a:r>
              <a:rPr lang="fr-BE" dirty="0" err="1"/>
              <a:t>ier</a:t>
            </a:r>
            <a:r>
              <a:rPr lang="fr-BE" dirty="0"/>
              <a:t>,</a:t>
            </a:r>
            <a:r>
              <a:rPr lang="hu-HU" dirty="0"/>
              <a:t> it is crucial to </a:t>
            </a:r>
            <a:r>
              <a:rPr lang="en-GB" noProof="0" dirty="0"/>
              <a:t>emphasize</a:t>
            </a:r>
            <a:r>
              <a:rPr lang="hu-HU" dirty="0"/>
              <a:t> again the role of racism and structural discr</a:t>
            </a:r>
            <a:r>
              <a:rPr lang="en-GB" dirty="0"/>
              <a:t>i</a:t>
            </a:r>
            <a:r>
              <a:rPr lang="hu-HU" dirty="0"/>
              <a:t>mination </a:t>
            </a:r>
            <a:r>
              <a:rPr lang="fr-BE" dirty="0"/>
              <a:t>in </a:t>
            </a:r>
            <a:r>
              <a:rPr lang="fr-BE" dirty="0" err="1"/>
              <a:t>explaining</a:t>
            </a:r>
            <a:r>
              <a:rPr lang="fr-BE" dirty="0"/>
              <a:t> migration and destitution, as </a:t>
            </a:r>
            <a:r>
              <a:rPr lang="fr-BE" dirty="0" err="1"/>
              <a:t>well</a:t>
            </a:r>
            <a:r>
              <a:rPr lang="fr-BE" dirty="0"/>
              <a:t> as </a:t>
            </a:r>
            <a:r>
              <a:rPr lang="fr-BE" dirty="0" err="1"/>
              <a:t>homelessness</a:t>
            </a:r>
            <a:r>
              <a:rPr lang="fr-BE" dirty="0"/>
              <a:t> </a:t>
            </a:r>
            <a:r>
              <a:rPr lang="fr-BE" dirty="0" err="1"/>
              <a:t>among</a:t>
            </a:r>
            <a:r>
              <a:rPr lang="fr-BE" dirty="0"/>
              <a:t> Roma</a:t>
            </a:r>
            <a:r>
              <a:rPr lang="hu-HU" dirty="0"/>
              <a:t>. </a:t>
            </a:r>
            <a:r>
              <a:rPr lang="en-GB" dirty="0"/>
              <a:t>The lack of </a:t>
            </a:r>
            <a:r>
              <a:rPr lang="hu-HU" dirty="0"/>
              <a:t>rights and opportunities</a:t>
            </a:r>
            <a:r>
              <a:rPr lang="fr-BE" dirty="0"/>
              <a:t> to </a:t>
            </a:r>
            <a:r>
              <a:rPr lang="fr-BE" dirty="0" err="1"/>
              <a:t>enjoy</a:t>
            </a:r>
            <a:r>
              <a:rPr lang="hu-HU" dirty="0"/>
              <a:t> basic living conditions</a:t>
            </a:r>
            <a:r>
              <a:rPr lang="en-GB" dirty="0"/>
              <a:t> for Roma should be understood as a consequence of</a:t>
            </a:r>
            <a:r>
              <a:rPr lang="hu-HU" dirty="0"/>
              <a:t> the discr</a:t>
            </a:r>
            <a:r>
              <a:rPr lang="en-GB" dirty="0"/>
              <a:t>i</a:t>
            </a:r>
            <a:r>
              <a:rPr lang="hu-HU" dirty="0"/>
              <a:t>mination they have been facing in their </a:t>
            </a:r>
            <a:r>
              <a:rPr lang="en-GB" dirty="0"/>
              <a:t>origin</a:t>
            </a:r>
            <a:r>
              <a:rPr lang="hu-HU" dirty="0"/>
              <a:t> country a</a:t>
            </a:r>
            <a:r>
              <a:rPr lang="en-GB" dirty="0"/>
              <a:t>s well as in the host country</a:t>
            </a:r>
            <a:r>
              <a:rPr lang="hu-HU" dirty="0"/>
              <a:t>. </a:t>
            </a:r>
            <a:endParaRPr lang="en-GB" dirty="0"/>
          </a:p>
          <a:p>
            <a:pPr algn="just">
              <a:spcBef>
                <a:spcPts val="600"/>
              </a:spcBef>
            </a:pPr>
            <a:r>
              <a:rPr lang="hu-HU" dirty="0"/>
              <a:t>While there are many </a:t>
            </a:r>
            <a:r>
              <a:rPr lang="fr-BE" dirty="0" err="1"/>
              <a:t>examples</a:t>
            </a:r>
            <a:r>
              <a:rPr lang="fr-BE" dirty="0"/>
              <a:t> of </a:t>
            </a:r>
            <a:r>
              <a:rPr lang="hu-HU" dirty="0"/>
              <a:t>civil society organi</a:t>
            </a:r>
            <a:r>
              <a:rPr lang="en-GB" dirty="0"/>
              <a:t>s</a:t>
            </a:r>
            <a:r>
              <a:rPr lang="hu-HU" dirty="0"/>
              <a:t>ations that </a:t>
            </a:r>
            <a:r>
              <a:rPr lang="en-GB" dirty="0"/>
              <a:t>support </a:t>
            </a:r>
            <a:r>
              <a:rPr lang="hu-HU" dirty="0"/>
              <a:t>Roma</a:t>
            </a:r>
            <a:r>
              <a:rPr lang="fr-BE" dirty="0"/>
              <a:t> </a:t>
            </a:r>
            <a:r>
              <a:rPr lang="fr-BE" dirty="0" err="1"/>
              <a:t>who</a:t>
            </a:r>
            <a:r>
              <a:rPr lang="fr-BE" dirty="0"/>
              <a:t> are </a:t>
            </a:r>
            <a:r>
              <a:rPr lang="fr-BE" dirty="0" err="1"/>
              <a:t>experiencing</a:t>
            </a:r>
            <a:r>
              <a:rPr lang="fr-BE" dirty="0"/>
              <a:t> </a:t>
            </a:r>
            <a:r>
              <a:rPr lang="fr-BE" dirty="0" err="1"/>
              <a:t>homelessness</a:t>
            </a:r>
            <a:r>
              <a:rPr lang="hu-HU" dirty="0"/>
              <a:t>, it is also true that the existing prejudices</a:t>
            </a:r>
            <a:r>
              <a:rPr lang="en-GB" dirty="0"/>
              <a:t> in society are transferred sometimes into s</a:t>
            </a:r>
            <a:r>
              <a:rPr lang="hu-HU" dirty="0"/>
              <a:t>ocial work when interacting with Roma</a:t>
            </a:r>
            <a:r>
              <a:rPr lang="en-GB" dirty="0"/>
              <a:t>, which</a:t>
            </a:r>
            <a:r>
              <a:rPr lang="hu-HU" dirty="0"/>
              <a:t> </a:t>
            </a:r>
            <a:r>
              <a:rPr lang="fr-BE" dirty="0" err="1"/>
              <a:t>could</a:t>
            </a:r>
            <a:r>
              <a:rPr lang="fr-BE" dirty="0"/>
              <a:t> </a:t>
            </a:r>
            <a:r>
              <a:rPr lang="hu-HU" dirty="0"/>
              <a:t>further worsen </a:t>
            </a:r>
            <a:r>
              <a:rPr lang="en-GB" dirty="0"/>
              <a:t>people’s</a:t>
            </a:r>
            <a:r>
              <a:rPr lang="hu-HU" dirty="0"/>
              <a:t> situations. </a:t>
            </a:r>
          </a:p>
          <a:p>
            <a:pPr algn="just">
              <a:spcBef>
                <a:spcPts val="600"/>
              </a:spcBef>
            </a:pPr>
            <a:r>
              <a:rPr lang="fr-BE" dirty="0" err="1"/>
              <a:t>Generally</a:t>
            </a:r>
            <a:r>
              <a:rPr lang="fr-BE" dirty="0"/>
              <a:t> </a:t>
            </a:r>
            <a:r>
              <a:rPr lang="fr-BE" dirty="0" err="1"/>
              <a:t>speaking</a:t>
            </a:r>
            <a:r>
              <a:rPr lang="fr-BE" dirty="0"/>
              <a:t>, t</a:t>
            </a:r>
            <a:r>
              <a:rPr lang="hu-HU" dirty="0"/>
              <a:t>here is </a:t>
            </a:r>
            <a:r>
              <a:rPr lang="en-GB" dirty="0"/>
              <a:t>a need for more </a:t>
            </a:r>
            <a:r>
              <a:rPr lang="hu-HU" dirty="0"/>
              <a:t>cultural sensitivity </a:t>
            </a:r>
            <a:r>
              <a:rPr lang="en-GB" dirty="0"/>
              <a:t>among</a:t>
            </a:r>
            <a:r>
              <a:rPr lang="hu-HU" dirty="0"/>
              <a:t> non-Roma social workers </a:t>
            </a:r>
            <a:r>
              <a:rPr lang="en-GB" dirty="0"/>
              <a:t>when working with</a:t>
            </a:r>
            <a:r>
              <a:rPr lang="hu-HU" dirty="0"/>
              <a:t> Roma homeless people, </a:t>
            </a:r>
            <a:r>
              <a:rPr lang="en-GB" dirty="0"/>
              <a:t>to avoid situations such as </a:t>
            </a:r>
            <a:r>
              <a:rPr lang="hu-HU" dirty="0"/>
              <a:t>male social worker approaching female Roma homeless, </a:t>
            </a:r>
            <a:r>
              <a:rPr lang="en-GB" dirty="0"/>
              <a:t>or </a:t>
            </a:r>
            <a:r>
              <a:rPr lang="hu-HU" dirty="0"/>
              <a:t>treating language barriers in an unkind manner</a:t>
            </a:r>
            <a:r>
              <a:rPr lang="en-GB" dirty="0"/>
              <a:t>.</a:t>
            </a:r>
            <a:r>
              <a:rPr lang="hu-HU" dirty="0"/>
              <a:t> </a:t>
            </a:r>
          </a:p>
          <a:p>
            <a:pPr>
              <a:spcBef>
                <a:spcPts val="600"/>
              </a:spcBef>
            </a:pPr>
            <a:endParaRPr lang="fr-BE" dirty="0"/>
          </a:p>
        </p:txBody>
      </p:sp>
      <p:sp>
        <p:nvSpPr>
          <p:cNvPr id="4" name="Slide Number Placeholder 3"/>
          <p:cNvSpPr>
            <a:spLocks noGrp="1"/>
          </p:cNvSpPr>
          <p:nvPr>
            <p:ph type="sldNum" sz="quarter" idx="5"/>
          </p:nvPr>
        </p:nvSpPr>
        <p:spPr/>
        <p:txBody>
          <a:bodyPr/>
          <a:lstStyle/>
          <a:p>
            <a:fld id="{BAD6E422-9254-4282-A3D5-7A1FE1227A0A}" type="slidenum">
              <a:rPr lang="en-US" smtClean="0"/>
              <a:t>9</a:t>
            </a:fld>
            <a:endParaRPr lang="en-US" dirty="0"/>
          </a:p>
        </p:txBody>
      </p:sp>
    </p:spTree>
    <p:extLst>
      <p:ext uri="{BB962C8B-B14F-4D97-AF65-F5344CB8AC3E}">
        <p14:creationId xmlns:p14="http://schemas.microsoft.com/office/powerpoint/2010/main" val="96194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F027-65CE-BF59-B1ED-92A6057EC62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1A1EF8F-6F48-92C3-CA8C-5C82A36413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8878124-1366-83EC-F610-14E7CB89ED6A}"/>
              </a:ext>
            </a:extLst>
          </p:cNvPr>
          <p:cNvSpPr>
            <a:spLocks noGrp="1"/>
          </p:cNvSpPr>
          <p:nvPr>
            <p:ph type="dt" sz="half" idx="10"/>
          </p:nvPr>
        </p:nvSpPr>
        <p:spPr/>
        <p:txBody>
          <a:bodyPr/>
          <a:lstStyle/>
          <a:p>
            <a:fld id="{4D49C6D6-CE77-4287-AA08-41D9F1466BA0}" type="datetimeFigureOut">
              <a:rPr lang="en-US" smtClean="0"/>
              <a:t>5/12/2023</a:t>
            </a:fld>
            <a:endParaRPr lang="en-US"/>
          </a:p>
        </p:txBody>
      </p:sp>
      <p:sp>
        <p:nvSpPr>
          <p:cNvPr id="5" name="Footer Placeholder 4">
            <a:extLst>
              <a:ext uri="{FF2B5EF4-FFF2-40B4-BE49-F238E27FC236}">
                <a16:creationId xmlns:a16="http://schemas.microsoft.com/office/drawing/2014/main" id="{5AC1C575-CE9B-9DAB-73C6-7DE9071C14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72A2F-035B-D819-3B3C-446006CD9756}"/>
              </a:ext>
            </a:extLst>
          </p:cNvPr>
          <p:cNvSpPr>
            <a:spLocks noGrp="1"/>
          </p:cNvSpPr>
          <p:nvPr>
            <p:ph type="sldNum" sz="quarter" idx="12"/>
          </p:nvPr>
        </p:nvSpPr>
        <p:spPr/>
        <p:txBody>
          <a:bodyPr/>
          <a:lstStyle/>
          <a:p>
            <a:fld id="{1CB1D04A-22BF-4BBF-AC4F-C36771399E9E}" type="slidenum">
              <a:rPr lang="en-US" smtClean="0"/>
              <a:t>‹#›</a:t>
            </a:fld>
            <a:endParaRPr lang="en-US"/>
          </a:p>
        </p:txBody>
      </p:sp>
    </p:spTree>
    <p:extLst>
      <p:ext uri="{BB962C8B-B14F-4D97-AF65-F5344CB8AC3E}">
        <p14:creationId xmlns:p14="http://schemas.microsoft.com/office/powerpoint/2010/main" val="23531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2444-FE48-0DB5-66BA-211652C654E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14CD06-08F4-B469-298D-9B00FA2CAF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6E2C88-F123-84D3-3AFA-21DF91C4B2D7}"/>
              </a:ext>
            </a:extLst>
          </p:cNvPr>
          <p:cNvSpPr>
            <a:spLocks noGrp="1"/>
          </p:cNvSpPr>
          <p:nvPr>
            <p:ph type="dt" sz="half" idx="10"/>
          </p:nvPr>
        </p:nvSpPr>
        <p:spPr/>
        <p:txBody>
          <a:bodyPr/>
          <a:lstStyle/>
          <a:p>
            <a:fld id="{4D49C6D6-CE77-4287-AA08-41D9F1466BA0}" type="datetimeFigureOut">
              <a:rPr lang="en-US" smtClean="0"/>
              <a:t>5/12/2023</a:t>
            </a:fld>
            <a:endParaRPr lang="en-US"/>
          </a:p>
        </p:txBody>
      </p:sp>
      <p:sp>
        <p:nvSpPr>
          <p:cNvPr id="5" name="Footer Placeholder 4">
            <a:extLst>
              <a:ext uri="{FF2B5EF4-FFF2-40B4-BE49-F238E27FC236}">
                <a16:creationId xmlns:a16="http://schemas.microsoft.com/office/drawing/2014/main" id="{FA36CF89-306B-E1A5-2B21-7C402E078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5B0EA-F88C-0AA5-79B0-620429CF8427}"/>
              </a:ext>
            </a:extLst>
          </p:cNvPr>
          <p:cNvSpPr>
            <a:spLocks noGrp="1"/>
          </p:cNvSpPr>
          <p:nvPr>
            <p:ph type="sldNum" sz="quarter" idx="12"/>
          </p:nvPr>
        </p:nvSpPr>
        <p:spPr/>
        <p:txBody>
          <a:bodyPr/>
          <a:lstStyle/>
          <a:p>
            <a:fld id="{1CB1D04A-22BF-4BBF-AC4F-C36771399E9E}" type="slidenum">
              <a:rPr lang="en-US" smtClean="0"/>
              <a:t>‹#›</a:t>
            </a:fld>
            <a:endParaRPr lang="en-US"/>
          </a:p>
        </p:txBody>
      </p:sp>
    </p:spTree>
    <p:extLst>
      <p:ext uri="{BB962C8B-B14F-4D97-AF65-F5344CB8AC3E}">
        <p14:creationId xmlns:p14="http://schemas.microsoft.com/office/powerpoint/2010/main" val="1969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4D8781-D765-CA6F-E376-4643E1F0B8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B23C48-8AD0-9E96-6396-5165A332601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2095C9-735E-FF1A-BDCA-C1930581B54B}"/>
              </a:ext>
            </a:extLst>
          </p:cNvPr>
          <p:cNvSpPr>
            <a:spLocks noGrp="1"/>
          </p:cNvSpPr>
          <p:nvPr>
            <p:ph type="dt" sz="half" idx="10"/>
          </p:nvPr>
        </p:nvSpPr>
        <p:spPr/>
        <p:txBody>
          <a:bodyPr/>
          <a:lstStyle/>
          <a:p>
            <a:fld id="{4D49C6D6-CE77-4287-AA08-41D9F1466BA0}" type="datetimeFigureOut">
              <a:rPr lang="en-US" smtClean="0"/>
              <a:t>5/12/2023</a:t>
            </a:fld>
            <a:endParaRPr lang="en-US"/>
          </a:p>
        </p:txBody>
      </p:sp>
      <p:sp>
        <p:nvSpPr>
          <p:cNvPr id="5" name="Footer Placeholder 4">
            <a:extLst>
              <a:ext uri="{FF2B5EF4-FFF2-40B4-BE49-F238E27FC236}">
                <a16:creationId xmlns:a16="http://schemas.microsoft.com/office/drawing/2014/main" id="{D95147D1-AA8D-59F4-ACB3-77910E459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191D31-15CB-A116-22B9-35A7CD737912}"/>
              </a:ext>
            </a:extLst>
          </p:cNvPr>
          <p:cNvSpPr>
            <a:spLocks noGrp="1"/>
          </p:cNvSpPr>
          <p:nvPr>
            <p:ph type="sldNum" sz="quarter" idx="12"/>
          </p:nvPr>
        </p:nvSpPr>
        <p:spPr/>
        <p:txBody>
          <a:bodyPr/>
          <a:lstStyle/>
          <a:p>
            <a:fld id="{1CB1D04A-22BF-4BBF-AC4F-C36771399E9E}" type="slidenum">
              <a:rPr lang="en-US" smtClean="0"/>
              <a:t>‹#›</a:t>
            </a:fld>
            <a:endParaRPr lang="en-US"/>
          </a:p>
        </p:txBody>
      </p:sp>
    </p:spTree>
    <p:extLst>
      <p:ext uri="{BB962C8B-B14F-4D97-AF65-F5344CB8AC3E}">
        <p14:creationId xmlns:p14="http://schemas.microsoft.com/office/powerpoint/2010/main" val="329820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D036-E392-C615-BFCA-988EEC97234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9B4446D-B9C4-E898-F49B-D60BD7D002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BA126E-BBBE-4DBB-BC23-17BE23E26049}"/>
              </a:ext>
            </a:extLst>
          </p:cNvPr>
          <p:cNvSpPr>
            <a:spLocks noGrp="1"/>
          </p:cNvSpPr>
          <p:nvPr>
            <p:ph type="dt" sz="half" idx="10"/>
          </p:nvPr>
        </p:nvSpPr>
        <p:spPr/>
        <p:txBody>
          <a:bodyPr/>
          <a:lstStyle/>
          <a:p>
            <a:fld id="{4D49C6D6-CE77-4287-AA08-41D9F1466BA0}" type="datetimeFigureOut">
              <a:rPr lang="en-US" smtClean="0"/>
              <a:t>5/12/2023</a:t>
            </a:fld>
            <a:endParaRPr lang="en-US"/>
          </a:p>
        </p:txBody>
      </p:sp>
      <p:sp>
        <p:nvSpPr>
          <p:cNvPr id="5" name="Footer Placeholder 4">
            <a:extLst>
              <a:ext uri="{FF2B5EF4-FFF2-40B4-BE49-F238E27FC236}">
                <a16:creationId xmlns:a16="http://schemas.microsoft.com/office/drawing/2014/main" id="{7AFCE6B1-75C3-5462-45B8-079BA6BAC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2F861-BD57-A4DD-E5EF-CA2E57E793D1}"/>
              </a:ext>
            </a:extLst>
          </p:cNvPr>
          <p:cNvSpPr>
            <a:spLocks noGrp="1"/>
          </p:cNvSpPr>
          <p:nvPr>
            <p:ph type="sldNum" sz="quarter" idx="12"/>
          </p:nvPr>
        </p:nvSpPr>
        <p:spPr/>
        <p:txBody>
          <a:bodyPr/>
          <a:lstStyle/>
          <a:p>
            <a:fld id="{1CB1D04A-22BF-4BBF-AC4F-C36771399E9E}" type="slidenum">
              <a:rPr lang="en-US" smtClean="0"/>
              <a:t>‹#›</a:t>
            </a:fld>
            <a:endParaRPr lang="en-US"/>
          </a:p>
        </p:txBody>
      </p:sp>
    </p:spTree>
    <p:extLst>
      <p:ext uri="{BB962C8B-B14F-4D97-AF65-F5344CB8AC3E}">
        <p14:creationId xmlns:p14="http://schemas.microsoft.com/office/powerpoint/2010/main" val="21630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D849C-A032-0D58-F79C-BA572A41E2D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189061-B8BA-CA4A-AF6D-05F662910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27401A0-E1F5-3A33-2F04-DD7A72E6B154}"/>
              </a:ext>
            </a:extLst>
          </p:cNvPr>
          <p:cNvSpPr>
            <a:spLocks noGrp="1"/>
          </p:cNvSpPr>
          <p:nvPr>
            <p:ph type="dt" sz="half" idx="10"/>
          </p:nvPr>
        </p:nvSpPr>
        <p:spPr/>
        <p:txBody>
          <a:bodyPr/>
          <a:lstStyle/>
          <a:p>
            <a:fld id="{4D49C6D6-CE77-4287-AA08-41D9F1466BA0}" type="datetimeFigureOut">
              <a:rPr lang="en-US" smtClean="0"/>
              <a:t>5/12/2023</a:t>
            </a:fld>
            <a:endParaRPr lang="en-US"/>
          </a:p>
        </p:txBody>
      </p:sp>
      <p:sp>
        <p:nvSpPr>
          <p:cNvPr id="5" name="Footer Placeholder 4">
            <a:extLst>
              <a:ext uri="{FF2B5EF4-FFF2-40B4-BE49-F238E27FC236}">
                <a16:creationId xmlns:a16="http://schemas.microsoft.com/office/drawing/2014/main" id="{D6DFA2A4-F300-6ACF-FD4A-3F439BFF8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F43025-DAB5-F709-5454-4944730022CF}"/>
              </a:ext>
            </a:extLst>
          </p:cNvPr>
          <p:cNvSpPr>
            <a:spLocks noGrp="1"/>
          </p:cNvSpPr>
          <p:nvPr>
            <p:ph type="sldNum" sz="quarter" idx="12"/>
          </p:nvPr>
        </p:nvSpPr>
        <p:spPr/>
        <p:txBody>
          <a:bodyPr/>
          <a:lstStyle/>
          <a:p>
            <a:fld id="{1CB1D04A-22BF-4BBF-AC4F-C36771399E9E}" type="slidenum">
              <a:rPr lang="en-US" smtClean="0"/>
              <a:t>‹#›</a:t>
            </a:fld>
            <a:endParaRPr lang="en-US"/>
          </a:p>
        </p:txBody>
      </p:sp>
    </p:spTree>
    <p:extLst>
      <p:ext uri="{BB962C8B-B14F-4D97-AF65-F5344CB8AC3E}">
        <p14:creationId xmlns:p14="http://schemas.microsoft.com/office/powerpoint/2010/main" val="517525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5096-D5FD-FD89-1D72-8A10CD70CB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CEAD1A1-1F14-C326-87E6-BF5A1560750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C29BC50-78E0-CCA7-509E-66B416C783E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6907DA-EFEC-53D4-2197-AC3E7AAF23DC}"/>
              </a:ext>
            </a:extLst>
          </p:cNvPr>
          <p:cNvSpPr>
            <a:spLocks noGrp="1"/>
          </p:cNvSpPr>
          <p:nvPr>
            <p:ph type="dt" sz="half" idx="10"/>
          </p:nvPr>
        </p:nvSpPr>
        <p:spPr/>
        <p:txBody>
          <a:bodyPr/>
          <a:lstStyle/>
          <a:p>
            <a:fld id="{4D49C6D6-CE77-4287-AA08-41D9F1466BA0}" type="datetimeFigureOut">
              <a:rPr lang="en-US" smtClean="0"/>
              <a:t>5/12/2023</a:t>
            </a:fld>
            <a:endParaRPr lang="en-US"/>
          </a:p>
        </p:txBody>
      </p:sp>
      <p:sp>
        <p:nvSpPr>
          <p:cNvPr id="6" name="Footer Placeholder 5">
            <a:extLst>
              <a:ext uri="{FF2B5EF4-FFF2-40B4-BE49-F238E27FC236}">
                <a16:creationId xmlns:a16="http://schemas.microsoft.com/office/drawing/2014/main" id="{DD821A71-500F-0E66-312F-E7E6660F9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BFEF2-6377-154E-F3DF-70CE5037AC4F}"/>
              </a:ext>
            </a:extLst>
          </p:cNvPr>
          <p:cNvSpPr>
            <a:spLocks noGrp="1"/>
          </p:cNvSpPr>
          <p:nvPr>
            <p:ph type="sldNum" sz="quarter" idx="12"/>
          </p:nvPr>
        </p:nvSpPr>
        <p:spPr/>
        <p:txBody>
          <a:bodyPr/>
          <a:lstStyle/>
          <a:p>
            <a:fld id="{1CB1D04A-22BF-4BBF-AC4F-C36771399E9E}" type="slidenum">
              <a:rPr lang="en-US" smtClean="0"/>
              <a:t>‹#›</a:t>
            </a:fld>
            <a:endParaRPr lang="en-US"/>
          </a:p>
        </p:txBody>
      </p:sp>
    </p:spTree>
    <p:extLst>
      <p:ext uri="{BB962C8B-B14F-4D97-AF65-F5344CB8AC3E}">
        <p14:creationId xmlns:p14="http://schemas.microsoft.com/office/powerpoint/2010/main" val="28152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B4B2-F6CB-508E-8594-A2131413571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AF95B3-6BB2-BA0D-A1B9-C7B180194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8DE043A-F6BC-3145-1999-DAE5631BD5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C27BB33-4895-F54F-3FCC-38CA7D0A1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7CE0CD-CDED-7A48-1029-EC37A3097E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AEF578F-B6B8-EACE-036A-42718E46E077}"/>
              </a:ext>
            </a:extLst>
          </p:cNvPr>
          <p:cNvSpPr>
            <a:spLocks noGrp="1"/>
          </p:cNvSpPr>
          <p:nvPr>
            <p:ph type="dt" sz="half" idx="10"/>
          </p:nvPr>
        </p:nvSpPr>
        <p:spPr/>
        <p:txBody>
          <a:bodyPr/>
          <a:lstStyle/>
          <a:p>
            <a:fld id="{4D49C6D6-CE77-4287-AA08-41D9F1466BA0}" type="datetimeFigureOut">
              <a:rPr lang="en-US" smtClean="0"/>
              <a:t>5/12/2023</a:t>
            </a:fld>
            <a:endParaRPr lang="en-US"/>
          </a:p>
        </p:txBody>
      </p:sp>
      <p:sp>
        <p:nvSpPr>
          <p:cNvPr id="8" name="Footer Placeholder 7">
            <a:extLst>
              <a:ext uri="{FF2B5EF4-FFF2-40B4-BE49-F238E27FC236}">
                <a16:creationId xmlns:a16="http://schemas.microsoft.com/office/drawing/2014/main" id="{9AF32521-6B4F-D7D4-F6A0-5BC9A49DC9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6FF435-015A-739A-E755-20224A39127F}"/>
              </a:ext>
            </a:extLst>
          </p:cNvPr>
          <p:cNvSpPr>
            <a:spLocks noGrp="1"/>
          </p:cNvSpPr>
          <p:nvPr>
            <p:ph type="sldNum" sz="quarter" idx="12"/>
          </p:nvPr>
        </p:nvSpPr>
        <p:spPr/>
        <p:txBody>
          <a:bodyPr/>
          <a:lstStyle/>
          <a:p>
            <a:fld id="{1CB1D04A-22BF-4BBF-AC4F-C36771399E9E}" type="slidenum">
              <a:rPr lang="en-US" smtClean="0"/>
              <a:t>‹#›</a:t>
            </a:fld>
            <a:endParaRPr lang="en-US"/>
          </a:p>
        </p:txBody>
      </p:sp>
    </p:spTree>
    <p:extLst>
      <p:ext uri="{BB962C8B-B14F-4D97-AF65-F5344CB8AC3E}">
        <p14:creationId xmlns:p14="http://schemas.microsoft.com/office/powerpoint/2010/main" val="388323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53AE-99CF-0EFB-8F43-79315414B9F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E3E205-79C9-CD2D-A4AC-F20FFFF9763F}"/>
              </a:ext>
            </a:extLst>
          </p:cNvPr>
          <p:cNvSpPr>
            <a:spLocks noGrp="1"/>
          </p:cNvSpPr>
          <p:nvPr>
            <p:ph type="dt" sz="half" idx="10"/>
          </p:nvPr>
        </p:nvSpPr>
        <p:spPr/>
        <p:txBody>
          <a:bodyPr/>
          <a:lstStyle/>
          <a:p>
            <a:fld id="{4D49C6D6-CE77-4287-AA08-41D9F1466BA0}" type="datetimeFigureOut">
              <a:rPr lang="en-US" smtClean="0"/>
              <a:t>5/12/2023</a:t>
            </a:fld>
            <a:endParaRPr lang="en-US"/>
          </a:p>
        </p:txBody>
      </p:sp>
      <p:sp>
        <p:nvSpPr>
          <p:cNvPr id="4" name="Footer Placeholder 3">
            <a:extLst>
              <a:ext uri="{FF2B5EF4-FFF2-40B4-BE49-F238E27FC236}">
                <a16:creationId xmlns:a16="http://schemas.microsoft.com/office/drawing/2014/main" id="{6DB7AF23-6191-9777-CF40-4274B5899D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2DEBFC-108E-3073-8783-9CF32819D88F}"/>
              </a:ext>
            </a:extLst>
          </p:cNvPr>
          <p:cNvSpPr>
            <a:spLocks noGrp="1"/>
          </p:cNvSpPr>
          <p:nvPr>
            <p:ph type="sldNum" sz="quarter" idx="12"/>
          </p:nvPr>
        </p:nvSpPr>
        <p:spPr/>
        <p:txBody>
          <a:bodyPr/>
          <a:lstStyle/>
          <a:p>
            <a:fld id="{1CB1D04A-22BF-4BBF-AC4F-C36771399E9E}" type="slidenum">
              <a:rPr lang="en-US" smtClean="0"/>
              <a:t>‹#›</a:t>
            </a:fld>
            <a:endParaRPr lang="en-US"/>
          </a:p>
        </p:txBody>
      </p:sp>
    </p:spTree>
    <p:extLst>
      <p:ext uri="{BB962C8B-B14F-4D97-AF65-F5344CB8AC3E}">
        <p14:creationId xmlns:p14="http://schemas.microsoft.com/office/powerpoint/2010/main" val="199296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C6632-8737-44A3-033C-74511184F812}"/>
              </a:ext>
            </a:extLst>
          </p:cNvPr>
          <p:cNvSpPr>
            <a:spLocks noGrp="1"/>
          </p:cNvSpPr>
          <p:nvPr>
            <p:ph type="dt" sz="half" idx="10"/>
          </p:nvPr>
        </p:nvSpPr>
        <p:spPr/>
        <p:txBody>
          <a:bodyPr/>
          <a:lstStyle/>
          <a:p>
            <a:fld id="{4D49C6D6-CE77-4287-AA08-41D9F1466BA0}" type="datetimeFigureOut">
              <a:rPr lang="en-US" smtClean="0"/>
              <a:t>5/12/2023</a:t>
            </a:fld>
            <a:endParaRPr lang="en-US"/>
          </a:p>
        </p:txBody>
      </p:sp>
      <p:sp>
        <p:nvSpPr>
          <p:cNvPr id="3" name="Footer Placeholder 2">
            <a:extLst>
              <a:ext uri="{FF2B5EF4-FFF2-40B4-BE49-F238E27FC236}">
                <a16:creationId xmlns:a16="http://schemas.microsoft.com/office/drawing/2014/main" id="{18C6D3ED-643A-17D4-7A3D-539E141103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C8131B-4416-8E2D-BB6B-053FAF7F2A2E}"/>
              </a:ext>
            </a:extLst>
          </p:cNvPr>
          <p:cNvSpPr>
            <a:spLocks noGrp="1"/>
          </p:cNvSpPr>
          <p:nvPr>
            <p:ph type="sldNum" sz="quarter" idx="12"/>
          </p:nvPr>
        </p:nvSpPr>
        <p:spPr/>
        <p:txBody>
          <a:bodyPr/>
          <a:lstStyle/>
          <a:p>
            <a:fld id="{1CB1D04A-22BF-4BBF-AC4F-C36771399E9E}" type="slidenum">
              <a:rPr lang="en-US" smtClean="0"/>
              <a:t>‹#›</a:t>
            </a:fld>
            <a:endParaRPr lang="en-US"/>
          </a:p>
        </p:txBody>
      </p:sp>
    </p:spTree>
    <p:extLst>
      <p:ext uri="{BB962C8B-B14F-4D97-AF65-F5344CB8AC3E}">
        <p14:creationId xmlns:p14="http://schemas.microsoft.com/office/powerpoint/2010/main" val="417843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3ACA-F0CA-91C5-FE8A-54DBC9983D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E9848D7-9F1C-584C-E94D-2B3CB393F5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4F72E8B-DDF1-ACB4-9BA7-70C147892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245CEE-65FC-59E1-837E-F8E3054DA055}"/>
              </a:ext>
            </a:extLst>
          </p:cNvPr>
          <p:cNvSpPr>
            <a:spLocks noGrp="1"/>
          </p:cNvSpPr>
          <p:nvPr>
            <p:ph type="dt" sz="half" idx="10"/>
          </p:nvPr>
        </p:nvSpPr>
        <p:spPr/>
        <p:txBody>
          <a:bodyPr/>
          <a:lstStyle/>
          <a:p>
            <a:fld id="{4D49C6D6-CE77-4287-AA08-41D9F1466BA0}" type="datetimeFigureOut">
              <a:rPr lang="en-US" smtClean="0"/>
              <a:t>5/12/2023</a:t>
            </a:fld>
            <a:endParaRPr lang="en-US"/>
          </a:p>
        </p:txBody>
      </p:sp>
      <p:sp>
        <p:nvSpPr>
          <p:cNvPr id="6" name="Footer Placeholder 5">
            <a:extLst>
              <a:ext uri="{FF2B5EF4-FFF2-40B4-BE49-F238E27FC236}">
                <a16:creationId xmlns:a16="http://schemas.microsoft.com/office/drawing/2014/main" id="{F930612C-BD89-A8FA-F434-76DED2FA1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8AC17-6E2C-82EA-0870-39742843F326}"/>
              </a:ext>
            </a:extLst>
          </p:cNvPr>
          <p:cNvSpPr>
            <a:spLocks noGrp="1"/>
          </p:cNvSpPr>
          <p:nvPr>
            <p:ph type="sldNum" sz="quarter" idx="12"/>
          </p:nvPr>
        </p:nvSpPr>
        <p:spPr/>
        <p:txBody>
          <a:bodyPr/>
          <a:lstStyle/>
          <a:p>
            <a:fld id="{1CB1D04A-22BF-4BBF-AC4F-C36771399E9E}" type="slidenum">
              <a:rPr lang="en-US" smtClean="0"/>
              <a:t>‹#›</a:t>
            </a:fld>
            <a:endParaRPr lang="en-US"/>
          </a:p>
        </p:txBody>
      </p:sp>
    </p:spTree>
    <p:extLst>
      <p:ext uri="{BB962C8B-B14F-4D97-AF65-F5344CB8AC3E}">
        <p14:creationId xmlns:p14="http://schemas.microsoft.com/office/powerpoint/2010/main" val="252435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C5C3-C3C6-7B00-4EDE-3565E046E6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C9A9F8D-52E4-E3F6-87E7-8518AC62E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BC0B4F-D086-6BF7-B31F-4C123331F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C3352A-2FF8-9801-6DAD-86B9DA8E3C5B}"/>
              </a:ext>
            </a:extLst>
          </p:cNvPr>
          <p:cNvSpPr>
            <a:spLocks noGrp="1"/>
          </p:cNvSpPr>
          <p:nvPr>
            <p:ph type="dt" sz="half" idx="10"/>
          </p:nvPr>
        </p:nvSpPr>
        <p:spPr/>
        <p:txBody>
          <a:bodyPr/>
          <a:lstStyle/>
          <a:p>
            <a:fld id="{4D49C6D6-CE77-4287-AA08-41D9F1466BA0}" type="datetimeFigureOut">
              <a:rPr lang="en-US" smtClean="0"/>
              <a:t>5/12/2023</a:t>
            </a:fld>
            <a:endParaRPr lang="en-US"/>
          </a:p>
        </p:txBody>
      </p:sp>
      <p:sp>
        <p:nvSpPr>
          <p:cNvPr id="6" name="Footer Placeholder 5">
            <a:extLst>
              <a:ext uri="{FF2B5EF4-FFF2-40B4-BE49-F238E27FC236}">
                <a16:creationId xmlns:a16="http://schemas.microsoft.com/office/drawing/2014/main" id="{E43E7FA3-A8AC-CF5B-FCA1-5A4B5269E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AEE601-F283-C046-3A2E-D5A7B7DFCA70}"/>
              </a:ext>
            </a:extLst>
          </p:cNvPr>
          <p:cNvSpPr>
            <a:spLocks noGrp="1"/>
          </p:cNvSpPr>
          <p:nvPr>
            <p:ph type="sldNum" sz="quarter" idx="12"/>
          </p:nvPr>
        </p:nvSpPr>
        <p:spPr/>
        <p:txBody>
          <a:bodyPr/>
          <a:lstStyle/>
          <a:p>
            <a:fld id="{1CB1D04A-22BF-4BBF-AC4F-C36771399E9E}" type="slidenum">
              <a:rPr lang="en-US" smtClean="0"/>
              <a:t>‹#›</a:t>
            </a:fld>
            <a:endParaRPr lang="en-US"/>
          </a:p>
        </p:txBody>
      </p:sp>
    </p:spTree>
    <p:extLst>
      <p:ext uri="{BB962C8B-B14F-4D97-AF65-F5344CB8AC3E}">
        <p14:creationId xmlns:p14="http://schemas.microsoft.com/office/powerpoint/2010/main" val="178211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8C7AE0-F959-E0DF-B1F0-526F2152C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9B222D-5FAB-7AD5-193B-8EAEB0C29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CC3D05-C58B-C784-8D37-DBC8E710C9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9C6D6-CE77-4287-AA08-41D9F1466BA0}" type="datetimeFigureOut">
              <a:rPr lang="en-US" smtClean="0"/>
              <a:t>5/12/2023</a:t>
            </a:fld>
            <a:endParaRPr lang="en-US"/>
          </a:p>
        </p:txBody>
      </p:sp>
      <p:sp>
        <p:nvSpPr>
          <p:cNvPr id="5" name="Footer Placeholder 4">
            <a:extLst>
              <a:ext uri="{FF2B5EF4-FFF2-40B4-BE49-F238E27FC236}">
                <a16:creationId xmlns:a16="http://schemas.microsoft.com/office/drawing/2014/main" id="{20FE4018-CD5B-2703-080E-2888C07199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5A31DC-8DE0-8BFD-DE01-6199EEDF9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1D04A-22BF-4BBF-AC4F-C36771399E9E}" type="slidenum">
              <a:rPr lang="en-US" smtClean="0"/>
              <a:t>‹#›</a:t>
            </a:fld>
            <a:endParaRPr lang="en-US"/>
          </a:p>
        </p:txBody>
      </p:sp>
    </p:spTree>
    <p:extLst>
      <p:ext uri="{BB962C8B-B14F-4D97-AF65-F5344CB8AC3E}">
        <p14:creationId xmlns:p14="http://schemas.microsoft.com/office/powerpoint/2010/main" val="328887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imona.barbu@feantsa.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rgonetwork.org/2019/01/hate-speech-by-bulgarian-deputy-prime-minist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DBE6"/>
        </a:solidFill>
        <a:effectLst/>
      </p:bgPr>
    </p:bg>
    <p:spTree>
      <p:nvGrpSpPr>
        <p:cNvPr id="1" name=""/>
        <p:cNvGrpSpPr/>
        <p:nvPr/>
      </p:nvGrpSpPr>
      <p:grpSpPr>
        <a:xfrm>
          <a:off x="0" y="0"/>
          <a:ext cx="0" cy="0"/>
          <a:chOff x="0" y="0"/>
          <a:chExt cx="0" cy="0"/>
        </a:xfrm>
      </p:grpSpPr>
      <p:sp useBgFill="1">
        <p:nvSpPr>
          <p:cNvPr id="1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5"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9" name="Freeform: Shape 18">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17DBD273-CE11-AD15-DE8E-6799AB87CC80}"/>
              </a:ext>
            </a:extLst>
          </p:cNvPr>
          <p:cNvSpPr txBox="1"/>
          <p:nvPr/>
        </p:nvSpPr>
        <p:spPr>
          <a:xfrm>
            <a:off x="308834" y="896695"/>
            <a:ext cx="8263666" cy="238526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hu-HU" sz="3600" b="1" i="0" u="none" strike="noStrike" kern="1200" cap="none" spc="0" normalizeH="0" baseline="0" noProof="0" dirty="0">
                <a:ln>
                  <a:noFill/>
                </a:ln>
                <a:solidFill>
                  <a:prstClr val="white"/>
                </a:solidFill>
                <a:effectLst/>
                <a:uLnTx/>
                <a:uFillTx/>
                <a:latin typeface="Calibri" panose="020F0502020204030204"/>
                <a:ea typeface="+mn-ea"/>
                <a:cs typeface="+mn-cs"/>
              </a:rPr>
              <a:t>Learning about Europe’s Biggest Ethnic Minority  - The Roma</a:t>
            </a:r>
            <a:endPar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a:spcAft>
                <a:spcPts val="600"/>
              </a:spcAft>
              <a:defRPr/>
            </a:pPr>
            <a:r>
              <a:rPr lang="en-GB" sz="3600" b="1" dirty="0">
                <a:solidFill>
                  <a:schemeClr val="accent6">
                    <a:lumMod val="50000"/>
                  </a:schemeClr>
                </a:solidFill>
              </a:rPr>
              <a:t>Module 4: Roma in migration - experiencing poverty and homelessness</a:t>
            </a:r>
            <a:endParaRPr lang="hu-HU" sz="3600" b="1" dirty="0">
              <a:solidFill>
                <a:schemeClr val="accent6">
                  <a:lumMod val="50000"/>
                </a:schemeClr>
              </a:solidFill>
            </a:endParaRPr>
          </a:p>
        </p:txBody>
      </p:sp>
      <p:pic>
        <p:nvPicPr>
          <p:cNvPr id="8" name="Picture 7" descr="Graphical user interface&#10;&#10;Description automatically generated">
            <a:extLst>
              <a:ext uri="{FF2B5EF4-FFF2-40B4-BE49-F238E27FC236}">
                <a16:creationId xmlns:a16="http://schemas.microsoft.com/office/drawing/2014/main" id="{7A1785AA-DBBD-6222-AB0F-A793A2443185}"/>
              </a:ext>
            </a:extLst>
          </p:cNvPr>
          <p:cNvPicPr>
            <a:picLocks noChangeAspect="1"/>
          </p:cNvPicPr>
          <p:nvPr/>
        </p:nvPicPr>
        <p:blipFill rotWithShape="1">
          <a:blip r:embed="rId3">
            <a:extLst>
              <a:ext uri="{28A0092B-C50C-407E-A947-70E740481C1C}">
                <a14:useLocalDpi xmlns:a14="http://schemas.microsoft.com/office/drawing/2010/main" val="0"/>
              </a:ext>
            </a:extLst>
          </a:blip>
          <a:srcRect t="58" r="4" b="4"/>
          <a:stretch/>
        </p:blipFill>
        <p:spPr>
          <a:xfrm>
            <a:off x="8223421" y="1582076"/>
            <a:ext cx="3720450" cy="3718274"/>
          </a:xfrm>
          <a:prstGeom prst="rect">
            <a:avLst/>
          </a:prstGeom>
        </p:spPr>
      </p:pic>
      <p:sp>
        <p:nvSpPr>
          <p:cNvPr id="2" name="TextBox 1">
            <a:extLst>
              <a:ext uri="{FF2B5EF4-FFF2-40B4-BE49-F238E27FC236}">
                <a16:creationId xmlns:a16="http://schemas.microsoft.com/office/drawing/2014/main" id="{D2BDB31F-71A3-70D4-D535-976C19385A23}"/>
              </a:ext>
            </a:extLst>
          </p:cNvPr>
          <p:cNvSpPr txBox="1"/>
          <p:nvPr/>
        </p:nvSpPr>
        <p:spPr>
          <a:xfrm>
            <a:off x="305745" y="5675210"/>
            <a:ext cx="8124400" cy="923330"/>
          </a:xfrm>
          <a:prstGeom prst="rect">
            <a:avLst/>
          </a:prstGeom>
          <a:noFill/>
        </p:spPr>
        <p:txBody>
          <a:bodyPr wrap="square">
            <a:spAutoFit/>
          </a:bodyPr>
          <a:lstStyle/>
          <a:p>
            <a:pPr marR="0" lvl="0" algn="l" fontAlgn="auto">
              <a:tabLst/>
              <a:defRPr/>
            </a:pPr>
            <a:r>
              <a:rPr kumimoji="0" lang="en-US" sz="1800" b="1" i="0" u="none" strike="noStrike" kern="1200" cap="none" spc="0" normalizeH="0" baseline="0" noProof="0" dirty="0">
                <a:ln>
                  <a:noFill/>
                </a:ln>
                <a:solidFill>
                  <a:schemeClr val="tx2"/>
                </a:solidFill>
                <a:effectLst/>
                <a:uLnTx/>
                <a:uFillTx/>
                <a:latin typeface="+mn-lt"/>
                <a:ea typeface="+mn-ea"/>
                <a:cs typeface="+mn-cs"/>
              </a:rPr>
              <a:t>This material has been prepared by Marina Csikós </a:t>
            </a:r>
          </a:p>
          <a:p>
            <a:pPr marR="0" lvl="0" algn="l" fontAlgn="auto">
              <a:tabLst/>
              <a:defRPr/>
            </a:pPr>
            <a:r>
              <a:rPr kumimoji="0" lang="en-US" sz="1800" b="1" i="0" u="none" strike="noStrike" kern="1200" cap="none" spc="0" normalizeH="0" baseline="0" noProof="0" dirty="0">
                <a:ln>
                  <a:noFill/>
                </a:ln>
                <a:solidFill>
                  <a:schemeClr val="tx2"/>
                </a:solidFill>
                <a:effectLst/>
                <a:uLnTx/>
                <a:uFillTx/>
                <a:latin typeface="+mn-lt"/>
                <a:ea typeface="+mn-ea"/>
                <a:cs typeface="+mn-cs"/>
              </a:rPr>
              <a:t>(</a:t>
            </a:r>
            <a:r>
              <a:rPr lang="en-US" sz="1800" b="1" kern="1200" dirty="0">
                <a:solidFill>
                  <a:schemeClr val="tx2"/>
                </a:solidFill>
                <a:latin typeface="+mn-lt"/>
                <a:ea typeface="+mn-ea"/>
                <a:cs typeface="+mn-cs"/>
              </a:rPr>
              <a:t>csikosmarina1993</a:t>
            </a:r>
            <a:r>
              <a:rPr kumimoji="0" lang="en-US" sz="1800" b="1" i="0" u="none" strike="noStrike" kern="1200" cap="none" spc="0" normalizeH="0" baseline="0" noProof="0" dirty="0">
                <a:ln>
                  <a:noFill/>
                </a:ln>
                <a:solidFill>
                  <a:schemeClr val="tx2"/>
                </a:solidFill>
                <a:effectLst/>
                <a:uLnTx/>
                <a:uFillTx/>
                <a:latin typeface="+mn-lt"/>
                <a:ea typeface="+mn-ea"/>
                <a:cs typeface="+mn-cs"/>
              </a:rPr>
              <a:t>@gmail.com) in the context of PRODEC project.</a:t>
            </a:r>
          </a:p>
          <a:p>
            <a:pPr algn="l"/>
            <a:r>
              <a:rPr lang="en-US" sz="1800" dirty="0">
                <a:solidFill>
                  <a:schemeClr val="tx2"/>
                </a:solidFill>
              </a:rPr>
              <a:t>April</a:t>
            </a:r>
            <a:r>
              <a:rPr lang="en-US" sz="1800" kern="1200" dirty="0">
                <a:solidFill>
                  <a:schemeClr val="tx2"/>
                </a:solidFill>
                <a:latin typeface="+mn-lt"/>
                <a:ea typeface="+mn-ea"/>
                <a:cs typeface="+mn-cs"/>
              </a:rPr>
              <a:t> 2023</a:t>
            </a:r>
          </a:p>
        </p:txBody>
      </p:sp>
    </p:spTree>
    <p:extLst>
      <p:ext uri="{BB962C8B-B14F-4D97-AF65-F5344CB8AC3E}">
        <p14:creationId xmlns:p14="http://schemas.microsoft.com/office/powerpoint/2010/main" val="180760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BA1E065-B9B8-F402-1025-80EB1EA08719}"/>
              </a:ext>
            </a:extLst>
          </p:cNvPr>
          <p:cNvPicPr>
            <a:picLocks noChangeAspect="1"/>
          </p:cNvPicPr>
          <p:nvPr/>
        </p:nvPicPr>
        <p:blipFill rotWithShape="1">
          <a:blip r:embed="rId3"/>
          <a:srcRect t="2658" r="9091" b="20734"/>
          <a:stretch/>
        </p:blipFill>
        <p:spPr>
          <a:xfrm>
            <a:off x="20" y="10"/>
            <a:ext cx="12191980" cy="6857990"/>
          </a:xfrm>
          <a:prstGeom prst="rect">
            <a:avLst/>
          </a:prstGeom>
        </p:spPr>
      </p:pic>
      <p:sp>
        <p:nvSpPr>
          <p:cNvPr id="37" name="Rectangle 3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7" name="Content Placeholder 2">
            <a:extLst>
              <a:ext uri="{FF2B5EF4-FFF2-40B4-BE49-F238E27FC236}">
                <a16:creationId xmlns:a16="http://schemas.microsoft.com/office/drawing/2014/main" id="{370D9297-6E9E-4C89-A2BE-9A68E34849CF}"/>
              </a:ext>
            </a:extLst>
          </p:cNvPr>
          <p:cNvGraphicFramePr>
            <a:graphicFrameLocks noGrp="1"/>
          </p:cNvGraphicFramePr>
          <p:nvPr>
            <p:ph idx="1"/>
            <p:extLst>
              <p:ext uri="{D42A27DB-BD31-4B8C-83A1-F6EECF244321}">
                <p14:modId xmlns:p14="http://schemas.microsoft.com/office/powerpoint/2010/main" val="2979814188"/>
              </p:ext>
            </p:extLst>
          </p:nvPr>
        </p:nvGraphicFramePr>
        <p:xfrm>
          <a:off x="838200" y="880744"/>
          <a:ext cx="10515600" cy="5133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594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FC38F-FCB4-5CA8-F5E7-73F44C869B9D}"/>
              </a:ext>
            </a:extLst>
          </p:cNvPr>
          <p:cNvSpPr>
            <a:spLocks noGrp="1"/>
          </p:cNvSpPr>
          <p:nvPr>
            <p:ph type="title"/>
          </p:nvPr>
        </p:nvSpPr>
        <p:spPr>
          <a:xfrm>
            <a:off x="411480" y="987552"/>
            <a:ext cx="4485861" cy="1088136"/>
          </a:xfrm>
        </p:spPr>
        <p:txBody>
          <a:bodyPr anchor="b">
            <a:normAutofit/>
          </a:bodyPr>
          <a:lstStyle/>
          <a:p>
            <a:r>
              <a:rPr lang="hu-HU" sz="3400" b="1" u="sng"/>
              <a:t>Criminali</a:t>
            </a:r>
            <a:r>
              <a:rPr lang="fr-BE" sz="3400" b="1" u="sng"/>
              <a:t>s</a:t>
            </a:r>
            <a:r>
              <a:rPr lang="hu-HU" sz="3400" b="1" u="sng"/>
              <a:t>ation practices – The case of Denmark</a:t>
            </a:r>
            <a:endParaRPr lang="en-US" sz="3400" b="1" u="sng"/>
          </a:p>
        </p:txBody>
      </p:sp>
      <p:sp>
        <p:nvSpPr>
          <p:cNvPr id="24" name="Rectangle 2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4FFE158-3B12-BE37-CA0D-9C0B6E14552B}"/>
              </a:ext>
            </a:extLst>
          </p:cNvPr>
          <p:cNvSpPr>
            <a:spLocks noGrp="1"/>
          </p:cNvSpPr>
          <p:nvPr>
            <p:ph idx="1"/>
          </p:nvPr>
        </p:nvSpPr>
        <p:spPr>
          <a:xfrm>
            <a:off x="411478" y="2688336"/>
            <a:ext cx="6791961" cy="3584448"/>
          </a:xfrm>
        </p:spPr>
        <p:txBody>
          <a:bodyPr anchor="t">
            <a:normAutofit/>
          </a:bodyPr>
          <a:lstStyle/>
          <a:p>
            <a:pPr marL="0" indent="0">
              <a:buNone/>
            </a:pPr>
            <a:r>
              <a:rPr lang="en-GB" sz="1800" dirty="0"/>
              <a:t>Article 3 (4) amended the Public Order as follows:</a:t>
            </a:r>
            <a:endParaRPr lang="hu-HU" sz="1800" dirty="0"/>
          </a:p>
          <a:p>
            <a:pPr marL="0" indent="0">
              <a:buNone/>
            </a:pPr>
            <a:endParaRPr lang="hu-HU" sz="1800" dirty="0"/>
          </a:p>
          <a:p>
            <a:pPr marL="0" indent="0">
              <a:buNone/>
            </a:pPr>
            <a:r>
              <a:rPr lang="en-GB" sz="1800" dirty="0"/>
              <a:t>“In places with public access, it is prohibited to establish and stay in camps which are capable of creating discomfort in the neighbourhood.” </a:t>
            </a:r>
          </a:p>
          <a:p>
            <a:pPr marL="0" indent="0">
              <a:buNone/>
            </a:pPr>
            <a:r>
              <a:rPr lang="en-GB" sz="1800" dirty="0"/>
              <a:t>---</a:t>
            </a:r>
          </a:p>
          <a:p>
            <a:pPr marL="0" indent="0">
              <a:buNone/>
            </a:pPr>
            <a:r>
              <a:rPr lang="en-US" sz="1800" dirty="0"/>
              <a:t>“Roma occupation must be stopped. They exploit us, they are harassing us, and they ruined street image with garbage and excrements”.</a:t>
            </a:r>
          </a:p>
          <a:p>
            <a:pPr marL="0" indent="0">
              <a:buNone/>
            </a:pPr>
            <a:endParaRPr lang="en-US" sz="1800" dirty="0"/>
          </a:p>
        </p:txBody>
      </p:sp>
      <p:pic>
        <p:nvPicPr>
          <p:cNvPr id="18" name="Picture 17" descr="Exclamation mark on a yellow background">
            <a:extLst>
              <a:ext uri="{FF2B5EF4-FFF2-40B4-BE49-F238E27FC236}">
                <a16:creationId xmlns:a16="http://schemas.microsoft.com/office/drawing/2014/main" id="{252BC97A-B01F-4B7E-1CDA-D1C4D798F293}"/>
              </a:ext>
            </a:extLst>
          </p:cNvPr>
          <p:cNvPicPr>
            <a:picLocks noChangeAspect="1"/>
          </p:cNvPicPr>
          <p:nvPr/>
        </p:nvPicPr>
        <p:blipFill rotWithShape="1">
          <a:blip r:embed="rId3"/>
          <a:srcRect l="18817" r="5900"/>
          <a:stretch/>
        </p:blipFill>
        <p:spPr>
          <a:xfrm>
            <a:off x="8351520" y="10"/>
            <a:ext cx="3840480"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290832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3">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5">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74355-3E40-4A63-B2D7-18213E9DC71A}"/>
              </a:ext>
            </a:extLst>
          </p:cNvPr>
          <p:cNvSpPr>
            <a:spLocks noGrp="1"/>
          </p:cNvSpPr>
          <p:nvPr>
            <p:ph type="title"/>
          </p:nvPr>
        </p:nvSpPr>
        <p:spPr>
          <a:xfrm>
            <a:off x="1255057" y="4940493"/>
            <a:ext cx="9707911" cy="1078898"/>
          </a:xfrm>
        </p:spPr>
        <p:txBody>
          <a:bodyPr vert="horz" lIns="91440" tIns="45720" rIns="91440" bIns="45720" rtlCol="0" anchor="b">
            <a:noAutofit/>
          </a:bodyPr>
          <a:lstStyle/>
          <a:p>
            <a:pPr algn="ctr"/>
            <a:r>
              <a:rPr lang="en-US" sz="2400" spc="200" dirty="0">
                <a:latin typeface="+mn-lt"/>
              </a:rPr>
              <a:t>Thanks for reading!</a:t>
            </a:r>
            <a:br>
              <a:rPr lang="en-US" sz="2400" spc="200" dirty="0">
                <a:latin typeface="+mn-lt"/>
              </a:rPr>
            </a:br>
            <a:r>
              <a:rPr lang="en-US" sz="2400" cap="none" spc="200" dirty="0">
                <a:latin typeface="+mn-lt"/>
              </a:rPr>
              <a:t>for further questions or comments please contact us at </a:t>
            </a:r>
            <a:r>
              <a:rPr lang="en-US" sz="2400" cap="none" spc="200" dirty="0">
                <a:latin typeface="+mn-lt"/>
                <a:hlinkClick r:id="rId3">
                  <a:extLst>
                    <a:ext uri="{A12FA001-AC4F-418D-AE19-62706E023703}">
                      <ahyp:hlinkClr xmlns:ahyp="http://schemas.microsoft.com/office/drawing/2018/hyperlinkcolor" val="tx"/>
                    </a:ext>
                  </a:extLst>
                </a:hlinkClick>
              </a:rPr>
              <a:t>simona.barbu@feantsa.org</a:t>
            </a:r>
            <a:r>
              <a:rPr lang="en-US" sz="2400" cap="none" spc="200" dirty="0">
                <a:latin typeface="+mn-lt"/>
              </a:rPr>
              <a:t>  </a:t>
            </a:r>
            <a:endParaRPr lang="en-US" sz="2400" spc="200" dirty="0">
              <a:latin typeface="+mn-lt"/>
            </a:endParaRPr>
          </a:p>
        </p:txBody>
      </p:sp>
      <p:pic>
        <p:nvPicPr>
          <p:cNvPr id="5" name="Picture 4" descr="Graphical user interface&#10;&#10;Description automatically generated">
            <a:extLst>
              <a:ext uri="{FF2B5EF4-FFF2-40B4-BE49-F238E27FC236}">
                <a16:creationId xmlns:a16="http://schemas.microsoft.com/office/drawing/2014/main" id="{CDD156B2-9717-FBF0-C2C1-308307D02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111" y="674630"/>
            <a:ext cx="3762902" cy="3762902"/>
          </a:xfrm>
          <a:prstGeom prst="rect">
            <a:avLst/>
          </a:prstGeom>
        </p:spPr>
      </p:pic>
      <p:pic>
        <p:nvPicPr>
          <p:cNvPr id="19" name="Content Placeholder 4" descr="Logo, company name&#10;&#10;Description automatically generated">
            <a:extLst>
              <a:ext uri="{FF2B5EF4-FFF2-40B4-BE49-F238E27FC236}">
                <a16:creationId xmlns:a16="http://schemas.microsoft.com/office/drawing/2014/main" id="{507DA4CB-0D4F-4CE5-8069-38CB040EA2E9}"/>
              </a:ext>
            </a:extLst>
          </p:cNvPr>
          <p:cNvPicPr>
            <a:picLocks noChangeAspect="1"/>
          </p:cNvPicPr>
          <p:nvPr/>
        </p:nvPicPr>
        <p:blipFill rotWithShape="1">
          <a:blip r:embed="rId5">
            <a:extLst>
              <a:ext uri="{28A0092B-C50C-407E-A947-70E740481C1C}">
                <a14:useLocalDpi xmlns:a14="http://schemas.microsoft.com/office/drawing/2010/main" val="0"/>
              </a:ext>
            </a:extLst>
          </a:blip>
          <a:srcRect l="5073" r="42469"/>
          <a:stretch/>
        </p:blipFill>
        <p:spPr>
          <a:xfrm>
            <a:off x="338075" y="2931675"/>
            <a:ext cx="1833963" cy="2340418"/>
          </a:xfrm>
          <a:prstGeom prst="rect">
            <a:avLst/>
          </a:prstGeom>
        </p:spPr>
      </p:pic>
      <p:pic>
        <p:nvPicPr>
          <p:cNvPr id="6" name="Image 12">
            <a:extLst>
              <a:ext uri="{FF2B5EF4-FFF2-40B4-BE49-F238E27FC236}">
                <a16:creationId xmlns:a16="http://schemas.microsoft.com/office/drawing/2014/main" id="{47869BF4-62AE-43A9-7853-BEF331693556}"/>
              </a:ext>
            </a:extLst>
          </p:cNvPr>
          <p:cNvPicPr/>
          <p:nvPr/>
        </p:nvPicPr>
        <p:blipFill rotWithShape="1">
          <a:blip r:embed="rId6">
            <a:extLst>
              <a:ext uri="{28A0092B-C50C-407E-A947-70E740481C1C}">
                <a14:useLocalDpi xmlns:a14="http://schemas.microsoft.com/office/drawing/2010/main" val="0"/>
              </a:ext>
            </a:extLst>
          </a:blip>
          <a:srcRect t="16324" r="-4" b="-4"/>
          <a:stretch/>
        </p:blipFill>
        <p:spPr>
          <a:xfrm>
            <a:off x="9692325" y="3308637"/>
            <a:ext cx="2499675" cy="1314682"/>
          </a:xfrm>
          <a:prstGeom prst="rect">
            <a:avLst/>
          </a:prstGeom>
        </p:spPr>
      </p:pic>
    </p:spTree>
    <p:extLst>
      <p:ext uri="{BB962C8B-B14F-4D97-AF65-F5344CB8AC3E}">
        <p14:creationId xmlns:p14="http://schemas.microsoft.com/office/powerpoint/2010/main" val="273129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1B73E-AC67-8910-5281-76AC73CE9B32}"/>
              </a:ext>
            </a:extLst>
          </p:cNvPr>
          <p:cNvSpPr>
            <a:spLocks noGrp="1"/>
          </p:cNvSpPr>
          <p:nvPr>
            <p:ph type="title"/>
          </p:nvPr>
        </p:nvSpPr>
        <p:spPr>
          <a:xfrm>
            <a:off x="1137033" y="670559"/>
            <a:ext cx="4683321" cy="2148841"/>
          </a:xfrm>
        </p:spPr>
        <p:txBody>
          <a:bodyPr anchor="t">
            <a:normAutofit/>
          </a:bodyPr>
          <a:lstStyle/>
          <a:p>
            <a:r>
              <a:rPr lang="hu-HU" b="1"/>
              <a:t>Migration wave</a:t>
            </a:r>
            <a:r>
              <a:rPr lang="fr-BE" b="1"/>
              <a:t>s</a:t>
            </a:r>
            <a:r>
              <a:rPr lang="hu-HU" b="1"/>
              <a:t> of the Roma after 1956</a:t>
            </a:r>
            <a:endParaRPr lang="en-US" b="1"/>
          </a:p>
        </p:txBody>
      </p:sp>
      <p:pic>
        <p:nvPicPr>
          <p:cNvPr id="7" name="Picture 6" descr="A group of people running&#10;&#10;Description automatically generated with medium confidence">
            <a:extLst>
              <a:ext uri="{FF2B5EF4-FFF2-40B4-BE49-F238E27FC236}">
                <a16:creationId xmlns:a16="http://schemas.microsoft.com/office/drawing/2014/main" id="{5A417A80-FC98-1604-E27F-6444CDE2C8F3}"/>
              </a:ext>
            </a:extLst>
          </p:cNvPr>
          <p:cNvPicPr>
            <a:picLocks noChangeAspect="1"/>
          </p:cNvPicPr>
          <p:nvPr/>
        </p:nvPicPr>
        <p:blipFill rotWithShape="1">
          <a:blip r:embed="rId3">
            <a:extLst>
              <a:ext uri="{28A0092B-C50C-407E-A947-70E740481C1C}">
                <a14:useLocalDpi xmlns:a14="http://schemas.microsoft.com/office/drawing/2010/main" val="0"/>
              </a:ext>
            </a:extLst>
          </a:blip>
          <a:srcRect t="747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8C940C0D-89F7-EECE-255A-32CC3076DAE5}"/>
              </a:ext>
            </a:extLst>
          </p:cNvPr>
          <p:cNvSpPr>
            <a:spLocks noGrp="1"/>
          </p:cNvSpPr>
          <p:nvPr>
            <p:ph idx="1"/>
          </p:nvPr>
        </p:nvSpPr>
        <p:spPr>
          <a:xfrm>
            <a:off x="6797004" y="670559"/>
            <a:ext cx="4555782" cy="5445076"/>
          </a:xfrm>
        </p:spPr>
        <p:txBody>
          <a:bodyPr anchor="t">
            <a:normAutofit/>
          </a:bodyPr>
          <a:lstStyle/>
          <a:p>
            <a:endParaRPr lang="en-US" sz="2000" dirty="0"/>
          </a:p>
          <a:p>
            <a:r>
              <a:rPr lang="en-US" dirty="0"/>
              <a:t>1956 &amp; 1968: Roma from Hungary and Czechoslovakia seek refuge after the Uprising</a:t>
            </a:r>
          </a:p>
          <a:p>
            <a:pPr marL="0" indent="0">
              <a:buNone/>
            </a:pPr>
            <a:endParaRPr lang="en-US" dirty="0"/>
          </a:p>
          <a:p>
            <a:r>
              <a:rPr lang="en-US" dirty="0"/>
              <a:t>1960-1970: Foreign Roma workers arriving to Europe from Yugoslavia</a:t>
            </a:r>
          </a:p>
          <a:p>
            <a:pPr marL="0" indent="0">
              <a:buNone/>
            </a:pPr>
            <a:endParaRPr lang="en-US" sz="2000" dirty="0"/>
          </a:p>
          <a:p>
            <a:endParaRPr lang="en-US" sz="2000" dirty="0"/>
          </a:p>
          <a:p>
            <a:endParaRPr lang="hu-HU" sz="2000" dirty="0"/>
          </a:p>
        </p:txBody>
      </p:sp>
    </p:spTree>
    <p:extLst>
      <p:ext uri="{BB962C8B-B14F-4D97-AF65-F5344CB8AC3E}">
        <p14:creationId xmlns:p14="http://schemas.microsoft.com/office/powerpoint/2010/main" val="144816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391B73E-AC67-8910-5281-76AC73CE9B32}"/>
              </a:ext>
            </a:extLst>
          </p:cNvPr>
          <p:cNvSpPr>
            <a:spLocks noGrp="1"/>
          </p:cNvSpPr>
          <p:nvPr>
            <p:ph type="title"/>
          </p:nvPr>
        </p:nvSpPr>
        <p:spPr>
          <a:xfrm>
            <a:off x="479394" y="1070800"/>
            <a:ext cx="3939688" cy="5583126"/>
          </a:xfrm>
        </p:spPr>
        <p:txBody>
          <a:bodyPr>
            <a:normAutofit/>
          </a:bodyPr>
          <a:lstStyle/>
          <a:p>
            <a:pPr algn="r"/>
            <a:r>
              <a:rPr lang="hu-HU" sz="7400" b="1"/>
              <a:t>Migration of the Roma after 1989</a:t>
            </a:r>
            <a:endParaRPr lang="en-US" sz="7400" b="1"/>
          </a:p>
        </p:txBody>
      </p:sp>
      <p:cxnSp>
        <p:nvCxnSpPr>
          <p:cNvPr id="20" name="Straight Connector 19">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209AB976-3F4D-4AD2-9103-F74A35DA7CCF}"/>
              </a:ext>
            </a:extLst>
          </p:cNvPr>
          <p:cNvGraphicFramePr>
            <a:graphicFrameLocks noGrp="1"/>
          </p:cNvGraphicFramePr>
          <p:nvPr>
            <p:ph idx="1"/>
            <p:extLst>
              <p:ext uri="{D42A27DB-BD31-4B8C-83A1-F6EECF244321}">
                <p14:modId xmlns:p14="http://schemas.microsoft.com/office/powerpoint/2010/main" val="227033277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537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DAEA861-F300-C07A-5110-A01D6EEBF66E}"/>
              </a:ext>
            </a:extLst>
          </p:cNvPr>
          <p:cNvSpPr>
            <a:spLocks noGrp="1"/>
          </p:cNvSpPr>
          <p:nvPr>
            <p:ph type="title"/>
          </p:nvPr>
        </p:nvSpPr>
        <p:spPr>
          <a:xfrm>
            <a:off x="1137034" y="609597"/>
            <a:ext cx="9392421" cy="1330841"/>
          </a:xfrm>
        </p:spPr>
        <p:txBody>
          <a:bodyPr>
            <a:normAutofit/>
          </a:bodyPr>
          <a:lstStyle/>
          <a:p>
            <a:r>
              <a:rPr lang="hu-HU" b="1"/>
              <a:t>EU Mobile Roma </a:t>
            </a:r>
            <a:r>
              <a:rPr lang="fr-BE" b="1" err="1"/>
              <a:t>after</a:t>
            </a:r>
            <a:r>
              <a:rPr lang="fr-BE" b="1"/>
              <a:t> 2004 </a:t>
            </a:r>
            <a:r>
              <a:rPr lang="fr-BE" b="1" err="1"/>
              <a:t>enlargement</a:t>
            </a:r>
            <a:endParaRPr lang="en-US" b="1"/>
          </a:p>
        </p:txBody>
      </p:sp>
      <p:sp>
        <p:nvSpPr>
          <p:cNvPr id="3" name="Content Placeholder 2">
            <a:extLst>
              <a:ext uri="{FF2B5EF4-FFF2-40B4-BE49-F238E27FC236}">
                <a16:creationId xmlns:a16="http://schemas.microsoft.com/office/drawing/2014/main" id="{E4C1424D-6F99-C859-C8F1-C7212D2A2EAC}"/>
              </a:ext>
            </a:extLst>
          </p:cNvPr>
          <p:cNvSpPr>
            <a:spLocks noGrp="1"/>
          </p:cNvSpPr>
          <p:nvPr>
            <p:ph idx="1"/>
          </p:nvPr>
        </p:nvSpPr>
        <p:spPr>
          <a:xfrm>
            <a:off x="1137034" y="2198362"/>
            <a:ext cx="4958966" cy="3917773"/>
          </a:xfrm>
        </p:spPr>
        <p:txBody>
          <a:bodyPr>
            <a:normAutofit/>
          </a:bodyPr>
          <a:lstStyle/>
          <a:p>
            <a:r>
              <a:rPr lang="en-GB" sz="2000" b="0" i="0" u="none" strike="noStrike" baseline="0" dirty="0"/>
              <a:t>The term EU mobile Roma refers to mobile EU citizens of Roma ethnicity </a:t>
            </a:r>
            <a:r>
              <a:rPr lang="en-GB" sz="2000" b="1" i="0" u="none" strike="noStrike" baseline="0" dirty="0"/>
              <a:t>exercising their right to free movement</a:t>
            </a:r>
            <a:r>
              <a:rPr lang="en-GB" sz="2000" b="0" i="0" u="none" strike="noStrike" baseline="0" dirty="0"/>
              <a:t>. </a:t>
            </a:r>
          </a:p>
          <a:p>
            <a:pPr marL="0" indent="0">
              <a:buNone/>
            </a:pPr>
            <a:endParaRPr lang="en-GB" sz="2000" b="0" i="0" u="none" strike="noStrike" baseline="0" dirty="0"/>
          </a:p>
          <a:p>
            <a:r>
              <a:rPr lang="en-GB" sz="2000" dirty="0"/>
              <a:t>A l</a:t>
            </a:r>
            <a:r>
              <a:rPr lang="en-GB" sz="2000" b="0" i="0" u="none" strike="noStrike" baseline="0" dirty="0"/>
              <a:t>arge percentage are citizens of Romania, Bulgaria, and Slovakia</a:t>
            </a:r>
          </a:p>
          <a:p>
            <a:pPr marL="0" indent="0">
              <a:buNone/>
            </a:pPr>
            <a:endParaRPr lang="en-GB" sz="2000" b="0" i="0" u="none" strike="noStrike" baseline="0" dirty="0"/>
          </a:p>
          <a:p>
            <a:r>
              <a:rPr lang="en-GB" sz="2000" b="0" i="0" u="none" strike="noStrike" baseline="0" dirty="0"/>
              <a:t>Migration often driven by poverty in their own country; economic and social discrimination, including barriers to the labour market</a:t>
            </a:r>
            <a:endParaRPr lang="en-US" sz="2000" dirty="0"/>
          </a:p>
        </p:txBody>
      </p:sp>
      <p:pic>
        <p:nvPicPr>
          <p:cNvPr id="5" name="Picture 4" descr="A picture containing sky, outdoor, tower&#10;&#10;Description automatically generated">
            <a:extLst>
              <a:ext uri="{FF2B5EF4-FFF2-40B4-BE49-F238E27FC236}">
                <a16:creationId xmlns:a16="http://schemas.microsoft.com/office/drawing/2014/main" id="{5E15959B-EA25-4419-2521-E642C640416B}"/>
              </a:ext>
            </a:extLst>
          </p:cNvPr>
          <p:cNvPicPr>
            <a:picLocks noChangeAspect="1"/>
          </p:cNvPicPr>
          <p:nvPr/>
        </p:nvPicPr>
        <p:blipFill rotWithShape="1">
          <a:blip r:embed="rId3">
            <a:extLst>
              <a:ext uri="{28A0092B-C50C-407E-A947-70E740481C1C}">
                <a14:useLocalDpi xmlns:a14="http://schemas.microsoft.com/office/drawing/2010/main" val="0"/>
              </a:ext>
            </a:extLst>
          </a:blip>
          <a:srcRect t="6315" r="1" b="7851"/>
          <a:stretch/>
        </p:blipFill>
        <p:spPr>
          <a:xfrm>
            <a:off x="6719367" y="2695293"/>
            <a:ext cx="4788505" cy="2735156"/>
          </a:xfrm>
          <a:prstGeom prst="rect">
            <a:avLst/>
          </a:prstGeom>
        </p:spPr>
      </p:pic>
      <p:sp>
        <p:nvSpPr>
          <p:cNvPr id="38" name="Freeform: Shape 3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9688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7C74A1F-5E1F-60E1-5952-E2854D9C5690}"/>
              </a:ext>
            </a:extLst>
          </p:cNvPr>
          <p:cNvSpPr>
            <a:spLocks noGrp="1"/>
          </p:cNvSpPr>
          <p:nvPr>
            <p:ph type="title"/>
          </p:nvPr>
        </p:nvSpPr>
        <p:spPr>
          <a:xfrm>
            <a:off x="479394" y="1070800"/>
            <a:ext cx="3939688" cy="5583126"/>
          </a:xfrm>
        </p:spPr>
        <p:txBody>
          <a:bodyPr>
            <a:normAutofit/>
          </a:bodyPr>
          <a:lstStyle/>
          <a:p>
            <a:pPr algn="r"/>
            <a:r>
              <a:rPr lang="hu-HU" sz="5000" b="1"/>
              <a:t>Why do Roma migrate?</a:t>
            </a:r>
            <a:br>
              <a:rPr lang="hu-HU" sz="5000" b="1"/>
            </a:br>
            <a:r>
              <a:rPr lang="hu-HU" sz="5000" b="1"/>
              <a:t>Economic reasons intertwined with structural discrimination</a:t>
            </a:r>
            <a:br>
              <a:rPr lang="hu-HU" sz="5000" b="1"/>
            </a:br>
            <a:endParaRPr lang="en-US" sz="5000" b="1"/>
          </a:p>
        </p:txBody>
      </p:sp>
      <p:cxnSp>
        <p:nvCxnSpPr>
          <p:cNvPr id="29" name="Straight Connector 2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2">
            <a:extLst>
              <a:ext uri="{FF2B5EF4-FFF2-40B4-BE49-F238E27FC236}">
                <a16:creationId xmlns:a16="http://schemas.microsoft.com/office/drawing/2014/main" id="{7BB49C8D-3CFB-D94B-59C4-A2483D233C6E}"/>
              </a:ext>
            </a:extLst>
          </p:cNvPr>
          <p:cNvGraphicFramePr>
            <a:graphicFrameLocks noGrp="1"/>
          </p:cNvGraphicFramePr>
          <p:nvPr>
            <p:ph idx="1"/>
            <p:extLst>
              <p:ext uri="{D42A27DB-BD31-4B8C-83A1-F6EECF244321}">
                <p14:modId xmlns:p14="http://schemas.microsoft.com/office/powerpoint/2010/main" val="326067535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26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7F725-5276-412E-60DD-21072D5C9BC3}"/>
              </a:ext>
            </a:extLst>
          </p:cNvPr>
          <p:cNvSpPr>
            <a:spLocks noGrp="1"/>
          </p:cNvSpPr>
          <p:nvPr>
            <p:ph type="title"/>
          </p:nvPr>
        </p:nvSpPr>
        <p:spPr>
          <a:xfrm>
            <a:off x="630936" y="640823"/>
            <a:ext cx="3419856" cy="5583148"/>
          </a:xfrm>
        </p:spPr>
        <p:txBody>
          <a:bodyPr vert="horz" lIns="91440" tIns="45720" rIns="91440" bIns="45720" rtlCol="0" anchor="ctr">
            <a:normAutofit/>
          </a:bodyPr>
          <a:lstStyle/>
          <a:p>
            <a:pPr marL="0" indent="0"/>
            <a:r>
              <a:rPr lang="en-US" sz="2200" b="1" kern="1200" dirty="0">
                <a:solidFill>
                  <a:schemeClr val="tx1"/>
                </a:solidFill>
                <a:latin typeface="+mj-lt"/>
                <a:ea typeface="+mj-ea"/>
                <a:cs typeface="+mj-cs"/>
              </a:rPr>
              <a:t>Escaping hate crimes </a:t>
            </a:r>
            <a:br>
              <a:rPr lang="en-US" sz="2200" b="1" kern="1200" dirty="0">
                <a:solidFill>
                  <a:schemeClr val="tx1"/>
                </a:solidFill>
                <a:latin typeface="+mj-lt"/>
                <a:ea typeface="+mj-ea"/>
                <a:cs typeface="+mj-cs"/>
              </a:rPr>
            </a:br>
            <a:r>
              <a:rPr lang="en-US" sz="2200" b="1" kern="1200" dirty="0">
                <a:solidFill>
                  <a:schemeClr val="tx1"/>
                </a:solidFill>
                <a:latin typeface="+mj-lt"/>
                <a:ea typeface="+mj-ea"/>
                <a:cs typeface="+mj-cs"/>
              </a:rPr>
              <a:t>and</a:t>
            </a:r>
            <a:br>
              <a:rPr lang="en-US" sz="2200" b="1" kern="1200" dirty="0">
                <a:solidFill>
                  <a:schemeClr val="tx1"/>
                </a:solidFill>
                <a:latin typeface="+mj-lt"/>
                <a:ea typeface="+mj-ea"/>
                <a:cs typeface="+mj-cs"/>
              </a:rPr>
            </a:br>
            <a:r>
              <a:rPr lang="en-US" sz="2200" b="1" kern="1200" dirty="0">
                <a:solidFill>
                  <a:schemeClr val="tx1"/>
                </a:solidFill>
                <a:latin typeface="+mj-lt"/>
                <a:ea typeface="+mj-ea"/>
                <a:cs typeface="+mj-cs"/>
              </a:rPr>
              <a:t>hate speech</a:t>
            </a:r>
            <a:br>
              <a:rPr lang="en-US" sz="2200" b="1" kern="1200" dirty="0">
                <a:solidFill>
                  <a:schemeClr val="tx1"/>
                </a:solidFill>
                <a:latin typeface="+mj-lt"/>
                <a:ea typeface="+mj-ea"/>
                <a:cs typeface="+mj-cs"/>
              </a:rPr>
            </a:br>
            <a:br>
              <a:rPr lang="en-US" sz="2200" b="1" kern="1200" dirty="0">
                <a:solidFill>
                  <a:schemeClr val="tx1"/>
                </a:solidFill>
                <a:latin typeface="+mj-lt"/>
                <a:ea typeface="+mj-ea"/>
                <a:cs typeface="+mj-cs"/>
              </a:rPr>
            </a:br>
            <a:br>
              <a:rPr lang="en-US" sz="2200" kern="1200" dirty="0">
                <a:solidFill>
                  <a:schemeClr val="tx1"/>
                </a:solidFill>
                <a:latin typeface="+mj-lt"/>
                <a:ea typeface="+mj-ea"/>
                <a:cs typeface="+mj-cs"/>
              </a:rPr>
            </a:br>
            <a:r>
              <a:rPr lang="en-US" sz="2200" kern="1200" dirty="0">
                <a:solidFill>
                  <a:schemeClr val="tx1"/>
                </a:solidFill>
                <a:latin typeface="+mj-lt"/>
                <a:ea typeface="+mj-ea"/>
                <a:cs typeface="+mj-cs"/>
              </a:rPr>
              <a:t>A range of hate crimes targeting Roma across OSCE countries: assault, property damage and murder, involving the use of explosives, firearms or Molotov cocktails; particularly worrying incidents have been arson attacks against Roma homes (ODIHR 2021).</a:t>
            </a:r>
            <a:br>
              <a:rPr lang="en-US" sz="2200" kern="1200" dirty="0">
                <a:solidFill>
                  <a:schemeClr val="tx1"/>
                </a:solidFill>
                <a:latin typeface="+mj-lt"/>
                <a:ea typeface="+mj-ea"/>
                <a:cs typeface="+mj-cs"/>
              </a:rPr>
            </a:br>
            <a:endParaRPr lang="en-US" sz="2200" b="1" kern="1200" dirty="0">
              <a:solidFill>
                <a:schemeClr val="tx1"/>
              </a:solidFill>
              <a:latin typeface="+mj-lt"/>
              <a:ea typeface="+mj-ea"/>
              <a:cs typeface="+mj-cs"/>
            </a:endParaRPr>
          </a:p>
        </p:txBody>
      </p:sp>
      <p:sp>
        <p:nvSpPr>
          <p:cNvPr id="69"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in a suit&#10;&#10;Description automatically generated with medium confidence">
            <a:extLst>
              <a:ext uri="{FF2B5EF4-FFF2-40B4-BE49-F238E27FC236}">
                <a16:creationId xmlns:a16="http://schemas.microsoft.com/office/drawing/2014/main" id="{DEE76C96-BEF9-7D3D-726A-0E180C0F1430}"/>
              </a:ext>
            </a:extLst>
          </p:cNvPr>
          <p:cNvPicPr>
            <a:picLocks noChangeAspect="1"/>
          </p:cNvPicPr>
          <p:nvPr/>
        </p:nvPicPr>
        <p:blipFill rotWithShape="1">
          <a:blip r:embed="rId3">
            <a:extLst>
              <a:ext uri="{28A0092B-C50C-407E-A947-70E740481C1C}">
                <a14:useLocalDpi xmlns:a14="http://schemas.microsoft.com/office/drawing/2010/main" val="0"/>
              </a:ext>
            </a:extLst>
          </a:blip>
          <a:srcRect b="5436"/>
          <a:stretch/>
        </p:blipFill>
        <p:spPr>
          <a:xfrm>
            <a:off x="4654296" y="630936"/>
            <a:ext cx="6674104" cy="4733474"/>
          </a:xfrm>
          <a:prstGeom prst="rect">
            <a:avLst/>
          </a:prstGeom>
        </p:spPr>
      </p:pic>
      <p:sp>
        <p:nvSpPr>
          <p:cNvPr id="13" name="TextBox 12">
            <a:extLst>
              <a:ext uri="{FF2B5EF4-FFF2-40B4-BE49-F238E27FC236}">
                <a16:creationId xmlns:a16="http://schemas.microsoft.com/office/drawing/2014/main" id="{A99BC4C9-20D4-4356-AE2B-2A4CBAD7DDF3}"/>
              </a:ext>
            </a:extLst>
          </p:cNvPr>
          <p:cNvSpPr txBox="1"/>
          <p:nvPr/>
        </p:nvSpPr>
        <p:spPr>
          <a:xfrm>
            <a:off x="4654296" y="5659120"/>
            <a:ext cx="6894576" cy="567944"/>
          </a:xfrm>
          <a:prstGeom prst="rect">
            <a:avLst/>
          </a:prstGeom>
        </p:spPr>
        <p:txBody>
          <a:bodyPr vert="horz" lIns="91440" tIns="45720" rIns="91440" bIns="45720" rtlCol="0" anchor="t">
            <a:normAutofit fontScale="92500" lnSpcReduction="20000"/>
          </a:bodyPr>
          <a:lstStyle/>
          <a:p>
            <a:pPr>
              <a:lnSpc>
                <a:spcPct val="90000"/>
              </a:lnSpc>
              <a:spcAft>
                <a:spcPts val="600"/>
              </a:spcAft>
            </a:pPr>
            <a:r>
              <a:rPr lang="en-US" sz="2200" i="1" dirty="0"/>
              <a:t>Picture source: </a:t>
            </a:r>
            <a:r>
              <a:rPr lang="en-US" sz="2200" i="1" dirty="0">
                <a:hlinkClick r:id="rId4"/>
              </a:rPr>
              <a:t>https://ergonetwork.org/2019/01/hate-speech-by-bulgarian-deputy-prime-minister</a:t>
            </a:r>
            <a:r>
              <a:rPr lang="en-US" sz="2200" i="1" dirty="0"/>
              <a:t> </a:t>
            </a:r>
          </a:p>
        </p:txBody>
      </p:sp>
    </p:spTree>
    <p:extLst>
      <p:ext uri="{BB962C8B-B14F-4D97-AF65-F5344CB8AC3E}">
        <p14:creationId xmlns:p14="http://schemas.microsoft.com/office/powerpoint/2010/main" val="394506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outdoor&#10;&#10;Description automatically generated">
            <a:extLst>
              <a:ext uri="{FF2B5EF4-FFF2-40B4-BE49-F238E27FC236}">
                <a16:creationId xmlns:a16="http://schemas.microsoft.com/office/drawing/2014/main" id="{F070C5F5-E1C3-5F62-EAD3-77BA4E1D264B}"/>
              </a:ext>
            </a:extLst>
          </p:cNvPr>
          <p:cNvPicPr>
            <a:picLocks noChangeAspect="1"/>
          </p:cNvPicPr>
          <p:nvPr/>
        </p:nvPicPr>
        <p:blipFill rotWithShape="1">
          <a:blip r:embed="rId3">
            <a:extLst>
              <a:ext uri="{28A0092B-C50C-407E-A947-70E740481C1C}">
                <a14:useLocalDpi xmlns:a14="http://schemas.microsoft.com/office/drawing/2010/main" val="0"/>
              </a:ext>
            </a:extLst>
          </a:blip>
          <a:srcRect l="11335" r="9354"/>
          <a:stretch/>
        </p:blipFill>
        <p:spPr>
          <a:xfrm>
            <a:off x="2522356" y="10"/>
            <a:ext cx="9669642" cy="6857990"/>
          </a:xfrm>
          <a:prstGeom prst="rect">
            <a:avLst/>
          </a:prstGeom>
        </p:spPr>
      </p:pic>
      <p:sp>
        <p:nvSpPr>
          <p:cNvPr id="37"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75FC57-D9F1-6F62-60A8-FD5D87C3083D}"/>
              </a:ext>
            </a:extLst>
          </p:cNvPr>
          <p:cNvSpPr>
            <a:spLocks noGrp="1"/>
          </p:cNvSpPr>
          <p:nvPr>
            <p:ph type="title"/>
          </p:nvPr>
        </p:nvSpPr>
        <p:spPr>
          <a:xfrm>
            <a:off x="838200" y="365125"/>
            <a:ext cx="3822189" cy="1899912"/>
          </a:xfrm>
        </p:spPr>
        <p:txBody>
          <a:bodyPr>
            <a:normAutofit/>
          </a:bodyPr>
          <a:lstStyle/>
          <a:p>
            <a:r>
              <a:rPr lang="en-GB" sz="4000" b="1"/>
              <a:t>Challenges faced in the host countries</a:t>
            </a:r>
            <a:endParaRPr lang="fr-BE" sz="4000" b="1"/>
          </a:p>
        </p:txBody>
      </p:sp>
      <p:sp>
        <p:nvSpPr>
          <p:cNvPr id="3" name="Content Placeholder 2">
            <a:extLst>
              <a:ext uri="{FF2B5EF4-FFF2-40B4-BE49-F238E27FC236}">
                <a16:creationId xmlns:a16="http://schemas.microsoft.com/office/drawing/2014/main" id="{9A306C4B-9BB2-6FAE-A594-E11A1B2A6A83}"/>
              </a:ext>
            </a:extLst>
          </p:cNvPr>
          <p:cNvSpPr>
            <a:spLocks noGrp="1"/>
          </p:cNvSpPr>
          <p:nvPr>
            <p:ph idx="1"/>
          </p:nvPr>
        </p:nvSpPr>
        <p:spPr>
          <a:xfrm>
            <a:off x="838200" y="2434201"/>
            <a:ext cx="3822189" cy="3742762"/>
          </a:xfrm>
        </p:spPr>
        <p:txBody>
          <a:bodyPr>
            <a:normAutofit/>
          </a:bodyPr>
          <a:lstStyle/>
          <a:p>
            <a:r>
              <a:rPr lang="en-US" sz="2000">
                <a:cs typeface="Aharoni" panose="02010803020104030203" pitchFamily="2" charset="-79"/>
              </a:rPr>
              <a:t>Access to social rights is difficult (lack of permanent address, lack of regular employment, discrimination)</a:t>
            </a:r>
            <a:endParaRPr lang="en-GB" sz="2000">
              <a:cs typeface="Aharoni" panose="02010803020104030203" pitchFamily="2" charset="-79"/>
            </a:endParaRPr>
          </a:p>
          <a:p>
            <a:r>
              <a:rPr lang="en-GB" sz="2000">
                <a:cs typeface="Aharoni" panose="02010803020104030203" pitchFamily="2" charset="-79"/>
              </a:rPr>
              <a:t>Hate speech and hate crime also in Western EU states (targets of politicians, criminalised begging, ethnic profiling by police, expulsions and entry bans)</a:t>
            </a:r>
          </a:p>
          <a:p>
            <a:endParaRPr lang="fr-BE" sz="2000"/>
          </a:p>
        </p:txBody>
      </p:sp>
    </p:spTree>
    <p:extLst>
      <p:ext uri="{BB962C8B-B14F-4D97-AF65-F5344CB8AC3E}">
        <p14:creationId xmlns:p14="http://schemas.microsoft.com/office/powerpoint/2010/main" val="93408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5FC57-D9F1-6F62-60A8-FD5D87C3083D}"/>
              </a:ext>
            </a:extLst>
          </p:cNvPr>
          <p:cNvSpPr>
            <a:spLocks noGrp="1"/>
          </p:cNvSpPr>
          <p:nvPr>
            <p:ph type="title"/>
          </p:nvPr>
        </p:nvSpPr>
        <p:spPr>
          <a:xfrm>
            <a:off x="640080" y="325369"/>
            <a:ext cx="4368602" cy="1956841"/>
          </a:xfrm>
        </p:spPr>
        <p:txBody>
          <a:bodyPr anchor="b">
            <a:normAutofit/>
          </a:bodyPr>
          <a:lstStyle/>
          <a:p>
            <a:r>
              <a:rPr lang="en-GB" sz="4200" b="1"/>
              <a:t>Challenges faced in the host countries</a:t>
            </a:r>
            <a:endParaRPr lang="fr-BE" sz="4200" b="1"/>
          </a:p>
        </p:txBody>
      </p:sp>
      <p:sp>
        <p:nvSpPr>
          <p:cNvPr id="3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ground&#10;&#10;Description automatically generated">
            <a:extLst>
              <a:ext uri="{FF2B5EF4-FFF2-40B4-BE49-F238E27FC236}">
                <a16:creationId xmlns:a16="http://schemas.microsoft.com/office/drawing/2014/main" id="{28A633CD-4E74-FDF9-C286-34829704E27C}"/>
              </a:ext>
            </a:extLst>
          </p:cNvPr>
          <p:cNvPicPr>
            <a:picLocks noChangeAspect="1"/>
          </p:cNvPicPr>
          <p:nvPr/>
        </p:nvPicPr>
        <p:blipFill rotWithShape="1">
          <a:blip r:embed="rId3">
            <a:extLst>
              <a:ext uri="{28A0092B-C50C-407E-A947-70E740481C1C}">
                <a14:useLocalDpi xmlns:a14="http://schemas.microsoft.com/office/drawing/2010/main" val="0"/>
              </a:ext>
            </a:extLst>
          </a:blip>
          <a:srcRect l="20246" r="240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18" name="Content Placeholder 2">
            <a:extLst>
              <a:ext uri="{FF2B5EF4-FFF2-40B4-BE49-F238E27FC236}">
                <a16:creationId xmlns:a16="http://schemas.microsoft.com/office/drawing/2014/main" id="{32DA033C-DB13-2D1C-C6F6-81E6B4286B4A}"/>
              </a:ext>
            </a:extLst>
          </p:cNvPr>
          <p:cNvGraphicFramePr>
            <a:graphicFrameLocks noGrp="1"/>
          </p:cNvGraphicFramePr>
          <p:nvPr>
            <p:ph idx="1"/>
            <p:extLst>
              <p:ext uri="{D42A27DB-BD31-4B8C-83A1-F6EECF244321}">
                <p14:modId xmlns:p14="http://schemas.microsoft.com/office/powerpoint/2010/main" val="2465578611"/>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44B2BF00-1602-F816-5FF9-8623BD01E853}"/>
              </a:ext>
            </a:extLst>
          </p:cNvPr>
          <p:cNvSpPr txBox="1"/>
          <p:nvPr/>
        </p:nvSpPr>
        <p:spPr>
          <a:xfrm>
            <a:off x="6094476" y="6028582"/>
            <a:ext cx="6165056" cy="646331"/>
          </a:xfrm>
          <a:prstGeom prst="rect">
            <a:avLst/>
          </a:prstGeom>
          <a:noFill/>
        </p:spPr>
        <p:txBody>
          <a:bodyPr wrap="square">
            <a:spAutoFit/>
          </a:bodyPr>
          <a:lstStyle/>
          <a:p>
            <a:r>
              <a:rPr lang="fr-BE" b="1" i="1" dirty="0">
                <a:solidFill>
                  <a:schemeClr val="bg1"/>
                </a:solidFill>
              </a:rPr>
              <a:t>Source: https://romea.cz/en/uncategorized/italy-forced-evictions-still-continue</a:t>
            </a:r>
          </a:p>
        </p:txBody>
      </p:sp>
    </p:spTree>
    <p:extLst>
      <p:ext uri="{BB962C8B-B14F-4D97-AF65-F5344CB8AC3E}">
        <p14:creationId xmlns:p14="http://schemas.microsoft.com/office/powerpoint/2010/main" val="32752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5FC57-D9F1-6F62-60A8-FD5D87C3083D}"/>
              </a:ext>
            </a:extLst>
          </p:cNvPr>
          <p:cNvSpPr>
            <a:spLocks noGrp="1"/>
          </p:cNvSpPr>
          <p:nvPr>
            <p:ph type="title"/>
          </p:nvPr>
        </p:nvSpPr>
        <p:spPr>
          <a:xfrm>
            <a:off x="841248" y="256032"/>
            <a:ext cx="10506456" cy="1014984"/>
          </a:xfrm>
        </p:spPr>
        <p:txBody>
          <a:bodyPr anchor="b">
            <a:normAutofit/>
          </a:bodyPr>
          <a:lstStyle/>
          <a:p>
            <a:r>
              <a:rPr lang="en-US" b="1"/>
              <a:t>Homelessness among Roma</a:t>
            </a:r>
            <a:endParaRPr lang="fr-BE" b="1"/>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A306C4B-9BB2-6FAE-A594-E11A1B2A6A83}"/>
              </a:ext>
            </a:extLst>
          </p:cNvPr>
          <p:cNvSpPr>
            <a:spLocks noGrp="1"/>
          </p:cNvSpPr>
          <p:nvPr>
            <p:ph idx="1"/>
          </p:nvPr>
        </p:nvSpPr>
        <p:spPr>
          <a:xfrm>
            <a:off x="838200" y="2259196"/>
            <a:ext cx="3770006" cy="3691663"/>
          </a:xfrm>
        </p:spPr>
        <p:txBody>
          <a:bodyPr>
            <a:normAutofit/>
          </a:bodyPr>
          <a:lstStyle/>
          <a:p>
            <a:pPr marL="224028" indent="-224028" defTabSz="896112">
              <a:spcBef>
                <a:spcPts val="980"/>
              </a:spcBef>
            </a:pPr>
            <a:r>
              <a:rPr lang="hu-HU" sz="2352" kern="1200">
                <a:solidFill>
                  <a:schemeClr val="tx1"/>
                </a:solidFill>
                <a:latin typeface="+mn-lt"/>
                <a:ea typeface="+mn-ea"/>
                <a:cs typeface="+mn-cs"/>
              </a:rPr>
              <a:t>Roma rough sleepers face multiple discrimination in public spaces</a:t>
            </a:r>
            <a:endParaRPr lang="en-US" sz="2352" kern="1200">
              <a:solidFill>
                <a:schemeClr val="tx1"/>
              </a:solidFill>
              <a:latin typeface="+mn-lt"/>
              <a:ea typeface="+mn-ea"/>
              <a:cs typeface="+mn-cs"/>
            </a:endParaRPr>
          </a:p>
          <a:p>
            <a:pPr marL="224028" indent="-224028" defTabSz="896112">
              <a:spcBef>
                <a:spcPts val="980"/>
              </a:spcBef>
            </a:pPr>
            <a:r>
              <a:rPr lang="hu-HU" sz="2352" kern="1200">
                <a:solidFill>
                  <a:schemeClr val="tx1"/>
                </a:solidFill>
                <a:latin typeface="+mn-lt"/>
                <a:ea typeface="+mn-ea"/>
                <a:cs typeface="+mn-cs"/>
              </a:rPr>
              <a:t>Lack of social support due to existing prejudices even within social workers</a:t>
            </a:r>
            <a:endParaRPr lang="en-GB" sz="2352" kern="1200">
              <a:solidFill>
                <a:schemeClr val="tx1"/>
              </a:solidFill>
              <a:latin typeface="+mn-lt"/>
              <a:ea typeface="+mn-ea"/>
              <a:cs typeface="+mn-cs"/>
            </a:endParaRPr>
          </a:p>
          <a:p>
            <a:pPr marL="224028" indent="-224028" defTabSz="896112">
              <a:spcBef>
                <a:spcPts val="980"/>
              </a:spcBef>
            </a:pPr>
            <a:r>
              <a:rPr lang="hu-HU" sz="2352" kern="1200">
                <a:solidFill>
                  <a:schemeClr val="tx1"/>
                </a:solidFill>
                <a:latin typeface="+mn-lt"/>
                <a:ea typeface="+mn-ea"/>
                <a:cs typeface="+mn-cs"/>
              </a:rPr>
              <a:t>Lack of cultural sensitivity</a:t>
            </a:r>
            <a:endParaRPr lang="en-US" sz="2352" kern="1200">
              <a:solidFill>
                <a:schemeClr val="tx1"/>
              </a:solidFill>
              <a:latin typeface="+mn-lt"/>
              <a:ea typeface="+mn-ea"/>
              <a:cs typeface="+mn-cs"/>
            </a:endParaRPr>
          </a:p>
          <a:p>
            <a:pPr marL="224028" indent="-224028" defTabSz="896112">
              <a:spcBef>
                <a:spcPts val="980"/>
              </a:spcBef>
            </a:pPr>
            <a:endParaRPr lang="en-US" sz="2352" kern="1200">
              <a:solidFill>
                <a:schemeClr val="tx1"/>
              </a:solidFill>
              <a:latin typeface="+mn-lt"/>
              <a:ea typeface="+mn-ea"/>
              <a:cs typeface="+mn-cs"/>
            </a:endParaRPr>
          </a:p>
          <a:p>
            <a:endParaRPr lang="fr-BE" sz="2400" dirty="0"/>
          </a:p>
        </p:txBody>
      </p:sp>
      <p:graphicFrame>
        <p:nvGraphicFramePr>
          <p:cNvPr id="4" name="Content Placeholder 2">
            <a:extLst>
              <a:ext uri="{FF2B5EF4-FFF2-40B4-BE49-F238E27FC236}">
                <a16:creationId xmlns:a16="http://schemas.microsoft.com/office/drawing/2014/main" id="{AEAC2582-C17B-93E1-F74B-43AEA21ADED1}"/>
              </a:ext>
            </a:extLst>
          </p:cNvPr>
          <p:cNvGraphicFramePr>
            <a:graphicFrameLocks/>
          </p:cNvGraphicFramePr>
          <p:nvPr>
            <p:extLst>
              <p:ext uri="{D42A27DB-BD31-4B8C-83A1-F6EECF244321}">
                <p14:modId xmlns:p14="http://schemas.microsoft.com/office/powerpoint/2010/main" val="2579333747"/>
              </p:ext>
            </p:extLst>
          </p:nvPr>
        </p:nvGraphicFramePr>
        <p:xfrm>
          <a:off x="5944046" y="2553955"/>
          <a:ext cx="5409754" cy="3394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90775"/>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4702</TotalTime>
  <Words>3894</Words>
  <Application>Microsoft Office PowerPoint</Application>
  <PresentationFormat>Widescreen</PresentationFormat>
  <Paragraphs>114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Open Sans</vt:lpstr>
      <vt:lpstr>Office Theme</vt:lpstr>
      <vt:lpstr>PowerPoint Presentation</vt:lpstr>
      <vt:lpstr>Migration waves of the Roma after 1956</vt:lpstr>
      <vt:lpstr>Migration of the Roma after 1989</vt:lpstr>
      <vt:lpstr>EU Mobile Roma after 2004 enlargement</vt:lpstr>
      <vt:lpstr>Why do Roma migrate? Economic reasons intertwined with structural discrimination </vt:lpstr>
      <vt:lpstr>Escaping hate crimes  and hate speech   A range of hate crimes targeting Roma across OSCE countries: assault, property damage and murder, involving the use of explosives, firearms or Molotov cocktails; particularly worrying incidents have been arson attacks against Roma homes (ODIHR 2021). </vt:lpstr>
      <vt:lpstr>Challenges faced in the host countries</vt:lpstr>
      <vt:lpstr>Challenges faced in the host countries</vt:lpstr>
      <vt:lpstr>Homelessness among Roma</vt:lpstr>
      <vt:lpstr>PowerPoint Presentation</vt:lpstr>
      <vt:lpstr>Criminalisation practices – The case of Denmark</vt:lpstr>
      <vt:lpstr>Thanks for reading! for further questions or comments please contact us at simona.barbu@feantsa.org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in migration: Experiencing poverty and homelessness</dc:title>
  <dc:creator>Rami_10@sulid.hu</dc:creator>
  <cp:lastModifiedBy>Information</cp:lastModifiedBy>
  <cp:revision>36</cp:revision>
  <dcterms:created xsi:type="dcterms:W3CDTF">2023-02-07T07:57:02Z</dcterms:created>
  <dcterms:modified xsi:type="dcterms:W3CDTF">2023-05-12T11:59:56Z</dcterms:modified>
</cp:coreProperties>
</file>