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Lst>
  <p:notesMasterIdLst>
    <p:notesMasterId r:id="rId19"/>
  </p:notesMasterIdLst>
  <p:sldIdLst>
    <p:sldId id="271" r:id="rId3"/>
    <p:sldId id="260" r:id="rId4"/>
    <p:sldId id="281" r:id="rId5"/>
    <p:sldId id="282" r:id="rId6"/>
    <p:sldId id="283" r:id="rId7"/>
    <p:sldId id="263" r:id="rId8"/>
    <p:sldId id="269" r:id="rId9"/>
    <p:sldId id="277" r:id="rId10"/>
    <p:sldId id="273" r:id="rId11"/>
    <p:sldId id="278" r:id="rId12"/>
    <p:sldId id="274" r:id="rId13"/>
    <p:sldId id="268" r:id="rId14"/>
    <p:sldId id="284" r:id="rId15"/>
    <p:sldId id="285" r:id="rId16"/>
    <p:sldId id="275" r:id="rId17"/>
    <p:sldId id="28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CC77966-1111-0054-BF7E-CC1A4D27C5C0}" name="Migration" initials="M" userId="S::migration@feantsa.org::58a07852-7ccd-4983-83ea-46075670f872" providerId="AD"/>
  <p188:author id="{51A435BD-48AB-C9AB-5D1A-A872AFF5240E}" name="Rami_10@sulid.hu" initials="R" userId="S::Rami_10@sulid.hu::683ed5da-b10c-403c-bdb4-bebc62829de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DB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0973" autoAdjust="0"/>
  </p:normalViewPr>
  <p:slideViewPr>
    <p:cSldViewPr snapToGrid="0">
      <p:cViewPr>
        <p:scale>
          <a:sx n="33" d="100"/>
          <a:sy n="33" d="100"/>
        </p:scale>
        <p:origin x="1948" y="132"/>
      </p:cViewPr>
      <p:guideLst/>
    </p:cSldViewPr>
  </p:slideViewPr>
  <p:notesTextViewPr>
    <p:cViewPr>
      <p:scale>
        <a:sx n="1" d="1"/>
        <a:sy n="1" d="1"/>
      </p:scale>
      <p:origin x="0" y="0"/>
    </p:cViewPr>
  </p:notesTextViewPr>
  <p:notesViewPr>
    <p:cSldViewPr snapToGrid="0">
      <p:cViewPr varScale="1">
        <p:scale>
          <a:sx n="56" d="100"/>
          <a:sy n="56" d="100"/>
        </p:scale>
        <p:origin x="660"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A40BFC-899E-45FA-8ACA-E93A2398DA3E}" type="datetimeFigureOut">
              <a:rPr lang="en-GB" smtClean="0"/>
              <a:t>12/05/2023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157224-AB42-4BF7-B128-C85E7578F0B9}" type="slidenum">
              <a:rPr lang="en-GB" smtClean="0"/>
              <a:t>‹#›</a:t>
            </a:fld>
            <a:endParaRPr lang="en-GB"/>
          </a:p>
        </p:txBody>
      </p:sp>
    </p:spTree>
    <p:extLst>
      <p:ext uri="{BB962C8B-B14F-4D97-AF65-F5344CB8AC3E}">
        <p14:creationId xmlns:p14="http://schemas.microsoft.com/office/powerpoint/2010/main" val="415506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ps.ceu.edu/publications/policy-studies/missing-intersectionality"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eriac.org/wp-content/uploads/2021/12/Mate-Dezso-2017-The-First-Sparks-of-the-Romani-LGBTQ-Movement-Centre-for-Higher-Education-and-Equity-Research-CHEER-School-of-Education-and-Social-Work-University-of-Sussex-pp.1%E2%80%936.pdf" TargetMode="External"/><Relationship Id="rId5" Type="http://schemas.openxmlformats.org/officeDocument/2006/relationships/hyperlink" Target="https://crs.ceu.edu/index.php/crs/article/download/119/76" TargetMode="External"/><Relationship Id="rId4" Type="http://schemas.openxmlformats.org/officeDocument/2006/relationships/hyperlink" Target="https://www.facebook.com/watch/live/?ref=watch_permalink&amp;v=1654804474690858"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errc.org/uploads/upload_en/file/hungary-red-written-comments-5-april-2013.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errc.org/press-releases/united-nations-hungary-coercively-sterilised-romani-woman" TargetMode="External"/><Relationship Id="rId7" Type="http://schemas.openxmlformats.org/officeDocument/2006/relationships/hyperlink" Target="https://www.opensocietyfoundations.org/voices/roma-feminists-navigate-tricky-terrain-ethnic-stereotypes"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www.kaleamenge.org/en/no-room-for-roma-feminism-in-white-feminism/" TargetMode="External"/><Relationship Id="rId5" Type="http://schemas.openxmlformats.org/officeDocument/2006/relationships/hyperlink" Target="http://www.errc.org/reports-and-submissions/coercive-and-cruel-sterilisation-and-its-consequences-for-romani-women-in-the-czech-republic-1966-2016" TargetMode="External"/><Relationship Id="rId4" Type="http://schemas.openxmlformats.org/officeDocument/2006/relationships/hyperlink" Target="http://www.errc.org/news/coercive-sterilisation-of-romani-women-inhuman-and-degrading-treatment-but-not-discrimination-according-to-the-echr"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ohchr.org/en/statements/2022/05/forcibly-displaced-lgbt-persons-face-major-challenges-search-safe-haven"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youngfeministfund.org/tales-of-roma-womens-resistanc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Hello and welcome to our newest tool on </a:t>
            </a:r>
            <a:r>
              <a:rPr lang="en-GB" dirty="0">
                <a:latin typeface="Calibri" panose="020F0502020204030204" pitchFamily="34" charset="0"/>
                <a:ea typeface="Calibri" panose="020F0502020204030204" pitchFamily="34" charset="0"/>
                <a:cs typeface="Times New Roman" panose="02020603050405020304" pitchFamily="18" charset="0"/>
              </a:rPr>
              <a:t>Roma history and culture, designed for professionals working to protect and promote the rights of destitute mobile EU citizens, among which many have a </a:t>
            </a:r>
            <a:r>
              <a:rPr kumimoji="0" lang="hu-HU" sz="1200" b="0" i="0" u="none" strike="noStrike" kern="1200" cap="none" spc="0" normalizeH="0" baseline="0" noProof="0" dirty="0">
                <a:ln>
                  <a:noFill/>
                </a:ln>
                <a:effectLst/>
                <a:uLnTx/>
                <a:uFillTx/>
                <a:latin typeface="+mn-lt"/>
                <a:ea typeface="+mn-ea"/>
                <a:cs typeface="+mn-cs"/>
              </a:rPr>
              <a:t>Roma</a:t>
            </a:r>
            <a:r>
              <a:rPr kumimoji="0" lang="en-GB" sz="1200" b="0" i="0" u="none" strike="noStrike" kern="1200" cap="none" spc="0" normalizeH="0" baseline="0" noProof="0" dirty="0">
                <a:ln>
                  <a:noFill/>
                </a:ln>
                <a:effectLst/>
                <a:uLnTx/>
                <a:uFillTx/>
                <a:latin typeface="+mn-lt"/>
                <a:ea typeface="+mn-ea"/>
                <a:cs typeface="+mn-cs"/>
              </a:rPr>
              <a:t> background</a:t>
            </a:r>
            <a:r>
              <a:rPr lang="en-GB" b="0" dirty="0">
                <a:latin typeface="Calibri" panose="020F0502020204030204" pitchFamily="34" charset="0"/>
                <a:ea typeface="Calibri" panose="020F0502020204030204" pitchFamily="34" charset="0"/>
                <a:cs typeface="Times New Roman" panose="02020603050405020304" pitchFamily="18"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dirty="0">
                <a:latin typeface="Calibri" panose="020F0502020204030204" pitchFamily="34" charset="0"/>
                <a:ea typeface="Calibri" panose="020F0502020204030204" pitchFamily="34" charset="0"/>
                <a:cs typeface="Times New Roman" panose="02020603050405020304" pitchFamily="18" charset="0"/>
              </a:rPr>
              <a:t>This third module focuses on </a:t>
            </a:r>
            <a:r>
              <a:rPr lang="hu-HU" dirty="0">
                <a:latin typeface="Calibri" panose="020F0502020204030204" pitchFamily="34" charset="0"/>
                <a:ea typeface="Calibri" panose="020F0502020204030204" pitchFamily="34" charset="0"/>
                <a:cs typeface="Times New Roman" panose="02020603050405020304" pitchFamily="18" charset="0"/>
              </a:rPr>
              <a:t>Intersectional Oppression Experienced by Roma women and LGBTI</a:t>
            </a:r>
            <a:r>
              <a:rPr lang="en-GB" dirty="0">
                <a:latin typeface="Calibri" panose="020F0502020204030204" pitchFamily="34" charset="0"/>
                <a:ea typeface="Calibri" panose="020F0502020204030204" pitchFamily="34" charset="0"/>
                <a:cs typeface="Times New Roman" panose="02020603050405020304" pitchFamily="18" charset="0"/>
              </a:rPr>
              <a:t> people among the Roma communities.</a:t>
            </a:r>
          </a:p>
          <a:p>
            <a:pPr algn="just"/>
            <a:endParaRPr lang="en-GB" dirty="0">
              <a:latin typeface="Calibri" panose="020F0502020204030204" pitchFamily="34" charset="0"/>
              <a:ea typeface="Calibri" panose="020F0502020204030204" pitchFamily="34" charset="0"/>
              <a:cs typeface="Times New Roman" panose="02020603050405020304" pitchFamily="18" charset="0"/>
            </a:endParaRPr>
          </a:p>
          <a:p>
            <a:pPr algn="just"/>
            <a:r>
              <a:rPr lang="en-GB" dirty="0">
                <a:latin typeface="Calibri" panose="020F0502020204030204" pitchFamily="34" charset="0"/>
                <a:ea typeface="Calibri" panose="020F0502020204030204" pitchFamily="34" charset="0"/>
                <a:cs typeface="Times New Roman" panose="02020603050405020304" pitchFamily="18" charset="0"/>
              </a:rPr>
              <a:t>We hope you will enjoy the modules and find this tool useful!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EB0C48-1CD8-4415-97AF-0187712161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2757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5151" y="4400550"/>
            <a:ext cx="5784850" cy="4686300"/>
          </a:xfrm>
        </p:spPr>
        <p:txBody>
          <a:bodyPr/>
          <a:lstStyle/>
          <a:p>
            <a:pPr algn="just">
              <a:spcBef>
                <a:spcPts val="600"/>
              </a:spcBef>
            </a:pPr>
            <a:r>
              <a:rPr lang="en-GB" b="1" i="0" dirty="0" err="1">
                <a:solidFill>
                  <a:srgbClr val="000000"/>
                </a:solidFill>
                <a:effectLst/>
              </a:rPr>
              <a:t>Ceija</a:t>
            </a:r>
            <a:r>
              <a:rPr lang="en-GB" b="1" i="0" dirty="0">
                <a:solidFill>
                  <a:srgbClr val="000000"/>
                </a:solidFill>
                <a:effectLst/>
              </a:rPr>
              <a:t> </a:t>
            </a:r>
            <a:r>
              <a:rPr lang="en-GB" b="1" i="0" dirty="0" err="1">
                <a:solidFill>
                  <a:srgbClr val="000000"/>
                </a:solidFill>
                <a:effectLst/>
              </a:rPr>
              <a:t>Stojka</a:t>
            </a:r>
            <a:r>
              <a:rPr lang="en-GB" b="1" i="0" dirty="0">
                <a:solidFill>
                  <a:srgbClr val="000000"/>
                </a:solidFill>
                <a:effectLst/>
              </a:rPr>
              <a:t> </a:t>
            </a:r>
            <a:r>
              <a:rPr lang="en-GB" b="0" i="0" dirty="0">
                <a:solidFill>
                  <a:srgbClr val="000000"/>
                </a:solidFill>
                <a:effectLst/>
              </a:rPr>
              <a:t>is a famous Austrian writer, artist, singer, activist, and survivor of the National Socialist concentration camps of Auschwitz, </a:t>
            </a:r>
            <a:r>
              <a:rPr lang="en-GB" b="0" i="0" dirty="0" err="1">
                <a:solidFill>
                  <a:srgbClr val="000000"/>
                </a:solidFill>
                <a:effectLst/>
              </a:rPr>
              <a:t>Ravensbrück</a:t>
            </a:r>
            <a:r>
              <a:rPr lang="en-GB" b="0" i="0" dirty="0">
                <a:solidFill>
                  <a:srgbClr val="000000"/>
                </a:solidFill>
                <a:effectLst/>
              </a:rPr>
              <a:t>, and Bergen-Belsen. She was born on May 23, 1933 in </a:t>
            </a:r>
            <a:r>
              <a:rPr lang="en-GB" b="0" i="0" dirty="0" err="1">
                <a:solidFill>
                  <a:srgbClr val="000000"/>
                </a:solidFill>
                <a:effectLst/>
              </a:rPr>
              <a:t>Kraubath</a:t>
            </a:r>
            <a:r>
              <a:rPr lang="en-GB" b="0" i="0" dirty="0">
                <a:solidFill>
                  <a:srgbClr val="000000"/>
                </a:solidFill>
                <a:effectLst/>
              </a:rPr>
              <a:t> an der Mur in the province of Styria (Austria). After the war, she was a marketer by trade. At the end of the 1980s she became engaged in the Austrian Romani movement and in Holocaust education initiatives. Her first autobiography, </a:t>
            </a:r>
            <a:r>
              <a:rPr lang="en-GB" b="0" i="1" dirty="0" err="1">
                <a:solidFill>
                  <a:srgbClr val="000000"/>
                </a:solidFill>
                <a:effectLst/>
              </a:rPr>
              <a:t>Wir</a:t>
            </a:r>
            <a:r>
              <a:rPr lang="en-GB" b="0" i="1" dirty="0">
                <a:solidFill>
                  <a:srgbClr val="000000"/>
                </a:solidFill>
                <a:effectLst/>
              </a:rPr>
              <a:t> leben </a:t>
            </a:r>
            <a:r>
              <a:rPr lang="en-GB" b="0" i="1" dirty="0" err="1">
                <a:solidFill>
                  <a:srgbClr val="000000"/>
                </a:solidFill>
                <a:effectLst/>
              </a:rPr>
              <a:t>im</a:t>
            </a:r>
            <a:r>
              <a:rPr lang="en-GB" b="0" i="1" dirty="0">
                <a:solidFill>
                  <a:srgbClr val="000000"/>
                </a:solidFill>
                <a:effectLst/>
              </a:rPr>
              <a:t> </a:t>
            </a:r>
            <a:r>
              <a:rPr lang="en-GB" b="0" i="1" dirty="0" err="1">
                <a:solidFill>
                  <a:srgbClr val="000000"/>
                </a:solidFill>
                <a:effectLst/>
              </a:rPr>
              <a:t>Verborgenen</a:t>
            </a:r>
            <a:r>
              <a:rPr lang="en-GB" b="0" i="1" dirty="0">
                <a:solidFill>
                  <a:srgbClr val="000000"/>
                </a:solidFill>
                <a:effectLst/>
              </a:rPr>
              <a:t>: </a:t>
            </a:r>
            <a:r>
              <a:rPr lang="en-GB" b="0" i="1" dirty="0" err="1">
                <a:solidFill>
                  <a:srgbClr val="000000"/>
                </a:solidFill>
                <a:effectLst/>
              </a:rPr>
              <a:t>Erinnerungen</a:t>
            </a:r>
            <a:r>
              <a:rPr lang="en-GB" b="0" i="1" dirty="0">
                <a:solidFill>
                  <a:srgbClr val="000000"/>
                </a:solidFill>
                <a:effectLst/>
              </a:rPr>
              <a:t> </a:t>
            </a:r>
            <a:r>
              <a:rPr lang="en-GB" b="0" i="1" dirty="0" err="1">
                <a:solidFill>
                  <a:srgbClr val="000000"/>
                </a:solidFill>
                <a:effectLst/>
              </a:rPr>
              <a:t>einer</a:t>
            </a:r>
            <a:r>
              <a:rPr lang="en-GB" b="0" i="1" dirty="0">
                <a:solidFill>
                  <a:srgbClr val="000000"/>
                </a:solidFill>
                <a:effectLst/>
              </a:rPr>
              <a:t> Rom-</a:t>
            </a:r>
            <a:r>
              <a:rPr lang="en-GB" b="0" i="1" dirty="0" err="1">
                <a:solidFill>
                  <a:srgbClr val="000000"/>
                </a:solidFill>
                <a:effectLst/>
              </a:rPr>
              <a:t>Zigeunerin</a:t>
            </a:r>
            <a:r>
              <a:rPr lang="en-GB" b="0" i="0" dirty="0">
                <a:solidFill>
                  <a:srgbClr val="000000"/>
                </a:solidFill>
                <a:effectLst/>
              </a:rPr>
              <a:t> (1988), was the first writing by a Romani person in Austria to relate the horrific torture under National Socialism.</a:t>
            </a:r>
            <a:endParaRPr lang="hu-HU" b="0" i="0" dirty="0">
              <a:solidFill>
                <a:srgbClr val="000000"/>
              </a:solidFill>
              <a:effectLst/>
            </a:endParaRPr>
          </a:p>
          <a:p>
            <a:pPr algn="just">
              <a:spcBef>
                <a:spcPts val="600"/>
              </a:spcBef>
            </a:pPr>
            <a:r>
              <a:rPr lang="en-US" b="1" i="0" dirty="0">
                <a:solidFill>
                  <a:srgbClr val="000000"/>
                </a:solidFill>
                <a:effectLst/>
              </a:rPr>
              <a:t>Katarina </a:t>
            </a:r>
            <a:r>
              <a:rPr lang="en-US" b="1" i="0" dirty="0" err="1">
                <a:solidFill>
                  <a:srgbClr val="000000"/>
                </a:solidFill>
                <a:effectLst/>
              </a:rPr>
              <a:t>Taikon</a:t>
            </a:r>
            <a:r>
              <a:rPr lang="en-US" b="1" i="0" dirty="0">
                <a:solidFill>
                  <a:srgbClr val="000000"/>
                </a:solidFill>
                <a:effectLst/>
              </a:rPr>
              <a:t> </a:t>
            </a:r>
            <a:r>
              <a:rPr lang="en-US" b="0" i="0" dirty="0">
                <a:solidFill>
                  <a:srgbClr val="000000"/>
                </a:solidFill>
                <a:effectLst/>
              </a:rPr>
              <a:t>(Katharina Maria </a:t>
            </a:r>
            <a:r>
              <a:rPr lang="en-US" b="0" i="0" dirty="0" err="1">
                <a:solidFill>
                  <a:srgbClr val="000000"/>
                </a:solidFill>
                <a:effectLst/>
              </a:rPr>
              <a:t>Taikon</a:t>
            </a:r>
            <a:r>
              <a:rPr lang="en-US" b="0" i="0" dirty="0">
                <a:solidFill>
                  <a:srgbClr val="000000"/>
                </a:solidFill>
                <a:effectLst/>
              </a:rPr>
              <a:t>, Katarina </a:t>
            </a:r>
            <a:r>
              <a:rPr lang="en-US" b="0" i="0" dirty="0" err="1">
                <a:solidFill>
                  <a:srgbClr val="000000"/>
                </a:solidFill>
                <a:effectLst/>
              </a:rPr>
              <a:t>Taikon</a:t>
            </a:r>
            <a:r>
              <a:rPr lang="en-US" b="0" i="0" dirty="0">
                <a:solidFill>
                  <a:srgbClr val="000000"/>
                </a:solidFill>
                <a:effectLst/>
              </a:rPr>
              <a:t>-Langhammer, 1932–1995) was a </a:t>
            </a:r>
            <a:r>
              <a:rPr lang="en-US" b="0" i="0" dirty="0" err="1">
                <a:solidFill>
                  <a:srgbClr val="000000"/>
                </a:solidFill>
                <a:effectLst/>
              </a:rPr>
              <a:t>Kaldarash</a:t>
            </a:r>
            <a:r>
              <a:rPr lang="en-US" b="0" i="0" dirty="0">
                <a:solidFill>
                  <a:srgbClr val="000000"/>
                </a:solidFill>
                <a:effectLst/>
              </a:rPr>
              <a:t> </a:t>
            </a:r>
            <a:r>
              <a:rPr lang="en-US" b="0" i="0" dirty="0" err="1">
                <a:solidFill>
                  <a:srgbClr val="000000"/>
                </a:solidFill>
                <a:effectLst/>
              </a:rPr>
              <a:t>Romni</a:t>
            </a:r>
            <a:r>
              <a:rPr lang="en-US" b="0" i="0" dirty="0">
                <a:solidFill>
                  <a:srgbClr val="000000"/>
                </a:solidFill>
                <a:effectLst/>
              </a:rPr>
              <a:t> and a prominent activist and leader of Romani civil rights movement in Sweden.</a:t>
            </a:r>
            <a:r>
              <a:rPr lang="hu-HU" b="0" i="0" dirty="0">
                <a:solidFill>
                  <a:srgbClr val="000000"/>
                </a:solidFill>
                <a:effectLst/>
              </a:rPr>
              <a:t> </a:t>
            </a:r>
            <a:r>
              <a:rPr lang="en-GB" b="0" i="0" dirty="0">
                <a:solidFill>
                  <a:srgbClr val="000000"/>
                </a:solidFill>
                <a:effectLst/>
              </a:rPr>
              <a:t>Through political activism, media campaigning and writing, she raised awareness about the conditions in which Roma were living and their lack of access to education and housing, among other issues.</a:t>
            </a:r>
            <a:endParaRPr lang="hu-HU" b="0" i="0" dirty="0">
              <a:solidFill>
                <a:srgbClr val="000000"/>
              </a:solidFill>
              <a:effectLst/>
            </a:endParaRPr>
          </a:p>
          <a:p>
            <a:pPr algn="just">
              <a:spcBef>
                <a:spcPts val="600"/>
              </a:spcBef>
            </a:pPr>
            <a:r>
              <a:rPr lang="hu-HU" b="1" i="0" dirty="0">
                <a:solidFill>
                  <a:srgbClr val="000000"/>
                </a:solidFill>
                <a:effectLst/>
              </a:rPr>
              <a:t>Nicoleta Bitu</a:t>
            </a:r>
            <a:r>
              <a:rPr lang="en-GB" b="1" i="0" dirty="0">
                <a:solidFill>
                  <a:srgbClr val="000000"/>
                </a:solidFill>
                <a:effectLst/>
              </a:rPr>
              <a:t> </a:t>
            </a:r>
            <a:r>
              <a:rPr lang="en-GB" b="0" i="0" dirty="0">
                <a:solidFill>
                  <a:srgbClr val="000000"/>
                </a:solidFill>
                <a:effectLst/>
              </a:rPr>
              <a:t>has been active in the field of human and women’s rights for over 25 years, and at the forefront of the European mobilisation of Romani women activists and of advocacy for the rights of Roma.</a:t>
            </a:r>
            <a:r>
              <a:rPr lang="hu-HU" b="0" i="0" dirty="0">
                <a:solidFill>
                  <a:srgbClr val="000000"/>
                </a:solidFill>
                <a:effectLst/>
              </a:rPr>
              <a:t> She has been a leading scholar on publishing about Roma women from an intersectional </a:t>
            </a:r>
            <a:r>
              <a:rPr lang="en-GB" b="0" i="0" dirty="0">
                <a:solidFill>
                  <a:srgbClr val="000000"/>
                </a:solidFill>
                <a:effectLst/>
              </a:rPr>
              <a:t>perspective</a:t>
            </a:r>
            <a:r>
              <a:rPr lang="hu-HU" b="0" i="0" dirty="0">
                <a:solidFill>
                  <a:srgbClr val="000000"/>
                </a:solidFill>
                <a:effectLst/>
              </a:rPr>
              <a:t>. </a:t>
            </a:r>
            <a:r>
              <a:rPr lang="en-US" b="0" i="0" dirty="0">
                <a:solidFill>
                  <a:srgbClr val="000000"/>
                </a:solidFill>
                <a:effectLst/>
              </a:rPr>
              <a:t>A </a:t>
            </a:r>
            <a:r>
              <a:rPr lang="en-US" b="0" i="0" dirty="0" err="1">
                <a:solidFill>
                  <a:srgbClr val="000000"/>
                </a:solidFill>
                <a:effectLst/>
              </a:rPr>
              <a:t>recognised</a:t>
            </a:r>
            <a:r>
              <a:rPr lang="en-US" b="0" i="0" dirty="0">
                <a:solidFill>
                  <a:srgbClr val="000000"/>
                </a:solidFill>
                <a:effectLst/>
              </a:rPr>
              <a:t> and published expert in her field, she has worked for Romani CRISS, the Open Society Foundations, the Council of Europe, the European Commission and Romano </a:t>
            </a:r>
            <a:r>
              <a:rPr lang="en-US" b="0" i="0" dirty="0" err="1">
                <a:solidFill>
                  <a:srgbClr val="000000"/>
                </a:solidFill>
                <a:effectLst/>
              </a:rPr>
              <a:t>ButiQ</a:t>
            </a:r>
            <a:r>
              <a:rPr lang="en-US" b="0" i="0" dirty="0">
                <a:solidFill>
                  <a:srgbClr val="000000"/>
                </a:solidFill>
                <a:effectLst/>
              </a:rPr>
              <a:t>.</a:t>
            </a:r>
            <a:endParaRPr lang="hu-HU" b="0" i="0" dirty="0">
              <a:solidFill>
                <a:srgbClr val="000000"/>
              </a:solidFill>
              <a:effectLst/>
            </a:endParaRPr>
          </a:p>
          <a:p>
            <a:pPr algn="just">
              <a:spcBef>
                <a:spcPts val="600"/>
              </a:spcBef>
            </a:pPr>
            <a:r>
              <a:rPr lang="en-GB" b="1" i="0" dirty="0" err="1">
                <a:solidFill>
                  <a:srgbClr val="000000"/>
                </a:solidFill>
                <a:effectLst/>
              </a:rPr>
              <a:t>Dr.</a:t>
            </a:r>
            <a:r>
              <a:rPr lang="en-GB" b="1" i="0" dirty="0">
                <a:solidFill>
                  <a:srgbClr val="000000"/>
                </a:solidFill>
                <a:effectLst/>
              </a:rPr>
              <a:t> Margareta (Magda) </a:t>
            </a:r>
            <a:r>
              <a:rPr lang="en-GB" b="1" i="0" dirty="0" err="1">
                <a:solidFill>
                  <a:srgbClr val="000000"/>
                </a:solidFill>
                <a:effectLst/>
              </a:rPr>
              <a:t>Matache</a:t>
            </a:r>
            <a:r>
              <a:rPr lang="en-GB" b="1" i="0" dirty="0">
                <a:solidFill>
                  <a:srgbClr val="000000"/>
                </a:solidFill>
                <a:effectLst/>
              </a:rPr>
              <a:t> </a:t>
            </a:r>
            <a:r>
              <a:rPr lang="en-GB" b="0" i="0" dirty="0">
                <a:solidFill>
                  <a:srgbClr val="000000"/>
                </a:solidFill>
                <a:effectLst/>
              </a:rPr>
              <a:t>is a Lecturer on Social and Behavioural Sciences at the</a:t>
            </a:r>
            <a:r>
              <a:rPr lang="hu-HU" b="0" i="0" dirty="0">
                <a:solidFill>
                  <a:srgbClr val="000000"/>
                </a:solidFill>
                <a:effectLst/>
              </a:rPr>
              <a:t> </a:t>
            </a:r>
            <a:r>
              <a:rPr lang="en-GB" b="0" i="0" dirty="0">
                <a:solidFill>
                  <a:srgbClr val="000000"/>
                </a:solidFill>
                <a:effectLst/>
              </a:rPr>
              <a:t>Department of Social and </a:t>
            </a:r>
            <a:r>
              <a:rPr lang="en-GB" b="0" i="0" dirty="0" err="1">
                <a:solidFill>
                  <a:srgbClr val="000000"/>
                </a:solidFill>
                <a:effectLst/>
              </a:rPr>
              <a:t>Behavioral</a:t>
            </a:r>
            <a:r>
              <a:rPr lang="en-GB" b="0" i="0" dirty="0">
                <a:solidFill>
                  <a:srgbClr val="000000"/>
                </a:solidFill>
                <a:effectLst/>
              </a:rPr>
              <a:t> Sciences, Harvard T.H. Chan School of Public Health,</a:t>
            </a:r>
            <a:r>
              <a:rPr lang="hu-HU" b="0" i="0" dirty="0">
                <a:solidFill>
                  <a:srgbClr val="000000"/>
                </a:solidFill>
                <a:effectLst/>
              </a:rPr>
              <a:t> </a:t>
            </a:r>
            <a:r>
              <a:rPr lang="en-GB" b="0" i="0" dirty="0">
                <a:solidFill>
                  <a:srgbClr val="000000"/>
                </a:solidFill>
                <a:effectLst/>
              </a:rPr>
              <a:t>and the Director of the Roma Program at the FXB </a:t>
            </a:r>
            <a:r>
              <a:rPr lang="en-GB" b="0" i="0" dirty="0" err="1">
                <a:solidFill>
                  <a:srgbClr val="000000"/>
                </a:solidFill>
                <a:effectLst/>
              </a:rPr>
              <a:t>Center</a:t>
            </a:r>
            <a:r>
              <a:rPr lang="en-GB" b="0" i="0" dirty="0">
                <a:solidFill>
                  <a:srgbClr val="000000"/>
                </a:solidFill>
                <a:effectLst/>
              </a:rPr>
              <a:t> for Health and Human Rights,</a:t>
            </a:r>
            <a:r>
              <a:rPr lang="hu-HU" b="0" i="0" dirty="0">
                <a:solidFill>
                  <a:srgbClr val="000000"/>
                </a:solidFill>
                <a:effectLst/>
              </a:rPr>
              <a:t> </a:t>
            </a:r>
            <a:r>
              <a:rPr lang="en-GB" b="0" i="0" dirty="0">
                <a:solidFill>
                  <a:srgbClr val="000000"/>
                </a:solidFill>
                <a:effectLst/>
              </a:rPr>
              <a:t>Harvard University. Her research focuses on systems of oppression, with a focus on anti-Roma racism.</a:t>
            </a:r>
            <a:endParaRPr lang="hu-HU" b="0" i="0" dirty="0">
              <a:solidFill>
                <a:srgbClr val="000000"/>
              </a:solidFill>
              <a:effectLst/>
            </a:endParaRPr>
          </a:p>
          <a:p>
            <a:pPr algn="just">
              <a:spcBef>
                <a:spcPts val="600"/>
              </a:spcBef>
            </a:pPr>
            <a:endParaRPr lang="hu-HU" b="0" i="0" dirty="0">
              <a:solidFill>
                <a:srgbClr val="000000"/>
              </a:solidFill>
              <a:effectLst/>
            </a:endParaRPr>
          </a:p>
        </p:txBody>
      </p:sp>
      <p:sp>
        <p:nvSpPr>
          <p:cNvPr id="4" name="Slide Number Placeholder 3"/>
          <p:cNvSpPr>
            <a:spLocks noGrp="1"/>
          </p:cNvSpPr>
          <p:nvPr>
            <p:ph type="sldNum" sz="quarter" idx="5"/>
          </p:nvPr>
        </p:nvSpPr>
        <p:spPr/>
        <p:txBody>
          <a:bodyPr/>
          <a:lstStyle/>
          <a:p>
            <a:fld id="{81157224-AB42-4BF7-B128-C85E7578F0B9}" type="slidenum">
              <a:rPr lang="en-GB" smtClean="0"/>
              <a:t>10</a:t>
            </a:fld>
            <a:endParaRPr lang="en-GB"/>
          </a:p>
        </p:txBody>
      </p:sp>
    </p:spTree>
    <p:extLst>
      <p:ext uri="{BB962C8B-B14F-4D97-AF65-F5344CB8AC3E}">
        <p14:creationId xmlns:p14="http://schemas.microsoft.com/office/powerpoint/2010/main" val="1962912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6151145"/>
          </a:xfrm>
        </p:spPr>
        <p:txBody>
          <a:bodyPr/>
          <a:lstStyle/>
          <a:p>
            <a:pPr algn="just" fontAlgn="base">
              <a:spcBef>
                <a:spcPts val="600"/>
              </a:spcBef>
            </a:pPr>
            <a:r>
              <a:rPr lang="en-GB" b="1" i="0" dirty="0">
                <a:solidFill>
                  <a:srgbClr val="000000"/>
                </a:solidFill>
                <a:effectLst/>
              </a:rPr>
              <a:t>Vera </a:t>
            </a:r>
            <a:r>
              <a:rPr lang="en-GB" b="1" i="0" dirty="0" err="1">
                <a:solidFill>
                  <a:srgbClr val="000000"/>
                </a:solidFill>
                <a:effectLst/>
              </a:rPr>
              <a:t>Kurtić</a:t>
            </a:r>
            <a:r>
              <a:rPr lang="en-GB" b="1" i="0" dirty="0">
                <a:solidFill>
                  <a:srgbClr val="000000"/>
                </a:solidFill>
                <a:effectLst/>
              </a:rPr>
              <a:t> </a:t>
            </a:r>
            <a:r>
              <a:rPr lang="en-GB" b="0" i="0" dirty="0">
                <a:solidFill>
                  <a:srgbClr val="000000"/>
                </a:solidFill>
                <a:effectLst/>
              </a:rPr>
              <a:t>is a Romani radical feminist activist from Serbia. She is the Executive Coordinator of Women Space, based in </a:t>
            </a:r>
            <a:r>
              <a:rPr lang="en-GB" b="0" i="0" dirty="0" err="1">
                <a:solidFill>
                  <a:srgbClr val="000000"/>
                </a:solidFill>
                <a:effectLst/>
              </a:rPr>
              <a:t>Niš</a:t>
            </a:r>
            <a:r>
              <a:rPr lang="en-GB" b="0" i="0" dirty="0">
                <a:solidFill>
                  <a:srgbClr val="000000"/>
                </a:solidFill>
                <a:effectLst/>
              </a:rPr>
              <a:t>, Serbia, and one of the founding members of the Romani Women Network of Serbia. She also co-founded an informal international Romani LGBT Network, set up the Campaign Month of Roma women activism, and authored </a:t>
            </a:r>
            <a:r>
              <a:rPr lang="en-GB" b="0" i="1" dirty="0" err="1">
                <a:solidFill>
                  <a:srgbClr val="000000"/>
                </a:solidFill>
                <a:effectLst/>
              </a:rPr>
              <a:t>Džuvljarke</a:t>
            </a:r>
            <a:r>
              <a:rPr lang="en-GB" b="0" i="1" dirty="0">
                <a:solidFill>
                  <a:srgbClr val="000000"/>
                </a:solidFill>
                <a:effectLst/>
              </a:rPr>
              <a:t>- lesbian existence of Roma women, a study focused on non-heterosexual Romani women</a:t>
            </a:r>
            <a:r>
              <a:rPr lang="en-GB" b="0" i="0" dirty="0">
                <a:solidFill>
                  <a:srgbClr val="000000"/>
                </a:solidFill>
                <a:effectLst/>
              </a:rPr>
              <a:t>.</a:t>
            </a:r>
            <a:endParaRPr lang="hu-HU" b="0" i="0" dirty="0">
              <a:solidFill>
                <a:srgbClr val="000000"/>
              </a:solidFill>
              <a:effectLst/>
            </a:endParaRPr>
          </a:p>
          <a:p>
            <a:pPr algn="just" fontAlgn="base">
              <a:spcBef>
                <a:spcPts val="600"/>
              </a:spcBef>
            </a:pPr>
            <a:r>
              <a:rPr lang="en-GB" b="1" i="0" dirty="0" err="1">
                <a:solidFill>
                  <a:srgbClr val="000000"/>
                </a:solidFill>
                <a:effectLst/>
              </a:rPr>
              <a:t>Dezso</a:t>
            </a:r>
            <a:r>
              <a:rPr lang="en-GB" b="1" i="0" dirty="0">
                <a:solidFill>
                  <a:srgbClr val="000000"/>
                </a:solidFill>
                <a:effectLst/>
              </a:rPr>
              <a:t> Mate </a:t>
            </a:r>
            <a:r>
              <a:rPr lang="en-GB" b="0" i="0" dirty="0">
                <a:solidFill>
                  <a:srgbClr val="000000"/>
                </a:solidFill>
                <a:effectLst/>
              </a:rPr>
              <a:t>has a PhD in Interdisciplinary Sociology from the Eotvos </a:t>
            </a:r>
            <a:r>
              <a:rPr lang="en-GB" b="0" i="0" dirty="0" err="1">
                <a:solidFill>
                  <a:srgbClr val="000000"/>
                </a:solidFill>
                <a:effectLst/>
              </a:rPr>
              <a:t>Lorand</a:t>
            </a:r>
            <a:r>
              <a:rPr lang="en-GB" b="0" i="0" dirty="0">
                <a:solidFill>
                  <a:srgbClr val="000000"/>
                </a:solidFill>
                <a:effectLst/>
              </a:rPr>
              <a:t> University. Currently he is a postdoctoral researcher at The Institute for Advanced Study in the Humanities – Das </a:t>
            </a:r>
            <a:r>
              <a:rPr lang="en-GB" b="0" i="0" dirty="0" err="1">
                <a:solidFill>
                  <a:srgbClr val="000000"/>
                </a:solidFill>
                <a:effectLst/>
              </a:rPr>
              <a:t>Kulturwissenschaftliche</a:t>
            </a:r>
            <a:r>
              <a:rPr lang="en-GB" b="0" i="0" dirty="0">
                <a:solidFill>
                  <a:srgbClr val="000000"/>
                </a:solidFill>
                <a:effectLst/>
              </a:rPr>
              <a:t> </a:t>
            </a:r>
            <a:r>
              <a:rPr lang="en-GB" b="0" i="0" dirty="0" err="1">
                <a:solidFill>
                  <a:srgbClr val="000000"/>
                </a:solidFill>
                <a:effectLst/>
              </a:rPr>
              <a:t>Institut</a:t>
            </a:r>
            <a:r>
              <a:rPr lang="en-GB" b="0" i="0" dirty="0">
                <a:solidFill>
                  <a:srgbClr val="000000"/>
                </a:solidFill>
                <a:effectLst/>
              </a:rPr>
              <a:t> Essen (KWI). </a:t>
            </a:r>
            <a:r>
              <a:rPr lang="en-GB" b="0" i="0" dirty="0" err="1">
                <a:solidFill>
                  <a:srgbClr val="000000"/>
                </a:solidFill>
                <a:effectLst/>
              </a:rPr>
              <a:t>Dezso</a:t>
            </a:r>
            <a:r>
              <a:rPr lang="en-GB" dirty="0">
                <a:solidFill>
                  <a:srgbClr val="000000"/>
                </a:solidFill>
              </a:rPr>
              <a:t> conducts research </a:t>
            </a:r>
            <a:r>
              <a:rPr lang="en-GB" b="0" i="0" dirty="0">
                <a:solidFill>
                  <a:srgbClr val="000000"/>
                </a:solidFill>
                <a:effectLst/>
              </a:rPr>
              <a:t>on the situation of Romani people in Europe and anti-Roma racism with a special focus on LGBTQ+ rights.</a:t>
            </a:r>
          </a:p>
          <a:p>
            <a:pPr>
              <a:spcBef>
                <a:spcPts val="600"/>
              </a:spcBef>
            </a:pPr>
            <a:endParaRPr lang="en-US" dirty="0"/>
          </a:p>
        </p:txBody>
      </p:sp>
      <p:sp>
        <p:nvSpPr>
          <p:cNvPr id="4" name="Slide Number Placeholder 3"/>
          <p:cNvSpPr>
            <a:spLocks noGrp="1"/>
          </p:cNvSpPr>
          <p:nvPr>
            <p:ph type="sldNum" sz="quarter" idx="5"/>
          </p:nvPr>
        </p:nvSpPr>
        <p:spPr/>
        <p:txBody>
          <a:bodyPr/>
          <a:lstStyle/>
          <a:p>
            <a:fld id="{81157224-AB42-4BF7-B128-C85E7578F0B9}" type="slidenum">
              <a:rPr lang="en-GB" smtClean="0"/>
              <a:t>11</a:t>
            </a:fld>
            <a:endParaRPr lang="en-GB"/>
          </a:p>
        </p:txBody>
      </p:sp>
    </p:spTree>
    <p:extLst>
      <p:ext uri="{BB962C8B-B14F-4D97-AF65-F5344CB8AC3E}">
        <p14:creationId xmlns:p14="http://schemas.microsoft.com/office/powerpoint/2010/main" val="12461027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3961397"/>
          </a:xfrm>
        </p:spPr>
        <p:txBody>
          <a:bodyPr/>
          <a:lstStyle/>
          <a:p>
            <a:pPr marL="0" marR="0" lvl="0" indent="0" algn="just" defTabSz="914400" rtl="0" eaLnBrk="1" fontAlgn="auto" latinLnBrk="0" hangingPunct="1">
              <a:spcBef>
                <a:spcPts val="0"/>
              </a:spcBef>
              <a:spcAft>
                <a:spcPts val="0"/>
              </a:spcAft>
              <a:buClrTx/>
              <a:buSzTx/>
              <a:buFontTx/>
              <a:buNone/>
              <a:tabLst/>
              <a:defRPr/>
            </a:pPr>
            <a:r>
              <a:rPr lang="en-GB" b="0" i="0" dirty="0">
                <a:effectLst/>
              </a:rPr>
              <a:t>E-</a:t>
            </a:r>
            <a:r>
              <a:rPr lang="en-GB" b="0" i="0" dirty="0" err="1">
                <a:effectLst/>
              </a:rPr>
              <a:t>Romnja</a:t>
            </a:r>
            <a:r>
              <a:rPr lang="en-GB" b="0" i="0" dirty="0">
                <a:effectLst/>
              </a:rPr>
              <a:t> is a</a:t>
            </a:r>
            <a:r>
              <a:rPr lang="hu-HU" b="0" i="0" dirty="0">
                <a:effectLst/>
              </a:rPr>
              <a:t> Romanian registered </a:t>
            </a:r>
            <a:r>
              <a:rPr lang="en-GB" b="0" i="0" dirty="0">
                <a:effectLst/>
              </a:rPr>
              <a:t>association founded in 2012 by a group of activists that fight to put the problems of Roma women on the public agenda. E-</a:t>
            </a:r>
            <a:r>
              <a:rPr lang="en-GB" b="0" i="0" dirty="0" err="1">
                <a:effectLst/>
              </a:rPr>
              <a:t>Romnja</a:t>
            </a:r>
            <a:r>
              <a:rPr lang="en-GB" b="0" i="0" dirty="0">
                <a:effectLst/>
              </a:rPr>
              <a:t> fights for the respect, integrity, and dignity of Roma women</a:t>
            </a:r>
            <a:r>
              <a:rPr lang="en-GB" dirty="0"/>
              <a:t>, its objective being to </a:t>
            </a:r>
            <a:r>
              <a:rPr lang="en-GB" b="0" i="0" dirty="0">
                <a:effectLst/>
              </a:rPr>
              <a:t>reflect the reality and diversity of the lives of Roma women.</a:t>
            </a:r>
            <a:r>
              <a:rPr lang="hu-HU" b="0" i="0" dirty="0">
                <a:effectLst/>
              </a:rPr>
              <a:t> Their </a:t>
            </a:r>
            <a:r>
              <a:rPr lang="en-GB" b="0" i="0" dirty="0">
                <a:effectLst/>
              </a:rPr>
              <a:t>approach is intersectional, and </a:t>
            </a:r>
            <a:r>
              <a:rPr lang="hu-HU" b="0" i="0" dirty="0">
                <a:effectLst/>
              </a:rPr>
              <a:t>they </a:t>
            </a:r>
            <a:r>
              <a:rPr lang="en-GB" b="0" i="0" dirty="0">
                <a:effectLst/>
              </a:rPr>
              <a:t>believe that no democracy can exist without women’s participation. </a:t>
            </a:r>
            <a:r>
              <a:rPr lang="hu-HU" b="0" i="0" dirty="0">
                <a:effectLst/>
              </a:rPr>
              <a:t>They</a:t>
            </a:r>
            <a:r>
              <a:rPr lang="en-GB" b="0" i="0" dirty="0">
                <a:effectLst/>
              </a:rPr>
              <a:t> believe in people’s involvement in the development of the communities to which they belong.</a:t>
            </a:r>
            <a:endParaRPr lang="hu-HU" b="0" i="0" dirty="0">
              <a:effectLst/>
            </a:endParaRPr>
          </a:p>
          <a:p>
            <a:pPr marL="0" marR="0" lvl="0" indent="0" algn="just" defTabSz="914400" rtl="0" eaLnBrk="1" fontAlgn="auto" latinLnBrk="0" hangingPunct="1">
              <a:spcBef>
                <a:spcPts val="0"/>
              </a:spcBef>
              <a:spcAft>
                <a:spcPts val="0"/>
              </a:spcAft>
              <a:buClrTx/>
              <a:buSzTx/>
              <a:buFontTx/>
              <a:buNone/>
              <a:tabLst/>
              <a:defRPr/>
            </a:pPr>
            <a:endParaRPr lang="hu-HU" b="0" i="0" dirty="0">
              <a:effectLst/>
            </a:endParaRPr>
          </a:p>
          <a:p>
            <a:pPr algn="just">
              <a:spcBef>
                <a:spcPts val="600"/>
              </a:spcBef>
            </a:pPr>
            <a:r>
              <a:rPr lang="hu-HU" b="0" i="0" dirty="0">
                <a:effectLst/>
              </a:rPr>
              <a:t>They</a:t>
            </a:r>
            <a:r>
              <a:rPr lang="en-GB" b="0" i="0" dirty="0">
                <a:effectLst/>
              </a:rPr>
              <a:t> carry on diverse and complex activities focused on three directions:</a:t>
            </a:r>
          </a:p>
          <a:p>
            <a:pPr algn="just">
              <a:spcBef>
                <a:spcPts val="600"/>
              </a:spcBef>
              <a:buFont typeface="+mj-lt"/>
              <a:buAutoNum type="arabicPeriod"/>
            </a:pPr>
            <a:r>
              <a:rPr lang="en-GB" b="0" i="1" dirty="0">
                <a:effectLst/>
              </a:rPr>
              <a:t>Community development</a:t>
            </a:r>
            <a:r>
              <a:rPr lang="en-GB" b="0" i="0" dirty="0">
                <a:effectLst/>
              </a:rPr>
              <a:t> – grassroots activities in three Roma communities from </a:t>
            </a:r>
            <a:r>
              <a:rPr lang="hu-HU" b="0" i="0" dirty="0">
                <a:effectLst/>
              </a:rPr>
              <a:t>Romania</a:t>
            </a:r>
            <a:endParaRPr lang="en-GB" b="0" i="0" dirty="0">
              <a:effectLst/>
            </a:endParaRPr>
          </a:p>
          <a:p>
            <a:pPr algn="just">
              <a:spcBef>
                <a:spcPts val="600"/>
              </a:spcBef>
              <a:buFont typeface="+mj-lt"/>
              <a:buAutoNum type="arabicPeriod"/>
            </a:pPr>
            <a:r>
              <a:rPr lang="en-GB" b="0" i="1" dirty="0">
                <a:effectLst/>
              </a:rPr>
              <a:t>Advocacy</a:t>
            </a:r>
            <a:r>
              <a:rPr lang="en-GB" b="0" i="0" dirty="0">
                <a:effectLst/>
              </a:rPr>
              <a:t> for local budget redistribution so that the problems faced by Roma communities are taken into account and resolved, and the financing of programs that address the needs and issues of Roma women;</a:t>
            </a:r>
          </a:p>
          <a:p>
            <a:pPr algn="just">
              <a:spcBef>
                <a:spcPts val="600"/>
              </a:spcBef>
              <a:buFont typeface="+mj-lt"/>
              <a:buAutoNum type="arabicPeriod"/>
            </a:pPr>
            <a:r>
              <a:rPr lang="en-GB" b="0" i="1" dirty="0">
                <a:effectLst/>
              </a:rPr>
              <a:t>Watchdog</a:t>
            </a:r>
            <a:r>
              <a:rPr lang="en-GB" b="0" i="0" dirty="0">
                <a:effectLst/>
              </a:rPr>
              <a:t> – to ensure that the Roma women rights are observed, that the images of Roma women are realistically represented in the media, public space, and on the agenda of politicians.</a:t>
            </a:r>
            <a:endParaRPr lang="en-GB" b="0" i="0" dirty="0">
              <a:solidFill>
                <a:srgbClr val="383838"/>
              </a:solidFill>
              <a:effectLst/>
              <a:latin typeface="Montserrat" panose="00000500000000000000" pitchFamily="2" charset="0"/>
            </a:endParaRPr>
          </a:p>
          <a:p>
            <a:endParaRPr lang="en-US" dirty="0"/>
          </a:p>
        </p:txBody>
      </p:sp>
      <p:sp>
        <p:nvSpPr>
          <p:cNvPr id="4" name="Slide Number Placeholder 3"/>
          <p:cNvSpPr>
            <a:spLocks noGrp="1"/>
          </p:cNvSpPr>
          <p:nvPr>
            <p:ph type="sldNum" sz="quarter" idx="5"/>
          </p:nvPr>
        </p:nvSpPr>
        <p:spPr/>
        <p:txBody>
          <a:bodyPr/>
          <a:lstStyle/>
          <a:p>
            <a:fld id="{81157224-AB42-4BF7-B128-C85E7578F0B9}" type="slidenum">
              <a:rPr lang="en-GB" smtClean="0"/>
              <a:t>12</a:t>
            </a:fld>
            <a:endParaRPr lang="en-GB"/>
          </a:p>
        </p:txBody>
      </p:sp>
    </p:spTree>
    <p:extLst>
      <p:ext uri="{BB962C8B-B14F-4D97-AF65-F5344CB8AC3E}">
        <p14:creationId xmlns:p14="http://schemas.microsoft.com/office/powerpoint/2010/main" val="20897934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3961397"/>
          </a:xfrm>
        </p:spPr>
        <p:txBody>
          <a:bodyPr/>
          <a:lstStyle/>
          <a:p>
            <a:pPr algn="just"/>
            <a:r>
              <a:rPr lang="en-GB" b="0" i="0" dirty="0">
                <a:effectLst/>
              </a:rPr>
              <a:t>ARA ART deals with artistic creation and organizing cultural events with a social dimension. Apart from general cultural and social activities, ARA ART </a:t>
            </a:r>
            <a:r>
              <a:rPr lang="en-GB" dirty="0"/>
              <a:t>specialises in</a:t>
            </a:r>
            <a:r>
              <a:rPr lang="en-GB" b="0" i="0" dirty="0">
                <a:effectLst/>
              </a:rPr>
              <a:t> the Roma LGBT+ minority and the issue of multiple discrimination.</a:t>
            </a:r>
            <a:endParaRPr lang="hu-HU" b="0" i="0" dirty="0">
              <a:effectLst/>
            </a:endParaRPr>
          </a:p>
          <a:p>
            <a:pPr algn="just"/>
            <a:endParaRPr lang="hu-HU" b="0" i="0" dirty="0">
              <a:effectLst/>
            </a:endParaRPr>
          </a:p>
          <a:p>
            <a:pPr algn="just"/>
            <a:r>
              <a:rPr lang="hu-HU" b="0" i="0" dirty="0">
                <a:effectLst/>
              </a:rPr>
              <a:t>The aims of ARA ART are:</a:t>
            </a:r>
          </a:p>
          <a:p>
            <a:pPr marL="171450" indent="-171450" algn="just">
              <a:buFont typeface="Arial" panose="020B0604020202020204" pitchFamily="34" charset="0"/>
              <a:buChar char="•"/>
            </a:pPr>
            <a:r>
              <a:rPr lang="en-GB" b="0" i="0" dirty="0">
                <a:effectLst/>
              </a:rPr>
              <a:t>To improve the information available to crucial stakeholders about the position of LGBT+ people </a:t>
            </a:r>
            <a:r>
              <a:rPr lang="en-GB" b="0" i="0" dirty="0">
                <a:solidFill>
                  <a:srgbClr val="1C1C1C"/>
                </a:solidFill>
                <a:effectLst/>
              </a:rPr>
              <a:t>of Romani origin in selected countries</a:t>
            </a:r>
          </a:p>
          <a:p>
            <a:pPr marL="171450" indent="-171450" algn="just">
              <a:buFont typeface="Arial" panose="020B0604020202020204" pitchFamily="34" charset="0"/>
              <a:buChar char="•"/>
            </a:pPr>
            <a:r>
              <a:rPr lang="en-GB" b="0" i="0" dirty="0">
                <a:solidFill>
                  <a:srgbClr val="1C1C1C"/>
                </a:solidFill>
                <a:effectLst/>
              </a:rPr>
              <a:t>To raise awareness and increase the amount of information available to the public about LGBT+ people of Romani origin</a:t>
            </a:r>
          </a:p>
          <a:p>
            <a:pPr marL="171450" indent="-171450" algn="just">
              <a:buFont typeface="Arial" panose="020B0604020202020204" pitchFamily="34" charset="0"/>
              <a:buChar char="•"/>
            </a:pPr>
            <a:r>
              <a:rPr lang="en-GB" b="0" i="0" dirty="0">
                <a:solidFill>
                  <a:srgbClr val="1C1C1C"/>
                </a:solidFill>
                <a:effectLst/>
              </a:rPr>
              <a:t>To strengthen the European call for national-level policies on the integration of Romani communities in the Member States, so such policies reflect the needs of the diverse composition of the groups representing the population of Roma</a:t>
            </a:r>
          </a:p>
          <a:p>
            <a:pPr marL="171450" indent="-171450" algn="just">
              <a:buFont typeface="Arial" panose="020B0604020202020204" pitchFamily="34" charset="0"/>
              <a:buChar char="•"/>
            </a:pPr>
            <a:r>
              <a:rPr lang="en-GB" b="0" i="0" dirty="0">
                <a:solidFill>
                  <a:srgbClr val="1C1C1C"/>
                </a:solidFill>
                <a:effectLst/>
              </a:rPr>
              <a:t>To increase advocacy for applying an intersectional approach to combating discrimination against LGBT+ people of Romani origin</a:t>
            </a:r>
          </a:p>
          <a:p>
            <a:pPr marL="171450" indent="-171450" algn="just">
              <a:buFont typeface="Arial" panose="020B0604020202020204" pitchFamily="34" charset="0"/>
              <a:buChar char="•"/>
            </a:pPr>
            <a:r>
              <a:rPr lang="en-GB" b="0" i="0" dirty="0">
                <a:solidFill>
                  <a:srgbClr val="1C1C1C"/>
                </a:solidFill>
                <a:effectLst/>
              </a:rPr>
              <a:t>To consolidate and to expand the functionality of the International LGBT+ Roma Platform</a:t>
            </a:r>
            <a:endParaRPr lang="hu-HU" b="0" i="0" dirty="0">
              <a:solidFill>
                <a:srgbClr val="1C1C1C"/>
              </a:solidFill>
              <a:effectLst/>
            </a:endParaRPr>
          </a:p>
          <a:p>
            <a:endParaRPr lang="en-US" dirty="0"/>
          </a:p>
        </p:txBody>
      </p:sp>
      <p:sp>
        <p:nvSpPr>
          <p:cNvPr id="4" name="Slide Number Placeholder 3"/>
          <p:cNvSpPr>
            <a:spLocks noGrp="1"/>
          </p:cNvSpPr>
          <p:nvPr>
            <p:ph type="sldNum" sz="quarter" idx="5"/>
          </p:nvPr>
        </p:nvSpPr>
        <p:spPr/>
        <p:txBody>
          <a:bodyPr/>
          <a:lstStyle/>
          <a:p>
            <a:fld id="{81157224-AB42-4BF7-B128-C85E7578F0B9}" type="slidenum">
              <a:rPr lang="en-GB" smtClean="0"/>
              <a:t>13</a:t>
            </a:fld>
            <a:endParaRPr lang="en-GB"/>
          </a:p>
        </p:txBody>
      </p:sp>
    </p:spTree>
    <p:extLst>
      <p:ext uri="{BB962C8B-B14F-4D97-AF65-F5344CB8AC3E}">
        <p14:creationId xmlns:p14="http://schemas.microsoft.com/office/powerpoint/2010/main" val="8058806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3961397"/>
          </a:xfrm>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b="0" i="0" dirty="0">
                <a:solidFill>
                  <a:srgbClr val="1C1C1C"/>
                </a:solidFill>
                <a:effectLst/>
              </a:rPr>
              <a:t>ARA ART has organised the first international Roma LGBT+ conference, which resulted in the Prague declaration (2015) and the first Roma LGBT+ platform.</a:t>
            </a:r>
          </a:p>
          <a:p>
            <a:pPr marL="0" indent="0" algn="just">
              <a:lnSpc>
                <a:spcPct val="100000"/>
              </a:lnSpc>
              <a:buNone/>
            </a:pPr>
            <a:endParaRPr lang="en-GB" b="0" i="0" dirty="0">
              <a:solidFill>
                <a:srgbClr val="1C1C1C"/>
              </a:solidFill>
              <a:effectLst/>
            </a:endParaRPr>
          </a:p>
          <a:p>
            <a:pPr marL="0" indent="0" algn="just">
              <a:lnSpc>
                <a:spcPct val="100000"/>
              </a:lnSpc>
              <a:buNone/>
            </a:pPr>
            <a:r>
              <a:rPr lang="en-GB" b="0" i="0" dirty="0">
                <a:solidFill>
                  <a:srgbClr val="1C1C1C"/>
                </a:solidFill>
                <a:effectLst/>
              </a:rPr>
              <a:t>The Roma LGBT+ platform has as main objectives to:</a:t>
            </a:r>
          </a:p>
          <a:p>
            <a:pPr marL="171450" indent="-171450" algn="just">
              <a:lnSpc>
                <a:spcPct val="100000"/>
              </a:lnSpc>
              <a:buFont typeface="Arial" panose="020B0604020202020204" pitchFamily="34" charset="0"/>
              <a:buChar char="•"/>
            </a:pPr>
            <a:r>
              <a:rPr lang="en-GB" dirty="0" err="1">
                <a:solidFill>
                  <a:srgbClr val="1C1C1C"/>
                </a:solidFill>
              </a:rPr>
              <a:t>r</a:t>
            </a:r>
            <a:r>
              <a:rPr lang="en-GB" b="0" i="0" dirty="0" err="1">
                <a:solidFill>
                  <a:srgbClr val="1C1C1C"/>
                </a:solidFill>
                <a:effectLst/>
              </a:rPr>
              <a:t>eflecte</a:t>
            </a:r>
            <a:r>
              <a:rPr lang="en-GB" b="0" i="0" dirty="0">
                <a:solidFill>
                  <a:srgbClr val="1C1C1C"/>
                </a:solidFill>
                <a:effectLst/>
              </a:rPr>
              <a:t> on the need of mediating and sharing a deeper knowledge of the Roma LGBT+ status in the EU </a:t>
            </a:r>
          </a:p>
          <a:p>
            <a:pPr marL="171450" indent="-171450" algn="just">
              <a:lnSpc>
                <a:spcPct val="100000"/>
              </a:lnSpc>
              <a:buFont typeface="Arial" panose="020B0604020202020204" pitchFamily="34" charset="0"/>
              <a:buChar char="•"/>
            </a:pPr>
            <a:r>
              <a:rPr lang="en-GB" b="0" i="0" dirty="0">
                <a:solidFill>
                  <a:srgbClr val="1C1C1C"/>
                </a:solidFill>
                <a:effectLst/>
              </a:rPr>
              <a:t>provide better information and drawing attention to this group of population as well as its supporting structures</a:t>
            </a:r>
          </a:p>
          <a:p>
            <a:pPr marL="171450" indent="-171450" algn="just">
              <a:lnSpc>
                <a:spcPct val="100000"/>
              </a:lnSpc>
              <a:buFont typeface="Arial" panose="020B0604020202020204" pitchFamily="34" charset="0"/>
              <a:buChar char="•"/>
            </a:pPr>
            <a:r>
              <a:rPr lang="en-GB" b="0" i="0" dirty="0">
                <a:solidFill>
                  <a:srgbClr val="1C1C1C"/>
                </a:solidFill>
                <a:effectLst/>
              </a:rPr>
              <a:t>strengthen interventions in order to implement direct measures against the Roma LGBT+ discrimination within national policies</a:t>
            </a:r>
            <a:endParaRPr lang="en-GB" dirty="0">
              <a:solidFill>
                <a:srgbClr val="1C1C1C"/>
              </a:solidFill>
            </a:endParaRPr>
          </a:p>
          <a:p>
            <a:pPr marL="171450" indent="-171450" algn="just">
              <a:lnSpc>
                <a:spcPct val="100000"/>
              </a:lnSpc>
              <a:buFont typeface="Arial" panose="020B0604020202020204" pitchFamily="34" charset="0"/>
              <a:buChar char="•"/>
            </a:pPr>
            <a:r>
              <a:rPr lang="en-GB" dirty="0">
                <a:solidFill>
                  <a:srgbClr val="1C1C1C"/>
                </a:solidFill>
              </a:rPr>
              <a:t>c</a:t>
            </a:r>
            <a:r>
              <a:rPr lang="en-GB" b="0" i="0" dirty="0">
                <a:solidFill>
                  <a:srgbClr val="1C1C1C"/>
                </a:solidFill>
                <a:effectLst/>
              </a:rPr>
              <a:t>reate a space for sharing information, experiences and well-established practise</a:t>
            </a:r>
          </a:p>
        </p:txBody>
      </p:sp>
      <p:sp>
        <p:nvSpPr>
          <p:cNvPr id="4" name="Slide Number Placeholder 3"/>
          <p:cNvSpPr>
            <a:spLocks noGrp="1"/>
          </p:cNvSpPr>
          <p:nvPr>
            <p:ph type="sldNum" sz="quarter" idx="5"/>
          </p:nvPr>
        </p:nvSpPr>
        <p:spPr/>
        <p:txBody>
          <a:bodyPr/>
          <a:lstStyle/>
          <a:p>
            <a:fld id="{81157224-AB42-4BF7-B128-C85E7578F0B9}" type="slidenum">
              <a:rPr lang="en-GB" smtClean="0"/>
              <a:t>14</a:t>
            </a:fld>
            <a:endParaRPr lang="en-GB"/>
          </a:p>
        </p:txBody>
      </p:sp>
    </p:spTree>
    <p:extLst>
      <p:ext uri="{BB962C8B-B14F-4D97-AF65-F5344CB8AC3E}">
        <p14:creationId xmlns:p14="http://schemas.microsoft.com/office/powerpoint/2010/main" val="29675405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81157224-AB42-4BF7-B128-C85E7578F0B9}" type="slidenum">
              <a:rPr lang="en-GB" smtClean="0"/>
              <a:t>15</a:t>
            </a:fld>
            <a:endParaRPr lang="en-GB"/>
          </a:p>
        </p:txBody>
      </p:sp>
    </p:spTree>
    <p:extLst>
      <p:ext uri="{BB962C8B-B14F-4D97-AF65-F5344CB8AC3E}">
        <p14:creationId xmlns:p14="http://schemas.microsoft.com/office/powerpoint/2010/main" val="11700731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We have reached the end of this module. </a:t>
            </a:r>
            <a:endParaRPr lang="es-ES"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the next module, we will go into detail about the situation of Roma who exercise their </a:t>
            </a:r>
            <a:r>
              <a:rPr lang="en-GB" dirty="0"/>
              <a:t>r</a:t>
            </a:r>
            <a:r>
              <a:rPr lang="en-GB" sz="1200" kern="1200" dirty="0">
                <a:solidFill>
                  <a:schemeClr val="tx1"/>
                </a:solidFill>
                <a:effectLst/>
                <a:latin typeface="+mn-lt"/>
                <a:ea typeface="+mn-ea"/>
                <a:cs typeface="+mn-cs"/>
              </a:rPr>
              <a:t>ight to free movement. </a:t>
            </a:r>
          </a:p>
          <a:p>
            <a:pPr algn="just">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Thank you for reading our training modules! You can find all the modules on FEANTSA’s website (</a:t>
            </a:r>
            <a:r>
              <a:rPr lang="en-GB" dirty="0">
                <a:highlight>
                  <a:srgbClr val="FFFF00"/>
                </a:highlight>
                <a:latin typeface="Calibri" panose="020F0502020204030204" pitchFamily="34" charset="0"/>
                <a:ea typeface="Calibri" panose="020F0502020204030204" pitchFamily="34" charset="0"/>
                <a:cs typeface="Times New Roman" panose="02020603050405020304" pitchFamily="18" charset="0"/>
              </a:rPr>
              <a:t>insert link</a:t>
            </a:r>
            <a:r>
              <a:rPr lang="en-GB" dirty="0">
                <a:latin typeface="Calibri" panose="020F0502020204030204" pitchFamily="34" charset="0"/>
                <a:ea typeface="Calibri" panose="020F0502020204030204" pitchFamily="34" charset="0"/>
                <a:cs typeface="Times New Roman" panose="02020603050405020304" pitchFamily="18" charset="0"/>
              </a:rPr>
              <a:t>).</a:t>
            </a:r>
          </a:p>
          <a:p>
            <a:endParaRPr lang="en-US" dirty="0"/>
          </a:p>
        </p:txBody>
      </p:sp>
      <p:sp>
        <p:nvSpPr>
          <p:cNvPr id="4" name="Slide Number Placeholder 3"/>
          <p:cNvSpPr>
            <a:spLocks noGrp="1"/>
          </p:cNvSpPr>
          <p:nvPr>
            <p:ph type="sldNum" sz="quarter" idx="5"/>
          </p:nvPr>
        </p:nvSpPr>
        <p:spPr/>
        <p:txBody>
          <a:bodyPr/>
          <a:lstStyle/>
          <a:p>
            <a:fld id="{D0A9AA34-C42E-4BE2-8A38-E141ABA62A80}" type="slidenum">
              <a:rPr lang="en-US" smtClean="0"/>
              <a:t>16</a:t>
            </a:fld>
            <a:endParaRPr lang="en-US"/>
          </a:p>
        </p:txBody>
      </p:sp>
    </p:spTree>
    <p:extLst>
      <p:ext uri="{BB962C8B-B14F-4D97-AF65-F5344CB8AC3E}">
        <p14:creationId xmlns:p14="http://schemas.microsoft.com/office/powerpoint/2010/main" val="2763973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743450"/>
          </a:xfrm>
        </p:spPr>
        <p:txBody>
          <a:bodyPr/>
          <a:lstStyle/>
          <a:p>
            <a:pPr algn="just">
              <a:spcBef>
                <a:spcPts val="600"/>
              </a:spcBef>
            </a:pPr>
            <a:r>
              <a:rPr lang="hu-HU" sz="1200" b="0" i="0" kern="1200" dirty="0">
                <a:solidFill>
                  <a:schemeClr val="tx1"/>
                </a:solidFill>
                <a:effectLst/>
                <a:latin typeface="+mn-lt"/>
                <a:ea typeface="+mn-ea"/>
                <a:cs typeface="+mn-cs"/>
              </a:rPr>
              <a:t>Even before Kimberlé Crenshaw</a:t>
            </a:r>
            <a:r>
              <a:rPr lang="fr-BE" sz="1200" b="0" i="0" kern="1200" dirty="0">
                <a:solidFill>
                  <a:schemeClr val="tx1"/>
                </a:solidFill>
                <a:effectLst/>
                <a:latin typeface="+mn-lt"/>
                <a:ea typeface="+mn-ea"/>
                <a:cs typeface="+mn-cs"/>
              </a:rPr>
              <a:t> </a:t>
            </a:r>
            <a:r>
              <a:rPr lang="hu-HU" sz="1200" b="0" i="0" kern="1200" dirty="0">
                <a:solidFill>
                  <a:schemeClr val="tx1"/>
                </a:solidFill>
                <a:effectLst/>
                <a:latin typeface="+mn-lt"/>
                <a:ea typeface="+mn-ea"/>
                <a:cs typeface="+mn-cs"/>
              </a:rPr>
              <a:t>coined the term, black women scholars</a:t>
            </a:r>
            <a:r>
              <a:rPr lang="fr-FR" sz="1200" b="0" i="0" kern="1200" dirty="0">
                <a:solidFill>
                  <a:schemeClr val="tx1"/>
                </a:solidFill>
                <a:effectLst/>
                <a:latin typeface="+mn-lt"/>
                <a:ea typeface="+mn-ea"/>
                <a:cs typeface="+mn-cs"/>
              </a:rPr>
              <a:t>, </a:t>
            </a:r>
            <a:r>
              <a:rPr lang="hu-HU" sz="1200" b="0" i="0" kern="1200" dirty="0">
                <a:solidFill>
                  <a:schemeClr val="tx1"/>
                </a:solidFill>
                <a:effectLst/>
                <a:latin typeface="+mn-lt"/>
                <a:ea typeface="+mn-ea"/>
                <a:cs typeface="+mn-cs"/>
              </a:rPr>
              <a:t>activists</a:t>
            </a:r>
            <a:r>
              <a:rPr lang="fr-FR" dirty="0"/>
              <a:t> and </a:t>
            </a:r>
            <a:r>
              <a:rPr lang="hu-HU" sz="1200" b="0" i="0" kern="1200" dirty="0">
                <a:solidFill>
                  <a:schemeClr val="tx1"/>
                </a:solidFill>
                <a:effectLst/>
                <a:latin typeface="+mn-lt"/>
                <a:ea typeface="+mn-ea"/>
                <a:cs typeface="+mn-cs"/>
              </a:rPr>
              <a:t>artists </a:t>
            </a:r>
            <a:r>
              <a:rPr lang="en-GB" sz="1200" b="0" i="0" kern="1200" dirty="0">
                <a:solidFill>
                  <a:schemeClr val="tx1"/>
                </a:solidFill>
                <a:effectLst/>
                <a:latin typeface="+mn-lt"/>
                <a:ea typeface="+mn-ea"/>
                <a:cs typeface="+mn-cs"/>
              </a:rPr>
              <a:t>were </a:t>
            </a:r>
            <a:r>
              <a:rPr lang="hu-HU" sz="1200" b="0" i="0" kern="1200" dirty="0">
                <a:solidFill>
                  <a:schemeClr val="tx1"/>
                </a:solidFill>
                <a:effectLst/>
                <a:latin typeface="+mn-lt"/>
                <a:ea typeface="+mn-ea"/>
                <a:cs typeface="+mn-cs"/>
              </a:rPr>
              <a:t>articulat</a:t>
            </a:r>
            <a:r>
              <a:rPr lang="en-GB" sz="1200" b="0" i="0" kern="1200" dirty="0" err="1">
                <a:solidFill>
                  <a:schemeClr val="tx1"/>
                </a:solidFill>
                <a:effectLst/>
                <a:latin typeface="+mn-lt"/>
                <a:ea typeface="+mn-ea"/>
                <a:cs typeface="+mn-cs"/>
              </a:rPr>
              <a:t>ing</a:t>
            </a:r>
            <a:r>
              <a:rPr lang="hu-HU" sz="1200" b="0" i="0" kern="1200" dirty="0">
                <a:solidFill>
                  <a:schemeClr val="tx1"/>
                </a:solidFill>
                <a:effectLst/>
                <a:latin typeface="+mn-lt"/>
                <a:ea typeface="+mn-ea"/>
                <a:cs typeface="+mn-cs"/>
              </a:rPr>
              <a:t> the multiple discrimination</a:t>
            </a:r>
            <a:r>
              <a:rPr lang="fr-BE" sz="1200" b="0" i="0" kern="1200" dirty="0">
                <a:solidFill>
                  <a:schemeClr val="tx1"/>
                </a:solidFill>
                <a:effectLst/>
                <a:latin typeface="+mn-lt"/>
                <a:ea typeface="+mn-ea"/>
                <a:cs typeface="+mn-cs"/>
              </a:rPr>
              <a:t>s</a:t>
            </a:r>
            <a:r>
              <a:rPr lang="hu-HU" sz="1200" b="0" i="0" kern="1200" dirty="0">
                <a:solidFill>
                  <a:schemeClr val="tx1"/>
                </a:solidFill>
                <a:effectLst/>
                <a:latin typeface="+mn-lt"/>
                <a:ea typeface="+mn-ea"/>
                <a:cs typeface="+mn-cs"/>
              </a:rPr>
              <a:t> they faced within the white feminist movement and black civil rights movement. Scholars such as </a:t>
            </a:r>
            <a:r>
              <a:rPr lang="fr-BE" dirty="0"/>
              <a:t>b</a:t>
            </a:r>
            <a:r>
              <a:rPr lang="hu-HU" sz="1200" b="0" i="0" kern="1200" dirty="0">
                <a:solidFill>
                  <a:schemeClr val="tx1"/>
                </a:solidFill>
                <a:effectLst/>
                <a:latin typeface="+mn-lt"/>
                <a:ea typeface="+mn-ea"/>
                <a:cs typeface="+mn-cs"/>
              </a:rPr>
              <a:t>ell </a:t>
            </a:r>
            <a:r>
              <a:rPr lang="fr-BE" sz="1200" b="0" i="0" kern="1200" dirty="0">
                <a:solidFill>
                  <a:schemeClr val="tx1"/>
                </a:solidFill>
                <a:effectLst/>
                <a:latin typeface="+mn-lt"/>
                <a:ea typeface="+mn-ea"/>
                <a:cs typeface="+mn-cs"/>
              </a:rPr>
              <a:t>h</a:t>
            </a:r>
            <a:r>
              <a:rPr lang="hu-HU" sz="1200" b="0" i="0" kern="1200" dirty="0">
                <a:solidFill>
                  <a:schemeClr val="tx1"/>
                </a:solidFill>
                <a:effectLst/>
                <a:latin typeface="+mn-lt"/>
                <a:ea typeface="+mn-ea"/>
                <a:cs typeface="+mn-cs"/>
              </a:rPr>
              <a:t>ooks</a:t>
            </a:r>
            <a:r>
              <a:rPr lang="fr-BE" sz="1200" b="0" i="0" kern="120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and</a:t>
            </a:r>
            <a:r>
              <a:rPr lang="hu-HU" sz="1200" b="0" i="0" kern="1200" dirty="0">
                <a:solidFill>
                  <a:schemeClr val="tx1"/>
                </a:solidFill>
                <a:effectLst/>
                <a:latin typeface="+mn-lt"/>
                <a:ea typeface="+mn-ea"/>
                <a:cs typeface="+mn-cs"/>
              </a:rPr>
              <a:t> Gloria Anzaldua</a:t>
            </a:r>
            <a:r>
              <a:rPr lang="fr-BE" sz="1200" b="0" i="0" kern="120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had</a:t>
            </a:r>
            <a:r>
              <a:rPr lang="hu-HU" sz="1200" b="0" i="0" kern="1200" dirty="0">
                <a:solidFill>
                  <a:schemeClr val="tx1"/>
                </a:solidFill>
                <a:effectLst/>
                <a:latin typeface="+mn-lt"/>
                <a:ea typeface="+mn-ea"/>
                <a:cs typeface="+mn-cs"/>
              </a:rPr>
              <a:t> been writing about the intertwined oppression women of color </a:t>
            </a:r>
            <a:r>
              <a:rPr lang="en-GB" sz="1200" b="0" i="0" kern="1200" dirty="0">
                <a:solidFill>
                  <a:schemeClr val="tx1"/>
                </a:solidFill>
                <a:effectLst/>
                <a:latin typeface="+mn-lt"/>
                <a:ea typeface="+mn-ea"/>
                <a:cs typeface="+mn-cs"/>
              </a:rPr>
              <a:t>were</a:t>
            </a:r>
            <a:r>
              <a:rPr lang="hu-HU" sz="1200" b="0" i="0" kern="1200" dirty="0">
                <a:solidFill>
                  <a:schemeClr val="tx1"/>
                </a:solidFill>
                <a:effectLst/>
                <a:latin typeface="+mn-lt"/>
                <a:ea typeface="+mn-ea"/>
                <a:cs typeface="+mn-cs"/>
              </a:rPr>
              <a:t> facing due to their gender, race, religion, and sexuality. </a:t>
            </a:r>
          </a:p>
          <a:p>
            <a:pPr algn="just">
              <a:spcBef>
                <a:spcPts val="600"/>
              </a:spcBef>
            </a:pPr>
            <a:r>
              <a:rPr lang="hu-HU" sz="1200" b="0" i="0" kern="1200" dirty="0">
                <a:solidFill>
                  <a:schemeClr val="tx1"/>
                </a:solidFill>
                <a:effectLst/>
                <a:latin typeface="+mn-lt"/>
                <a:ea typeface="+mn-ea"/>
                <a:cs typeface="+mn-cs"/>
              </a:rPr>
              <a:t>Intersectionality as a term was developed </a:t>
            </a:r>
            <a:r>
              <a:rPr lang="en-GB" sz="1200" b="0" i="0" kern="1200" dirty="0">
                <a:solidFill>
                  <a:schemeClr val="tx1"/>
                </a:solidFill>
                <a:effectLst/>
                <a:latin typeface="+mn-lt"/>
                <a:ea typeface="+mn-ea"/>
                <a:cs typeface="+mn-cs"/>
              </a:rPr>
              <a:t>by black feminist scholar </a:t>
            </a:r>
            <a:r>
              <a:rPr lang="en-GB" sz="1200" b="0" i="0" kern="1200" dirty="0" err="1">
                <a:solidFill>
                  <a:schemeClr val="tx1"/>
                </a:solidFill>
                <a:effectLst/>
                <a:latin typeface="+mn-lt"/>
                <a:ea typeface="+mn-ea"/>
                <a:cs typeface="+mn-cs"/>
              </a:rPr>
              <a:t>Kimberlé</a:t>
            </a:r>
            <a:r>
              <a:rPr lang="en-GB" sz="1200" b="0" i="0" kern="1200" dirty="0">
                <a:solidFill>
                  <a:schemeClr val="tx1"/>
                </a:solidFill>
                <a:effectLst/>
                <a:latin typeface="+mn-lt"/>
                <a:ea typeface="+mn-ea"/>
                <a:cs typeface="+mn-cs"/>
              </a:rPr>
              <a:t> Williams Crenshaw in 1989 “Demarginalizing the Intersection of Race and Sex: A Black Feminist Critique of Antidiscrimination Doctrine, Feminist Theory and Antiracist Politics.” While the theory began as an exploration, primarily of the oppression of black women within society and the intersecting layers of different forms of oppression, today the analysis has expanded to include many more aspects of social identity. Identities most commonly referenced in the fourth wave of feminism include race, gender, sex, sexual orientation, class, ability, nationality, citizenship</a:t>
            </a:r>
            <a:r>
              <a:rPr lang="en-GB" dirty="0"/>
              <a:t> or </a:t>
            </a:r>
            <a:r>
              <a:rPr lang="en-GB" sz="1200" b="0" i="0" kern="1200" dirty="0">
                <a:solidFill>
                  <a:schemeClr val="tx1"/>
                </a:solidFill>
                <a:effectLst/>
                <a:latin typeface="+mn-lt"/>
                <a:ea typeface="+mn-ea"/>
                <a:cs typeface="+mn-cs"/>
              </a:rPr>
              <a:t>religion. Despite being coined in 1989, the term Intersectionality was not widely adopted by feminists until the 2000s and has only grown in popularity since that time.</a:t>
            </a:r>
            <a:endParaRPr lang="hu-HU" sz="1200" b="0" i="0" kern="1200" dirty="0">
              <a:solidFill>
                <a:schemeClr val="tx1"/>
              </a:solidFill>
              <a:effectLst/>
              <a:latin typeface="+mn-lt"/>
              <a:ea typeface="+mn-ea"/>
              <a:cs typeface="+mn-cs"/>
            </a:endParaRPr>
          </a:p>
          <a:p>
            <a:pPr algn="just">
              <a:spcBef>
                <a:spcPts val="600"/>
              </a:spcBef>
            </a:pPr>
            <a:r>
              <a:rPr lang="fr-BE" sz="1200" b="0" i="0" kern="1200" dirty="0">
                <a:solidFill>
                  <a:schemeClr val="tx1"/>
                </a:solidFill>
                <a:effectLst/>
                <a:latin typeface="+mn-lt"/>
                <a:ea typeface="+mn-ea"/>
                <a:cs typeface="+mn-cs"/>
              </a:rPr>
              <a:t>It </a:t>
            </a:r>
            <a:r>
              <a:rPr lang="hu-HU" sz="1200" b="0" i="0" kern="1200" dirty="0">
                <a:solidFill>
                  <a:schemeClr val="tx1"/>
                </a:solidFill>
                <a:effectLst/>
                <a:latin typeface="+mn-lt"/>
                <a:ea typeface="+mn-ea"/>
                <a:cs typeface="+mn-cs"/>
              </a:rPr>
              <a:t>has become a widely used concept to explain the complex oppression people face </a:t>
            </a:r>
            <a:r>
              <a:rPr lang="fr-BE" sz="1200" b="0" i="0" kern="1200" dirty="0">
                <a:solidFill>
                  <a:schemeClr val="tx1"/>
                </a:solidFill>
                <a:effectLst/>
                <a:latin typeface="+mn-lt"/>
                <a:ea typeface="+mn-ea"/>
                <a:cs typeface="+mn-cs"/>
              </a:rPr>
              <a:t>on the basis of </a:t>
            </a:r>
            <a:r>
              <a:rPr lang="hu-HU" sz="1200" b="0" i="0" kern="1200" dirty="0">
                <a:solidFill>
                  <a:schemeClr val="tx1"/>
                </a:solidFill>
                <a:effectLst/>
                <a:latin typeface="+mn-lt"/>
                <a:ea typeface="+mn-ea"/>
                <a:cs typeface="+mn-cs"/>
              </a:rPr>
              <a:t>religion, gender, race, ethnicity, age, sexual orientation, geographical location, physical and mental ability, etc. Intersectionality is also used as a methodological tool to address the different needs of marginalized groups in policy, social work, education, etc. </a:t>
            </a:r>
          </a:p>
          <a:p>
            <a:pPr algn="just"/>
            <a:endParaRPr lang="hu-HU" sz="1200" b="0" i="0" kern="1200" dirty="0">
              <a:solidFill>
                <a:schemeClr val="tx1"/>
              </a:solidFill>
              <a:effectLst/>
              <a:latin typeface="+mn-lt"/>
              <a:ea typeface="+mn-ea"/>
              <a:cs typeface="+mn-cs"/>
            </a:endParaRPr>
          </a:p>
          <a:p>
            <a:pPr algn="just"/>
            <a:r>
              <a:rPr lang="hu-HU" sz="1200" b="0" i="0" kern="1200" dirty="0">
                <a:solidFill>
                  <a:schemeClr val="tx1"/>
                </a:solidFill>
                <a:effectLst/>
                <a:latin typeface="+mn-lt"/>
                <a:ea typeface="+mn-ea"/>
                <a:cs typeface="+mn-cs"/>
              </a:rPr>
              <a:t>Picture: http://genderedinnovations.stanford.edu/terms/intersectionality.html</a:t>
            </a:r>
          </a:p>
          <a:p>
            <a:pPr algn="just"/>
            <a:endParaRPr lang="hu-HU" sz="1200" b="0" i="0" kern="1200" dirty="0">
              <a:solidFill>
                <a:schemeClr val="tx1"/>
              </a:solidFill>
              <a:effectLst/>
              <a:latin typeface="+mn-lt"/>
              <a:ea typeface="+mn-ea"/>
              <a:cs typeface="+mn-cs"/>
            </a:endParaRPr>
          </a:p>
          <a:p>
            <a:pPr algn="just"/>
            <a:endParaRPr lang="en-GB" sz="1200" b="0" i="0" kern="1200" dirty="0">
              <a:solidFill>
                <a:schemeClr val="tx1"/>
              </a:solidFill>
              <a:effectLst/>
              <a:latin typeface="+mn-lt"/>
              <a:ea typeface="+mn-ea"/>
              <a:cs typeface="+mn-cs"/>
            </a:endParaRP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81157224-AB42-4BF7-B128-C85E7578F0B9}" type="slidenum">
              <a:rPr lang="en-GB" smtClean="0"/>
              <a:t>2</a:t>
            </a:fld>
            <a:endParaRPr lang="en-GB"/>
          </a:p>
        </p:txBody>
      </p:sp>
    </p:spTree>
    <p:extLst>
      <p:ext uri="{BB962C8B-B14F-4D97-AF65-F5344CB8AC3E}">
        <p14:creationId xmlns:p14="http://schemas.microsoft.com/office/powerpoint/2010/main" val="1099159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898900"/>
          </a:xfrm>
        </p:spPr>
        <p:txBody>
          <a:bodyPr/>
          <a:lstStyle/>
          <a:p>
            <a:pPr algn="just"/>
            <a:r>
              <a:rPr lang="en-GB" dirty="0"/>
              <a:t>By using the intersectional approach, Romani women respond to the limitations of ‘ethnicity’ but also to the limitations of ‘gender’ as exclusive categories.</a:t>
            </a:r>
            <a:r>
              <a:rPr lang="hu-HU" dirty="0"/>
              <a:t> </a:t>
            </a:r>
            <a:r>
              <a:rPr lang="en-GB" dirty="0" err="1"/>
              <a:t>Intersectionalit</a:t>
            </a:r>
            <a:r>
              <a:rPr lang="hu-HU" dirty="0"/>
              <a:t>y</a:t>
            </a:r>
            <a:r>
              <a:rPr lang="en-GB" dirty="0"/>
              <a:t> has helped make people aware of, and reflect on, the hybrid structures of inequalities Romani women face.</a:t>
            </a:r>
            <a:r>
              <a:rPr lang="hu-HU" dirty="0"/>
              <a:t> </a:t>
            </a:r>
            <a:endParaRPr lang="fr-FR" dirty="0"/>
          </a:p>
          <a:p>
            <a:pPr algn="just"/>
            <a:endParaRPr lang="en-GB" dirty="0"/>
          </a:p>
          <a:p>
            <a:pPr algn="just"/>
            <a:r>
              <a:rPr lang="hu-HU" dirty="0"/>
              <a:t>When it comes to political and social mobili</a:t>
            </a:r>
            <a:r>
              <a:rPr lang="fr-FR" dirty="0" err="1"/>
              <a:t>sation</a:t>
            </a:r>
            <a:r>
              <a:rPr lang="hu-HU" dirty="0"/>
              <a:t>, intersectionality helps Roma women </a:t>
            </a:r>
            <a:r>
              <a:rPr lang="fr-FR" dirty="0" err="1"/>
              <a:t>from</a:t>
            </a:r>
            <a:r>
              <a:rPr lang="fr-FR" dirty="0"/>
              <a:t> </a:t>
            </a:r>
            <a:r>
              <a:rPr lang="hu-HU" dirty="0"/>
              <a:t>different backgrounds (age, class, sexuality, religion, etc.) to </a:t>
            </a:r>
            <a:r>
              <a:rPr lang="fr-FR" dirty="0" err="1"/>
              <a:t>make</a:t>
            </a:r>
            <a:r>
              <a:rPr lang="fr-FR" dirty="0"/>
              <a:t> connections </a:t>
            </a:r>
            <a:r>
              <a:rPr lang="fr-FR" dirty="0" err="1"/>
              <a:t>with</a:t>
            </a:r>
            <a:r>
              <a:rPr lang="hu-HU" dirty="0"/>
              <a:t> each other</a:t>
            </a:r>
            <a:r>
              <a:rPr lang="en-GB" dirty="0"/>
              <a:t>,</a:t>
            </a:r>
            <a:r>
              <a:rPr lang="hu-HU" dirty="0"/>
              <a:t> and</a:t>
            </a:r>
            <a:r>
              <a:rPr lang="fr-FR" dirty="0"/>
              <a:t> </a:t>
            </a:r>
            <a:r>
              <a:rPr lang="hu-HU" dirty="0"/>
              <a:t>create a diverse space </a:t>
            </a:r>
            <a:r>
              <a:rPr lang="en-GB" dirty="0"/>
              <a:t>reflective of</a:t>
            </a:r>
            <a:r>
              <a:rPr lang="hu-HU" dirty="0"/>
              <a:t> the diversity of the Roma wome</a:t>
            </a:r>
            <a:r>
              <a:rPr lang="fr-FR" dirty="0"/>
              <a:t>n</a:t>
            </a:r>
            <a:r>
              <a:rPr lang="hu-HU" dirty="0"/>
              <a:t>. </a:t>
            </a:r>
          </a:p>
          <a:p>
            <a:pPr algn="just"/>
            <a:endParaRPr lang="hu-HU" dirty="0"/>
          </a:p>
          <a:p>
            <a:pPr algn="just"/>
            <a:r>
              <a:rPr lang="hu-HU" sz="1200" b="1" i="0" kern="1200" dirty="0">
                <a:solidFill>
                  <a:schemeClr val="tx1"/>
                </a:solidFill>
                <a:effectLst/>
                <a:ea typeface="+mn-ea"/>
                <a:cs typeface="+mn-cs"/>
              </a:rPr>
              <a:t>More resource on Roma women/LGBTI and intersectionality </a:t>
            </a:r>
          </a:p>
          <a:p>
            <a:pPr algn="just"/>
            <a:r>
              <a:rPr lang="en-GB" sz="1200" b="0" i="0" kern="1200" dirty="0">
                <a:solidFill>
                  <a:schemeClr val="tx1"/>
                </a:solidFill>
                <a:effectLst/>
                <a:ea typeface="+mn-ea"/>
                <a:cs typeface="+mn-cs"/>
                <a:hlinkClick r:id="rId3"/>
              </a:rPr>
              <a:t>https://cps.ceu.edu/publications/policy-studies/missing-intersectionality</a:t>
            </a:r>
            <a:r>
              <a:rPr lang="en-GB" sz="1200" b="0" i="0" kern="1200" dirty="0">
                <a:solidFill>
                  <a:schemeClr val="tx1"/>
                </a:solidFill>
                <a:effectLst/>
                <a:ea typeface="+mn-ea"/>
                <a:cs typeface="+mn-cs"/>
              </a:rPr>
              <a:t> </a:t>
            </a:r>
            <a:endParaRPr lang="hu-HU" sz="1200" b="0" i="0" kern="1200" dirty="0">
              <a:solidFill>
                <a:schemeClr val="tx1"/>
              </a:solidFill>
              <a:effectLst/>
              <a:ea typeface="+mn-ea"/>
              <a:cs typeface="+mn-cs"/>
            </a:endParaRPr>
          </a:p>
          <a:p>
            <a:pPr algn="just"/>
            <a:r>
              <a:rPr lang="hu-HU" sz="1200" b="0" i="0" kern="1200" dirty="0">
                <a:solidFill>
                  <a:schemeClr val="tx1"/>
                </a:solidFill>
                <a:effectLst/>
                <a:ea typeface="+mn-ea"/>
                <a:cs typeface="+mn-cs"/>
                <a:hlinkClick r:id="rId4"/>
              </a:rPr>
              <a:t>https://www.facebook.com/watch/live/?ref=watch_permalink&amp;v=1654804474690858</a:t>
            </a:r>
            <a:r>
              <a:rPr lang="en-GB" sz="1200" b="0" i="0" kern="1200" dirty="0">
                <a:solidFill>
                  <a:schemeClr val="tx1"/>
                </a:solidFill>
                <a:effectLst/>
                <a:ea typeface="+mn-ea"/>
                <a:cs typeface="+mn-cs"/>
              </a:rPr>
              <a:t> </a:t>
            </a:r>
          </a:p>
          <a:p>
            <a:pPr algn="just"/>
            <a:endParaRPr lang="hu-HU" sz="1200" b="0" i="0" kern="1200" dirty="0">
              <a:solidFill>
                <a:schemeClr val="tx1"/>
              </a:solidFill>
              <a:effectLst/>
              <a:ea typeface="+mn-ea"/>
              <a:cs typeface="+mn-cs"/>
            </a:endParaRPr>
          </a:p>
          <a:p>
            <a:pPr algn="just"/>
            <a:r>
              <a:rPr lang="en-US" b="0" i="0" u="none" strike="noStrike" dirty="0">
                <a:solidFill>
                  <a:srgbClr val="1A0DAB"/>
                </a:solidFill>
                <a:effectLst/>
                <a:hlinkClick r:id="rId5"/>
              </a:rPr>
              <a:t>https://crs.ceu.edu/index.php/crs/article/download/119/76</a:t>
            </a:r>
            <a:endParaRPr lang="hu-HU" b="0" i="0" u="none" strike="noStrike" dirty="0">
              <a:solidFill>
                <a:srgbClr val="1A0DAB"/>
              </a:solidFill>
              <a:effectLst/>
            </a:endParaRPr>
          </a:p>
          <a:p>
            <a:pPr algn="just"/>
            <a:r>
              <a:rPr lang="hu-HU" sz="1200" b="0" i="0" kern="1200" dirty="0">
                <a:solidFill>
                  <a:schemeClr val="tx1"/>
                </a:solidFill>
                <a:effectLst/>
                <a:ea typeface="+mn-ea"/>
                <a:cs typeface="+mn-cs"/>
                <a:hlinkClick r:id="rId6"/>
              </a:rPr>
              <a:t>https://eriac.org/wp-content/uploads/2021/12/Mate-Dezso-2017-The-First-Sparks-of-the-Romani-LGBTQ-Movement-Centre-for-Higher-Education-and-Equity-Research-CHEER-School-of-Education-and-Social-Work-University-of-Sussex-pp.1%E2%80%936.pdf</a:t>
            </a:r>
            <a:r>
              <a:rPr lang="en-GB" sz="1200" b="0" i="0" kern="1200" dirty="0">
                <a:solidFill>
                  <a:schemeClr val="tx1"/>
                </a:solidFill>
                <a:effectLst/>
                <a:ea typeface="+mn-ea"/>
                <a:cs typeface="+mn-cs"/>
              </a:rPr>
              <a:t> </a:t>
            </a:r>
            <a:endParaRPr lang="hu-HU" sz="1200" b="0" i="0" kern="1200" dirty="0">
              <a:solidFill>
                <a:schemeClr val="tx1"/>
              </a:solidFill>
              <a:effectLst/>
              <a:ea typeface="+mn-ea"/>
              <a:cs typeface="+mn-cs"/>
            </a:endParaRPr>
          </a:p>
          <a:p>
            <a:pPr algn="just"/>
            <a:endParaRPr lang="en-US" dirty="0"/>
          </a:p>
        </p:txBody>
      </p:sp>
      <p:sp>
        <p:nvSpPr>
          <p:cNvPr id="4" name="Slide Number Placeholder 3"/>
          <p:cNvSpPr>
            <a:spLocks noGrp="1"/>
          </p:cNvSpPr>
          <p:nvPr>
            <p:ph type="sldNum" sz="quarter" idx="5"/>
          </p:nvPr>
        </p:nvSpPr>
        <p:spPr/>
        <p:txBody>
          <a:bodyPr/>
          <a:lstStyle/>
          <a:p>
            <a:fld id="{81157224-AB42-4BF7-B128-C85E7578F0B9}" type="slidenum">
              <a:rPr lang="en-GB" smtClean="0"/>
              <a:t>3</a:t>
            </a:fld>
            <a:endParaRPr lang="en-GB"/>
          </a:p>
        </p:txBody>
      </p:sp>
    </p:spTree>
    <p:extLst>
      <p:ext uri="{BB962C8B-B14F-4D97-AF65-F5344CB8AC3E}">
        <p14:creationId xmlns:p14="http://schemas.microsoft.com/office/powerpoint/2010/main" val="3159097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629150"/>
          </a:xfrm>
        </p:spPr>
        <p:txBody>
          <a:bodyPr/>
          <a:lstStyle/>
          <a:p>
            <a:pPr algn="just">
              <a:spcBef>
                <a:spcPts val="600"/>
              </a:spcBef>
            </a:pPr>
            <a:r>
              <a:rPr lang="en-GB" b="0" i="0" u="none" strike="noStrike" baseline="0" dirty="0"/>
              <a:t>When it comes to the Roma, education is</a:t>
            </a:r>
            <a:r>
              <a:rPr lang="hu-HU" b="0" i="0" u="none" strike="noStrike" baseline="0" dirty="0"/>
              <a:t> </a:t>
            </a:r>
            <a:r>
              <a:rPr lang="en-GB" b="0" i="0" u="none" strike="noStrike" baseline="0" dirty="0"/>
              <a:t>extremely important for increasing social and economic mobility. Roma boys and</a:t>
            </a:r>
            <a:r>
              <a:rPr lang="hu-HU" b="0" i="0" u="none" strike="noStrike" baseline="0" dirty="0"/>
              <a:t> </a:t>
            </a:r>
            <a:r>
              <a:rPr lang="en-GB" b="0" i="0" u="none" strike="noStrike" baseline="0" dirty="0"/>
              <a:t>girls suffer significantly from a lack of access to the same quality of education as</a:t>
            </a:r>
            <a:r>
              <a:rPr lang="hu-HU" b="0" i="0" u="none" strike="noStrike" baseline="0" dirty="0"/>
              <a:t> </a:t>
            </a:r>
            <a:r>
              <a:rPr lang="en-GB" b="0" i="0" u="none" strike="noStrike" baseline="0" dirty="0"/>
              <a:t>the majority of children. Although the share of Roma girls attending</a:t>
            </a:r>
            <a:r>
              <a:rPr lang="hu-HU" b="0" i="0" u="none" strike="noStrike" baseline="0" dirty="0"/>
              <a:t> </a:t>
            </a:r>
            <a:r>
              <a:rPr lang="en-GB" b="0" i="0" u="none" strike="noStrike" baseline="0" dirty="0"/>
              <a:t>primary school is usually higher than that of Roma boys in the nine countries of the FRA survey from 2019, it is</a:t>
            </a:r>
            <a:r>
              <a:rPr lang="hu-HU" b="0" i="0" u="none" strike="noStrike" baseline="0" dirty="0"/>
              <a:t> </a:t>
            </a:r>
            <a:r>
              <a:rPr lang="en-GB" b="0" i="0" u="none" strike="noStrike" baseline="0" dirty="0"/>
              <a:t>still below that of the majority population (only 81% on average). </a:t>
            </a:r>
          </a:p>
          <a:p>
            <a:pPr algn="just">
              <a:spcBef>
                <a:spcPts val="600"/>
              </a:spcBef>
            </a:pPr>
            <a:r>
              <a:rPr lang="en-GB" b="0" i="0" u="none" strike="noStrike" baseline="0" dirty="0"/>
              <a:t>For</a:t>
            </a:r>
            <a:r>
              <a:rPr lang="hu-HU" b="0" i="0" u="none" strike="noStrike" baseline="0" dirty="0"/>
              <a:t> </a:t>
            </a:r>
            <a:r>
              <a:rPr lang="en-GB" b="0" i="0" u="none" strike="noStrike" baseline="0" dirty="0"/>
              <a:t>Roma girls, the problem arrives later on, such as when they</a:t>
            </a:r>
            <a:r>
              <a:rPr lang="hu-HU" b="0" i="0" u="none" strike="noStrike" baseline="0" dirty="0"/>
              <a:t> </a:t>
            </a:r>
            <a:r>
              <a:rPr lang="en-GB" b="0" i="0" u="none" strike="noStrike" baseline="0" dirty="0"/>
              <a:t>reach their teenage years. The FRA report shows that in the nine countries analysed, 66</a:t>
            </a:r>
            <a:r>
              <a:rPr lang="en-GB" dirty="0"/>
              <a:t>% </a:t>
            </a:r>
            <a:r>
              <a:rPr lang="en-GB" b="0" i="0" u="none" strike="noStrike" baseline="0" dirty="0"/>
              <a:t>of Roma boys between 16 and 24 neither attend secondary</a:t>
            </a:r>
            <a:r>
              <a:rPr lang="hu-HU" b="0" i="0" u="none" strike="noStrike" baseline="0" dirty="0"/>
              <a:t> </a:t>
            </a:r>
            <a:r>
              <a:rPr lang="en-GB" b="0" i="0" u="none" strike="noStrike" baseline="0" dirty="0"/>
              <a:t>school nor get any form of employment</a:t>
            </a:r>
            <a:r>
              <a:rPr lang="hu-HU" b="0" i="0" u="none" strike="noStrike" baseline="0" dirty="0"/>
              <a:t> (NEET)</a:t>
            </a:r>
            <a:r>
              <a:rPr lang="en-GB" b="0" i="0" u="none" strike="noStrike" baseline="0" dirty="0"/>
              <a:t>, but the situation is worse for Roma girls at</a:t>
            </a:r>
            <a:r>
              <a:rPr lang="hu-HU" b="0" i="0" u="none" strike="noStrike" baseline="0" dirty="0"/>
              <a:t> </a:t>
            </a:r>
            <a:r>
              <a:rPr lang="en-GB" b="0" i="0" u="none" strike="noStrike" baseline="0" dirty="0"/>
              <a:t>71%. </a:t>
            </a:r>
            <a:r>
              <a:rPr lang="hu-HU" b="0" i="0" u="none" strike="noStrike" baseline="0" dirty="0"/>
              <a:t>Some of the possible reasons for such</a:t>
            </a:r>
            <a:r>
              <a:rPr lang="fr-FR" b="0" i="0" u="none" strike="noStrike" baseline="0" dirty="0"/>
              <a:t> a</a:t>
            </a:r>
            <a:r>
              <a:rPr lang="hu-HU" b="0" i="0" u="none" strike="noStrike" baseline="0" dirty="0"/>
              <a:t> high number may include: dropping out of the school system too early, low quality education, school segregation, early marriage and early pregnancy, </a:t>
            </a:r>
            <a:r>
              <a:rPr lang="en-GB" b="0" i="0" u="none" strike="noStrike" baseline="0" dirty="0"/>
              <a:t>disadvantaged economic backgrounds, </a:t>
            </a:r>
            <a:r>
              <a:rPr lang="hu-HU" b="0" i="0" u="none" strike="noStrike" baseline="0" dirty="0"/>
              <a:t>etc.</a:t>
            </a:r>
            <a:endParaRPr lang="fr-FR" b="0" i="0" u="none" strike="noStrike" baseline="0" dirty="0"/>
          </a:p>
          <a:p>
            <a:pPr algn="just">
              <a:spcBef>
                <a:spcPts val="600"/>
              </a:spcBef>
            </a:pPr>
            <a:r>
              <a:rPr lang="en-GB" b="0" i="0" u="none" strike="noStrike" baseline="0" dirty="0"/>
              <a:t>For example, the European</a:t>
            </a:r>
            <a:r>
              <a:rPr lang="hu-HU" b="0" i="0" u="none" strike="noStrike" baseline="0" dirty="0"/>
              <a:t> </a:t>
            </a:r>
            <a:r>
              <a:rPr lang="fr-BE" b="0" i="0" u="none" strike="noStrike" baseline="0" dirty="0"/>
              <a:t>Roma </a:t>
            </a:r>
            <a:r>
              <a:rPr lang="en-GB" b="0" i="0" u="none" strike="noStrike" baseline="0" dirty="0"/>
              <a:t>Rights </a:t>
            </a:r>
            <a:r>
              <a:rPr lang="en-GB" b="0" i="0" u="none" strike="noStrike" baseline="0" dirty="0" err="1"/>
              <a:t>Center</a:t>
            </a:r>
            <a:r>
              <a:rPr lang="en-GB" b="0" i="0" u="none" strike="noStrike" baseline="0" dirty="0"/>
              <a:t> found out that Roma pupils are heavily overrepresented </a:t>
            </a:r>
            <a:r>
              <a:rPr lang="hu-HU" b="0" i="0" u="none" strike="noStrike" baseline="0" dirty="0"/>
              <a:t>in</a:t>
            </a:r>
            <a:r>
              <a:rPr lang="fr-BE" b="0" i="0" u="none" strike="noStrike" baseline="0" dirty="0"/>
              <a:t> </a:t>
            </a:r>
            <a:r>
              <a:rPr lang="hu-HU" b="0" i="0" u="none" strike="noStrike" baseline="0" dirty="0"/>
              <a:t>Hungar</a:t>
            </a:r>
            <a:r>
              <a:rPr lang="fr-BE" b="0" i="0" u="none" strike="noStrike" baseline="0" dirty="0" err="1"/>
              <a:t>ian</a:t>
            </a:r>
            <a:r>
              <a:rPr lang="fr-BE" b="0" i="0" u="none" strike="noStrike" baseline="0" dirty="0"/>
              <a:t> ‘</a:t>
            </a:r>
            <a:r>
              <a:rPr lang="en-GB" b="0" i="0" u="none" strike="noStrike" baseline="0" dirty="0"/>
              <a:t>special schools’, mostly due to systematic racism.</a:t>
            </a:r>
            <a:r>
              <a:rPr lang="hu-HU" b="0" i="0" u="none" strike="noStrike" baseline="0" dirty="0"/>
              <a:t> </a:t>
            </a:r>
            <a:r>
              <a:rPr lang="en-GB" b="0" i="0" u="none" strike="noStrike" baseline="0" dirty="0"/>
              <a:t>These are schools for</a:t>
            </a:r>
            <a:r>
              <a:rPr lang="hu-HU" b="0" i="0" u="none" strike="noStrike" baseline="0" dirty="0"/>
              <a:t> </a:t>
            </a:r>
            <a:r>
              <a:rPr lang="en-GB" b="0" i="0" u="none" strike="noStrike" baseline="0" dirty="0"/>
              <a:t>students with special educational needs, such as those with disabilities, with learning and behavioural difficulties, and with socioeconomic disadvantages. I</a:t>
            </a:r>
            <a:r>
              <a:rPr lang="hu-HU" b="0" i="0" u="none" strike="noStrike" baseline="0" dirty="0"/>
              <a:t>t is also common</a:t>
            </a:r>
            <a:r>
              <a:rPr lang="fr-BE" b="0" i="0" u="none" strike="noStrike" baseline="0" dirty="0"/>
              <a:t> practice</a:t>
            </a:r>
            <a:r>
              <a:rPr lang="hu-HU" b="0" i="0" u="none" strike="noStrike" baseline="0" dirty="0"/>
              <a:t> that</a:t>
            </a:r>
            <a:r>
              <a:rPr lang="fr-BE" b="0" i="0" u="none" strike="noStrike" baseline="0" dirty="0"/>
              <a:t>,</a:t>
            </a:r>
            <a:r>
              <a:rPr lang="hu-HU" b="0" i="0" u="none" strike="noStrike" baseline="0" dirty="0"/>
              <a:t> in different </a:t>
            </a:r>
            <a:r>
              <a:rPr lang="en-GB" b="0" i="0" u="none" strike="noStrike" baseline="0" dirty="0"/>
              <a:t>European countries, Roma students for many years</a:t>
            </a:r>
            <a:r>
              <a:rPr lang="hu-HU" b="0" i="0" u="none" strike="noStrike" baseline="0" dirty="0"/>
              <a:t> </a:t>
            </a:r>
            <a:r>
              <a:rPr lang="en-GB" b="0" i="0" u="none" strike="noStrike" baseline="0" dirty="0"/>
              <a:t>have been medically misdiagnosed (due to </a:t>
            </a:r>
            <a:r>
              <a:rPr lang="en-GB" b="0" i="0" u="none" strike="noStrike" baseline="0" dirty="0" err="1"/>
              <a:t>antigypsyism</a:t>
            </a:r>
            <a:r>
              <a:rPr lang="en-GB" b="0" i="0" u="none" strike="noStrike" baseline="0" dirty="0"/>
              <a:t>, language barriers, and</a:t>
            </a:r>
            <a:r>
              <a:rPr lang="hu-HU" b="0" i="0" u="none" strike="noStrike" baseline="0" dirty="0"/>
              <a:t> </a:t>
            </a:r>
            <a:r>
              <a:rPr lang="en-GB" b="0" i="0" u="none" strike="noStrike" baseline="0" dirty="0"/>
              <a:t>cultural indifference, among other things) and sent to such special schools when it was not necessary. </a:t>
            </a:r>
          </a:p>
          <a:p>
            <a:pPr algn="just"/>
            <a:endParaRPr lang="hu-HU" b="0" i="0" u="none" strike="noStrike" baseline="0" dirty="0"/>
          </a:p>
          <a:p>
            <a:r>
              <a:rPr lang="hu-HU" b="0" i="0" u="none" strike="noStrike" baseline="0" dirty="0"/>
              <a:t>Resource: </a:t>
            </a:r>
            <a:r>
              <a:rPr lang="hu-HU" b="0" i="0" u="none" strike="noStrike" baseline="0" dirty="0">
                <a:hlinkClick r:id="rId3"/>
              </a:rPr>
              <a:t>http://www.errc.org/uploads/upload_en/file/hungary-red-written-comments-5-april-2013.pdf</a:t>
            </a:r>
            <a:r>
              <a:rPr lang="en-GB" b="0" i="0" u="none" strike="noStrike" baseline="0" dirty="0"/>
              <a:t> </a:t>
            </a:r>
            <a:endParaRPr lang="en-GB" dirty="0"/>
          </a:p>
          <a:p>
            <a:pPr algn="just"/>
            <a:endParaRPr lang="en-US" dirty="0"/>
          </a:p>
        </p:txBody>
      </p:sp>
      <p:sp>
        <p:nvSpPr>
          <p:cNvPr id="4" name="Slide Number Placeholder 3"/>
          <p:cNvSpPr>
            <a:spLocks noGrp="1"/>
          </p:cNvSpPr>
          <p:nvPr>
            <p:ph type="sldNum" sz="quarter" idx="5"/>
          </p:nvPr>
        </p:nvSpPr>
        <p:spPr/>
        <p:txBody>
          <a:bodyPr/>
          <a:lstStyle/>
          <a:p>
            <a:fld id="{81157224-AB42-4BF7-B128-C85E7578F0B9}" type="slidenum">
              <a:rPr lang="en-GB" smtClean="0"/>
              <a:t>4</a:t>
            </a:fld>
            <a:endParaRPr lang="en-GB"/>
          </a:p>
        </p:txBody>
      </p:sp>
    </p:spTree>
    <p:extLst>
      <p:ext uri="{BB962C8B-B14F-4D97-AF65-F5344CB8AC3E}">
        <p14:creationId xmlns:p14="http://schemas.microsoft.com/office/powerpoint/2010/main" val="1056343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Bef>
                <a:spcPts val="600"/>
              </a:spcBef>
            </a:pPr>
            <a:r>
              <a:rPr lang="en-GB" b="0" i="0" u="none" strike="noStrike" baseline="0" dirty="0"/>
              <a:t>There is a strong relationship between educational opportunities and employment.</a:t>
            </a:r>
            <a:r>
              <a:rPr lang="hu-HU" b="0" i="0" u="none" strike="noStrike" baseline="0" dirty="0"/>
              <a:t> </a:t>
            </a:r>
            <a:r>
              <a:rPr lang="en-GB" b="0" i="0" u="none" strike="noStrike" baseline="0" dirty="0"/>
              <a:t>If a person does not have access to quality education, dropped out of school, or</a:t>
            </a:r>
            <a:r>
              <a:rPr lang="hu-HU" b="0" i="0" u="none" strike="noStrike" baseline="0" dirty="0"/>
              <a:t> </a:t>
            </a:r>
            <a:r>
              <a:rPr lang="en-GB" b="0" i="0" u="none" strike="noStrike" baseline="0" dirty="0"/>
              <a:t>studied in segregated classes, it is probable he/she will have less chance of obtaining a</a:t>
            </a:r>
            <a:r>
              <a:rPr lang="hu-HU" b="0" i="0" u="none" strike="noStrike" baseline="0" dirty="0"/>
              <a:t> </a:t>
            </a:r>
            <a:r>
              <a:rPr lang="en-GB" b="0" i="0" u="none" strike="noStrike" baseline="0" dirty="0"/>
              <a:t>well-paid, secure job. </a:t>
            </a:r>
          </a:p>
          <a:p>
            <a:pPr algn="just">
              <a:spcBef>
                <a:spcPts val="600"/>
              </a:spcBef>
            </a:pPr>
            <a:r>
              <a:rPr lang="en-GB" b="0" i="0" u="none" strike="noStrike" baseline="0" dirty="0"/>
              <a:t>Since Roma girls are more likely to drop out of school than other students, the issue of unemployment and unhealthy working conditions are common experiences for them when they step into the labour market. </a:t>
            </a:r>
            <a:r>
              <a:rPr lang="en-GB" dirty="0"/>
              <a:t>A</a:t>
            </a:r>
            <a:r>
              <a:rPr lang="en-GB" b="0" i="0" u="none" strike="noStrike" baseline="0" dirty="0"/>
              <a:t>ccording to the 2019 FRA survey mentioned in the previous slide, across the nine</a:t>
            </a:r>
            <a:r>
              <a:rPr lang="hu-HU" b="0" i="0" u="none" strike="noStrike" baseline="0" dirty="0"/>
              <a:t> </a:t>
            </a:r>
            <a:r>
              <a:rPr lang="en-GB" b="0" i="0" u="none" strike="noStrike" baseline="0" dirty="0"/>
              <a:t>countries</a:t>
            </a:r>
            <a:r>
              <a:rPr lang="en-GB" dirty="0"/>
              <a:t> </a:t>
            </a:r>
            <a:r>
              <a:rPr lang="en-GB" b="0" i="0" u="none" strike="noStrike" baseline="0" dirty="0"/>
              <a:t>34% of Roma men were</a:t>
            </a:r>
            <a:r>
              <a:rPr lang="hu-HU" b="0" i="0" u="none" strike="noStrike" baseline="0" dirty="0"/>
              <a:t> </a:t>
            </a:r>
            <a:r>
              <a:rPr lang="en-GB" b="0" i="0" u="none" strike="noStrike" baseline="0" dirty="0"/>
              <a:t>employed, </a:t>
            </a:r>
            <a:r>
              <a:rPr lang="en-GB" dirty="0"/>
              <a:t>w</a:t>
            </a:r>
            <a:r>
              <a:rPr lang="en-GB" b="0" i="0" u="none" strike="noStrike" baseline="0" dirty="0"/>
              <a:t>hile only 16% of Roma women were. This is illustrative of the reality of</a:t>
            </a:r>
            <a:r>
              <a:rPr lang="hu-HU" b="0" i="0" u="none" strike="noStrike" baseline="0" dirty="0"/>
              <a:t> </a:t>
            </a:r>
            <a:r>
              <a:rPr lang="fr-BE" b="0" i="0" u="none" strike="noStrike" baseline="0" dirty="0" err="1"/>
              <a:t>many</a:t>
            </a:r>
            <a:r>
              <a:rPr lang="fr-BE" b="0" i="0" u="none" strike="noStrike" baseline="0" dirty="0"/>
              <a:t> </a:t>
            </a:r>
            <a:r>
              <a:rPr lang="en-GB" b="0" i="0" u="none" strike="noStrike" baseline="0" dirty="0"/>
              <a:t>Roma women in Europe when it comes to employment. </a:t>
            </a:r>
          </a:p>
          <a:p>
            <a:pPr algn="just">
              <a:spcBef>
                <a:spcPts val="600"/>
              </a:spcBef>
            </a:pPr>
            <a:r>
              <a:rPr lang="en-GB" b="0" i="0" u="none" strike="noStrike" baseline="0" dirty="0"/>
              <a:t>The low percentage of</a:t>
            </a:r>
            <a:r>
              <a:rPr lang="hu-HU" b="0" i="0" u="none" strike="noStrike" baseline="0" dirty="0"/>
              <a:t> </a:t>
            </a:r>
            <a:r>
              <a:rPr lang="en-GB" b="0" i="0" u="none" strike="noStrike" baseline="0" dirty="0"/>
              <a:t>working Roma women can be explained by many interrelated factors. The poor quality education that most Roma girls receive in schools, school</a:t>
            </a:r>
            <a:r>
              <a:rPr lang="hu-HU" b="0" i="0" u="none" strike="noStrike" baseline="0" dirty="0"/>
              <a:t> </a:t>
            </a:r>
            <a:r>
              <a:rPr lang="en-GB" b="0" i="0" u="none" strike="noStrike" baseline="0" dirty="0"/>
              <a:t>segregation, and lack of cultural sensitivity and diversity, among other factors, affect career opportunities for many Roma young women. </a:t>
            </a:r>
          </a:p>
          <a:p>
            <a:pPr algn="just">
              <a:spcBef>
                <a:spcPts val="600"/>
              </a:spcBef>
            </a:pPr>
            <a:r>
              <a:rPr lang="en-GB" b="0" i="0" u="none" strike="noStrike" baseline="0" dirty="0"/>
              <a:t>Starting with the difficulty in</a:t>
            </a:r>
            <a:r>
              <a:rPr lang="hu-HU" b="0" i="0" u="none" strike="noStrike" baseline="0" dirty="0"/>
              <a:t> </a:t>
            </a:r>
            <a:r>
              <a:rPr lang="en-GB" b="0" i="0" u="none" strike="noStrike" baseline="0" dirty="0"/>
              <a:t>finding jobs, Roma women in many European countries also usually suffer from excessive commuting to the workplace, being disrespected and</a:t>
            </a:r>
            <a:r>
              <a:rPr lang="hu-HU" b="0" i="0" u="none" strike="noStrike" baseline="0" dirty="0"/>
              <a:t> </a:t>
            </a:r>
            <a:r>
              <a:rPr lang="en-GB" b="0" i="0" u="none" strike="noStrike" baseline="0" dirty="0"/>
              <a:t>discriminated due to their gender and ethnicity, working in unhealthy conditions,</a:t>
            </a:r>
            <a:r>
              <a:rPr lang="hu-HU" b="0" i="0" u="none" strike="noStrike" baseline="0" dirty="0"/>
              <a:t> </a:t>
            </a:r>
            <a:r>
              <a:rPr lang="en-GB" b="0" i="0" u="none" strike="noStrike" baseline="0" dirty="0"/>
              <a:t>and receiving lower wages than their male peers for the same job. </a:t>
            </a:r>
            <a:endParaRPr lang="en-US" dirty="0"/>
          </a:p>
          <a:p>
            <a:pPr algn="just"/>
            <a:endParaRPr lang="en-US" dirty="0"/>
          </a:p>
        </p:txBody>
      </p:sp>
      <p:sp>
        <p:nvSpPr>
          <p:cNvPr id="4" name="Slide Number Placeholder 3"/>
          <p:cNvSpPr>
            <a:spLocks noGrp="1"/>
          </p:cNvSpPr>
          <p:nvPr>
            <p:ph type="sldNum" sz="quarter" idx="5"/>
          </p:nvPr>
        </p:nvSpPr>
        <p:spPr/>
        <p:txBody>
          <a:bodyPr/>
          <a:lstStyle/>
          <a:p>
            <a:fld id="{81157224-AB42-4BF7-B128-C85E7578F0B9}" type="slidenum">
              <a:rPr lang="en-GB" smtClean="0"/>
              <a:t>5</a:t>
            </a:fld>
            <a:endParaRPr lang="en-GB"/>
          </a:p>
        </p:txBody>
      </p:sp>
    </p:spTree>
    <p:extLst>
      <p:ext uri="{BB962C8B-B14F-4D97-AF65-F5344CB8AC3E}">
        <p14:creationId xmlns:p14="http://schemas.microsoft.com/office/powerpoint/2010/main" val="3082594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u="sng" dirty="0"/>
              <a:t>More about forced sterilization of Roma women: </a:t>
            </a:r>
          </a:p>
          <a:p>
            <a:pPr marL="171450" indent="-171450">
              <a:buFont typeface="Arial" panose="020B0604020202020204" pitchFamily="34" charset="0"/>
              <a:buChar char="•"/>
            </a:pPr>
            <a:r>
              <a:rPr lang="hu-HU" dirty="0">
                <a:hlinkClick r:id="rId3"/>
              </a:rPr>
              <a:t>http://www.errc.org/press-releases/united-nations-hungary-coercively-sterilised-romani-woman</a:t>
            </a:r>
            <a:r>
              <a:rPr lang="fr-FR" dirty="0"/>
              <a:t> </a:t>
            </a:r>
            <a:endParaRPr lang="hu-HU" dirty="0"/>
          </a:p>
          <a:p>
            <a:pPr marL="171450" indent="-171450">
              <a:buFont typeface="Arial" panose="020B0604020202020204" pitchFamily="34" charset="0"/>
              <a:buChar char="•"/>
            </a:pPr>
            <a:r>
              <a:rPr lang="hu-HU" dirty="0">
                <a:hlinkClick r:id="rId4"/>
              </a:rPr>
              <a:t>http://www.errc.org/news/coercive-sterilisation-of-romani-women-inhuman-and-degrading-treatment-but-not-discrimination-according-to-the-echr</a:t>
            </a:r>
            <a:r>
              <a:rPr lang="fr-FR" dirty="0"/>
              <a:t> </a:t>
            </a:r>
            <a:endParaRPr lang="hu-HU" dirty="0"/>
          </a:p>
          <a:p>
            <a:pPr marL="171450" indent="-171450">
              <a:buFont typeface="Arial" panose="020B0604020202020204" pitchFamily="34" charset="0"/>
              <a:buChar char="•"/>
            </a:pPr>
            <a:r>
              <a:rPr lang="hu-HU" dirty="0">
                <a:hlinkClick r:id="rId5"/>
              </a:rPr>
              <a:t>http://www.errc.org/reports-and-submissions/coercive-and-cruel-sterilisation-and-its-consequences-for-romani-women-in-the-czech-republic-1966-2016</a:t>
            </a:r>
            <a:r>
              <a:rPr lang="fr-FR" dirty="0"/>
              <a:t> </a:t>
            </a:r>
            <a:endParaRPr lang="hu-HU" dirty="0"/>
          </a:p>
          <a:p>
            <a:pPr marL="171450" indent="-171450">
              <a:buFont typeface="Arial" panose="020B0604020202020204" pitchFamily="34" charset="0"/>
              <a:buChar char="•"/>
            </a:pPr>
            <a:endParaRPr lang="hu-HU" dirty="0"/>
          </a:p>
          <a:p>
            <a:pPr marL="0" indent="0">
              <a:buFont typeface="Arial" panose="020B0604020202020204" pitchFamily="34" charset="0"/>
              <a:buNone/>
            </a:pPr>
            <a:r>
              <a:rPr lang="hu-HU" u="sng" dirty="0"/>
              <a:t>Exclusion of Roma feminists from mainstream feminism:</a:t>
            </a:r>
          </a:p>
          <a:p>
            <a:pPr marL="171450" indent="-171450">
              <a:buFont typeface="Arial" panose="020B0604020202020204" pitchFamily="34" charset="0"/>
              <a:buChar char="•"/>
            </a:pPr>
            <a:r>
              <a:rPr lang="hu-HU" dirty="0">
                <a:hlinkClick r:id="rId6"/>
              </a:rPr>
              <a:t>https://www.kaleamenge.org/en/no-room-for-roma-feminism-in-white-feminism/</a:t>
            </a:r>
            <a:r>
              <a:rPr lang="fr-FR" dirty="0"/>
              <a:t> </a:t>
            </a:r>
            <a:endParaRPr lang="hu-HU" dirty="0"/>
          </a:p>
          <a:p>
            <a:pPr marL="171450" indent="-171450">
              <a:buFont typeface="Arial" panose="020B0604020202020204" pitchFamily="34" charset="0"/>
              <a:buChar char="•"/>
            </a:pPr>
            <a:r>
              <a:rPr lang="hu-HU" dirty="0">
                <a:hlinkClick r:id="rId7"/>
              </a:rPr>
              <a:t>https://www.opensocietyfoundations.org/voices/roma-feminists-navigate-tricky-terrain-ethnic-stereotypes</a:t>
            </a:r>
            <a:r>
              <a:rPr lang="fr-FR" dirty="0"/>
              <a:t> </a:t>
            </a:r>
            <a:endParaRPr lang="hu-HU" dirty="0"/>
          </a:p>
          <a:p>
            <a:pPr marL="171450" indent="-171450">
              <a:buFont typeface="Arial" panose="020B0604020202020204" pitchFamily="34" charset="0"/>
              <a:buChar char="•"/>
            </a:pPr>
            <a:endParaRPr lang="hu-HU" dirty="0"/>
          </a:p>
          <a:p>
            <a:pPr marL="0" indent="0">
              <a:buFont typeface="Arial" panose="020B0604020202020204" pitchFamily="34" charset="0"/>
              <a:buNone/>
            </a:pPr>
            <a:r>
              <a:rPr lang="hu-HU" dirty="0"/>
              <a:t>Picture: European Roma Rights Centre</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81157224-AB42-4BF7-B128-C85E7578F0B9}" type="slidenum">
              <a:rPr lang="en-GB" smtClean="0"/>
              <a:t>6</a:t>
            </a:fld>
            <a:endParaRPr lang="en-GB"/>
          </a:p>
        </p:txBody>
      </p:sp>
    </p:spTree>
    <p:extLst>
      <p:ext uri="{BB962C8B-B14F-4D97-AF65-F5344CB8AC3E}">
        <p14:creationId xmlns:p14="http://schemas.microsoft.com/office/powerpoint/2010/main" val="895372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575300" cy="4451351"/>
          </a:xfrm>
        </p:spPr>
        <p:txBody>
          <a:bodyPr/>
          <a:lstStyle/>
          <a:p>
            <a:pPr algn="just"/>
            <a:r>
              <a:rPr lang="hu-HU" dirty="0"/>
              <a:t>Roma </a:t>
            </a:r>
            <a:r>
              <a:rPr lang="en-GB" dirty="0"/>
              <a:t>LGBTIQ</a:t>
            </a:r>
            <a:r>
              <a:rPr lang="hu-HU" dirty="0"/>
              <a:t> people</a:t>
            </a:r>
            <a:r>
              <a:rPr lang="en-GB" dirty="0"/>
              <a:t> are an internally displaced minority within a minority. There are still a significant number of Roma for whom the LGBTIQ identity is totally unacceptable. In many cases, coming out as LGBTIQ is still punished with expulsion from both one’s family and one’s community. The way some members of Roma communities perceive LGBTIQ people does not differ significantly between European countries, </a:t>
            </a:r>
            <a:r>
              <a:rPr lang="en-GB" u="sng" dirty="0"/>
              <a:t>this may be due to the influence of general perceptions in society towards LGBTIQ communities, which in some parts of Europe continue to be highly negative.</a:t>
            </a:r>
          </a:p>
          <a:p>
            <a:pPr algn="just"/>
            <a:endParaRPr lang="hu-HU" dirty="0"/>
          </a:p>
          <a:p>
            <a:pPr algn="just"/>
            <a:r>
              <a:rPr lang="hu-HU" dirty="0"/>
              <a:t>The Fundamental Rights Agency’s EU-LGBTI II survey has showed that i</a:t>
            </a:r>
            <a:r>
              <a:rPr lang="en-GB" dirty="0"/>
              <a:t>n 2019, a majority of respondents (58%) said that they experienced over the past five years harassment in the form of offensive or threatening situations at work, on the street, on public transport, in a shop, on the internet, </a:t>
            </a:r>
            <a:r>
              <a:rPr lang="en-GB" dirty="0" err="1"/>
              <a:t>οr</a:t>
            </a:r>
            <a:r>
              <a:rPr lang="en-GB" dirty="0"/>
              <a:t> anywhere else, including offensive or threatening incidents of a sexual nature</a:t>
            </a:r>
            <a:r>
              <a:rPr lang="hu-HU" dirty="0"/>
              <a:t>. </a:t>
            </a:r>
            <a:r>
              <a:rPr lang="en-GB" dirty="0"/>
              <a:t>Though data on Roma LGBTIQ are scarce, it is very probable that among these respondents many were of Roma origin, particularly since these two groups face a high level of discrimination in general in societies. </a:t>
            </a:r>
          </a:p>
          <a:p>
            <a:pPr algn="just"/>
            <a:endParaRPr lang="en-GB" u="sng" dirty="0"/>
          </a:p>
          <a:p>
            <a:pPr algn="just"/>
            <a:r>
              <a:rPr lang="en-GB" u="sng" dirty="0"/>
              <a:t>Read stories of double discrimination among Roma LGBTIQ in Romania:  https://www.vice.com/en/article/yw3zpg/roma-lgbt-people-talk-about-the-challenges-of-facing-double-discrimination</a:t>
            </a:r>
            <a:endParaRPr lang="hu-HU" u="sng" dirty="0"/>
          </a:p>
          <a:p>
            <a:pPr algn="just"/>
            <a:endParaRPr lang="hu-HU" u="sng" dirty="0"/>
          </a:p>
          <a:p>
            <a:pPr marL="0" indent="0">
              <a:buFont typeface="Arial" panose="020B0604020202020204" pitchFamily="34" charset="0"/>
              <a:buNone/>
            </a:pPr>
            <a:r>
              <a:rPr lang="hu-HU" u="none" dirty="0"/>
              <a:t>Picture: https://gcn.ie/lgbt-ireland-traveller-pride-week-awareness-training/</a:t>
            </a:r>
          </a:p>
          <a:p>
            <a:pPr marL="171450" indent="-171450">
              <a:buFont typeface="Arial" panose="020B0604020202020204" pitchFamily="34" charset="0"/>
              <a:buChar char="•"/>
            </a:pPr>
            <a:endParaRPr lang="hu-HU" dirty="0"/>
          </a:p>
          <a:p>
            <a:pPr marL="171450" indent="-171450">
              <a:buFont typeface="Arial" panose="020B0604020202020204" pitchFamily="34" charset="0"/>
              <a:buChar char="•"/>
            </a:pPr>
            <a:endParaRPr lang="hu-HU" dirty="0"/>
          </a:p>
          <a:p>
            <a:endParaRPr lang="hu-HU" dirty="0"/>
          </a:p>
          <a:p>
            <a:endParaRPr lang="hu-HU" dirty="0"/>
          </a:p>
          <a:p>
            <a:endParaRPr lang="hu-HU" dirty="0"/>
          </a:p>
        </p:txBody>
      </p:sp>
      <p:sp>
        <p:nvSpPr>
          <p:cNvPr id="4" name="Slide Number Placeholder 3"/>
          <p:cNvSpPr>
            <a:spLocks noGrp="1"/>
          </p:cNvSpPr>
          <p:nvPr>
            <p:ph type="sldNum" sz="quarter" idx="5"/>
          </p:nvPr>
        </p:nvSpPr>
        <p:spPr/>
        <p:txBody>
          <a:bodyPr/>
          <a:lstStyle/>
          <a:p>
            <a:fld id="{81157224-AB42-4BF7-B128-C85E7578F0B9}" type="slidenum">
              <a:rPr lang="en-GB" smtClean="0"/>
              <a:t>7</a:t>
            </a:fld>
            <a:endParaRPr lang="en-GB"/>
          </a:p>
        </p:txBody>
      </p:sp>
    </p:spTree>
    <p:extLst>
      <p:ext uri="{BB962C8B-B14F-4D97-AF65-F5344CB8AC3E}">
        <p14:creationId xmlns:p14="http://schemas.microsoft.com/office/powerpoint/2010/main" val="2933250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94733" y="4400550"/>
            <a:ext cx="6392334" cy="4743450"/>
          </a:xfrm>
        </p:spPr>
        <p:txBody>
          <a:bodyPr/>
          <a:lstStyle/>
          <a:p>
            <a:pPr algn="just">
              <a:spcBef>
                <a:spcPts val="600"/>
              </a:spcBef>
            </a:pPr>
            <a:r>
              <a:rPr lang="hu-HU" sz="1150" dirty="0"/>
              <a:t>Unfortunately, until today there has been no representative data avaliable either by FRA or other</a:t>
            </a:r>
            <a:r>
              <a:rPr lang="fr-BE" sz="1150" dirty="0"/>
              <a:t> </a:t>
            </a:r>
            <a:r>
              <a:rPr lang="hu-HU" sz="1150" dirty="0"/>
              <a:t>institutions on the situation on Roma LGBTI people in Europe. </a:t>
            </a:r>
            <a:r>
              <a:rPr lang="fr-BE" sz="1150" dirty="0"/>
              <a:t>To </a:t>
            </a:r>
            <a:r>
              <a:rPr lang="fr-BE" sz="1150" dirty="0" err="1"/>
              <a:t>fill</a:t>
            </a:r>
            <a:r>
              <a:rPr lang="fr-BE" sz="1150" dirty="0"/>
              <a:t> </a:t>
            </a:r>
            <a:r>
              <a:rPr lang="fr-BE" sz="1150" dirty="0" err="1"/>
              <a:t>this</a:t>
            </a:r>
            <a:r>
              <a:rPr lang="fr-BE" sz="1150" dirty="0"/>
              <a:t> gap, </a:t>
            </a:r>
            <a:r>
              <a:rPr lang="hu-HU" sz="1150" dirty="0"/>
              <a:t>ARA ART (a Roma LGBTIQ civil society organization in the Czech Republic) in 2021 has published the </a:t>
            </a:r>
            <a:r>
              <a:rPr lang="en-GB" sz="1150" dirty="0"/>
              <a:t>first systematic research study </a:t>
            </a:r>
            <a:r>
              <a:rPr lang="hu-HU" sz="1150" dirty="0"/>
              <a:t>on Roma LGBTIQ people within the European Union. The resea</a:t>
            </a:r>
            <a:r>
              <a:rPr lang="en-GB" sz="1150" dirty="0"/>
              <a:t>r</a:t>
            </a:r>
            <a:r>
              <a:rPr lang="hu-HU" sz="1150" dirty="0"/>
              <a:t>ch provides both theoretical and practical information about the </a:t>
            </a:r>
            <a:r>
              <a:rPr lang="en-GB" sz="1150" dirty="0"/>
              <a:t>multiple/intersectional </a:t>
            </a:r>
            <a:r>
              <a:rPr lang="hu-HU" sz="1150" dirty="0"/>
              <a:t>discrimination Roma LGBTIQ people face within public authorities and the civil society. </a:t>
            </a:r>
          </a:p>
          <a:p>
            <a:pPr algn="just">
              <a:spcBef>
                <a:spcPts val="600"/>
              </a:spcBef>
            </a:pPr>
            <a:r>
              <a:rPr lang="hu-HU" sz="1150" dirty="0"/>
              <a:t>Some of the key findings of the research are:</a:t>
            </a:r>
          </a:p>
          <a:p>
            <a:pPr marL="171450" indent="-171450" algn="just">
              <a:spcBef>
                <a:spcPts val="600"/>
              </a:spcBef>
              <a:buFont typeface="Arial" panose="020B0604020202020204" pitchFamily="34" charset="0"/>
              <a:buChar char="•"/>
            </a:pPr>
            <a:r>
              <a:rPr lang="en-GB" sz="1150" dirty="0"/>
              <a:t>To different degrees, across the whole V4 block (Czech Republic, Slovakia, Hungary and Poland) – a backlash against human rights, women’s rights and minority discourse has been chipping away at legal protections for ethnic, sexual and gender minorities.</a:t>
            </a:r>
            <a:endParaRPr lang="hu-HU" sz="1150" dirty="0"/>
          </a:p>
          <a:p>
            <a:pPr marL="171450" indent="-171450" algn="just">
              <a:spcBef>
                <a:spcPts val="600"/>
              </a:spcBef>
              <a:buFont typeface="Arial" panose="020B0604020202020204" pitchFamily="34" charset="0"/>
              <a:buChar char="•"/>
            </a:pPr>
            <a:r>
              <a:rPr lang="en-GB" sz="1150" dirty="0"/>
              <a:t>LGBTIQ Roma represent a particularly vulnerable group, especially during the COVID-19 pandemic, due to experiencing multiple disadvantages and discrimination at the intersection of anti-Roma racism, homophobia and transphobia. However, national healthcare systems and the majority of CSOs do not take into account the specific needs of LGBTIQ Roma.</a:t>
            </a:r>
            <a:endParaRPr lang="hu-HU" sz="1150" dirty="0"/>
          </a:p>
          <a:p>
            <a:pPr marL="0" indent="0" algn="just">
              <a:spcBef>
                <a:spcPts val="600"/>
              </a:spcBef>
              <a:buFont typeface="Arial" panose="020B0604020202020204" pitchFamily="34" charset="0"/>
              <a:buNone/>
            </a:pPr>
            <a:r>
              <a:rPr lang="hu-HU" sz="1150" dirty="0"/>
              <a:t>Due to their exclusion and discrimination, Roma LGBTI people are more vulnerable to becom</a:t>
            </a:r>
            <a:r>
              <a:rPr lang="fr-BE" sz="1150" dirty="0" err="1"/>
              <a:t>ing</a:t>
            </a:r>
            <a:r>
              <a:rPr lang="hu-HU" sz="1150" dirty="0"/>
              <a:t> homeless</a:t>
            </a:r>
            <a:r>
              <a:rPr lang="en-GB" sz="1150" dirty="0"/>
              <a:t>,</a:t>
            </a:r>
            <a:r>
              <a:rPr lang="hu-HU" sz="1150" dirty="0"/>
              <a:t> and also to becom</a:t>
            </a:r>
            <a:r>
              <a:rPr lang="en-GB" sz="1150" dirty="0" err="1"/>
              <a:t>ing</a:t>
            </a:r>
            <a:r>
              <a:rPr lang="hu-HU" sz="1150" dirty="0"/>
              <a:t> victims of human traffic</a:t>
            </a:r>
            <a:r>
              <a:rPr lang="fr-FR" sz="1150" dirty="0"/>
              <a:t>k</a:t>
            </a:r>
            <a:r>
              <a:rPr lang="hu-HU" sz="1150" dirty="0"/>
              <a:t>ing. Since being LGBTI is still a taboo in most European countr</a:t>
            </a:r>
            <a:r>
              <a:rPr lang="en-GB" sz="1150" dirty="0"/>
              <a:t>i</a:t>
            </a:r>
            <a:r>
              <a:rPr lang="hu-HU" sz="1150" dirty="0"/>
              <a:t>es, Roma LGBTI people many times are abandoned by their families which</a:t>
            </a:r>
            <a:r>
              <a:rPr lang="en-GB" sz="1150" dirty="0"/>
              <a:t>,</a:t>
            </a:r>
            <a:r>
              <a:rPr lang="hu-HU" sz="1150" dirty="0"/>
              <a:t> especially </a:t>
            </a:r>
            <a:r>
              <a:rPr lang="en-GB" sz="1150" dirty="0"/>
              <a:t>when it occurs at </a:t>
            </a:r>
            <a:r>
              <a:rPr lang="hu-HU" sz="1150" dirty="0"/>
              <a:t>an early age</a:t>
            </a:r>
            <a:r>
              <a:rPr lang="en-GB" sz="1150" dirty="0"/>
              <a:t>,</a:t>
            </a:r>
            <a:r>
              <a:rPr lang="hu-HU" sz="1150" dirty="0"/>
              <a:t> can lead to homeless</a:t>
            </a:r>
            <a:r>
              <a:rPr lang="fr-BE" sz="1150" dirty="0"/>
              <a:t>ness</a:t>
            </a:r>
            <a:r>
              <a:rPr lang="hu-HU" sz="1150" dirty="0"/>
              <a:t>. Therefore, the protection of Roma LGBTI people is extremely important and requires special attention.</a:t>
            </a:r>
          </a:p>
          <a:p>
            <a:pPr marL="0" indent="0" algn="just">
              <a:spcBef>
                <a:spcPts val="600"/>
              </a:spcBef>
              <a:buFont typeface="Arial" panose="020B0604020202020204" pitchFamily="34" charset="0"/>
              <a:buNone/>
            </a:pPr>
            <a:r>
              <a:rPr lang="hu-HU" sz="1150" dirty="0"/>
              <a:t>Here you can find more information about vulnerability to human trafficking as an LGBTI person:</a:t>
            </a:r>
            <a:r>
              <a:rPr lang="en-GB" sz="1150" dirty="0"/>
              <a:t> </a:t>
            </a:r>
            <a:r>
              <a:rPr lang="hu-HU" sz="1150" dirty="0">
                <a:hlinkClick r:id="rId3"/>
              </a:rPr>
              <a:t>https://www.ohchr.org/en/statements/2022/05/forcibly-displaced-lgbt-persons-face-major-challenges-search-safe-haven</a:t>
            </a:r>
            <a:r>
              <a:rPr lang="en-GB" sz="1150" dirty="0"/>
              <a:t> </a:t>
            </a:r>
            <a:endParaRPr lang="hu-HU" sz="1150" dirty="0"/>
          </a:p>
          <a:p>
            <a:pPr marL="0" indent="0" algn="just">
              <a:spcBef>
                <a:spcPts val="600"/>
              </a:spcBef>
              <a:buFont typeface="Arial" panose="020B0604020202020204" pitchFamily="34" charset="0"/>
              <a:buNone/>
            </a:pPr>
            <a:r>
              <a:rPr lang="hu-HU" sz="1150" dirty="0"/>
              <a:t>Picture: Ara Art</a:t>
            </a:r>
          </a:p>
          <a:p>
            <a:pPr marL="0" indent="0" algn="just">
              <a:spcBef>
                <a:spcPts val="600"/>
              </a:spcBef>
              <a:buFont typeface="Arial" panose="020B0604020202020204" pitchFamily="34" charset="0"/>
              <a:buNone/>
            </a:pPr>
            <a:endParaRPr lang="hu-HU" sz="1150" dirty="0"/>
          </a:p>
          <a:p>
            <a:pPr marL="0" indent="0" algn="just">
              <a:spcBef>
                <a:spcPts val="600"/>
              </a:spcBef>
              <a:buFont typeface="Arial" panose="020B0604020202020204" pitchFamily="34" charset="0"/>
              <a:buNone/>
            </a:pPr>
            <a:endParaRPr lang="hu-HU" sz="1150" dirty="0"/>
          </a:p>
          <a:p>
            <a:pPr marL="171450" indent="-171450">
              <a:spcBef>
                <a:spcPts val="600"/>
              </a:spcBef>
              <a:buFont typeface="Arial" panose="020B0604020202020204" pitchFamily="34" charset="0"/>
              <a:buChar char="•"/>
            </a:pPr>
            <a:endParaRPr lang="hu-HU" sz="1150" dirty="0"/>
          </a:p>
          <a:p>
            <a:pPr marL="171450" indent="-171450">
              <a:spcBef>
                <a:spcPts val="600"/>
              </a:spcBef>
              <a:buFont typeface="Arial" panose="020B0604020202020204" pitchFamily="34" charset="0"/>
              <a:buChar char="•"/>
            </a:pPr>
            <a:endParaRPr lang="hu-HU" sz="1150" dirty="0"/>
          </a:p>
          <a:p>
            <a:pPr marL="171450" indent="-171450">
              <a:spcBef>
                <a:spcPts val="600"/>
              </a:spcBef>
              <a:buFont typeface="Arial" panose="020B0604020202020204" pitchFamily="34" charset="0"/>
              <a:buChar char="•"/>
            </a:pPr>
            <a:endParaRPr lang="hu-HU" sz="1150" dirty="0"/>
          </a:p>
          <a:p>
            <a:pPr>
              <a:spcBef>
                <a:spcPts val="600"/>
              </a:spcBef>
            </a:pPr>
            <a:endParaRPr lang="hu-HU" sz="1150" dirty="0"/>
          </a:p>
          <a:p>
            <a:pPr>
              <a:spcBef>
                <a:spcPts val="600"/>
              </a:spcBef>
            </a:pPr>
            <a:endParaRPr lang="hu-HU" sz="1150" dirty="0"/>
          </a:p>
          <a:p>
            <a:pPr>
              <a:spcBef>
                <a:spcPts val="600"/>
              </a:spcBef>
            </a:pPr>
            <a:endParaRPr lang="hu-HU" sz="1150" dirty="0"/>
          </a:p>
        </p:txBody>
      </p:sp>
      <p:sp>
        <p:nvSpPr>
          <p:cNvPr id="4" name="Slide Number Placeholder 3"/>
          <p:cNvSpPr>
            <a:spLocks noGrp="1"/>
          </p:cNvSpPr>
          <p:nvPr>
            <p:ph type="sldNum" sz="quarter" idx="5"/>
          </p:nvPr>
        </p:nvSpPr>
        <p:spPr/>
        <p:txBody>
          <a:bodyPr/>
          <a:lstStyle/>
          <a:p>
            <a:fld id="{81157224-AB42-4BF7-B128-C85E7578F0B9}" type="slidenum">
              <a:rPr lang="en-GB" smtClean="0"/>
              <a:t>8</a:t>
            </a:fld>
            <a:endParaRPr lang="en-GB"/>
          </a:p>
        </p:txBody>
      </p:sp>
    </p:spTree>
    <p:extLst>
      <p:ext uri="{BB962C8B-B14F-4D97-AF65-F5344CB8AC3E}">
        <p14:creationId xmlns:p14="http://schemas.microsoft.com/office/powerpoint/2010/main" val="1529095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Bef>
                <a:spcPts val="600"/>
              </a:spcBef>
            </a:pPr>
            <a:r>
              <a:rPr lang="en-GB" b="0" i="0" dirty="0">
                <a:solidFill>
                  <a:srgbClr val="070707"/>
                </a:solidFill>
                <a:effectLst/>
              </a:rPr>
              <a:t>Gender inequality has become a major focus of contemporary debates in recent years throughout the world. The approximately 6 million Roma women in Europe know all too well about the impact of gender inequality. Roma women face multiple and intersectional discriminations – as women, members of a stigmatised ethnic minority, being at higher risk of social exclusion and poverty – which have pushed them to creatively challenge patriarchal and racialised oppression. </a:t>
            </a:r>
          </a:p>
          <a:p>
            <a:pPr algn="just">
              <a:spcBef>
                <a:spcPts val="600"/>
              </a:spcBef>
            </a:pPr>
            <a:r>
              <a:rPr lang="en-GB" b="0" i="0" dirty="0">
                <a:solidFill>
                  <a:srgbClr val="070707"/>
                </a:solidFill>
                <a:effectLst/>
              </a:rPr>
              <a:t>The every-day struggle of Roma women has become a focal foundation for the gradual emergence of Roma feminism as a movement against injustice. The voices of Roma women – tales of resistance and survival, as well as solidarity and pride – become a source of inspiration and a point for reflection for contemporary debates in Europe. </a:t>
            </a:r>
            <a:r>
              <a:rPr lang="en-GB" b="0" i="1" dirty="0" err="1">
                <a:solidFill>
                  <a:srgbClr val="070707"/>
                </a:solidFill>
                <a:effectLst/>
              </a:rPr>
              <a:t>Romnia</a:t>
            </a:r>
            <a:r>
              <a:rPr lang="en-GB" b="0" i="0" dirty="0">
                <a:solidFill>
                  <a:srgbClr val="070707"/>
                </a:solidFill>
                <a:effectLst/>
              </a:rPr>
              <a:t> (Romani women) have therefore become the forefront of a new revolution, drawing power from their own communities and their transnational solidarity networks</a:t>
            </a:r>
            <a:r>
              <a:rPr lang="en-GB" dirty="0">
                <a:solidFill>
                  <a:srgbClr val="070707"/>
                </a:solidFill>
              </a:rPr>
              <a:t>.</a:t>
            </a:r>
            <a:endParaRPr lang="hu-HU" dirty="0">
              <a:solidFill>
                <a:srgbClr val="070707"/>
              </a:solidFill>
            </a:endParaRPr>
          </a:p>
          <a:p>
            <a:pPr algn="just"/>
            <a:endParaRPr lang="hu-HU" dirty="0">
              <a:solidFill>
                <a:srgbClr val="070707"/>
              </a:solidFill>
            </a:endParaRPr>
          </a:p>
          <a:p>
            <a:pPr algn="just"/>
            <a:r>
              <a:rPr lang="hu-HU" dirty="0">
                <a:solidFill>
                  <a:srgbClr val="070707"/>
                </a:solidFill>
              </a:rPr>
              <a:t>Read the </a:t>
            </a:r>
            <a:r>
              <a:rPr lang="en-GB" dirty="0">
                <a:solidFill>
                  <a:srgbClr val="070707"/>
                </a:solidFill>
              </a:rPr>
              <a:t>“</a:t>
            </a:r>
            <a:r>
              <a:rPr lang="hu-HU" dirty="0">
                <a:solidFill>
                  <a:srgbClr val="070707"/>
                </a:solidFill>
              </a:rPr>
              <a:t>Tales of Roma Women’s Resistance” publication from FRIDA here: </a:t>
            </a:r>
            <a:r>
              <a:rPr lang="hu-HU" dirty="0">
                <a:solidFill>
                  <a:srgbClr val="070707"/>
                </a:solidFill>
                <a:hlinkClick r:id="rId3"/>
              </a:rPr>
              <a:t>https://youngfeministfund.org/tales-of-roma-womens-resistance/</a:t>
            </a:r>
            <a:r>
              <a:rPr lang="en-GB" dirty="0">
                <a:solidFill>
                  <a:srgbClr val="070707"/>
                </a:solidFill>
              </a:rPr>
              <a:t> </a:t>
            </a:r>
            <a:endParaRPr lang="en-US" dirty="0"/>
          </a:p>
        </p:txBody>
      </p:sp>
      <p:sp>
        <p:nvSpPr>
          <p:cNvPr id="4" name="Slide Number Placeholder 3"/>
          <p:cNvSpPr>
            <a:spLocks noGrp="1"/>
          </p:cNvSpPr>
          <p:nvPr>
            <p:ph type="sldNum" sz="quarter" idx="5"/>
          </p:nvPr>
        </p:nvSpPr>
        <p:spPr/>
        <p:txBody>
          <a:bodyPr/>
          <a:lstStyle/>
          <a:p>
            <a:fld id="{81157224-AB42-4BF7-B128-C85E7578F0B9}" type="slidenum">
              <a:rPr lang="en-GB" smtClean="0"/>
              <a:t>9</a:t>
            </a:fld>
            <a:endParaRPr lang="en-GB"/>
          </a:p>
        </p:txBody>
      </p:sp>
    </p:spTree>
    <p:extLst>
      <p:ext uri="{BB962C8B-B14F-4D97-AF65-F5344CB8AC3E}">
        <p14:creationId xmlns:p14="http://schemas.microsoft.com/office/powerpoint/2010/main" val="389036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BC17C-CDD8-C66E-B063-F15A0ABDCF8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7D931D80-A2E8-454A-455A-E2C56CFA43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1D15B99-430C-03E5-EF8D-4E1888FC148C}"/>
              </a:ext>
            </a:extLst>
          </p:cNvPr>
          <p:cNvSpPr>
            <a:spLocks noGrp="1"/>
          </p:cNvSpPr>
          <p:nvPr>
            <p:ph type="dt" sz="half" idx="10"/>
          </p:nvPr>
        </p:nvSpPr>
        <p:spPr/>
        <p:txBody>
          <a:bodyPr/>
          <a:lstStyle/>
          <a:p>
            <a:fld id="{11A6662E-FAF4-44BC-88B5-85A7CBFB6D30}" type="datetime1">
              <a:rPr lang="en-US" smtClean="0"/>
              <a:pPr/>
              <a:t>5/12/2023</a:t>
            </a:fld>
            <a:endParaRPr lang="en-US" dirty="0"/>
          </a:p>
        </p:txBody>
      </p:sp>
      <p:sp>
        <p:nvSpPr>
          <p:cNvPr id="5" name="Footer Placeholder 4">
            <a:extLst>
              <a:ext uri="{FF2B5EF4-FFF2-40B4-BE49-F238E27FC236}">
                <a16:creationId xmlns:a16="http://schemas.microsoft.com/office/drawing/2014/main" id="{E37CAD30-F255-5267-A91A-138356D74FB6}"/>
              </a:ext>
            </a:extLst>
          </p:cNvPr>
          <p:cNvSpPr>
            <a:spLocks noGrp="1"/>
          </p:cNvSpPr>
          <p:nvPr>
            <p:ph type="ftr" sz="quarter" idx="11"/>
          </p:nvPr>
        </p:nvSpPr>
        <p:spPr/>
        <p:txBody>
          <a:bodyPr/>
          <a:lstStyle/>
          <a:p>
            <a:endParaRPr lang="en-US">
              <a:solidFill>
                <a:schemeClr val="tx1">
                  <a:alpha val="60000"/>
                </a:schemeClr>
              </a:solidFill>
            </a:endParaRPr>
          </a:p>
        </p:txBody>
      </p:sp>
      <p:sp>
        <p:nvSpPr>
          <p:cNvPr id="6" name="Slide Number Placeholder 5">
            <a:extLst>
              <a:ext uri="{FF2B5EF4-FFF2-40B4-BE49-F238E27FC236}">
                <a16:creationId xmlns:a16="http://schemas.microsoft.com/office/drawing/2014/main" id="{2B5AF7E6-390B-5A87-C186-F224C75A3C81}"/>
              </a:ext>
            </a:extLst>
          </p:cNvPr>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3780458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AA3AD-42C4-5DD1-400E-3DA3133B89BD}"/>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E0801FD-02D3-59B1-EA41-FF200455FF8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DCC6572-D33F-A304-94C8-7D8DC778AB8E}"/>
              </a:ext>
            </a:extLst>
          </p:cNvPr>
          <p:cNvSpPr>
            <a:spLocks noGrp="1"/>
          </p:cNvSpPr>
          <p:nvPr>
            <p:ph type="dt" sz="half" idx="10"/>
          </p:nvPr>
        </p:nvSpPr>
        <p:spPr/>
        <p:txBody>
          <a:bodyPr/>
          <a:lstStyle/>
          <a:p>
            <a:fld id="{4C559632-1575-4E14-B53B-3DC3D5ED3947}" type="datetime1">
              <a:rPr lang="en-US" smtClean="0"/>
              <a:t>5/12/2023</a:t>
            </a:fld>
            <a:endParaRPr lang="en-US"/>
          </a:p>
        </p:txBody>
      </p:sp>
      <p:sp>
        <p:nvSpPr>
          <p:cNvPr id="5" name="Footer Placeholder 4">
            <a:extLst>
              <a:ext uri="{FF2B5EF4-FFF2-40B4-BE49-F238E27FC236}">
                <a16:creationId xmlns:a16="http://schemas.microsoft.com/office/drawing/2014/main" id="{4E5F17E1-2C96-D406-EA42-D6BFEC2371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DA6192-2BCD-6665-C164-3B715719B020}"/>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950419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8773EB-5C6E-9B80-6302-56ABD96FBF93}"/>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0BE9A1F-1B87-F616-B784-5D5AACDB6C7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DE4CCBB-991A-52F0-5C38-F7ABACC89483}"/>
              </a:ext>
            </a:extLst>
          </p:cNvPr>
          <p:cNvSpPr>
            <a:spLocks noGrp="1"/>
          </p:cNvSpPr>
          <p:nvPr>
            <p:ph type="dt" sz="half" idx="10"/>
          </p:nvPr>
        </p:nvSpPr>
        <p:spPr/>
        <p:txBody>
          <a:bodyPr/>
          <a:lstStyle/>
          <a:p>
            <a:fld id="{CC4A6868-2568-4CC9-B302-F37117B01A6E}" type="datetime1">
              <a:rPr lang="en-US" smtClean="0"/>
              <a:t>5/12/2023</a:t>
            </a:fld>
            <a:endParaRPr lang="en-US"/>
          </a:p>
        </p:txBody>
      </p:sp>
      <p:sp>
        <p:nvSpPr>
          <p:cNvPr id="5" name="Footer Placeholder 4">
            <a:extLst>
              <a:ext uri="{FF2B5EF4-FFF2-40B4-BE49-F238E27FC236}">
                <a16:creationId xmlns:a16="http://schemas.microsoft.com/office/drawing/2014/main" id="{4486564C-3800-4026-DC6D-1BEFD97C27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32536E-F997-9797-0BA9-F74D431BB5CA}"/>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59282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5E705-B26D-B78D-E695-2AA959A905A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D9B3DFEF-6096-32A6-AA64-C4EB18ED6F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6444295F-9E13-C5AF-5BCB-F683C5BB1A3C}"/>
              </a:ext>
            </a:extLst>
          </p:cNvPr>
          <p:cNvSpPr>
            <a:spLocks noGrp="1"/>
          </p:cNvSpPr>
          <p:nvPr>
            <p:ph type="dt" sz="half" idx="10"/>
          </p:nvPr>
        </p:nvSpPr>
        <p:spPr/>
        <p:txBody>
          <a:bodyPr/>
          <a:lstStyle/>
          <a:p>
            <a:fld id="{E3C41FFB-9129-41A9-A197-1DF724D91333}" type="datetimeFigureOut">
              <a:rPr lang="en-US" smtClean="0"/>
              <a:t>5/12/2023</a:t>
            </a:fld>
            <a:endParaRPr lang="en-US"/>
          </a:p>
        </p:txBody>
      </p:sp>
      <p:sp>
        <p:nvSpPr>
          <p:cNvPr id="5" name="Footer Placeholder 4">
            <a:extLst>
              <a:ext uri="{FF2B5EF4-FFF2-40B4-BE49-F238E27FC236}">
                <a16:creationId xmlns:a16="http://schemas.microsoft.com/office/drawing/2014/main" id="{B0B730CD-4F9F-B9E9-5901-DAF9451384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B9AE1B-EE74-1264-3029-0861577395D5}"/>
              </a:ext>
            </a:extLst>
          </p:cNvPr>
          <p:cNvSpPr>
            <a:spLocks noGrp="1"/>
          </p:cNvSpPr>
          <p:nvPr>
            <p:ph type="sldNum" sz="quarter" idx="12"/>
          </p:nvPr>
        </p:nvSpPr>
        <p:spPr/>
        <p:txBody>
          <a:bodyPr/>
          <a:lstStyle/>
          <a:p>
            <a:fld id="{0827E072-63B9-469D-8CB8-12171BF81750}" type="slidenum">
              <a:rPr lang="en-US" smtClean="0"/>
              <a:t>‹#›</a:t>
            </a:fld>
            <a:endParaRPr lang="en-US"/>
          </a:p>
        </p:txBody>
      </p:sp>
    </p:spTree>
    <p:extLst>
      <p:ext uri="{BB962C8B-B14F-4D97-AF65-F5344CB8AC3E}">
        <p14:creationId xmlns:p14="http://schemas.microsoft.com/office/powerpoint/2010/main" val="6430915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7BC67-A2A7-6F04-D598-53CD0E12B28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65265D0-73AC-CF99-2B98-0D2C767FACD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0F7F895-68B0-5B45-B34F-157EADE941E8}"/>
              </a:ext>
            </a:extLst>
          </p:cNvPr>
          <p:cNvSpPr>
            <a:spLocks noGrp="1"/>
          </p:cNvSpPr>
          <p:nvPr>
            <p:ph type="dt" sz="half" idx="10"/>
          </p:nvPr>
        </p:nvSpPr>
        <p:spPr/>
        <p:txBody>
          <a:bodyPr/>
          <a:lstStyle/>
          <a:p>
            <a:fld id="{E3C41FFB-9129-41A9-A197-1DF724D91333}" type="datetimeFigureOut">
              <a:rPr lang="en-US" smtClean="0"/>
              <a:t>5/12/2023</a:t>
            </a:fld>
            <a:endParaRPr lang="en-US"/>
          </a:p>
        </p:txBody>
      </p:sp>
      <p:sp>
        <p:nvSpPr>
          <p:cNvPr id="5" name="Footer Placeholder 4">
            <a:extLst>
              <a:ext uri="{FF2B5EF4-FFF2-40B4-BE49-F238E27FC236}">
                <a16:creationId xmlns:a16="http://schemas.microsoft.com/office/drawing/2014/main" id="{6FB2C1C2-3BA0-4FFF-9394-445BD7F4BC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58F4C5-2660-0890-696B-5F3BB91EFA4B}"/>
              </a:ext>
            </a:extLst>
          </p:cNvPr>
          <p:cNvSpPr>
            <a:spLocks noGrp="1"/>
          </p:cNvSpPr>
          <p:nvPr>
            <p:ph type="sldNum" sz="quarter" idx="12"/>
          </p:nvPr>
        </p:nvSpPr>
        <p:spPr/>
        <p:txBody>
          <a:bodyPr/>
          <a:lstStyle/>
          <a:p>
            <a:fld id="{0827E072-63B9-469D-8CB8-12171BF81750}" type="slidenum">
              <a:rPr lang="en-US" smtClean="0"/>
              <a:t>‹#›</a:t>
            </a:fld>
            <a:endParaRPr lang="en-US"/>
          </a:p>
        </p:txBody>
      </p:sp>
    </p:spTree>
    <p:extLst>
      <p:ext uri="{BB962C8B-B14F-4D97-AF65-F5344CB8AC3E}">
        <p14:creationId xmlns:p14="http://schemas.microsoft.com/office/powerpoint/2010/main" val="12031858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D8540-A526-B594-8C49-4D5E5266A3F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D75AE976-ECF4-061C-25A6-8A1550C5D2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C04998D-839E-49F9-9B17-115C81F5A6D3}"/>
              </a:ext>
            </a:extLst>
          </p:cNvPr>
          <p:cNvSpPr>
            <a:spLocks noGrp="1"/>
          </p:cNvSpPr>
          <p:nvPr>
            <p:ph type="dt" sz="half" idx="10"/>
          </p:nvPr>
        </p:nvSpPr>
        <p:spPr/>
        <p:txBody>
          <a:bodyPr/>
          <a:lstStyle/>
          <a:p>
            <a:fld id="{E3C41FFB-9129-41A9-A197-1DF724D91333}" type="datetimeFigureOut">
              <a:rPr lang="en-US" smtClean="0"/>
              <a:t>5/12/2023</a:t>
            </a:fld>
            <a:endParaRPr lang="en-US"/>
          </a:p>
        </p:txBody>
      </p:sp>
      <p:sp>
        <p:nvSpPr>
          <p:cNvPr id="5" name="Footer Placeholder 4">
            <a:extLst>
              <a:ext uri="{FF2B5EF4-FFF2-40B4-BE49-F238E27FC236}">
                <a16:creationId xmlns:a16="http://schemas.microsoft.com/office/drawing/2014/main" id="{03F6B421-3832-64FD-CEE5-1D3681F674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31078A-1EF4-0BA2-ED2B-4FF055EA9CAB}"/>
              </a:ext>
            </a:extLst>
          </p:cNvPr>
          <p:cNvSpPr>
            <a:spLocks noGrp="1"/>
          </p:cNvSpPr>
          <p:nvPr>
            <p:ph type="sldNum" sz="quarter" idx="12"/>
          </p:nvPr>
        </p:nvSpPr>
        <p:spPr/>
        <p:txBody>
          <a:bodyPr/>
          <a:lstStyle/>
          <a:p>
            <a:fld id="{0827E072-63B9-469D-8CB8-12171BF81750}" type="slidenum">
              <a:rPr lang="en-US" smtClean="0"/>
              <a:t>‹#›</a:t>
            </a:fld>
            <a:endParaRPr lang="en-US"/>
          </a:p>
        </p:txBody>
      </p:sp>
    </p:spTree>
    <p:extLst>
      <p:ext uri="{BB962C8B-B14F-4D97-AF65-F5344CB8AC3E}">
        <p14:creationId xmlns:p14="http://schemas.microsoft.com/office/powerpoint/2010/main" val="2341172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2D8DC-BF03-C953-DF4A-AEB5AC64636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37A17CE-5A3E-FC20-9E33-81C724E5B33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897A4240-7108-5929-464E-571E0B2859B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4D6EA84D-CBFB-AFD0-EB30-196E252B1EF5}"/>
              </a:ext>
            </a:extLst>
          </p:cNvPr>
          <p:cNvSpPr>
            <a:spLocks noGrp="1"/>
          </p:cNvSpPr>
          <p:nvPr>
            <p:ph type="dt" sz="half" idx="10"/>
          </p:nvPr>
        </p:nvSpPr>
        <p:spPr/>
        <p:txBody>
          <a:bodyPr/>
          <a:lstStyle/>
          <a:p>
            <a:fld id="{E3C41FFB-9129-41A9-A197-1DF724D91333}" type="datetimeFigureOut">
              <a:rPr lang="en-US" smtClean="0"/>
              <a:t>5/12/2023</a:t>
            </a:fld>
            <a:endParaRPr lang="en-US"/>
          </a:p>
        </p:txBody>
      </p:sp>
      <p:sp>
        <p:nvSpPr>
          <p:cNvPr id="6" name="Footer Placeholder 5">
            <a:extLst>
              <a:ext uri="{FF2B5EF4-FFF2-40B4-BE49-F238E27FC236}">
                <a16:creationId xmlns:a16="http://schemas.microsoft.com/office/drawing/2014/main" id="{A70E1E5E-8886-3BA6-1E23-E9B517733F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A72163-D09F-D5CB-761F-A0B325615764}"/>
              </a:ext>
            </a:extLst>
          </p:cNvPr>
          <p:cNvSpPr>
            <a:spLocks noGrp="1"/>
          </p:cNvSpPr>
          <p:nvPr>
            <p:ph type="sldNum" sz="quarter" idx="12"/>
          </p:nvPr>
        </p:nvSpPr>
        <p:spPr/>
        <p:txBody>
          <a:bodyPr/>
          <a:lstStyle/>
          <a:p>
            <a:fld id="{0827E072-63B9-469D-8CB8-12171BF81750}" type="slidenum">
              <a:rPr lang="en-US" smtClean="0"/>
              <a:t>‹#›</a:t>
            </a:fld>
            <a:endParaRPr lang="en-US"/>
          </a:p>
        </p:txBody>
      </p:sp>
    </p:spTree>
    <p:extLst>
      <p:ext uri="{BB962C8B-B14F-4D97-AF65-F5344CB8AC3E}">
        <p14:creationId xmlns:p14="http://schemas.microsoft.com/office/powerpoint/2010/main" val="42707245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DFE2A-1112-C8D6-0EA1-E5C195589317}"/>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B24AFDD-BBAD-0BBD-03FA-E10E72BAE7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5773B33-9FD0-775A-84D3-A853360D5EE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1A88CAC9-B785-E9AE-7889-F3C834DF20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9337AA5-EB32-40A5-B563-3938541F557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244CC1BC-4052-19D3-8351-380064A4EDFF}"/>
              </a:ext>
            </a:extLst>
          </p:cNvPr>
          <p:cNvSpPr>
            <a:spLocks noGrp="1"/>
          </p:cNvSpPr>
          <p:nvPr>
            <p:ph type="dt" sz="half" idx="10"/>
          </p:nvPr>
        </p:nvSpPr>
        <p:spPr/>
        <p:txBody>
          <a:bodyPr/>
          <a:lstStyle/>
          <a:p>
            <a:fld id="{E3C41FFB-9129-41A9-A197-1DF724D91333}" type="datetimeFigureOut">
              <a:rPr lang="en-US" smtClean="0"/>
              <a:t>5/12/2023</a:t>
            </a:fld>
            <a:endParaRPr lang="en-US"/>
          </a:p>
        </p:txBody>
      </p:sp>
      <p:sp>
        <p:nvSpPr>
          <p:cNvPr id="8" name="Footer Placeholder 7">
            <a:extLst>
              <a:ext uri="{FF2B5EF4-FFF2-40B4-BE49-F238E27FC236}">
                <a16:creationId xmlns:a16="http://schemas.microsoft.com/office/drawing/2014/main" id="{AA44AE31-380E-2922-3F6E-4AE7E3CE712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AF6F08B-DF72-3711-EE6B-983B7AE8B881}"/>
              </a:ext>
            </a:extLst>
          </p:cNvPr>
          <p:cNvSpPr>
            <a:spLocks noGrp="1"/>
          </p:cNvSpPr>
          <p:nvPr>
            <p:ph type="sldNum" sz="quarter" idx="12"/>
          </p:nvPr>
        </p:nvSpPr>
        <p:spPr/>
        <p:txBody>
          <a:bodyPr/>
          <a:lstStyle/>
          <a:p>
            <a:fld id="{0827E072-63B9-469D-8CB8-12171BF81750}" type="slidenum">
              <a:rPr lang="en-US" smtClean="0"/>
              <a:t>‹#›</a:t>
            </a:fld>
            <a:endParaRPr lang="en-US"/>
          </a:p>
        </p:txBody>
      </p:sp>
    </p:spTree>
    <p:extLst>
      <p:ext uri="{BB962C8B-B14F-4D97-AF65-F5344CB8AC3E}">
        <p14:creationId xmlns:p14="http://schemas.microsoft.com/office/powerpoint/2010/main" val="3640297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BB206-E22E-AE75-2578-6D9DB4EB810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E70AD55-23F1-D3F0-BF2A-BD12104D50D9}"/>
              </a:ext>
            </a:extLst>
          </p:cNvPr>
          <p:cNvSpPr>
            <a:spLocks noGrp="1"/>
          </p:cNvSpPr>
          <p:nvPr>
            <p:ph type="dt" sz="half" idx="10"/>
          </p:nvPr>
        </p:nvSpPr>
        <p:spPr/>
        <p:txBody>
          <a:bodyPr/>
          <a:lstStyle/>
          <a:p>
            <a:fld id="{E3C41FFB-9129-41A9-A197-1DF724D91333}" type="datetimeFigureOut">
              <a:rPr lang="en-US" smtClean="0"/>
              <a:t>5/12/2023</a:t>
            </a:fld>
            <a:endParaRPr lang="en-US"/>
          </a:p>
        </p:txBody>
      </p:sp>
      <p:sp>
        <p:nvSpPr>
          <p:cNvPr id="4" name="Footer Placeholder 3">
            <a:extLst>
              <a:ext uri="{FF2B5EF4-FFF2-40B4-BE49-F238E27FC236}">
                <a16:creationId xmlns:a16="http://schemas.microsoft.com/office/drawing/2014/main" id="{DDA09407-7517-A28A-24F2-903D4FEB7D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70A19B-B653-C83A-5E8B-82B191118BE5}"/>
              </a:ext>
            </a:extLst>
          </p:cNvPr>
          <p:cNvSpPr>
            <a:spLocks noGrp="1"/>
          </p:cNvSpPr>
          <p:nvPr>
            <p:ph type="sldNum" sz="quarter" idx="12"/>
          </p:nvPr>
        </p:nvSpPr>
        <p:spPr/>
        <p:txBody>
          <a:bodyPr/>
          <a:lstStyle/>
          <a:p>
            <a:fld id="{0827E072-63B9-469D-8CB8-12171BF81750}" type="slidenum">
              <a:rPr lang="en-US" smtClean="0"/>
              <a:t>‹#›</a:t>
            </a:fld>
            <a:endParaRPr lang="en-US"/>
          </a:p>
        </p:txBody>
      </p:sp>
    </p:spTree>
    <p:extLst>
      <p:ext uri="{BB962C8B-B14F-4D97-AF65-F5344CB8AC3E}">
        <p14:creationId xmlns:p14="http://schemas.microsoft.com/office/powerpoint/2010/main" val="1654999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0503E2-5C7E-FD99-60E3-F01B7F0867A8}"/>
              </a:ext>
            </a:extLst>
          </p:cNvPr>
          <p:cNvSpPr>
            <a:spLocks noGrp="1"/>
          </p:cNvSpPr>
          <p:nvPr>
            <p:ph type="dt" sz="half" idx="10"/>
          </p:nvPr>
        </p:nvSpPr>
        <p:spPr/>
        <p:txBody>
          <a:bodyPr/>
          <a:lstStyle/>
          <a:p>
            <a:fld id="{E3C41FFB-9129-41A9-A197-1DF724D91333}" type="datetimeFigureOut">
              <a:rPr lang="en-US" smtClean="0"/>
              <a:t>5/12/2023</a:t>
            </a:fld>
            <a:endParaRPr lang="en-US"/>
          </a:p>
        </p:txBody>
      </p:sp>
      <p:sp>
        <p:nvSpPr>
          <p:cNvPr id="3" name="Footer Placeholder 2">
            <a:extLst>
              <a:ext uri="{FF2B5EF4-FFF2-40B4-BE49-F238E27FC236}">
                <a16:creationId xmlns:a16="http://schemas.microsoft.com/office/drawing/2014/main" id="{ACB2E9FD-79B5-CC74-6957-93399FA5AB3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0CD5D72-8D7C-4199-F056-2CC0ABC0CCCD}"/>
              </a:ext>
            </a:extLst>
          </p:cNvPr>
          <p:cNvSpPr>
            <a:spLocks noGrp="1"/>
          </p:cNvSpPr>
          <p:nvPr>
            <p:ph type="sldNum" sz="quarter" idx="12"/>
          </p:nvPr>
        </p:nvSpPr>
        <p:spPr/>
        <p:txBody>
          <a:bodyPr/>
          <a:lstStyle/>
          <a:p>
            <a:fld id="{0827E072-63B9-469D-8CB8-12171BF81750}" type="slidenum">
              <a:rPr lang="en-US" smtClean="0"/>
              <a:t>‹#›</a:t>
            </a:fld>
            <a:endParaRPr lang="en-US"/>
          </a:p>
        </p:txBody>
      </p:sp>
    </p:spTree>
    <p:extLst>
      <p:ext uri="{BB962C8B-B14F-4D97-AF65-F5344CB8AC3E}">
        <p14:creationId xmlns:p14="http://schemas.microsoft.com/office/powerpoint/2010/main" val="18663629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A1E71-04C8-ED12-50F0-6229A6FC7B3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667B625-0EA8-0D81-FD30-68DD22351B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00D221AB-9B89-84EF-7435-79E3F1A4AF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3993449-AC37-C295-5461-853551C43C57}"/>
              </a:ext>
            </a:extLst>
          </p:cNvPr>
          <p:cNvSpPr>
            <a:spLocks noGrp="1"/>
          </p:cNvSpPr>
          <p:nvPr>
            <p:ph type="dt" sz="half" idx="10"/>
          </p:nvPr>
        </p:nvSpPr>
        <p:spPr/>
        <p:txBody>
          <a:bodyPr/>
          <a:lstStyle/>
          <a:p>
            <a:fld id="{E3C41FFB-9129-41A9-A197-1DF724D91333}" type="datetimeFigureOut">
              <a:rPr lang="en-US" smtClean="0"/>
              <a:t>5/12/2023</a:t>
            </a:fld>
            <a:endParaRPr lang="en-US"/>
          </a:p>
        </p:txBody>
      </p:sp>
      <p:sp>
        <p:nvSpPr>
          <p:cNvPr id="6" name="Footer Placeholder 5">
            <a:extLst>
              <a:ext uri="{FF2B5EF4-FFF2-40B4-BE49-F238E27FC236}">
                <a16:creationId xmlns:a16="http://schemas.microsoft.com/office/drawing/2014/main" id="{E041472D-98C7-8986-322B-D02694FF35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D680B0-8BFA-A578-5257-005EB2F1A1A8}"/>
              </a:ext>
            </a:extLst>
          </p:cNvPr>
          <p:cNvSpPr>
            <a:spLocks noGrp="1"/>
          </p:cNvSpPr>
          <p:nvPr>
            <p:ph type="sldNum" sz="quarter" idx="12"/>
          </p:nvPr>
        </p:nvSpPr>
        <p:spPr/>
        <p:txBody>
          <a:bodyPr/>
          <a:lstStyle/>
          <a:p>
            <a:fld id="{0827E072-63B9-469D-8CB8-12171BF81750}" type="slidenum">
              <a:rPr lang="en-US" smtClean="0"/>
              <a:t>‹#›</a:t>
            </a:fld>
            <a:endParaRPr lang="en-US"/>
          </a:p>
        </p:txBody>
      </p:sp>
    </p:spTree>
    <p:extLst>
      <p:ext uri="{BB962C8B-B14F-4D97-AF65-F5344CB8AC3E}">
        <p14:creationId xmlns:p14="http://schemas.microsoft.com/office/powerpoint/2010/main" val="3375869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58A28-F067-686D-F14E-165319DDAF5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9A85DDF-5398-1651-54A5-27E37F753C8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E778D52-2CC4-80EC-7F1E-4A1023F2C149}"/>
              </a:ext>
            </a:extLst>
          </p:cNvPr>
          <p:cNvSpPr>
            <a:spLocks noGrp="1"/>
          </p:cNvSpPr>
          <p:nvPr>
            <p:ph type="dt" sz="half" idx="10"/>
          </p:nvPr>
        </p:nvSpPr>
        <p:spPr/>
        <p:txBody>
          <a:bodyPr/>
          <a:lstStyle/>
          <a:p>
            <a:fld id="{0055F08A-1E71-4B2B-BB49-E743F2903911}" type="datetime1">
              <a:rPr lang="en-US" smtClean="0"/>
              <a:t>5/12/2023</a:t>
            </a:fld>
            <a:endParaRPr lang="en-US" dirty="0"/>
          </a:p>
        </p:txBody>
      </p:sp>
      <p:sp>
        <p:nvSpPr>
          <p:cNvPr id="5" name="Footer Placeholder 4">
            <a:extLst>
              <a:ext uri="{FF2B5EF4-FFF2-40B4-BE49-F238E27FC236}">
                <a16:creationId xmlns:a16="http://schemas.microsoft.com/office/drawing/2014/main" id="{F548FAD6-3FA5-10E0-09E6-C4D75616DE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11526E-F190-9B7C-2BCC-2C44ED968939}"/>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9294581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7C51E-4379-C80A-2C67-44AE44C4208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8FE9BDFC-48CE-2183-64E3-66B9408B1D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001203A-13E2-16F5-224E-41C28CD848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1100CB6-53E2-2618-E1B7-359904CB7B2F}"/>
              </a:ext>
            </a:extLst>
          </p:cNvPr>
          <p:cNvSpPr>
            <a:spLocks noGrp="1"/>
          </p:cNvSpPr>
          <p:nvPr>
            <p:ph type="dt" sz="half" idx="10"/>
          </p:nvPr>
        </p:nvSpPr>
        <p:spPr/>
        <p:txBody>
          <a:bodyPr/>
          <a:lstStyle/>
          <a:p>
            <a:fld id="{E3C41FFB-9129-41A9-A197-1DF724D91333}" type="datetimeFigureOut">
              <a:rPr lang="en-US" smtClean="0"/>
              <a:t>5/12/2023</a:t>
            </a:fld>
            <a:endParaRPr lang="en-US"/>
          </a:p>
        </p:txBody>
      </p:sp>
      <p:sp>
        <p:nvSpPr>
          <p:cNvPr id="6" name="Footer Placeholder 5">
            <a:extLst>
              <a:ext uri="{FF2B5EF4-FFF2-40B4-BE49-F238E27FC236}">
                <a16:creationId xmlns:a16="http://schemas.microsoft.com/office/drawing/2014/main" id="{06112ED9-0F59-8EAD-D96E-41E2900559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CEA5C3-7DA9-40B1-8B42-3E8676917A71}"/>
              </a:ext>
            </a:extLst>
          </p:cNvPr>
          <p:cNvSpPr>
            <a:spLocks noGrp="1"/>
          </p:cNvSpPr>
          <p:nvPr>
            <p:ph type="sldNum" sz="quarter" idx="12"/>
          </p:nvPr>
        </p:nvSpPr>
        <p:spPr/>
        <p:txBody>
          <a:bodyPr/>
          <a:lstStyle/>
          <a:p>
            <a:fld id="{0827E072-63B9-469D-8CB8-12171BF81750}" type="slidenum">
              <a:rPr lang="en-US" smtClean="0"/>
              <a:t>‹#›</a:t>
            </a:fld>
            <a:endParaRPr lang="en-US"/>
          </a:p>
        </p:txBody>
      </p:sp>
    </p:spTree>
    <p:extLst>
      <p:ext uri="{BB962C8B-B14F-4D97-AF65-F5344CB8AC3E}">
        <p14:creationId xmlns:p14="http://schemas.microsoft.com/office/powerpoint/2010/main" val="12046235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65440-5DB7-14A7-9028-C9CE4446D3E5}"/>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B7AC59A-E64C-E290-FC27-F3EAFB24E4E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4E9D804-7DC6-7399-B910-78F686726E95}"/>
              </a:ext>
            </a:extLst>
          </p:cNvPr>
          <p:cNvSpPr>
            <a:spLocks noGrp="1"/>
          </p:cNvSpPr>
          <p:nvPr>
            <p:ph type="dt" sz="half" idx="10"/>
          </p:nvPr>
        </p:nvSpPr>
        <p:spPr/>
        <p:txBody>
          <a:bodyPr/>
          <a:lstStyle/>
          <a:p>
            <a:fld id="{E3C41FFB-9129-41A9-A197-1DF724D91333}" type="datetimeFigureOut">
              <a:rPr lang="en-US" smtClean="0"/>
              <a:t>5/12/2023</a:t>
            </a:fld>
            <a:endParaRPr lang="en-US"/>
          </a:p>
        </p:txBody>
      </p:sp>
      <p:sp>
        <p:nvSpPr>
          <p:cNvPr id="5" name="Footer Placeholder 4">
            <a:extLst>
              <a:ext uri="{FF2B5EF4-FFF2-40B4-BE49-F238E27FC236}">
                <a16:creationId xmlns:a16="http://schemas.microsoft.com/office/drawing/2014/main" id="{CE4AE45D-4D80-B8F1-E79A-123A46C052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8D126B-F1BA-6603-9F38-F0DB80966130}"/>
              </a:ext>
            </a:extLst>
          </p:cNvPr>
          <p:cNvSpPr>
            <a:spLocks noGrp="1"/>
          </p:cNvSpPr>
          <p:nvPr>
            <p:ph type="sldNum" sz="quarter" idx="12"/>
          </p:nvPr>
        </p:nvSpPr>
        <p:spPr/>
        <p:txBody>
          <a:bodyPr/>
          <a:lstStyle/>
          <a:p>
            <a:fld id="{0827E072-63B9-469D-8CB8-12171BF81750}" type="slidenum">
              <a:rPr lang="en-US" smtClean="0"/>
              <a:t>‹#›</a:t>
            </a:fld>
            <a:endParaRPr lang="en-US"/>
          </a:p>
        </p:txBody>
      </p:sp>
    </p:spTree>
    <p:extLst>
      <p:ext uri="{BB962C8B-B14F-4D97-AF65-F5344CB8AC3E}">
        <p14:creationId xmlns:p14="http://schemas.microsoft.com/office/powerpoint/2010/main" val="650019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6C08B6-CCCA-9DFF-9A1A-DA40A1FB86A9}"/>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C016DAE-D1F8-E65F-5415-619B16FC518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A17FC61-1A26-A218-F889-27DAB40AB205}"/>
              </a:ext>
            </a:extLst>
          </p:cNvPr>
          <p:cNvSpPr>
            <a:spLocks noGrp="1"/>
          </p:cNvSpPr>
          <p:nvPr>
            <p:ph type="dt" sz="half" idx="10"/>
          </p:nvPr>
        </p:nvSpPr>
        <p:spPr/>
        <p:txBody>
          <a:bodyPr/>
          <a:lstStyle/>
          <a:p>
            <a:fld id="{E3C41FFB-9129-41A9-A197-1DF724D91333}" type="datetimeFigureOut">
              <a:rPr lang="en-US" smtClean="0"/>
              <a:t>5/12/2023</a:t>
            </a:fld>
            <a:endParaRPr lang="en-US"/>
          </a:p>
        </p:txBody>
      </p:sp>
      <p:sp>
        <p:nvSpPr>
          <p:cNvPr id="5" name="Footer Placeholder 4">
            <a:extLst>
              <a:ext uri="{FF2B5EF4-FFF2-40B4-BE49-F238E27FC236}">
                <a16:creationId xmlns:a16="http://schemas.microsoft.com/office/drawing/2014/main" id="{26D9FB93-25FF-1DEA-0F7C-77ADC16FF0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D226B3-D604-C603-9713-68918110C378}"/>
              </a:ext>
            </a:extLst>
          </p:cNvPr>
          <p:cNvSpPr>
            <a:spLocks noGrp="1"/>
          </p:cNvSpPr>
          <p:nvPr>
            <p:ph type="sldNum" sz="quarter" idx="12"/>
          </p:nvPr>
        </p:nvSpPr>
        <p:spPr/>
        <p:txBody>
          <a:bodyPr/>
          <a:lstStyle/>
          <a:p>
            <a:fld id="{0827E072-63B9-469D-8CB8-12171BF81750}" type="slidenum">
              <a:rPr lang="en-US" smtClean="0"/>
              <a:t>‹#›</a:t>
            </a:fld>
            <a:endParaRPr lang="en-US"/>
          </a:p>
        </p:txBody>
      </p:sp>
    </p:spTree>
    <p:extLst>
      <p:ext uri="{BB962C8B-B14F-4D97-AF65-F5344CB8AC3E}">
        <p14:creationId xmlns:p14="http://schemas.microsoft.com/office/powerpoint/2010/main" val="36186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61A1B-E1E3-8C22-8310-1C4200FDB69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3DD5B2C-BFB8-BFBC-85D8-C733C85B1B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6FA1340-E938-C281-58C8-956386217037}"/>
              </a:ext>
            </a:extLst>
          </p:cNvPr>
          <p:cNvSpPr>
            <a:spLocks noGrp="1"/>
          </p:cNvSpPr>
          <p:nvPr>
            <p:ph type="dt" sz="half" idx="10"/>
          </p:nvPr>
        </p:nvSpPr>
        <p:spPr/>
        <p:txBody>
          <a:bodyPr/>
          <a:lstStyle/>
          <a:p>
            <a:fld id="{15417D9E-721A-44BB-8863-9873FE64DA75}" type="datetime1">
              <a:rPr lang="en-US" smtClean="0"/>
              <a:t>5/12/2023</a:t>
            </a:fld>
            <a:endParaRPr lang="en-US"/>
          </a:p>
        </p:txBody>
      </p:sp>
      <p:sp>
        <p:nvSpPr>
          <p:cNvPr id="5" name="Footer Placeholder 4">
            <a:extLst>
              <a:ext uri="{FF2B5EF4-FFF2-40B4-BE49-F238E27FC236}">
                <a16:creationId xmlns:a16="http://schemas.microsoft.com/office/drawing/2014/main" id="{A8D39979-937A-68ED-D191-E9133DFB5B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7FA351-B8F0-2803-2006-496C2791B61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633800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12EC7-E902-8F26-89F8-C7A9C1AEF90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F1EFAD7-32A0-9138-DCA0-689092D3BC7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94F994C6-7610-F078-8B57-1148832E527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014CB35-C584-EA73-C59E-FFFB766F2AC3}"/>
              </a:ext>
            </a:extLst>
          </p:cNvPr>
          <p:cNvSpPr>
            <a:spLocks noGrp="1"/>
          </p:cNvSpPr>
          <p:nvPr>
            <p:ph type="dt" sz="half" idx="10"/>
          </p:nvPr>
        </p:nvSpPr>
        <p:spPr/>
        <p:txBody>
          <a:bodyPr/>
          <a:lstStyle/>
          <a:p>
            <a:fld id="{5F31DA2F-80B8-49CF-99FB-5ABCA53A607A}" type="datetime1">
              <a:rPr lang="en-US" smtClean="0"/>
              <a:t>5/12/2023</a:t>
            </a:fld>
            <a:endParaRPr lang="en-US"/>
          </a:p>
        </p:txBody>
      </p:sp>
      <p:sp>
        <p:nvSpPr>
          <p:cNvPr id="6" name="Footer Placeholder 5">
            <a:extLst>
              <a:ext uri="{FF2B5EF4-FFF2-40B4-BE49-F238E27FC236}">
                <a16:creationId xmlns:a16="http://schemas.microsoft.com/office/drawing/2014/main" id="{39FF69D4-4BDD-4F9D-A1F8-535C1FB390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16A036-F4E4-213E-749A-7A0D764CDA25}"/>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039526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87F16-4AC9-BEF6-91BB-948A239FC807}"/>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91C78A4-D492-2A54-2D59-7598CB928B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BB4D75B-CCF8-FCB6-051C-44CAE1DEB35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2E13AB03-9F9E-80AC-8A12-BD9D60F7F1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F8CF4EF-013F-59E3-9CBB-FAC22056E8D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F40993E-D89D-7D9B-2920-55D0778CDB12}"/>
              </a:ext>
            </a:extLst>
          </p:cNvPr>
          <p:cNvSpPr>
            <a:spLocks noGrp="1"/>
          </p:cNvSpPr>
          <p:nvPr>
            <p:ph type="dt" sz="half" idx="10"/>
          </p:nvPr>
        </p:nvSpPr>
        <p:spPr/>
        <p:txBody>
          <a:bodyPr/>
          <a:lstStyle/>
          <a:p>
            <a:fld id="{28852172-E6C9-4B6C-929A-A9DE3837BBF1}" type="datetime1">
              <a:rPr lang="en-US" smtClean="0"/>
              <a:t>5/12/2023</a:t>
            </a:fld>
            <a:endParaRPr lang="en-US"/>
          </a:p>
        </p:txBody>
      </p:sp>
      <p:sp>
        <p:nvSpPr>
          <p:cNvPr id="8" name="Footer Placeholder 7">
            <a:extLst>
              <a:ext uri="{FF2B5EF4-FFF2-40B4-BE49-F238E27FC236}">
                <a16:creationId xmlns:a16="http://schemas.microsoft.com/office/drawing/2014/main" id="{2DDC32C0-A265-5255-ED02-2910CEFAA0F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42D1FBE-ACFC-A85C-30A8-8F50E6BF69FC}"/>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612458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5E1D1-822E-7835-0EC3-800D5E880134}"/>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5102263-AA93-2C9D-43AC-21428E82B989}"/>
              </a:ext>
            </a:extLst>
          </p:cNvPr>
          <p:cNvSpPr>
            <a:spLocks noGrp="1"/>
          </p:cNvSpPr>
          <p:nvPr>
            <p:ph type="dt" sz="half" idx="10"/>
          </p:nvPr>
        </p:nvSpPr>
        <p:spPr/>
        <p:txBody>
          <a:bodyPr/>
          <a:lstStyle/>
          <a:p>
            <a:fld id="{3AB41CFF-90C9-47B3-9DA1-F2BF8D839F7E}" type="datetime1">
              <a:rPr lang="en-US" smtClean="0"/>
              <a:t>5/12/2023</a:t>
            </a:fld>
            <a:endParaRPr lang="en-US"/>
          </a:p>
        </p:txBody>
      </p:sp>
      <p:sp>
        <p:nvSpPr>
          <p:cNvPr id="4" name="Footer Placeholder 3">
            <a:extLst>
              <a:ext uri="{FF2B5EF4-FFF2-40B4-BE49-F238E27FC236}">
                <a16:creationId xmlns:a16="http://schemas.microsoft.com/office/drawing/2014/main" id="{66EBD717-FB9D-9515-A5F5-6962EEFB727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0DCA4B-D36D-9098-81EB-78B44917152B}"/>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521534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0756A0-68C8-3DCE-3FEF-3D55A8CE1324}"/>
              </a:ext>
            </a:extLst>
          </p:cNvPr>
          <p:cNvSpPr>
            <a:spLocks noGrp="1"/>
          </p:cNvSpPr>
          <p:nvPr>
            <p:ph type="dt" sz="half" idx="10"/>
          </p:nvPr>
        </p:nvSpPr>
        <p:spPr/>
        <p:txBody>
          <a:bodyPr/>
          <a:lstStyle/>
          <a:p>
            <a:fld id="{F06048FA-06AB-4884-A69B-986B96E68A24}" type="datetime1">
              <a:rPr lang="en-US" smtClean="0"/>
              <a:t>5/12/2023</a:t>
            </a:fld>
            <a:endParaRPr lang="en-US"/>
          </a:p>
        </p:txBody>
      </p:sp>
      <p:sp>
        <p:nvSpPr>
          <p:cNvPr id="3" name="Footer Placeholder 2">
            <a:extLst>
              <a:ext uri="{FF2B5EF4-FFF2-40B4-BE49-F238E27FC236}">
                <a16:creationId xmlns:a16="http://schemas.microsoft.com/office/drawing/2014/main" id="{BBDC4D5C-AA39-E507-A6BD-B4703DA291D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51D1314-3D4A-3982-DC56-8B887FBB2052}"/>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593912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142C7-5801-C06F-0F5A-7BC1CD591E9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E40CB1BF-1D43-6F23-6C0C-E3AA694D75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8F06E783-3BB0-E2EE-1B8A-8A1A525384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F7B1DF2-5C6D-9A55-D21A-FABB757847D1}"/>
              </a:ext>
            </a:extLst>
          </p:cNvPr>
          <p:cNvSpPr>
            <a:spLocks noGrp="1"/>
          </p:cNvSpPr>
          <p:nvPr>
            <p:ph type="dt" sz="half" idx="10"/>
          </p:nvPr>
        </p:nvSpPr>
        <p:spPr/>
        <p:txBody>
          <a:bodyPr/>
          <a:lstStyle/>
          <a:p>
            <a:fld id="{50DB7ABA-0172-4F9C-889D-567164F66BCD}" type="datetime1">
              <a:rPr lang="en-US" smtClean="0"/>
              <a:t>5/12/2023</a:t>
            </a:fld>
            <a:endParaRPr lang="en-US"/>
          </a:p>
        </p:txBody>
      </p:sp>
      <p:sp>
        <p:nvSpPr>
          <p:cNvPr id="6" name="Footer Placeholder 5">
            <a:extLst>
              <a:ext uri="{FF2B5EF4-FFF2-40B4-BE49-F238E27FC236}">
                <a16:creationId xmlns:a16="http://schemas.microsoft.com/office/drawing/2014/main" id="{B891E6E8-44B9-60A2-B3D8-6C10CD085B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41833D-4B88-AA88-1E6B-8DA11CEF4D84}"/>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598661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1C393-7BA0-CADB-9A48-B3F9F44AEEB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C512EB5C-FA95-9C88-CE6E-31CF0DCB12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8B03D97-AB07-2642-D7A7-FA9782E34C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8A4A034-C099-CFDC-12CF-CF8D233616CD}"/>
              </a:ext>
            </a:extLst>
          </p:cNvPr>
          <p:cNvSpPr>
            <a:spLocks noGrp="1"/>
          </p:cNvSpPr>
          <p:nvPr>
            <p:ph type="dt" sz="half" idx="10"/>
          </p:nvPr>
        </p:nvSpPr>
        <p:spPr/>
        <p:txBody>
          <a:bodyPr/>
          <a:lstStyle/>
          <a:p>
            <a:fld id="{78AC6A5B-8AE7-4A41-B5A7-9ADC6686DC18}" type="datetime1">
              <a:rPr lang="en-US" smtClean="0"/>
              <a:t>5/12/2023</a:t>
            </a:fld>
            <a:endParaRPr lang="en-US"/>
          </a:p>
        </p:txBody>
      </p:sp>
      <p:sp>
        <p:nvSpPr>
          <p:cNvPr id="6" name="Footer Placeholder 5">
            <a:extLst>
              <a:ext uri="{FF2B5EF4-FFF2-40B4-BE49-F238E27FC236}">
                <a16:creationId xmlns:a16="http://schemas.microsoft.com/office/drawing/2014/main" id="{B408F0CE-B396-BB21-7E65-F153D13B2E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00B146-7EAE-27CC-3A34-CCD00ED8C3D5}"/>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644045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173D63-C892-2491-3AA1-FEA6F475D3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16AA5C9-C62F-478D-289E-338AC19E5F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ADDB105-BB1C-F4E8-7C0C-06E29996A8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E0CF6C-748E-4B7A-BC8B-3011EF78ED13}" type="datetime1">
              <a:rPr lang="en-US" smtClean="0"/>
              <a:pPr/>
              <a:t>5/12/2023</a:t>
            </a:fld>
            <a:endParaRPr lang="en-US" dirty="0"/>
          </a:p>
        </p:txBody>
      </p:sp>
      <p:sp>
        <p:nvSpPr>
          <p:cNvPr id="5" name="Footer Placeholder 4">
            <a:extLst>
              <a:ext uri="{FF2B5EF4-FFF2-40B4-BE49-F238E27FC236}">
                <a16:creationId xmlns:a16="http://schemas.microsoft.com/office/drawing/2014/main" id="{920220DD-8F29-9B5E-6DC6-1C26142DCC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chemeClr val="tx1">
                  <a:alpha val="60000"/>
                </a:schemeClr>
              </a:solidFill>
            </a:endParaRPr>
          </a:p>
        </p:txBody>
      </p:sp>
      <p:sp>
        <p:nvSpPr>
          <p:cNvPr id="6" name="Slide Number Placeholder 5">
            <a:extLst>
              <a:ext uri="{FF2B5EF4-FFF2-40B4-BE49-F238E27FC236}">
                <a16:creationId xmlns:a16="http://schemas.microsoft.com/office/drawing/2014/main" id="{92FDD6CA-4075-5E82-7EDF-EC8BEC33CB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273310925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B83215-6B0F-B590-7A91-579C42B2D1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ED92085-D9F4-D8B6-B575-E76B6DEF6A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69F8524-81D3-3FAC-22FD-83766B91FC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C41FFB-9129-41A9-A197-1DF724D91333}" type="datetimeFigureOut">
              <a:rPr lang="en-US" smtClean="0"/>
              <a:t>5/12/2023</a:t>
            </a:fld>
            <a:endParaRPr lang="en-US"/>
          </a:p>
        </p:txBody>
      </p:sp>
      <p:sp>
        <p:nvSpPr>
          <p:cNvPr id="5" name="Footer Placeholder 4">
            <a:extLst>
              <a:ext uri="{FF2B5EF4-FFF2-40B4-BE49-F238E27FC236}">
                <a16:creationId xmlns:a16="http://schemas.microsoft.com/office/drawing/2014/main" id="{9B14A946-E305-64C3-37B5-19040C6152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068C0DB-CCB2-763A-7294-9EB12F9F61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27E072-63B9-469D-8CB8-12171BF81750}" type="slidenum">
              <a:rPr lang="en-US" smtClean="0"/>
              <a:t>‹#›</a:t>
            </a:fld>
            <a:endParaRPr lang="en-US"/>
          </a:p>
        </p:txBody>
      </p:sp>
    </p:spTree>
    <p:extLst>
      <p:ext uri="{BB962C8B-B14F-4D97-AF65-F5344CB8AC3E}">
        <p14:creationId xmlns:p14="http://schemas.microsoft.com/office/powerpoint/2010/main" val="426882694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romarchive.eu/en" TargetMode="External"/><Relationship Id="rId7" Type="http://schemas.openxmlformats.org/officeDocument/2006/relationships/hyperlink" Target="https://www.crj.ro/wp-content/uploads/2022/04/Study-on-Roma-LGBTI_eng-final-2021.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e-romnja.ro/en/" TargetMode="External"/><Relationship Id="rId5" Type="http://schemas.openxmlformats.org/officeDocument/2006/relationships/hyperlink" Target="https://www.araart.cz/en/" TargetMode="External"/><Relationship Id="rId4" Type="http://schemas.openxmlformats.org/officeDocument/2006/relationships/hyperlink" Target="https://fra.europa.eu/en/publication/2019/roma-women-nine-eu-member-states"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mailto:simona.barbu@feantsa.or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araart.cz/en/roma-lgbt/analyticka-studie-o-stavu-lgbt-romske-mensiny"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EDBE6"/>
        </a:solidFill>
        <a:effectLst/>
      </p:bgPr>
    </p:bg>
    <p:spTree>
      <p:nvGrpSpPr>
        <p:cNvPr id="1" name=""/>
        <p:cNvGrpSpPr/>
        <p:nvPr/>
      </p:nvGrpSpPr>
      <p:grpSpPr>
        <a:xfrm>
          <a:off x="0" y="0"/>
          <a:ext cx="0" cy="0"/>
          <a:chOff x="0" y="0"/>
          <a:chExt cx="0" cy="0"/>
        </a:xfrm>
      </p:grpSpPr>
      <p:sp useBgFill="1">
        <p:nvSpPr>
          <p:cNvPr id="12"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4" name="Group 13">
            <a:extLst>
              <a:ext uri="{FF2B5EF4-FFF2-40B4-BE49-F238E27FC236}">
                <a16:creationId xmlns:a16="http://schemas.microsoft.com/office/drawing/2014/main" id="{E4556D3F-F9E0-4DD4-A96F-6A8297B924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929"/>
            <a:ext cx="12188952" cy="3490956"/>
            <a:chOff x="651279" y="598259"/>
            <a:chExt cx="10889442" cy="5680742"/>
          </a:xfrm>
        </p:grpSpPr>
        <p:sp>
          <p:nvSpPr>
            <p:cNvPr id="15" name="Color">
              <a:extLst>
                <a:ext uri="{FF2B5EF4-FFF2-40B4-BE49-F238E27FC236}">
                  <a16:creationId xmlns:a16="http://schemas.microsoft.com/office/drawing/2014/main" id="{86D4FF5D-6473-4BE3-A6EC-40CE250274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Color">
              <a:extLst>
                <a:ext uri="{FF2B5EF4-FFF2-40B4-BE49-F238E27FC236}">
                  <a16:creationId xmlns:a16="http://schemas.microsoft.com/office/drawing/2014/main" id="{993888FB-861F-4B4A-819C-BEB6D558A8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8" name="Group 17">
            <a:extLst>
              <a:ext uri="{FF2B5EF4-FFF2-40B4-BE49-F238E27FC236}">
                <a16:creationId xmlns:a16="http://schemas.microsoft.com/office/drawing/2014/main" id="{65EABBED-2B80-4B13-A7A8-1D34C4A027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0" y="0"/>
            <a:chExt cx="12188952" cy="6858000"/>
          </a:xfrm>
        </p:grpSpPr>
        <p:sp>
          <p:nvSpPr>
            <p:cNvPr id="19" name="Freeform: Shape 18">
              <a:extLst>
                <a:ext uri="{FF2B5EF4-FFF2-40B4-BE49-F238E27FC236}">
                  <a16:creationId xmlns:a16="http://schemas.microsoft.com/office/drawing/2014/main" id="{73A7A746-A7C1-443C-9B24-406D22245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1D71425D-6031-4121-BA40-815DACCD0E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67A43343-A25B-49D5-9967-D5647ADF70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F066E434-22B6-48A1-BC19-A80163E819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35470CE2-E5F8-489C-84E9-775AE8D3E3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12435DD6-F0FB-492A-9267-CE09EC2C5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5B17117C-64EA-4B8B-9DDC-D10E947C46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C38FD984-5765-FF83-ADA7-47078BA0040B}"/>
              </a:ext>
            </a:extLst>
          </p:cNvPr>
          <p:cNvSpPr>
            <a:spLocks noGrp="1"/>
          </p:cNvSpPr>
          <p:nvPr>
            <p:ph type="ctrTitle"/>
          </p:nvPr>
        </p:nvSpPr>
        <p:spPr>
          <a:xfrm>
            <a:off x="245081" y="1074978"/>
            <a:ext cx="8586780" cy="2226769"/>
          </a:xfrm>
        </p:spPr>
        <p:txBody>
          <a:bodyPr vert="horz" lIns="91440" tIns="45720" rIns="91440" bIns="45720" rtlCol="0" anchor="ctr">
            <a:normAutofit/>
          </a:bodyPr>
          <a:lstStyle/>
          <a:p>
            <a:br>
              <a:rPr lang="en-US" sz="3200" b="1" dirty="0">
                <a:solidFill>
                  <a:schemeClr val="bg1"/>
                </a:solidFill>
                <a:latin typeface="+mn-lt"/>
                <a:ea typeface="+mn-ea"/>
                <a:cs typeface="+mn-cs"/>
              </a:rPr>
            </a:br>
            <a:br>
              <a:rPr lang="en-GB" sz="2400" b="1" dirty="0">
                <a:solidFill>
                  <a:schemeClr val="bg1"/>
                </a:solidFill>
                <a:latin typeface="+mn-lt"/>
                <a:ea typeface="+mn-ea"/>
                <a:cs typeface="+mn-cs"/>
              </a:rPr>
            </a:br>
            <a:endParaRPr lang="en-US" sz="2400" b="1" dirty="0">
              <a:solidFill>
                <a:schemeClr val="bg1"/>
              </a:solidFill>
              <a:latin typeface="+mn-lt"/>
              <a:ea typeface="+mn-ea"/>
              <a:cs typeface="+mn-cs"/>
            </a:endParaRPr>
          </a:p>
        </p:txBody>
      </p:sp>
      <p:sp>
        <p:nvSpPr>
          <p:cNvPr id="3" name="TextBox 2">
            <a:extLst>
              <a:ext uri="{FF2B5EF4-FFF2-40B4-BE49-F238E27FC236}">
                <a16:creationId xmlns:a16="http://schemas.microsoft.com/office/drawing/2014/main" id="{2F7514D5-840E-4186-F318-5EA1037EB4E6}"/>
              </a:ext>
            </a:extLst>
          </p:cNvPr>
          <p:cNvSpPr txBox="1"/>
          <p:nvPr/>
        </p:nvSpPr>
        <p:spPr>
          <a:xfrm>
            <a:off x="248130" y="953154"/>
            <a:ext cx="7972243" cy="238526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600"/>
              </a:spcAft>
              <a:buClrTx/>
              <a:buSzTx/>
              <a:buFontTx/>
              <a:buNone/>
              <a:tabLst/>
              <a:defRPr/>
            </a:pPr>
            <a:r>
              <a:rPr kumimoji="0" lang="hu-HU" sz="3600" b="1" i="0" u="none" strike="noStrike" kern="1200" cap="none" spc="0" normalizeH="0" baseline="0" noProof="0" dirty="0">
                <a:ln>
                  <a:noFill/>
                </a:ln>
                <a:solidFill>
                  <a:prstClr val="white"/>
                </a:solidFill>
                <a:effectLst/>
                <a:uLnTx/>
                <a:uFillTx/>
                <a:ea typeface="+mn-ea"/>
                <a:cs typeface="+mn-cs"/>
              </a:rPr>
              <a:t>Learning </a:t>
            </a:r>
            <a:r>
              <a:rPr lang="en-GB" sz="3600" b="1" dirty="0">
                <a:solidFill>
                  <a:prstClr val="white"/>
                </a:solidFill>
              </a:rPr>
              <a:t>A</a:t>
            </a:r>
            <a:r>
              <a:rPr kumimoji="0" lang="hu-HU" sz="3600" b="1" i="0" u="none" strike="noStrike" kern="1200" cap="none" spc="0" normalizeH="0" baseline="0" noProof="0" dirty="0">
                <a:ln>
                  <a:noFill/>
                </a:ln>
                <a:solidFill>
                  <a:prstClr val="white"/>
                </a:solidFill>
                <a:effectLst/>
                <a:uLnTx/>
                <a:uFillTx/>
                <a:ea typeface="+mn-ea"/>
                <a:cs typeface="+mn-cs"/>
              </a:rPr>
              <a:t>bout Europe’s </a:t>
            </a:r>
            <a:r>
              <a:rPr lang="fr-BE" sz="3600" b="1" dirty="0">
                <a:solidFill>
                  <a:prstClr val="white"/>
                </a:solidFill>
              </a:rPr>
              <a:t>B</a:t>
            </a:r>
            <a:r>
              <a:rPr kumimoji="0" lang="hu-HU" sz="3600" b="1" i="0" u="none" strike="noStrike" kern="1200" cap="none" spc="0" normalizeH="0" baseline="0" noProof="0" dirty="0">
                <a:ln>
                  <a:noFill/>
                </a:ln>
                <a:solidFill>
                  <a:prstClr val="white"/>
                </a:solidFill>
                <a:effectLst/>
                <a:uLnTx/>
                <a:uFillTx/>
                <a:ea typeface="+mn-ea"/>
                <a:cs typeface="+mn-cs"/>
              </a:rPr>
              <a:t>iggest </a:t>
            </a:r>
            <a:r>
              <a:rPr lang="en-GB" sz="3600" b="1" dirty="0">
                <a:solidFill>
                  <a:prstClr val="white"/>
                </a:solidFill>
              </a:rPr>
              <a:t>E</a:t>
            </a:r>
            <a:r>
              <a:rPr kumimoji="0" lang="en-GB" sz="3600" b="1" i="0" u="none" strike="noStrike" kern="1200" cap="none" spc="0" normalizeH="0" baseline="0" noProof="0" dirty="0" err="1">
                <a:ln>
                  <a:noFill/>
                </a:ln>
                <a:solidFill>
                  <a:prstClr val="white"/>
                </a:solidFill>
                <a:effectLst/>
                <a:uLnTx/>
                <a:uFillTx/>
                <a:ea typeface="+mn-ea"/>
                <a:cs typeface="+mn-cs"/>
              </a:rPr>
              <a:t>thnic</a:t>
            </a:r>
            <a:r>
              <a:rPr kumimoji="0" lang="fr-BE" sz="3600" b="1" i="0" u="none" strike="noStrike" kern="1200" cap="none" spc="0" normalizeH="0" baseline="0" noProof="0" dirty="0">
                <a:ln>
                  <a:noFill/>
                </a:ln>
                <a:solidFill>
                  <a:prstClr val="white"/>
                </a:solidFill>
                <a:effectLst/>
                <a:uLnTx/>
                <a:uFillTx/>
                <a:ea typeface="+mn-ea"/>
                <a:cs typeface="+mn-cs"/>
              </a:rPr>
              <a:t> M</a:t>
            </a:r>
            <a:r>
              <a:rPr kumimoji="0" lang="hu-HU" sz="3600" b="1" i="0" u="none" strike="noStrike" kern="1200" cap="none" spc="0" normalizeH="0" baseline="0" noProof="0" dirty="0">
                <a:ln>
                  <a:noFill/>
                </a:ln>
                <a:solidFill>
                  <a:prstClr val="white"/>
                </a:solidFill>
                <a:effectLst/>
                <a:uLnTx/>
                <a:uFillTx/>
                <a:ea typeface="+mn-ea"/>
                <a:cs typeface="+mn-cs"/>
              </a:rPr>
              <a:t>inority  - The Roma</a:t>
            </a:r>
            <a:endParaRPr kumimoji="0" lang="en-GB" sz="3600" b="1" i="0" u="none" strike="noStrike" kern="1200" cap="none" spc="0" normalizeH="0" baseline="0" noProof="0" dirty="0">
              <a:ln>
                <a:noFill/>
              </a:ln>
              <a:solidFill>
                <a:schemeClr val="bg1"/>
              </a:solidFill>
              <a:effectLst/>
              <a:uLnTx/>
              <a:uFillTx/>
            </a:endParaRPr>
          </a:p>
          <a:p>
            <a:pPr marL="0" marR="0" lvl="0" indent="0" defTabSz="914400" rtl="0" eaLnBrk="1" fontAlgn="auto" latinLnBrk="0" hangingPunct="1">
              <a:lnSpc>
                <a:spcPct val="100000"/>
              </a:lnSpc>
              <a:spcBef>
                <a:spcPts val="0"/>
              </a:spcBef>
              <a:spcAft>
                <a:spcPts val="600"/>
              </a:spcAft>
              <a:buClrTx/>
              <a:buSzTx/>
              <a:buFontTx/>
              <a:buNone/>
              <a:tabLst/>
              <a:defRPr/>
            </a:pPr>
            <a:r>
              <a:rPr lang="en-GB" sz="3600" b="1" dirty="0">
                <a:solidFill>
                  <a:schemeClr val="accent6">
                    <a:lumMod val="50000"/>
                  </a:schemeClr>
                </a:solidFill>
                <a:latin typeface="+mn-lt"/>
                <a:ea typeface="+mn-ea"/>
                <a:cs typeface="+mn-cs"/>
              </a:rPr>
              <a:t>Module 3: </a:t>
            </a:r>
            <a:r>
              <a:rPr lang="en-US" sz="3600" b="1" dirty="0">
                <a:solidFill>
                  <a:schemeClr val="accent6">
                    <a:lumMod val="50000"/>
                  </a:schemeClr>
                </a:solidFill>
                <a:latin typeface="+mn-lt"/>
                <a:ea typeface="+mn-ea"/>
                <a:cs typeface="+mn-cs"/>
              </a:rPr>
              <a:t>Intersectional Oppression Experienced by Roma women and LGBTI </a:t>
            </a:r>
            <a:endParaRPr kumimoji="0" lang="en-US" sz="3600" b="1" i="0" u="none" strike="noStrike" kern="1200" cap="none" spc="0" normalizeH="0" baseline="0" noProof="0" dirty="0">
              <a:ln>
                <a:noFill/>
              </a:ln>
              <a:solidFill>
                <a:schemeClr val="accent6">
                  <a:lumMod val="50000"/>
                </a:schemeClr>
              </a:solidFill>
              <a:effectLst/>
              <a:uLnTx/>
              <a:uFillTx/>
              <a:latin typeface="Calibri" panose="020F0502020204030204"/>
              <a:ea typeface="+mn-ea"/>
              <a:cs typeface="+mn-cs"/>
            </a:endParaRPr>
          </a:p>
        </p:txBody>
      </p:sp>
      <p:pic>
        <p:nvPicPr>
          <p:cNvPr id="7" name="Picture 6" descr="Graphical user interface&#10;&#10;Description automatically generated">
            <a:extLst>
              <a:ext uri="{FF2B5EF4-FFF2-40B4-BE49-F238E27FC236}">
                <a16:creationId xmlns:a16="http://schemas.microsoft.com/office/drawing/2014/main" id="{66CD582D-2B36-8389-FC2A-940FBB8B9241}"/>
              </a:ext>
            </a:extLst>
          </p:cNvPr>
          <p:cNvPicPr>
            <a:picLocks noChangeAspect="1"/>
          </p:cNvPicPr>
          <p:nvPr/>
        </p:nvPicPr>
        <p:blipFill rotWithShape="1">
          <a:blip r:embed="rId3">
            <a:extLst>
              <a:ext uri="{28A0092B-C50C-407E-A947-70E740481C1C}">
                <a14:useLocalDpi xmlns:a14="http://schemas.microsoft.com/office/drawing/2010/main" val="0"/>
              </a:ext>
            </a:extLst>
          </a:blip>
          <a:srcRect t="58" r="4" b="4"/>
          <a:stretch/>
        </p:blipFill>
        <p:spPr>
          <a:xfrm>
            <a:off x="8223421" y="1582076"/>
            <a:ext cx="3720450" cy="3718274"/>
          </a:xfrm>
          <a:prstGeom prst="rect">
            <a:avLst/>
          </a:prstGeom>
        </p:spPr>
      </p:pic>
      <p:sp>
        <p:nvSpPr>
          <p:cNvPr id="5" name="TextBox 4">
            <a:extLst>
              <a:ext uri="{FF2B5EF4-FFF2-40B4-BE49-F238E27FC236}">
                <a16:creationId xmlns:a16="http://schemas.microsoft.com/office/drawing/2014/main" id="{5B471081-DDD8-08BC-64DD-F062D91625D6}"/>
              </a:ext>
            </a:extLst>
          </p:cNvPr>
          <p:cNvSpPr txBox="1"/>
          <p:nvPr/>
        </p:nvSpPr>
        <p:spPr>
          <a:xfrm>
            <a:off x="305745" y="5675210"/>
            <a:ext cx="8124400" cy="923330"/>
          </a:xfrm>
          <a:prstGeom prst="rect">
            <a:avLst/>
          </a:prstGeom>
          <a:noFill/>
        </p:spPr>
        <p:txBody>
          <a:bodyPr wrap="square">
            <a:spAutoFit/>
          </a:bodyPr>
          <a:lstStyle/>
          <a:p>
            <a:pPr marR="0" lvl="0" algn="l" fontAlgn="auto">
              <a:tabLst/>
              <a:defRPr/>
            </a:pPr>
            <a:r>
              <a:rPr kumimoji="0" lang="en-US" sz="1800" b="1" i="0" u="none" strike="noStrike" kern="1200" cap="none" spc="0" normalizeH="0" baseline="0" noProof="0" dirty="0">
                <a:ln>
                  <a:noFill/>
                </a:ln>
                <a:solidFill>
                  <a:schemeClr val="tx2"/>
                </a:solidFill>
                <a:effectLst/>
                <a:uLnTx/>
                <a:uFillTx/>
                <a:latin typeface="+mn-lt"/>
                <a:ea typeface="+mn-ea"/>
                <a:cs typeface="+mn-cs"/>
              </a:rPr>
              <a:t>This material has been prepared by Marina Csikós </a:t>
            </a:r>
          </a:p>
          <a:p>
            <a:pPr marR="0" lvl="0" algn="l" fontAlgn="auto">
              <a:tabLst/>
              <a:defRPr/>
            </a:pPr>
            <a:r>
              <a:rPr kumimoji="0" lang="en-US" sz="1800" b="1" i="0" u="none" strike="noStrike" kern="1200" cap="none" spc="0" normalizeH="0" baseline="0" noProof="0" dirty="0">
                <a:ln>
                  <a:noFill/>
                </a:ln>
                <a:solidFill>
                  <a:schemeClr val="tx2"/>
                </a:solidFill>
                <a:effectLst/>
                <a:uLnTx/>
                <a:uFillTx/>
                <a:latin typeface="+mn-lt"/>
                <a:ea typeface="+mn-ea"/>
                <a:cs typeface="+mn-cs"/>
              </a:rPr>
              <a:t>(</a:t>
            </a:r>
            <a:r>
              <a:rPr lang="en-US" sz="1800" b="1" kern="1200" dirty="0">
                <a:solidFill>
                  <a:schemeClr val="tx2"/>
                </a:solidFill>
                <a:latin typeface="+mn-lt"/>
                <a:ea typeface="+mn-ea"/>
                <a:cs typeface="+mn-cs"/>
              </a:rPr>
              <a:t>csikosmarina1993</a:t>
            </a:r>
            <a:r>
              <a:rPr kumimoji="0" lang="en-US" sz="1800" b="1" i="0" u="none" strike="noStrike" kern="1200" cap="none" spc="0" normalizeH="0" baseline="0" noProof="0" dirty="0">
                <a:ln>
                  <a:noFill/>
                </a:ln>
                <a:solidFill>
                  <a:schemeClr val="tx2"/>
                </a:solidFill>
                <a:effectLst/>
                <a:uLnTx/>
                <a:uFillTx/>
                <a:latin typeface="+mn-lt"/>
                <a:ea typeface="+mn-ea"/>
                <a:cs typeface="+mn-cs"/>
              </a:rPr>
              <a:t>@gmail.com) in the context of PRODEC project.</a:t>
            </a:r>
          </a:p>
          <a:p>
            <a:pPr algn="l"/>
            <a:r>
              <a:rPr lang="en-US" sz="1800" dirty="0">
                <a:solidFill>
                  <a:schemeClr val="tx2"/>
                </a:solidFill>
              </a:rPr>
              <a:t>April</a:t>
            </a:r>
            <a:r>
              <a:rPr lang="en-US" sz="1800" kern="1200" dirty="0">
                <a:solidFill>
                  <a:schemeClr val="tx2"/>
                </a:solidFill>
                <a:latin typeface="+mn-lt"/>
                <a:ea typeface="+mn-ea"/>
                <a:cs typeface="+mn-cs"/>
              </a:rPr>
              <a:t> 2023</a:t>
            </a:r>
          </a:p>
        </p:txBody>
      </p:sp>
    </p:spTree>
    <p:extLst>
      <p:ext uri="{BB962C8B-B14F-4D97-AF65-F5344CB8AC3E}">
        <p14:creationId xmlns:p14="http://schemas.microsoft.com/office/powerpoint/2010/main" val="3339594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EDB39B-F18A-6F4A-033A-E233DD262C4C}"/>
              </a:ext>
            </a:extLst>
          </p:cNvPr>
          <p:cNvSpPr>
            <a:spLocks noGrp="1"/>
          </p:cNvSpPr>
          <p:nvPr>
            <p:ph type="title"/>
          </p:nvPr>
        </p:nvSpPr>
        <p:spPr>
          <a:xfrm>
            <a:off x="838200" y="365125"/>
            <a:ext cx="10515600" cy="1325563"/>
          </a:xfrm>
        </p:spPr>
        <p:txBody>
          <a:bodyPr>
            <a:normAutofit/>
          </a:bodyPr>
          <a:lstStyle/>
          <a:p>
            <a:r>
              <a:rPr lang="hu-HU" sz="4000" b="1" u="sng" dirty="0">
                <a:latin typeface="Calibri "/>
              </a:rPr>
              <a:t>Some outstanding Roma women and LGBTI persons you should know about</a:t>
            </a:r>
            <a:endParaRPr lang="en-US" sz="4000" b="1" u="sng" dirty="0">
              <a:latin typeface="Calibri "/>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109CCEB-E4A7-F12E-3BCE-A1658C942F30}"/>
              </a:ext>
            </a:extLst>
          </p:cNvPr>
          <p:cNvSpPr>
            <a:spLocks noGrp="1"/>
          </p:cNvSpPr>
          <p:nvPr>
            <p:ph idx="1"/>
          </p:nvPr>
        </p:nvSpPr>
        <p:spPr>
          <a:xfrm>
            <a:off x="838200" y="2145877"/>
            <a:ext cx="10515600" cy="4251960"/>
          </a:xfrm>
        </p:spPr>
        <p:txBody>
          <a:bodyPr>
            <a:normAutofit/>
          </a:bodyPr>
          <a:lstStyle/>
          <a:p>
            <a:r>
              <a:rPr lang="hu-HU" sz="2200" dirty="0"/>
              <a:t>Ceija Stojka – writer, artist, singer, activist and Holocaust survivor</a:t>
            </a:r>
            <a:endParaRPr lang="fr-FR" sz="2200" dirty="0"/>
          </a:p>
          <a:p>
            <a:pPr marL="0" indent="0">
              <a:buNone/>
            </a:pPr>
            <a:endParaRPr lang="fr-FR" sz="2200" dirty="0"/>
          </a:p>
          <a:p>
            <a:r>
              <a:rPr lang="hu-HU" sz="2200" dirty="0"/>
              <a:t>Katarina Taikon – leader of Romani civil rights movement in Sweden</a:t>
            </a:r>
            <a:endParaRPr lang="fr-FR" sz="2200" dirty="0"/>
          </a:p>
          <a:p>
            <a:pPr marL="0" indent="0">
              <a:buNone/>
            </a:pPr>
            <a:endParaRPr lang="hu-HU" sz="2200" dirty="0"/>
          </a:p>
          <a:p>
            <a:r>
              <a:rPr lang="hu-HU" sz="2200" dirty="0"/>
              <a:t>Nicoleta Bitu -  human and women’s right</a:t>
            </a:r>
            <a:r>
              <a:rPr lang="fr-FR" sz="2200" dirty="0"/>
              <a:t>s</a:t>
            </a:r>
            <a:r>
              <a:rPr lang="hu-HU" sz="2200" dirty="0"/>
              <a:t> activist</a:t>
            </a:r>
          </a:p>
          <a:p>
            <a:pPr marL="0" indent="0">
              <a:buNone/>
            </a:pPr>
            <a:endParaRPr lang="hu-HU" sz="2200" dirty="0"/>
          </a:p>
          <a:p>
            <a:r>
              <a:rPr lang="hu-HU" sz="2200" dirty="0"/>
              <a:t>Dr. Margareta Matache – scholar, lecturer at Harvard Univeristy</a:t>
            </a:r>
          </a:p>
          <a:p>
            <a:pPr marL="0" indent="0">
              <a:buNone/>
            </a:pPr>
            <a:endParaRPr lang="hu-HU" sz="2200" dirty="0"/>
          </a:p>
        </p:txBody>
      </p:sp>
    </p:spTree>
    <p:extLst>
      <p:ext uri="{BB962C8B-B14F-4D97-AF65-F5344CB8AC3E}">
        <p14:creationId xmlns:p14="http://schemas.microsoft.com/office/powerpoint/2010/main" val="3950846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EDB39B-F18A-6F4A-033A-E233DD262C4C}"/>
              </a:ext>
            </a:extLst>
          </p:cNvPr>
          <p:cNvSpPr>
            <a:spLocks noGrp="1"/>
          </p:cNvSpPr>
          <p:nvPr>
            <p:ph type="title"/>
          </p:nvPr>
        </p:nvSpPr>
        <p:spPr>
          <a:xfrm>
            <a:off x="838200" y="365125"/>
            <a:ext cx="10515600" cy="1325563"/>
          </a:xfrm>
        </p:spPr>
        <p:txBody>
          <a:bodyPr>
            <a:normAutofit/>
          </a:bodyPr>
          <a:lstStyle/>
          <a:p>
            <a:r>
              <a:rPr lang="hu-HU" sz="4000" b="1" u="sng" dirty="0">
                <a:latin typeface="Calibri "/>
              </a:rPr>
              <a:t>Some outstanding Roma women and LGBTI persons you should know about</a:t>
            </a:r>
            <a:endParaRPr lang="en-US" sz="4000" b="1" u="sng" dirty="0">
              <a:latin typeface="Calibri "/>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109CCEB-E4A7-F12E-3BCE-A1658C942F30}"/>
              </a:ext>
            </a:extLst>
          </p:cNvPr>
          <p:cNvSpPr>
            <a:spLocks noGrp="1"/>
          </p:cNvSpPr>
          <p:nvPr>
            <p:ph idx="1"/>
          </p:nvPr>
        </p:nvSpPr>
        <p:spPr>
          <a:xfrm>
            <a:off x="838200" y="2145877"/>
            <a:ext cx="10515600" cy="4251960"/>
          </a:xfrm>
        </p:spPr>
        <p:txBody>
          <a:bodyPr>
            <a:normAutofit/>
          </a:bodyPr>
          <a:lstStyle/>
          <a:p>
            <a:r>
              <a:rPr lang="hu-HU" dirty="0"/>
              <a:t>Vera Kurtic – radical feminist activist, author of </a:t>
            </a:r>
            <a:r>
              <a:rPr lang="en-GB" i="1" dirty="0" err="1"/>
              <a:t>Džuvljarke</a:t>
            </a:r>
            <a:r>
              <a:rPr lang="en-GB" i="1" dirty="0"/>
              <a:t>- lesbian existence of Roma women</a:t>
            </a:r>
            <a:r>
              <a:rPr lang="en-GB" dirty="0"/>
              <a:t>, a study focused on non-heterosexual Romani women</a:t>
            </a:r>
          </a:p>
          <a:p>
            <a:pPr marL="0" indent="0">
              <a:buNone/>
            </a:pPr>
            <a:endParaRPr lang="hu-HU" dirty="0"/>
          </a:p>
          <a:p>
            <a:r>
              <a:rPr lang="hu-HU" dirty="0"/>
              <a:t>Dezso Mate – scholar and researcher, one of the first</a:t>
            </a:r>
            <a:r>
              <a:rPr lang="fr-FR" dirty="0"/>
              <a:t> in </a:t>
            </a:r>
            <a:r>
              <a:rPr lang="fr-FR" dirty="0" err="1"/>
              <a:t>raising</a:t>
            </a:r>
            <a:r>
              <a:rPr lang="fr-FR" dirty="0"/>
              <a:t> </a:t>
            </a:r>
            <a:r>
              <a:rPr lang="hu-HU" dirty="0"/>
              <a:t>awareness about Roma LGBTI people </a:t>
            </a:r>
            <a:r>
              <a:rPr lang="fr-FR" dirty="0"/>
              <a:t>to the mainstream </a:t>
            </a:r>
            <a:r>
              <a:rPr lang="hu-HU" dirty="0"/>
              <a:t>public</a:t>
            </a:r>
          </a:p>
          <a:p>
            <a:pPr marL="0" indent="0">
              <a:buNone/>
            </a:pPr>
            <a:endParaRPr lang="hu-HU" dirty="0"/>
          </a:p>
          <a:p>
            <a:pPr marL="0" indent="0">
              <a:buNone/>
            </a:pPr>
            <a:r>
              <a:rPr lang="hu-HU" dirty="0"/>
              <a:t>The list is fortunately growing!</a:t>
            </a:r>
          </a:p>
        </p:txBody>
      </p:sp>
    </p:spTree>
    <p:extLst>
      <p:ext uri="{BB962C8B-B14F-4D97-AF65-F5344CB8AC3E}">
        <p14:creationId xmlns:p14="http://schemas.microsoft.com/office/powerpoint/2010/main" val="2035757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B35209-800E-2D7E-5D5F-D2A9D43A7875}"/>
              </a:ext>
            </a:extLst>
          </p:cNvPr>
          <p:cNvSpPr>
            <a:spLocks noGrp="1"/>
          </p:cNvSpPr>
          <p:nvPr>
            <p:ph type="title"/>
          </p:nvPr>
        </p:nvSpPr>
        <p:spPr>
          <a:xfrm>
            <a:off x="572493" y="238539"/>
            <a:ext cx="11018520" cy="1434415"/>
          </a:xfrm>
        </p:spPr>
        <p:txBody>
          <a:bodyPr anchor="b">
            <a:normAutofit/>
          </a:bodyPr>
          <a:lstStyle/>
          <a:p>
            <a:r>
              <a:rPr lang="hu-HU" b="1" u="sng" dirty="0">
                <a:latin typeface="Calibri "/>
              </a:rPr>
              <a:t>E-Romnja – The change Roma women in Romania ha</a:t>
            </a:r>
            <a:r>
              <a:rPr lang="fr-BE" b="1" u="sng" dirty="0" err="1">
                <a:latin typeface="Calibri "/>
              </a:rPr>
              <a:t>ve</a:t>
            </a:r>
            <a:r>
              <a:rPr lang="hu-HU" b="1" u="sng" dirty="0">
                <a:latin typeface="Calibri "/>
              </a:rPr>
              <a:t> been waiting for </a:t>
            </a:r>
            <a:endParaRPr lang="en-US" b="1" u="sng" dirty="0">
              <a:latin typeface="Calibri "/>
            </a:endParaRPr>
          </a:p>
        </p:txBody>
      </p:sp>
      <p:sp>
        <p:nvSpPr>
          <p:cNvPr id="103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2ED479A-B372-8794-5FBD-22AE82173DDB}"/>
              </a:ext>
            </a:extLst>
          </p:cNvPr>
          <p:cNvSpPr>
            <a:spLocks noGrp="1"/>
          </p:cNvSpPr>
          <p:nvPr>
            <p:ph idx="1"/>
          </p:nvPr>
        </p:nvSpPr>
        <p:spPr>
          <a:xfrm>
            <a:off x="578589" y="2219330"/>
            <a:ext cx="8844223" cy="4119172"/>
          </a:xfrm>
        </p:spPr>
        <p:txBody>
          <a:bodyPr anchor="t">
            <a:normAutofit/>
          </a:bodyPr>
          <a:lstStyle/>
          <a:p>
            <a:r>
              <a:rPr lang="hu-HU" sz="2000" dirty="0"/>
              <a:t>Fighting for dignity, respect and integrity of Roma women</a:t>
            </a:r>
          </a:p>
          <a:p>
            <a:r>
              <a:rPr lang="fr-FR" sz="2000" dirty="0"/>
              <a:t>I</a:t>
            </a:r>
            <a:r>
              <a:rPr lang="hu-HU" sz="2000" dirty="0"/>
              <a:t>ntersectional approach: there is no democracy without the participation of women</a:t>
            </a:r>
          </a:p>
          <a:p>
            <a:r>
              <a:rPr lang="hu-HU" sz="2000" dirty="0"/>
              <a:t>Working on developing grassroot initiatives that tackle different issues: empowerment of Roma girls and women, sexual and reproductive health, fighting agai</a:t>
            </a:r>
            <a:r>
              <a:rPr lang="fr-BE" sz="2000" dirty="0"/>
              <a:t>ns</a:t>
            </a:r>
            <a:r>
              <a:rPr lang="hu-HU" sz="2000" dirty="0"/>
              <a:t>t patriarchal oppression</a:t>
            </a:r>
          </a:p>
          <a:p>
            <a:r>
              <a:rPr lang="en-GB" sz="2000" dirty="0"/>
              <a:t>A</a:t>
            </a:r>
            <a:r>
              <a:rPr lang="hu-HU" sz="2000" dirty="0"/>
              <a:t>dvoca</a:t>
            </a:r>
            <a:r>
              <a:rPr lang="en-GB" sz="2000" dirty="0"/>
              <a:t>ting</a:t>
            </a:r>
            <a:r>
              <a:rPr lang="hu-HU" sz="2000" dirty="0"/>
              <a:t> for local budget redistribution </a:t>
            </a:r>
          </a:p>
          <a:p>
            <a:r>
              <a:rPr lang="hu-HU" sz="2000" dirty="0"/>
              <a:t>Making sure that Roma women are appropriately represented in media, public space and political agendas</a:t>
            </a:r>
          </a:p>
          <a:p>
            <a:pPr marL="0" indent="0">
              <a:buNone/>
            </a:pPr>
            <a:r>
              <a:rPr lang="hu-HU" sz="2000" dirty="0"/>
              <a:t>For more information: https://e-romnja.ro/en/</a:t>
            </a:r>
          </a:p>
          <a:p>
            <a:endParaRPr lang="hu-HU" sz="2000" dirty="0"/>
          </a:p>
          <a:p>
            <a:endParaRPr lang="en-US" sz="2000" dirty="0"/>
          </a:p>
        </p:txBody>
      </p:sp>
      <p:pic>
        <p:nvPicPr>
          <p:cNvPr id="1026" name="Picture 2">
            <a:extLst>
              <a:ext uri="{FF2B5EF4-FFF2-40B4-BE49-F238E27FC236}">
                <a16:creationId xmlns:a16="http://schemas.microsoft.com/office/drawing/2014/main" id="{06E47BE5-B3A7-F75E-123C-5C1E20EEA73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62" r="432"/>
          <a:stretch/>
        </p:blipFill>
        <p:spPr bwMode="auto">
          <a:xfrm>
            <a:off x="9644945" y="2385862"/>
            <a:ext cx="2315776" cy="2407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2322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B35209-800E-2D7E-5D5F-D2A9D43A7875}"/>
              </a:ext>
            </a:extLst>
          </p:cNvPr>
          <p:cNvSpPr>
            <a:spLocks noGrp="1"/>
          </p:cNvSpPr>
          <p:nvPr>
            <p:ph type="title"/>
          </p:nvPr>
        </p:nvSpPr>
        <p:spPr>
          <a:xfrm>
            <a:off x="572493" y="0"/>
            <a:ext cx="11018520" cy="1434415"/>
          </a:xfrm>
        </p:spPr>
        <p:txBody>
          <a:bodyPr anchor="b">
            <a:normAutofit/>
          </a:bodyPr>
          <a:lstStyle/>
          <a:p>
            <a:r>
              <a:rPr lang="en-GB" b="1" u="sng" dirty="0">
                <a:latin typeface="Calibri "/>
              </a:rPr>
              <a:t>ARA ART – Young, Roma and LGBTI </a:t>
            </a:r>
            <a:endParaRPr lang="en-US" b="1" u="sng" dirty="0">
              <a:latin typeface="Calibri "/>
            </a:endParaRPr>
          </a:p>
        </p:txBody>
      </p:sp>
      <p:sp>
        <p:nvSpPr>
          <p:cNvPr id="103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4E29B50F-7E88-4C40-B4FB-9F11C11E4E32}"/>
              </a:ext>
            </a:extLst>
          </p:cNvPr>
          <p:cNvSpPr txBox="1">
            <a:spLocks/>
          </p:cNvSpPr>
          <p:nvPr/>
        </p:nvSpPr>
        <p:spPr>
          <a:xfrm>
            <a:off x="572493" y="1946961"/>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u-HU"/>
              <a:t>First CSO working specifically </a:t>
            </a:r>
            <a:r>
              <a:rPr lang="en-GB"/>
              <a:t>with </a:t>
            </a:r>
            <a:r>
              <a:rPr lang="hu-HU"/>
              <a:t>Roma LGBTIQ </a:t>
            </a:r>
            <a:r>
              <a:rPr lang="en-GB"/>
              <a:t>people</a:t>
            </a:r>
            <a:endParaRPr lang="hu-HU"/>
          </a:p>
          <a:p>
            <a:pPr marL="0" indent="0">
              <a:buFont typeface="Arial" panose="020B0604020202020204" pitchFamily="34" charset="0"/>
              <a:buNone/>
            </a:pPr>
            <a:endParaRPr lang="fr-BE"/>
          </a:p>
          <a:p>
            <a:pPr marL="0" indent="0">
              <a:buFont typeface="Arial" panose="020B0604020202020204" pitchFamily="34" charset="0"/>
              <a:buNone/>
            </a:pPr>
            <a:r>
              <a:rPr lang="hu-HU"/>
              <a:t>Their aims are:</a:t>
            </a:r>
          </a:p>
          <a:p>
            <a:r>
              <a:rPr lang="hu-HU"/>
              <a:t>To </a:t>
            </a:r>
            <a:r>
              <a:rPr lang="en-GB"/>
              <a:t>improve the information available to crucial stakeholders about the position of </a:t>
            </a:r>
            <a:r>
              <a:rPr lang="hu-HU"/>
              <a:t>LGBTIQ</a:t>
            </a:r>
            <a:r>
              <a:rPr lang="en-GB"/>
              <a:t> people of Romani origin in selected countries</a:t>
            </a:r>
            <a:endParaRPr lang="hu-HU"/>
          </a:p>
          <a:p>
            <a:r>
              <a:rPr lang="en-GB"/>
              <a:t>To raise awareness and </a:t>
            </a:r>
            <a:r>
              <a:rPr lang="hu-HU"/>
              <a:t>information </a:t>
            </a:r>
            <a:r>
              <a:rPr lang="en-GB"/>
              <a:t>about </a:t>
            </a:r>
            <a:r>
              <a:rPr lang="hu-HU"/>
              <a:t>LGBTIQ</a:t>
            </a:r>
            <a:r>
              <a:rPr lang="en-GB"/>
              <a:t> people of Romani origin</a:t>
            </a:r>
            <a:endParaRPr lang="hu-HU"/>
          </a:p>
          <a:p>
            <a:r>
              <a:rPr lang="en-GB"/>
              <a:t>To strengthen</a:t>
            </a:r>
            <a:r>
              <a:rPr lang="hu-HU"/>
              <a:t> EU policies which affect Roma LGBTIQ</a:t>
            </a:r>
          </a:p>
          <a:p>
            <a:pPr marL="0" indent="0">
              <a:buFont typeface="Arial" panose="020B0604020202020204" pitchFamily="34" charset="0"/>
              <a:buNone/>
            </a:pPr>
            <a:r>
              <a:rPr lang="hu-HU"/>
              <a:t>For more information: https://www.araart.cz/en/</a:t>
            </a:r>
          </a:p>
          <a:p>
            <a:endParaRPr lang="hu-HU"/>
          </a:p>
          <a:p>
            <a:endParaRPr lang="en-US" dirty="0"/>
          </a:p>
        </p:txBody>
      </p:sp>
      <p:pic>
        <p:nvPicPr>
          <p:cNvPr id="5" name="Picture 4">
            <a:extLst>
              <a:ext uri="{FF2B5EF4-FFF2-40B4-BE49-F238E27FC236}">
                <a16:creationId xmlns:a16="http://schemas.microsoft.com/office/drawing/2014/main" id="{73E97D25-61C4-37E4-DC91-A64684FC3120}"/>
              </a:ext>
            </a:extLst>
          </p:cNvPr>
          <p:cNvPicPr>
            <a:picLocks noChangeAspect="1"/>
          </p:cNvPicPr>
          <p:nvPr/>
        </p:nvPicPr>
        <p:blipFill rotWithShape="1">
          <a:blip r:embed="rId3"/>
          <a:srcRect b="18955"/>
          <a:stretch/>
        </p:blipFill>
        <p:spPr>
          <a:xfrm>
            <a:off x="8960093" y="284246"/>
            <a:ext cx="2952750" cy="1258291"/>
          </a:xfrm>
          <a:prstGeom prst="rect">
            <a:avLst/>
          </a:prstGeom>
        </p:spPr>
      </p:pic>
    </p:spTree>
    <p:extLst>
      <p:ext uri="{BB962C8B-B14F-4D97-AF65-F5344CB8AC3E}">
        <p14:creationId xmlns:p14="http://schemas.microsoft.com/office/powerpoint/2010/main" val="869477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B35209-800E-2D7E-5D5F-D2A9D43A7875}"/>
              </a:ext>
            </a:extLst>
          </p:cNvPr>
          <p:cNvSpPr>
            <a:spLocks noGrp="1"/>
          </p:cNvSpPr>
          <p:nvPr>
            <p:ph type="title"/>
          </p:nvPr>
        </p:nvSpPr>
        <p:spPr>
          <a:xfrm>
            <a:off x="572493" y="0"/>
            <a:ext cx="11018520" cy="1434415"/>
          </a:xfrm>
        </p:spPr>
        <p:txBody>
          <a:bodyPr anchor="b">
            <a:normAutofit/>
          </a:bodyPr>
          <a:lstStyle/>
          <a:p>
            <a:r>
              <a:rPr lang="en-GB" b="1" u="sng" dirty="0">
                <a:latin typeface="Calibri "/>
              </a:rPr>
              <a:t>The International LGBT+ Roma Platform</a:t>
            </a:r>
            <a:endParaRPr lang="en-US" b="1" u="sng" dirty="0">
              <a:latin typeface="Calibri "/>
            </a:endParaRPr>
          </a:p>
        </p:txBody>
      </p:sp>
      <p:sp>
        <p:nvSpPr>
          <p:cNvPr id="103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4E29B50F-7E88-4C40-B4FB-9F11C11E4E32}"/>
              </a:ext>
            </a:extLst>
          </p:cNvPr>
          <p:cNvSpPr txBox="1">
            <a:spLocks/>
          </p:cNvSpPr>
          <p:nvPr/>
        </p:nvSpPr>
        <p:spPr>
          <a:xfrm>
            <a:off x="572493" y="1946961"/>
            <a:ext cx="10515600" cy="4351338"/>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pPr>
            <a:r>
              <a:rPr lang="en-GB" b="0" i="0" dirty="0">
                <a:solidFill>
                  <a:srgbClr val="1C1C1C"/>
                </a:solidFill>
                <a:effectLst/>
              </a:rPr>
              <a:t>ARA ART: organizer of the first international Roma LGBT+ conference, which resulted in the Prague declaration (2015) and the first Roma LGBT+ platform.</a:t>
            </a:r>
          </a:p>
          <a:p>
            <a:pPr marL="0" indent="0" algn="just">
              <a:lnSpc>
                <a:spcPct val="100000"/>
              </a:lnSpc>
              <a:buNone/>
            </a:pPr>
            <a:r>
              <a:rPr lang="en-GB" b="0" i="0" dirty="0">
                <a:solidFill>
                  <a:srgbClr val="1C1C1C"/>
                </a:solidFill>
                <a:effectLst/>
              </a:rPr>
              <a:t>Aims of the Platform:</a:t>
            </a:r>
          </a:p>
          <a:p>
            <a:pPr algn="just">
              <a:lnSpc>
                <a:spcPct val="100000"/>
              </a:lnSpc>
            </a:pPr>
            <a:r>
              <a:rPr lang="en-GB" b="0" i="0" dirty="0">
                <a:solidFill>
                  <a:srgbClr val="1C1C1C"/>
                </a:solidFill>
                <a:effectLst/>
              </a:rPr>
              <a:t>Reflecting on the need of mediating and sharing a deeper knowledge of the Roma LGBT+ status in the EU </a:t>
            </a:r>
          </a:p>
          <a:p>
            <a:pPr algn="just">
              <a:lnSpc>
                <a:spcPct val="100000"/>
              </a:lnSpc>
            </a:pPr>
            <a:r>
              <a:rPr lang="en-GB" dirty="0">
                <a:solidFill>
                  <a:srgbClr val="1C1C1C"/>
                </a:solidFill>
              </a:rPr>
              <a:t>P</a:t>
            </a:r>
            <a:r>
              <a:rPr lang="en-GB" b="0" i="0" dirty="0">
                <a:solidFill>
                  <a:srgbClr val="1C1C1C"/>
                </a:solidFill>
                <a:effectLst/>
              </a:rPr>
              <a:t>roviding better information and drawing attention to this group of population as well as its supporting structures</a:t>
            </a:r>
          </a:p>
          <a:p>
            <a:pPr algn="just">
              <a:lnSpc>
                <a:spcPct val="100000"/>
              </a:lnSpc>
            </a:pPr>
            <a:r>
              <a:rPr lang="en-GB" dirty="0">
                <a:solidFill>
                  <a:srgbClr val="1C1C1C"/>
                </a:solidFill>
              </a:rPr>
              <a:t>S</a:t>
            </a:r>
            <a:r>
              <a:rPr lang="en-GB" b="0" i="0" dirty="0">
                <a:solidFill>
                  <a:srgbClr val="1C1C1C"/>
                </a:solidFill>
                <a:effectLst/>
              </a:rPr>
              <a:t>trengthening interventions in order to implement direct measures against the Roma LGBT+ discrimination within national policies</a:t>
            </a:r>
            <a:endParaRPr lang="en-GB" dirty="0">
              <a:solidFill>
                <a:srgbClr val="1C1C1C"/>
              </a:solidFill>
            </a:endParaRPr>
          </a:p>
          <a:p>
            <a:pPr algn="just">
              <a:lnSpc>
                <a:spcPct val="100000"/>
              </a:lnSpc>
            </a:pPr>
            <a:r>
              <a:rPr lang="en-GB" b="0" i="0" dirty="0">
                <a:solidFill>
                  <a:srgbClr val="1C1C1C"/>
                </a:solidFill>
                <a:effectLst/>
              </a:rPr>
              <a:t>Creating a space for sharing information, experiences and well-established practise</a:t>
            </a:r>
          </a:p>
          <a:p>
            <a:endParaRPr lang="hu-HU" dirty="0"/>
          </a:p>
          <a:p>
            <a:endParaRPr lang="en-US" dirty="0"/>
          </a:p>
        </p:txBody>
      </p:sp>
    </p:spTree>
    <p:extLst>
      <p:ext uri="{BB962C8B-B14F-4D97-AF65-F5344CB8AC3E}">
        <p14:creationId xmlns:p14="http://schemas.microsoft.com/office/powerpoint/2010/main" val="1623961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6BB4A-1616-E245-848F-DDECF31F69B6}"/>
              </a:ext>
            </a:extLst>
          </p:cNvPr>
          <p:cNvSpPr>
            <a:spLocks noGrp="1"/>
          </p:cNvSpPr>
          <p:nvPr>
            <p:ph type="title"/>
          </p:nvPr>
        </p:nvSpPr>
        <p:spPr/>
        <p:txBody>
          <a:bodyPr/>
          <a:lstStyle/>
          <a:p>
            <a:r>
              <a:rPr lang="hu-HU" b="1" u="sng" dirty="0">
                <a:latin typeface="Calibri "/>
              </a:rPr>
              <a:t>Resources</a:t>
            </a:r>
            <a:endParaRPr lang="en-US" b="1" u="sng" dirty="0">
              <a:latin typeface="Calibri "/>
            </a:endParaRPr>
          </a:p>
        </p:txBody>
      </p:sp>
      <p:sp>
        <p:nvSpPr>
          <p:cNvPr id="3" name="Content Placeholder 2">
            <a:extLst>
              <a:ext uri="{FF2B5EF4-FFF2-40B4-BE49-F238E27FC236}">
                <a16:creationId xmlns:a16="http://schemas.microsoft.com/office/drawing/2014/main" id="{83448472-B944-3A23-CC82-25D2721EC125}"/>
              </a:ext>
            </a:extLst>
          </p:cNvPr>
          <p:cNvSpPr>
            <a:spLocks noGrp="1"/>
          </p:cNvSpPr>
          <p:nvPr>
            <p:ph idx="1"/>
          </p:nvPr>
        </p:nvSpPr>
        <p:spPr/>
        <p:txBody>
          <a:bodyPr>
            <a:normAutofit fontScale="92500"/>
          </a:bodyPr>
          <a:lstStyle/>
          <a:p>
            <a:pPr marL="0" indent="0">
              <a:buNone/>
            </a:pPr>
            <a:r>
              <a:rPr lang="hu-HU" dirty="0">
                <a:hlinkClick r:id="rId3"/>
              </a:rPr>
              <a:t>RomArchive</a:t>
            </a:r>
            <a:endParaRPr lang="hu-HU" dirty="0"/>
          </a:p>
          <a:p>
            <a:pPr marL="0" indent="0">
              <a:buNone/>
            </a:pPr>
            <a:r>
              <a:rPr lang="en-GB" sz="2800" dirty="0">
                <a:hlinkClick r:id="rId4"/>
              </a:rPr>
              <a:t>Second European Union Minorities and Discrimination Survey Roma women in nine EU Member States (2019</a:t>
            </a:r>
            <a:r>
              <a:rPr lang="hu-HU" dirty="0">
                <a:hlinkClick r:id="rId4"/>
              </a:rPr>
              <a:t>)</a:t>
            </a:r>
            <a:endParaRPr lang="hu-HU" dirty="0"/>
          </a:p>
          <a:p>
            <a:pPr marL="0" indent="0">
              <a:buNone/>
            </a:pPr>
            <a:r>
              <a:rPr lang="hu-HU" dirty="0">
                <a:hlinkClick r:id="rId5"/>
              </a:rPr>
              <a:t>ARA ART</a:t>
            </a:r>
            <a:endParaRPr lang="hu-HU" dirty="0"/>
          </a:p>
          <a:p>
            <a:pPr marL="0" indent="0">
              <a:buNone/>
            </a:pPr>
            <a:r>
              <a:rPr lang="hu-HU" dirty="0">
                <a:hlinkClick r:id="rId6"/>
              </a:rPr>
              <a:t>E-Romnja</a:t>
            </a:r>
            <a:endParaRPr lang="en-GB" dirty="0"/>
          </a:p>
          <a:p>
            <a:pPr marL="0" indent="0">
              <a:buNone/>
            </a:pPr>
            <a:endParaRPr lang="en-GB" dirty="0"/>
          </a:p>
          <a:p>
            <a:pPr marL="0" indent="0">
              <a:buNone/>
            </a:pPr>
            <a:r>
              <a:rPr lang="en-US" dirty="0">
                <a:hlinkClick r:id="rId7"/>
              </a:rPr>
              <a:t>Exploratory study The situation of discrimination against Roma and LGBTI+ Roma in Romania 2021</a:t>
            </a:r>
            <a:r>
              <a:rPr lang="en-US" dirty="0"/>
              <a:t> (Centre for Legal Resources in partnership with UCTRR – Civic Union of Young Roma from Romania, </a:t>
            </a:r>
            <a:r>
              <a:rPr lang="en-US" dirty="0" err="1"/>
              <a:t>MozaiQ</a:t>
            </a:r>
            <a:r>
              <a:rPr lang="en-US" dirty="0"/>
              <a:t> LGBT Association and ACTEDO – Equality and Human Rights Action Centre)</a:t>
            </a:r>
          </a:p>
        </p:txBody>
      </p:sp>
    </p:spTree>
    <p:extLst>
      <p:ext uri="{BB962C8B-B14F-4D97-AF65-F5344CB8AC3E}">
        <p14:creationId xmlns:p14="http://schemas.microsoft.com/office/powerpoint/2010/main" val="32969715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78BA5F19-D5E1-4ECC-BEC2-DF7AEDFD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BB4D578A-F2C4-4EA9-A811-B48E66D63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40492"/>
            <a:ext cx="12192000" cy="1924333"/>
          </a:xfrm>
          <a:custGeom>
            <a:avLst/>
            <a:gdLst>
              <a:gd name="connsiteX0" fmla="*/ 6189199 w 12192000"/>
              <a:gd name="connsiteY0" fmla="*/ 588 h 1924333"/>
              <a:gd name="connsiteX1" fmla="*/ 6207079 w 12192000"/>
              <a:gd name="connsiteY1" fmla="*/ 2850 h 1924333"/>
              <a:gd name="connsiteX2" fmla="*/ 6285610 w 12192000"/>
              <a:gd name="connsiteY2" fmla="*/ 18131 h 1924333"/>
              <a:gd name="connsiteX3" fmla="*/ 6378008 w 12192000"/>
              <a:gd name="connsiteY3" fmla="*/ 24625 h 1924333"/>
              <a:gd name="connsiteX4" fmla="*/ 6466340 w 12192000"/>
              <a:gd name="connsiteY4" fmla="*/ 21366 h 1924333"/>
              <a:gd name="connsiteX5" fmla="*/ 6553334 w 12192000"/>
              <a:gd name="connsiteY5" fmla="*/ 35307 h 1924333"/>
              <a:gd name="connsiteX6" fmla="*/ 6626068 w 12192000"/>
              <a:gd name="connsiteY6" fmla="*/ 58045 h 1924333"/>
              <a:gd name="connsiteX7" fmla="*/ 6692303 w 12192000"/>
              <a:gd name="connsiteY7" fmla="*/ 91487 h 1924333"/>
              <a:gd name="connsiteX8" fmla="*/ 6733670 w 12192000"/>
              <a:gd name="connsiteY8" fmla="*/ 118130 h 1924333"/>
              <a:gd name="connsiteX9" fmla="*/ 6798016 w 12192000"/>
              <a:gd name="connsiteY9" fmla="*/ 112271 h 1924333"/>
              <a:gd name="connsiteX10" fmla="*/ 6801081 w 12192000"/>
              <a:gd name="connsiteY10" fmla="*/ 114963 h 1924333"/>
              <a:gd name="connsiteX11" fmla="*/ 6819351 w 12192000"/>
              <a:gd name="connsiteY11" fmla="*/ 128825 h 1924333"/>
              <a:gd name="connsiteX12" fmla="*/ 6852732 w 12192000"/>
              <a:gd name="connsiteY12" fmla="*/ 123321 h 1924333"/>
              <a:gd name="connsiteX13" fmla="*/ 6865247 w 12192000"/>
              <a:gd name="connsiteY13" fmla="*/ 128836 h 1924333"/>
              <a:gd name="connsiteX14" fmla="*/ 6905517 w 12192000"/>
              <a:gd name="connsiteY14" fmla="*/ 129265 h 1924333"/>
              <a:gd name="connsiteX15" fmla="*/ 6950286 w 12192000"/>
              <a:gd name="connsiteY15" fmla="*/ 150104 h 1924333"/>
              <a:gd name="connsiteX16" fmla="*/ 7003442 w 12192000"/>
              <a:gd name="connsiteY16" fmla="*/ 136136 h 1924333"/>
              <a:gd name="connsiteX17" fmla="*/ 7160047 w 12192000"/>
              <a:gd name="connsiteY17" fmla="*/ 166721 h 1924333"/>
              <a:gd name="connsiteX18" fmla="*/ 7325604 w 12192000"/>
              <a:gd name="connsiteY18" fmla="*/ 215867 h 1924333"/>
              <a:gd name="connsiteX19" fmla="*/ 7540522 w 12192000"/>
              <a:gd name="connsiteY19" fmla="*/ 239374 h 1924333"/>
              <a:gd name="connsiteX20" fmla="*/ 7612071 w 12192000"/>
              <a:gd name="connsiteY20" fmla="*/ 229553 h 1924333"/>
              <a:gd name="connsiteX21" fmla="*/ 7651995 w 12192000"/>
              <a:gd name="connsiteY21" fmla="*/ 244567 h 1924333"/>
              <a:gd name="connsiteX22" fmla="*/ 7725761 w 12192000"/>
              <a:gd name="connsiteY22" fmla="*/ 258638 h 1924333"/>
              <a:gd name="connsiteX23" fmla="*/ 7823038 w 12192000"/>
              <a:gd name="connsiteY23" fmla="*/ 287078 h 1924333"/>
              <a:gd name="connsiteX24" fmla="*/ 7866405 w 12192000"/>
              <a:gd name="connsiteY24" fmla="*/ 287288 h 1924333"/>
              <a:gd name="connsiteX25" fmla="*/ 7875021 w 12192000"/>
              <a:gd name="connsiteY25" fmla="*/ 288224 h 1924333"/>
              <a:gd name="connsiteX26" fmla="*/ 7875146 w 12192000"/>
              <a:gd name="connsiteY26" fmla="*/ 288614 h 1924333"/>
              <a:gd name="connsiteX27" fmla="*/ 7907443 w 12192000"/>
              <a:gd name="connsiteY27" fmla="*/ 291752 h 1924333"/>
              <a:gd name="connsiteX28" fmla="*/ 7912892 w 12192000"/>
              <a:gd name="connsiteY28" fmla="*/ 294833 h 1924333"/>
              <a:gd name="connsiteX29" fmla="*/ 7946345 w 12192000"/>
              <a:gd name="connsiteY29" fmla="*/ 319359 h 1924333"/>
              <a:gd name="connsiteX30" fmla="*/ 8021238 w 12192000"/>
              <a:gd name="connsiteY30" fmla="*/ 315159 h 1924333"/>
              <a:gd name="connsiteX31" fmla="*/ 8094697 w 12192000"/>
              <a:gd name="connsiteY31" fmla="*/ 351819 h 1924333"/>
              <a:gd name="connsiteX32" fmla="*/ 8155208 w 12192000"/>
              <a:gd name="connsiteY32" fmla="*/ 371168 h 1924333"/>
              <a:gd name="connsiteX33" fmla="*/ 8248472 w 12192000"/>
              <a:gd name="connsiteY33" fmla="*/ 400489 h 1924333"/>
              <a:gd name="connsiteX34" fmla="*/ 8300068 w 12192000"/>
              <a:gd name="connsiteY34" fmla="*/ 405531 h 1924333"/>
              <a:gd name="connsiteX35" fmla="*/ 8356293 w 12192000"/>
              <a:gd name="connsiteY35" fmla="*/ 403328 h 1924333"/>
              <a:gd name="connsiteX36" fmla="*/ 8475838 w 12192000"/>
              <a:gd name="connsiteY36" fmla="*/ 435524 h 1924333"/>
              <a:gd name="connsiteX37" fmla="*/ 8575216 w 12192000"/>
              <a:gd name="connsiteY37" fmla="*/ 450198 h 1924333"/>
              <a:gd name="connsiteX38" fmla="*/ 8588650 w 12192000"/>
              <a:gd name="connsiteY38" fmla="*/ 447070 h 1924333"/>
              <a:gd name="connsiteX39" fmla="*/ 8612184 w 12192000"/>
              <a:gd name="connsiteY39" fmla="*/ 439577 h 1924333"/>
              <a:gd name="connsiteX40" fmla="*/ 8630713 w 12192000"/>
              <a:gd name="connsiteY40" fmla="*/ 433015 h 1924333"/>
              <a:gd name="connsiteX41" fmla="*/ 8704240 w 12192000"/>
              <a:gd name="connsiteY41" fmla="*/ 422865 h 1924333"/>
              <a:gd name="connsiteX42" fmla="*/ 8829513 w 12192000"/>
              <a:gd name="connsiteY42" fmla="*/ 429389 h 1924333"/>
              <a:gd name="connsiteX43" fmla="*/ 9083651 w 12192000"/>
              <a:gd name="connsiteY43" fmla="*/ 390744 h 1924333"/>
              <a:gd name="connsiteX44" fmla="*/ 9371402 w 12192000"/>
              <a:gd name="connsiteY44" fmla="*/ 371809 h 1924333"/>
              <a:gd name="connsiteX45" fmla="*/ 9429586 w 12192000"/>
              <a:gd name="connsiteY45" fmla="*/ 369213 h 1924333"/>
              <a:gd name="connsiteX46" fmla="*/ 9489757 w 12192000"/>
              <a:gd name="connsiteY46" fmla="*/ 377814 h 1924333"/>
              <a:gd name="connsiteX47" fmla="*/ 9516954 w 12192000"/>
              <a:gd name="connsiteY47" fmla="*/ 376991 h 1924333"/>
              <a:gd name="connsiteX48" fmla="*/ 9645588 w 12192000"/>
              <a:gd name="connsiteY48" fmla="*/ 363590 h 1924333"/>
              <a:gd name="connsiteX49" fmla="*/ 9722896 w 12192000"/>
              <a:gd name="connsiteY49" fmla="*/ 360983 h 1924333"/>
              <a:gd name="connsiteX50" fmla="*/ 9752803 w 12192000"/>
              <a:gd name="connsiteY50" fmla="*/ 368492 h 1924333"/>
              <a:gd name="connsiteX51" fmla="*/ 9890305 w 12192000"/>
              <a:gd name="connsiteY51" fmla="*/ 380736 h 1924333"/>
              <a:gd name="connsiteX52" fmla="*/ 9939767 w 12192000"/>
              <a:gd name="connsiteY52" fmla="*/ 377776 h 1924333"/>
              <a:gd name="connsiteX53" fmla="*/ 9944355 w 12192000"/>
              <a:gd name="connsiteY53" fmla="*/ 377352 h 1924333"/>
              <a:gd name="connsiteX54" fmla="*/ 9953719 w 12192000"/>
              <a:gd name="connsiteY54" fmla="*/ 375642 h 1924333"/>
              <a:gd name="connsiteX55" fmla="*/ 9955809 w 12192000"/>
              <a:gd name="connsiteY55" fmla="*/ 376294 h 1924333"/>
              <a:gd name="connsiteX56" fmla="*/ 10032710 w 12192000"/>
              <a:gd name="connsiteY56" fmla="*/ 394940 h 1924333"/>
              <a:gd name="connsiteX57" fmla="*/ 10049925 w 12192000"/>
              <a:gd name="connsiteY57" fmla="*/ 404971 h 1924333"/>
              <a:gd name="connsiteX58" fmla="*/ 10112671 w 12192000"/>
              <a:gd name="connsiteY58" fmla="*/ 414549 h 1924333"/>
              <a:gd name="connsiteX59" fmla="*/ 10170853 w 12192000"/>
              <a:gd name="connsiteY59" fmla="*/ 435168 h 1924333"/>
              <a:gd name="connsiteX60" fmla="*/ 10290184 w 12192000"/>
              <a:gd name="connsiteY60" fmla="*/ 448123 h 1924333"/>
              <a:gd name="connsiteX61" fmla="*/ 10320158 w 12192000"/>
              <a:gd name="connsiteY61" fmla="*/ 458352 h 1924333"/>
              <a:gd name="connsiteX62" fmla="*/ 10321815 w 12192000"/>
              <a:gd name="connsiteY62" fmla="*/ 463087 h 1924333"/>
              <a:gd name="connsiteX63" fmla="*/ 10373742 w 12192000"/>
              <a:gd name="connsiteY63" fmla="*/ 464538 h 1924333"/>
              <a:gd name="connsiteX64" fmla="*/ 10428532 w 12192000"/>
              <a:gd name="connsiteY64" fmla="*/ 492504 h 1924333"/>
              <a:gd name="connsiteX65" fmla="*/ 10466490 w 12192000"/>
              <a:gd name="connsiteY65" fmla="*/ 517759 h 1924333"/>
              <a:gd name="connsiteX66" fmla="*/ 10466675 w 12192000"/>
              <a:gd name="connsiteY66" fmla="*/ 522076 h 1924333"/>
              <a:gd name="connsiteX67" fmla="*/ 10470309 w 12192000"/>
              <a:gd name="connsiteY67" fmla="*/ 522792 h 1924333"/>
              <a:gd name="connsiteX68" fmla="*/ 10474138 w 12192000"/>
              <a:gd name="connsiteY68" fmla="*/ 519761 h 1924333"/>
              <a:gd name="connsiteX69" fmla="*/ 10501100 w 12192000"/>
              <a:gd name="connsiteY69" fmla="*/ 528263 h 1924333"/>
              <a:gd name="connsiteX70" fmla="*/ 10502395 w 12192000"/>
              <a:gd name="connsiteY70" fmla="*/ 536393 h 1924333"/>
              <a:gd name="connsiteX71" fmla="*/ 10689496 w 12192000"/>
              <a:gd name="connsiteY71" fmla="*/ 560233 h 1924333"/>
              <a:gd name="connsiteX72" fmla="*/ 10788736 w 12192000"/>
              <a:gd name="connsiteY72" fmla="*/ 613188 h 1924333"/>
              <a:gd name="connsiteX73" fmla="*/ 10819747 w 12192000"/>
              <a:gd name="connsiteY73" fmla="*/ 621351 h 1924333"/>
              <a:gd name="connsiteX74" fmla="*/ 10864632 w 12192000"/>
              <a:gd name="connsiteY74" fmla="*/ 644858 h 1924333"/>
              <a:gd name="connsiteX75" fmla="*/ 10929407 w 12192000"/>
              <a:gd name="connsiteY75" fmla="*/ 652945 h 1924333"/>
              <a:gd name="connsiteX76" fmla="*/ 10979412 w 12192000"/>
              <a:gd name="connsiteY76" fmla="*/ 654217 h 1924333"/>
              <a:gd name="connsiteX77" fmla="*/ 11006959 w 12192000"/>
              <a:gd name="connsiteY77" fmla="*/ 657017 h 1924333"/>
              <a:gd name="connsiteX78" fmla="*/ 11077038 w 12192000"/>
              <a:gd name="connsiteY78" fmla="*/ 668487 h 1924333"/>
              <a:gd name="connsiteX79" fmla="*/ 11157850 w 12192000"/>
              <a:gd name="connsiteY79" fmla="*/ 693164 h 1924333"/>
              <a:gd name="connsiteX80" fmla="*/ 11175276 w 12192000"/>
              <a:gd name="connsiteY80" fmla="*/ 697243 h 1924333"/>
              <a:gd name="connsiteX81" fmla="*/ 11191131 w 12192000"/>
              <a:gd name="connsiteY81" fmla="*/ 696085 h 1924333"/>
              <a:gd name="connsiteX82" fmla="*/ 11195573 w 12192000"/>
              <a:gd name="connsiteY82" fmla="*/ 691751 h 1924333"/>
              <a:gd name="connsiteX83" fmla="*/ 11205299 w 12192000"/>
              <a:gd name="connsiteY83" fmla="*/ 693247 h 1924333"/>
              <a:gd name="connsiteX84" fmla="*/ 11223770 w 12192000"/>
              <a:gd name="connsiteY84" fmla="*/ 690335 h 1924333"/>
              <a:gd name="connsiteX85" fmla="*/ 11292119 w 12192000"/>
              <a:gd name="connsiteY85" fmla="*/ 713311 h 1924333"/>
              <a:gd name="connsiteX86" fmla="*/ 11435379 w 12192000"/>
              <a:gd name="connsiteY86" fmla="*/ 758519 h 1924333"/>
              <a:gd name="connsiteX87" fmla="*/ 11604406 w 12192000"/>
              <a:gd name="connsiteY87" fmla="*/ 810476 h 1924333"/>
              <a:gd name="connsiteX88" fmla="*/ 11652155 w 12192000"/>
              <a:gd name="connsiteY88" fmla="*/ 825109 h 1924333"/>
              <a:gd name="connsiteX89" fmla="*/ 11654192 w 12192000"/>
              <a:gd name="connsiteY89" fmla="*/ 827301 h 1924333"/>
              <a:gd name="connsiteX90" fmla="*/ 11676599 w 12192000"/>
              <a:gd name="connsiteY90" fmla="*/ 846628 h 1924333"/>
              <a:gd name="connsiteX91" fmla="*/ 11775168 w 12192000"/>
              <a:gd name="connsiteY91" fmla="*/ 890664 h 1924333"/>
              <a:gd name="connsiteX92" fmla="*/ 11826341 w 12192000"/>
              <a:gd name="connsiteY92" fmla="*/ 877558 h 1924333"/>
              <a:gd name="connsiteX93" fmla="*/ 11879068 w 12192000"/>
              <a:gd name="connsiteY93" fmla="*/ 874038 h 1924333"/>
              <a:gd name="connsiteX94" fmla="*/ 11889563 w 12192000"/>
              <a:gd name="connsiteY94" fmla="*/ 878619 h 1924333"/>
              <a:gd name="connsiteX95" fmla="*/ 12016613 w 12192000"/>
              <a:gd name="connsiteY95" fmla="*/ 886111 h 1924333"/>
              <a:gd name="connsiteX96" fmla="*/ 12108292 w 12192000"/>
              <a:gd name="connsiteY96" fmla="*/ 868500 h 1924333"/>
              <a:gd name="connsiteX97" fmla="*/ 12182910 w 12192000"/>
              <a:gd name="connsiteY97" fmla="*/ 882003 h 1924333"/>
              <a:gd name="connsiteX98" fmla="*/ 12192000 w 12192000"/>
              <a:gd name="connsiteY98" fmla="*/ 884778 h 1924333"/>
              <a:gd name="connsiteX99" fmla="*/ 12192000 w 12192000"/>
              <a:gd name="connsiteY99" fmla="*/ 1610315 h 1924333"/>
              <a:gd name="connsiteX100" fmla="*/ 12191998 w 12192000"/>
              <a:gd name="connsiteY100" fmla="*/ 1610315 h 1924333"/>
              <a:gd name="connsiteX101" fmla="*/ 12191998 w 12192000"/>
              <a:gd name="connsiteY101" fmla="*/ 1924333 h 1924333"/>
              <a:gd name="connsiteX102" fmla="*/ 0 w 12192000"/>
              <a:gd name="connsiteY102" fmla="*/ 1924333 h 1924333"/>
              <a:gd name="connsiteX103" fmla="*/ 0 w 12192000"/>
              <a:gd name="connsiteY103" fmla="*/ 505159 h 1924333"/>
              <a:gd name="connsiteX104" fmla="*/ 5722 w 12192000"/>
              <a:gd name="connsiteY104" fmla="*/ 508889 h 1924333"/>
              <a:gd name="connsiteX105" fmla="*/ 38476 w 12192000"/>
              <a:gd name="connsiteY105" fmla="*/ 524137 h 1924333"/>
              <a:gd name="connsiteX106" fmla="*/ 192883 w 12192000"/>
              <a:gd name="connsiteY106" fmla="*/ 545272 h 1924333"/>
              <a:gd name="connsiteX107" fmla="*/ 343710 w 12192000"/>
              <a:gd name="connsiteY107" fmla="*/ 565029 h 1924333"/>
              <a:gd name="connsiteX108" fmla="*/ 471066 w 12192000"/>
              <a:gd name="connsiteY108" fmla="*/ 549837 h 1924333"/>
              <a:gd name="connsiteX109" fmla="*/ 617333 w 12192000"/>
              <a:gd name="connsiteY109" fmla="*/ 526428 h 1924333"/>
              <a:gd name="connsiteX110" fmla="*/ 725203 w 12192000"/>
              <a:gd name="connsiteY110" fmla="*/ 523793 h 1924333"/>
              <a:gd name="connsiteX111" fmla="*/ 788494 w 12192000"/>
              <a:gd name="connsiteY111" fmla="*/ 505799 h 1924333"/>
              <a:gd name="connsiteX112" fmla="*/ 885977 w 12192000"/>
              <a:gd name="connsiteY112" fmla="*/ 526585 h 1924333"/>
              <a:gd name="connsiteX113" fmla="*/ 932142 w 12192000"/>
              <a:gd name="connsiteY113" fmla="*/ 528005 h 1924333"/>
              <a:gd name="connsiteX114" fmla="*/ 1090404 w 12192000"/>
              <a:gd name="connsiteY114" fmla="*/ 498299 h 1924333"/>
              <a:gd name="connsiteX115" fmla="*/ 1188628 w 12192000"/>
              <a:gd name="connsiteY115" fmla="*/ 483151 h 1924333"/>
              <a:gd name="connsiteX116" fmla="*/ 1316247 w 12192000"/>
              <a:gd name="connsiteY116" fmla="*/ 425979 h 1924333"/>
              <a:gd name="connsiteX117" fmla="*/ 1357712 w 12192000"/>
              <a:gd name="connsiteY117" fmla="*/ 416549 h 1924333"/>
              <a:gd name="connsiteX118" fmla="*/ 1425921 w 12192000"/>
              <a:gd name="connsiteY118" fmla="*/ 413953 h 1924333"/>
              <a:gd name="connsiteX119" fmla="*/ 1503817 w 12192000"/>
              <a:gd name="connsiteY119" fmla="*/ 380457 h 1924333"/>
              <a:gd name="connsiteX120" fmla="*/ 1639196 w 12192000"/>
              <a:gd name="connsiteY120" fmla="*/ 372785 h 1924333"/>
              <a:gd name="connsiteX121" fmla="*/ 1705606 w 12192000"/>
              <a:gd name="connsiteY121" fmla="*/ 359023 h 1924333"/>
              <a:gd name="connsiteX122" fmla="*/ 1813011 w 12192000"/>
              <a:gd name="connsiteY122" fmla="*/ 331023 h 1924333"/>
              <a:gd name="connsiteX123" fmla="*/ 1831380 w 12192000"/>
              <a:gd name="connsiteY123" fmla="*/ 341307 h 1924333"/>
              <a:gd name="connsiteX124" fmla="*/ 1858612 w 12192000"/>
              <a:gd name="connsiteY124" fmla="*/ 326777 h 1924333"/>
              <a:gd name="connsiteX125" fmla="*/ 1880661 w 12192000"/>
              <a:gd name="connsiteY125" fmla="*/ 335987 h 1924333"/>
              <a:gd name="connsiteX126" fmla="*/ 1941495 w 12192000"/>
              <a:gd name="connsiteY126" fmla="*/ 310792 h 1924333"/>
              <a:gd name="connsiteX127" fmla="*/ 1995402 w 12192000"/>
              <a:gd name="connsiteY127" fmla="*/ 305480 h 1924333"/>
              <a:gd name="connsiteX128" fmla="*/ 2223864 w 12192000"/>
              <a:gd name="connsiteY128" fmla="*/ 266118 h 1924333"/>
              <a:gd name="connsiteX129" fmla="*/ 2418043 w 12192000"/>
              <a:gd name="connsiteY129" fmla="*/ 215314 h 1924333"/>
              <a:gd name="connsiteX130" fmla="*/ 2558461 w 12192000"/>
              <a:gd name="connsiteY130" fmla="*/ 168193 h 1924333"/>
              <a:gd name="connsiteX131" fmla="*/ 2595535 w 12192000"/>
              <a:gd name="connsiteY131" fmla="*/ 158548 h 1924333"/>
              <a:gd name="connsiteX132" fmla="*/ 2626942 w 12192000"/>
              <a:gd name="connsiteY132" fmla="*/ 130400 h 1924333"/>
              <a:gd name="connsiteX133" fmla="*/ 2632225 w 12192000"/>
              <a:gd name="connsiteY133" fmla="*/ 130446 h 1924333"/>
              <a:gd name="connsiteX134" fmla="*/ 2696856 w 12192000"/>
              <a:gd name="connsiteY134" fmla="*/ 128498 h 1924333"/>
              <a:gd name="connsiteX135" fmla="*/ 2759767 w 12192000"/>
              <a:gd name="connsiteY135" fmla="*/ 127784 h 1924333"/>
              <a:gd name="connsiteX136" fmla="*/ 2792685 w 12192000"/>
              <a:gd name="connsiteY136" fmla="*/ 115710 h 1924333"/>
              <a:gd name="connsiteX137" fmla="*/ 2799767 w 12192000"/>
              <a:gd name="connsiteY137" fmla="*/ 113754 h 1924333"/>
              <a:gd name="connsiteX138" fmla="*/ 2829799 w 12192000"/>
              <a:gd name="connsiteY138" fmla="*/ 120042 h 1924333"/>
              <a:gd name="connsiteX139" fmla="*/ 2890704 w 12192000"/>
              <a:gd name="connsiteY139" fmla="*/ 121493 h 1924333"/>
              <a:gd name="connsiteX140" fmla="*/ 3042646 w 12192000"/>
              <a:gd name="connsiteY140" fmla="*/ 112273 h 1924333"/>
              <a:gd name="connsiteX141" fmla="*/ 3146630 w 12192000"/>
              <a:gd name="connsiteY141" fmla="*/ 100898 h 1924333"/>
              <a:gd name="connsiteX142" fmla="*/ 3233163 w 12192000"/>
              <a:gd name="connsiteY142" fmla="*/ 120200 h 1924333"/>
              <a:gd name="connsiteX143" fmla="*/ 3372699 w 12192000"/>
              <a:gd name="connsiteY143" fmla="*/ 129394 h 1924333"/>
              <a:gd name="connsiteX144" fmla="*/ 3394352 w 12192000"/>
              <a:gd name="connsiteY144" fmla="*/ 131671 h 1924333"/>
              <a:gd name="connsiteX145" fmla="*/ 3448218 w 12192000"/>
              <a:gd name="connsiteY145" fmla="*/ 118229 h 1924333"/>
              <a:gd name="connsiteX146" fmla="*/ 3505047 w 12192000"/>
              <a:gd name="connsiteY146" fmla="*/ 115412 h 1924333"/>
              <a:gd name="connsiteX147" fmla="*/ 3521767 w 12192000"/>
              <a:gd name="connsiteY147" fmla="*/ 111071 h 1924333"/>
              <a:gd name="connsiteX148" fmla="*/ 3585137 w 12192000"/>
              <a:gd name="connsiteY148" fmla="*/ 114371 h 1924333"/>
              <a:gd name="connsiteX149" fmla="*/ 3690293 w 12192000"/>
              <a:gd name="connsiteY149" fmla="*/ 98301 h 1924333"/>
              <a:gd name="connsiteX150" fmla="*/ 3867818 w 12192000"/>
              <a:gd name="connsiteY150" fmla="*/ 88985 h 1924333"/>
              <a:gd name="connsiteX151" fmla="*/ 4091337 w 12192000"/>
              <a:gd name="connsiteY151" fmla="*/ 70813 h 1924333"/>
              <a:gd name="connsiteX152" fmla="*/ 4246332 w 12192000"/>
              <a:gd name="connsiteY152" fmla="*/ 41697 h 1924333"/>
              <a:gd name="connsiteX153" fmla="*/ 4266975 w 12192000"/>
              <a:gd name="connsiteY153" fmla="*/ 46592 h 1924333"/>
              <a:gd name="connsiteX154" fmla="*/ 4270566 w 12192000"/>
              <a:gd name="connsiteY154" fmla="*/ 47620 h 1924333"/>
              <a:gd name="connsiteX155" fmla="*/ 4288964 w 12192000"/>
              <a:gd name="connsiteY155" fmla="*/ 52766 h 1924333"/>
              <a:gd name="connsiteX156" fmla="*/ 4365137 w 12192000"/>
              <a:gd name="connsiteY156" fmla="*/ 51783 h 1924333"/>
              <a:gd name="connsiteX157" fmla="*/ 4430546 w 12192000"/>
              <a:gd name="connsiteY157" fmla="*/ 44555 h 1924333"/>
              <a:gd name="connsiteX158" fmla="*/ 4444136 w 12192000"/>
              <a:gd name="connsiteY158" fmla="*/ 39567 h 1924333"/>
              <a:gd name="connsiteX159" fmla="*/ 4534039 w 12192000"/>
              <a:gd name="connsiteY159" fmla="*/ 31604 h 1924333"/>
              <a:gd name="connsiteX160" fmla="*/ 4560448 w 12192000"/>
              <a:gd name="connsiteY160" fmla="*/ 25231 h 1924333"/>
              <a:gd name="connsiteX161" fmla="*/ 4568006 w 12192000"/>
              <a:gd name="connsiteY161" fmla="*/ 25970 h 1924333"/>
              <a:gd name="connsiteX162" fmla="*/ 4595497 w 12192000"/>
              <a:gd name="connsiteY162" fmla="*/ 22958 h 1924333"/>
              <a:gd name="connsiteX163" fmla="*/ 4608623 w 12192000"/>
              <a:gd name="connsiteY163" fmla="*/ 18108 h 1924333"/>
              <a:gd name="connsiteX164" fmla="*/ 4623942 w 12192000"/>
              <a:gd name="connsiteY164" fmla="*/ 22251 h 1924333"/>
              <a:gd name="connsiteX165" fmla="*/ 4664336 w 12192000"/>
              <a:gd name="connsiteY165" fmla="*/ 23306 h 1924333"/>
              <a:gd name="connsiteX166" fmla="*/ 4677385 w 12192000"/>
              <a:gd name="connsiteY166" fmla="*/ 18246 h 1924333"/>
              <a:gd name="connsiteX167" fmla="*/ 4698143 w 12192000"/>
              <a:gd name="connsiteY167" fmla="*/ 18036 h 1924333"/>
              <a:gd name="connsiteX168" fmla="*/ 4750609 w 12192000"/>
              <a:gd name="connsiteY168" fmla="*/ 23611 h 1924333"/>
              <a:gd name="connsiteX169" fmla="*/ 4784658 w 12192000"/>
              <a:gd name="connsiteY169" fmla="*/ 25057 h 1924333"/>
              <a:gd name="connsiteX170" fmla="*/ 4847558 w 12192000"/>
              <a:gd name="connsiteY170" fmla="*/ 38726 h 1924333"/>
              <a:gd name="connsiteX171" fmla="*/ 4909134 w 12192000"/>
              <a:gd name="connsiteY171" fmla="*/ 50659 h 1924333"/>
              <a:gd name="connsiteX172" fmla="*/ 5099219 w 12192000"/>
              <a:gd name="connsiteY172" fmla="*/ 55050 h 1924333"/>
              <a:gd name="connsiteX173" fmla="*/ 5184992 w 12192000"/>
              <a:gd name="connsiteY173" fmla="*/ 67596 h 1924333"/>
              <a:gd name="connsiteX174" fmla="*/ 5229637 w 12192000"/>
              <a:gd name="connsiteY174" fmla="*/ 67789 h 1924333"/>
              <a:gd name="connsiteX175" fmla="*/ 5389346 w 12192000"/>
              <a:gd name="connsiteY175" fmla="*/ 80211 h 1924333"/>
              <a:gd name="connsiteX176" fmla="*/ 5494414 w 12192000"/>
              <a:gd name="connsiteY176" fmla="*/ 75926 h 1924333"/>
              <a:gd name="connsiteX177" fmla="*/ 5528443 w 12192000"/>
              <a:gd name="connsiteY177" fmla="*/ 77206 h 1924333"/>
              <a:gd name="connsiteX178" fmla="*/ 5684939 w 12192000"/>
              <a:gd name="connsiteY178" fmla="*/ 50269 h 1924333"/>
              <a:gd name="connsiteX179" fmla="*/ 5765146 w 12192000"/>
              <a:gd name="connsiteY179" fmla="*/ 50414 h 1924333"/>
              <a:gd name="connsiteX180" fmla="*/ 5848655 w 12192000"/>
              <a:gd name="connsiteY180" fmla="*/ 35257 h 1924333"/>
              <a:gd name="connsiteX181" fmla="*/ 5930656 w 12192000"/>
              <a:gd name="connsiteY181" fmla="*/ 30131 h 1924333"/>
              <a:gd name="connsiteX182" fmla="*/ 6124150 w 12192000"/>
              <a:gd name="connsiteY182" fmla="*/ 31679 h 1924333"/>
              <a:gd name="connsiteX183" fmla="*/ 6189199 w 12192000"/>
              <a:gd name="connsiteY183" fmla="*/ 588 h 192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12192000" h="1924333">
                <a:moveTo>
                  <a:pt x="6189199" y="588"/>
                </a:moveTo>
                <a:cubicBezTo>
                  <a:pt x="6196356" y="-574"/>
                  <a:pt x="6202609" y="-108"/>
                  <a:pt x="6207079" y="2850"/>
                </a:cubicBezTo>
                <a:cubicBezTo>
                  <a:pt x="6222026" y="2749"/>
                  <a:pt x="6273489" y="3767"/>
                  <a:pt x="6285610" y="18131"/>
                </a:cubicBezTo>
                <a:cubicBezTo>
                  <a:pt x="6307255" y="18685"/>
                  <a:pt x="6357141" y="23793"/>
                  <a:pt x="6378008" y="24625"/>
                </a:cubicBezTo>
                <a:cubicBezTo>
                  <a:pt x="6409946" y="30645"/>
                  <a:pt x="6438307" y="10375"/>
                  <a:pt x="6466340" y="21366"/>
                </a:cubicBezTo>
                <a:cubicBezTo>
                  <a:pt x="6488276" y="31229"/>
                  <a:pt x="6529854" y="28110"/>
                  <a:pt x="6553334" y="35307"/>
                </a:cubicBezTo>
                <a:cubicBezTo>
                  <a:pt x="6561737" y="48059"/>
                  <a:pt x="6609188" y="62087"/>
                  <a:pt x="6626068" y="58045"/>
                </a:cubicBezTo>
                <a:cubicBezTo>
                  <a:pt x="6660952" y="66570"/>
                  <a:pt x="6666277" y="84716"/>
                  <a:pt x="6692303" y="91487"/>
                </a:cubicBezTo>
                <a:lnTo>
                  <a:pt x="6733670" y="118130"/>
                </a:lnTo>
                <a:lnTo>
                  <a:pt x="6798016" y="112271"/>
                </a:lnTo>
                <a:lnTo>
                  <a:pt x="6801081" y="114963"/>
                </a:lnTo>
                <a:cubicBezTo>
                  <a:pt x="6806919" y="120140"/>
                  <a:pt x="6812832" y="125016"/>
                  <a:pt x="6819351" y="128825"/>
                </a:cubicBezTo>
                <a:cubicBezTo>
                  <a:pt x="6825742" y="109997"/>
                  <a:pt x="6840132" y="116541"/>
                  <a:pt x="6852732" y="123321"/>
                </a:cubicBezTo>
                <a:lnTo>
                  <a:pt x="6865247" y="128836"/>
                </a:lnTo>
                <a:lnTo>
                  <a:pt x="6905517" y="129265"/>
                </a:lnTo>
                <a:cubicBezTo>
                  <a:pt x="6934052" y="140042"/>
                  <a:pt x="6939773" y="141556"/>
                  <a:pt x="6950286" y="150104"/>
                </a:cubicBezTo>
                <a:lnTo>
                  <a:pt x="7003442" y="136136"/>
                </a:lnTo>
                <a:lnTo>
                  <a:pt x="7160047" y="166721"/>
                </a:lnTo>
                <a:cubicBezTo>
                  <a:pt x="7207281" y="179911"/>
                  <a:pt x="7280644" y="210197"/>
                  <a:pt x="7325604" y="215867"/>
                </a:cubicBezTo>
                <a:cubicBezTo>
                  <a:pt x="7460113" y="233904"/>
                  <a:pt x="7393081" y="242880"/>
                  <a:pt x="7540522" y="239374"/>
                </a:cubicBezTo>
                <a:cubicBezTo>
                  <a:pt x="7545714" y="234872"/>
                  <a:pt x="7605972" y="231727"/>
                  <a:pt x="7612071" y="229553"/>
                </a:cubicBezTo>
                <a:lnTo>
                  <a:pt x="7651995" y="244567"/>
                </a:lnTo>
                <a:lnTo>
                  <a:pt x="7725761" y="258638"/>
                </a:lnTo>
                <a:lnTo>
                  <a:pt x="7823038" y="287078"/>
                </a:lnTo>
                <a:cubicBezTo>
                  <a:pt x="7837080" y="286482"/>
                  <a:pt x="7851647" y="286498"/>
                  <a:pt x="7866405" y="287288"/>
                </a:cubicBezTo>
                <a:lnTo>
                  <a:pt x="7875021" y="288224"/>
                </a:lnTo>
                <a:cubicBezTo>
                  <a:pt x="7875062" y="288354"/>
                  <a:pt x="7875105" y="288483"/>
                  <a:pt x="7875146" y="288614"/>
                </a:cubicBezTo>
                <a:cubicBezTo>
                  <a:pt x="7880550" y="289202"/>
                  <a:pt x="7901153" y="290716"/>
                  <a:pt x="7907443" y="291752"/>
                </a:cubicBezTo>
                <a:lnTo>
                  <a:pt x="7912892" y="294833"/>
                </a:lnTo>
                <a:lnTo>
                  <a:pt x="7946345" y="319359"/>
                </a:lnTo>
                <a:cubicBezTo>
                  <a:pt x="7958657" y="312776"/>
                  <a:pt x="7996513" y="309749"/>
                  <a:pt x="8021238" y="315159"/>
                </a:cubicBezTo>
                <a:cubicBezTo>
                  <a:pt x="8045964" y="320570"/>
                  <a:pt x="8058169" y="340462"/>
                  <a:pt x="8094697" y="351819"/>
                </a:cubicBezTo>
                <a:cubicBezTo>
                  <a:pt x="8129587" y="361154"/>
                  <a:pt x="8116181" y="360544"/>
                  <a:pt x="8155208" y="371168"/>
                </a:cubicBezTo>
                <a:cubicBezTo>
                  <a:pt x="8196217" y="383300"/>
                  <a:pt x="8205468" y="391801"/>
                  <a:pt x="8248472" y="400489"/>
                </a:cubicBezTo>
                <a:cubicBezTo>
                  <a:pt x="8283932" y="419791"/>
                  <a:pt x="8278617" y="392031"/>
                  <a:pt x="8300068" y="405531"/>
                </a:cubicBezTo>
                <a:lnTo>
                  <a:pt x="8356293" y="403328"/>
                </a:lnTo>
                <a:cubicBezTo>
                  <a:pt x="8377247" y="404463"/>
                  <a:pt x="8438442" y="433194"/>
                  <a:pt x="8475838" y="435524"/>
                </a:cubicBezTo>
                <a:cubicBezTo>
                  <a:pt x="8510241" y="438037"/>
                  <a:pt x="8545511" y="449840"/>
                  <a:pt x="8575216" y="450198"/>
                </a:cubicBezTo>
                <a:lnTo>
                  <a:pt x="8588650" y="447070"/>
                </a:lnTo>
                <a:lnTo>
                  <a:pt x="8612184" y="439577"/>
                </a:lnTo>
                <a:lnTo>
                  <a:pt x="8630713" y="433015"/>
                </a:lnTo>
                <a:cubicBezTo>
                  <a:pt x="8635870" y="429519"/>
                  <a:pt x="8700685" y="428411"/>
                  <a:pt x="8704240" y="422865"/>
                </a:cubicBezTo>
                <a:cubicBezTo>
                  <a:pt x="8761777" y="429549"/>
                  <a:pt x="8768302" y="427178"/>
                  <a:pt x="8829513" y="429389"/>
                </a:cubicBezTo>
                <a:cubicBezTo>
                  <a:pt x="8922895" y="444672"/>
                  <a:pt x="8924579" y="401507"/>
                  <a:pt x="9083651" y="390744"/>
                </a:cubicBezTo>
                <a:cubicBezTo>
                  <a:pt x="9138403" y="388032"/>
                  <a:pt x="9315003" y="378647"/>
                  <a:pt x="9371402" y="371809"/>
                </a:cubicBezTo>
                <a:cubicBezTo>
                  <a:pt x="9358632" y="337502"/>
                  <a:pt x="9402842" y="379364"/>
                  <a:pt x="9429586" y="369213"/>
                </a:cubicBezTo>
                <a:cubicBezTo>
                  <a:pt x="9449312" y="370213"/>
                  <a:pt x="9473938" y="373270"/>
                  <a:pt x="9489757" y="377814"/>
                </a:cubicBezTo>
                <a:cubicBezTo>
                  <a:pt x="9498164" y="379256"/>
                  <a:pt x="9507139" y="379272"/>
                  <a:pt x="9516954" y="376991"/>
                </a:cubicBezTo>
                <a:cubicBezTo>
                  <a:pt x="9548430" y="354766"/>
                  <a:pt x="9591874" y="370315"/>
                  <a:pt x="9645588" y="363590"/>
                </a:cubicBezTo>
                <a:cubicBezTo>
                  <a:pt x="9660487" y="368814"/>
                  <a:pt x="9710817" y="350550"/>
                  <a:pt x="9722896" y="360983"/>
                </a:cubicBezTo>
                <a:cubicBezTo>
                  <a:pt x="9733918" y="362239"/>
                  <a:pt x="9745201" y="356679"/>
                  <a:pt x="9752803" y="368492"/>
                </a:cubicBezTo>
                <a:cubicBezTo>
                  <a:pt x="9793268" y="374490"/>
                  <a:pt x="9843313" y="380978"/>
                  <a:pt x="9890305" y="380736"/>
                </a:cubicBezTo>
                <a:cubicBezTo>
                  <a:pt x="9912701" y="380083"/>
                  <a:pt x="9926523" y="379037"/>
                  <a:pt x="9939767" y="377776"/>
                </a:cubicBezTo>
                <a:lnTo>
                  <a:pt x="9944355" y="377352"/>
                </a:lnTo>
                <a:lnTo>
                  <a:pt x="9953719" y="375642"/>
                </a:lnTo>
                <a:lnTo>
                  <a:pt x="9955809" y="376294"/>
                </a:lnTo>
                <a:lnTo>
                  <a:pt x="10032710" y="394940"/>
                </a:lnTo>
                <a:lnTo>
                  <a:pt x="10049925" y="404971"/>
                </a:lnTo>
                <a:lnTo>
                  <a:pt x="10112671" y="414549"/>
                </a:lnTo>
                <a:cubicBezTo>
                  <a:pt x="10169643" y="412125"/>
                  <a:pt x="10132220" y="425358"/>
                  <a:pt x="10170853" y="435168"/>
                </a:cubicBezTo>
                <a:cubicBezTo>
                  <a:pt x="10206088" y="442020"/>
                  <a:pt x="10240809" y="454081"/>
                  <a:pt x="10290184" y="448123"/>
                </a:cubicBezTo>
                <a:cubicBezTo>
                  <a:pt x="10301813" y="444919"/>
                  <a:pt x="10315233" y="449499"/>
                  <a:pt x="10320158" y="458352"/>
                </a:cubicBezTo>
                <a:cubicBezTo>
                  <a:pt x="10321006" y="459876"/>
                  <a:pt x="10321565" y="461470"/>
                  <a:pt x="10321815" y="463087"/>
                </a:cubicBezTo>
                <a:cubicBezTo>
                  <a:pt x="10354058" y="457158"/>
                  <a:pt x="10355176" y="470634"/>
                  <a:pt x="10373742" y="464538"/>
                </a:cubicBezTo>
                <a:cubicBezTo>
                  <a:pt x="10403060" y="475292"/>
                  <a:pt x="10411841" y="497597"/>
                  <a:pt x="10428532" y="492504"/>
                </a:cubicBezTo>
                <a:cubicBezTo>
                  <a:pt x="10440561" y="500742"/>
                  <a:pt x="10446267" y="521930"/>
                  <a:pt x="10466490" y="517759"/>
                </a:cubicBezTo>
                <a:cubicBezTo>
                  <a:pt x="10464622" y="519986"/>
                  <a:pt x="10465013" y="521261"/>
                  <a:pt x="10466675" y="522076"/>
                </a:cubicBezTo>
                <a:lnTo>
                  <a:pt x="10470309" y="522792"/>
                </a:lnTo>
                <a:lnTo>
                  <a:pt x="10474138" y="519761"/>
                </a:lnTo>
                <a:cubicBezTo>
                  <a:pt x="10488888" y="509612"/>
                  <a:pt x="10484914" y="524734"/>
                  <a:pt x="10501100" y="528263"/>
                </a:cubicBezTo>
                <a:cubicBezTo>
                  <a:pt x="10508412" y="530705"/>
                  <a:pt x="10505426" y="533743"/>
                  <a:pt x="10502395" y="536393"/>
                </a:cubicBezTo>
                <a:lnTo>
                  <a:pt x="10689496" y="560233"/>
                </a:lnTo>
                <a:cubicBezTo>
                  <a:pt x="10721441" y="573640"/>
                  <a:pt x="10757547" y="582937"/>
                  <a:pt x="10788736" y="613188"/>
                </a:cubicBezTo>
                <a:cubicBezTo>
                  <a:pt x="10794510" y="621641"/>
                  <a:pt x="10807098" y="616073"/>
                  <a:pt x="10819747" y="621351"/>
                </a:cubicBezTo>
                <a:cubicBezTo>
                  <a:pt x="10832398" y="626630"/>
                  <a:pt x="10846356" y="639592"/>
                  <a:pt x="10864632" y="644858"/>
                </a:cubicBezTo>
                <a:cubicBezTo>
                  <a:pt x="10895617" y="652290"/>
                  <a:pt x="10921550" y="640451"/>
                  <a:pt x="10929407" y="652945"/>
                </a:cubicBezTo>
                <a:cubicBezTo>
                  <a:pt x="10945460" y="653176"/>
                  <a:pt x="10968148" y="640553"/>
                  <a:pt x="10979412" y="654217"/>
                </a:cubicBezTo>
                <a:cubicBezTo>
                  <a:pt x="10981679" y="643737"/>
                  <a:pt x="10997287" y="663414"/>
                  <a:pt x="11006959" y="657017"/>
                </a:cubicBezTo>
                <a:cubicBezTo>
                  <a:pt x="11023230" y="659396"/>
                  <a:pt x="11051890" y="662462"/>
                  <a:pt x="11077038" y="668487"/>
                </a:cubicBezTo>
                <a:cubicBezTo>
                  <a:pt x="11097000" y="690299"/>
                  <a:pt x="11141286" y="676399"/>
                  <a:pt x="11157850" y="693164"/>
                </a:cubicBezTo>
                <a:cubicBezTo>
                  <a:pt x="11163800" y="695757"/>
                  <a:pt x="11169599" y="696942"/>
                  <a:pt x="11175276" y="697243"/>
                </a:cubicBezTo>
                <a:lnTo>
                  <a:pt x="11191131" y="696085"/>
                </a:lnTo>
                <a:lnTo>
                  <a:pt x="11195573" y="691751"/>
                </a:lnTo>
                <a:lnTo>
                  <a:pt x="11205299" y="693247"/>
                </a:lnTo>
                <a:lnTo>
                  <a:pt x="11223770" y="690335"/>
                </a:lnTo>
                <a:cubicBezTo>
                  <a:pt x="11237778" y="693777"/>
                  <a:pt x="11256852" y="701947"/>
                  <a:pt x="11292119" y="713311"/>
                </a:cubicBezTo>
                <a:cubicBezTo>
                  <a:pt x="11334878" y="733451"/>
                  <a:pt x="11401662" y="729175"/>
                  <a:pt x="11435379" y="758519"/>
                </a:cubicBezTo>
                <a:lnTo>
                  <a:pt x="11604406" y="810476"/>
                </a:lnTo>
                <a:lnTo>
                  <a:pt x="11652155" y="825109"/>
                </a:lnTo>
                <a:lnTo>
                  <a:pt x="11654192" y="827301"/>
                </a:lnTo>
                <a:cubicBezTo>
                  <a:pt x="11661650" y="834729"/>
                  <a:pt x="11669215" y="841480"/>
                  <a:pt x="11676599" y="846628"/>
                </a:cubicBezTo>
                <a:cubicBezTo>
                  <a:pt x="11688258" y="861760"/>
                  <a:pt x="11752266" y="896888"/>
                  <a:pt x="11775168" y="890664"/>
                </a:cubicBezTo>
                <a:cubicBezTo>
                  <a:pt x="11790977" y="883819"/>
                  <a:pt x="11808364" y="879901"/>
                  <a:pt x="11826341" y="877558"/>
                </a:cubicBezTo>
                <a:lnTo>
                  <a:pt x="11879068" y="874038"/>
                </a:lnTo>
                <a:lnTo>
                  <a:pt x="11889563" y="878619"/>
                </a:lnTo>
                <a:lnTo>
                  <a:pt x="12016613" y="886111"/>
                </a:lnTo>
                <a:lnTo>
                  <a:pt x="12108292" y="868500"/>
                </a:lnTo>
                <a:cubicBezTo>
                  <a:pt x="12129725" y="867311"/>
                  <a:pt x="12157891" y="874537"/>
                  <a:pt x="12182910" y="882003"/>
                </a:cubicBezTo>
                <a:lnTo>
                  <a:pt x="12192000" y="884778"/>
                </a:lnTo>
                <a:lnTo>
                  <a:pt x="12192000" y="1610315"/>
                </a:lnTo>
                <a:lnTo>
                  <a:pt x="12191998" y="1610315"/>
                </a:lnTo>
                <a:lnTo>
                  <a:pt x="12191998" y="1924333"/>
                </a:lnTo>
                <a:lnTo>
                  <a:pt x="0" y="1924333"/>
                </a:lnTo>
                <a:lnTo>
                  <a:pt x="0" y="505159"/>
                </a:lnTo>
                <a:lnTo>
                  <a:pt x="5722" y="508889"/>
                </a:lnTo>
                <a:cubicBezTo>
                  <a:pt x="21614" y="518548"/>
                  <a:pt x="33814" y="524781"/>
                  <a:pt x="38476" y="524137"/>
                </a:cubicBezTo>
                <a:cubicBezTo>
                  <a:pt x="99229" y="544180"/>
                  <a:pt x="142010" y="538457"/>
                  <a:pt x="192883" y="545272"/>
                </a:cubicBezTo>
                <a:cubicBezTo>
                  <a:pt x="277629" y="525210"/>
                  <a:pt x="293434" y="558443"/>
                  <a:pt x="343710" y="565029"/>
                </a:cubicBezTo>
                <a:cubicBezTo>
                  <a:pt x="383094" y="555729"/>
                  <a:pt x="425462" y="556271"/>
                  <a:pt x="471066" y="549837"/>
                </a:cubicBezTo>
                <a:cubicBezTo>
                  <a:pt x="513583" y="544428"/>
                  <a:pt x="569194" y="531004"/>
                  <a:pt x="617333" y="526428"/>
                </a:cubicBezTo>
                <a:cubicBezTo>
                  <a:pt x="660031" y="520760"/>
                  <a:pt x="696675" y="523882"/>
                  <a:pt x="725203" y="523793"/>
                </a:cubicBezTo>
                <a:cubicBezTo>
                  <a:pt x="736650" y="521695"/>
                  <a:pt x="780513" y="502146"/>
                  <a:pt x="788494" y="505799"/>
                </a:cubicBezTo>
                <a:lnTo>
                  <a:pt x="885977" y="526585"/>
                </a:lnTo>
                <a:cubicBezTo>
                  <a:pt x="906140" y="522837"/>
                  <a:pt x="917203" y="532232"/>
                  <a:pt x="932142" y="528005"/>
                </a:cubicBezTo>
                <a:cubicBezTo>
                  <a:pt x="963701" y="524128"/>
                  <a:pt x="1061555" y="499582"/>
                  <a:pt x="1090404" y="498299"/>
                </a:cubicBezTo>
                <a:cubicBezTo>
                  <a:pt x="1132840" y="494057"/>
                  <a:pt x="1148476" y="496041"/>
                  <a:pt x="1188628" y="483151"/>
                </a:cubicBezTo>
                <a:cubicBezTo>
                  <a:pt x="1230397" y="468408"/>
                  <a:pt x="1278711" y="457638"/>
                  <a:pt x="1316247" y="425979"/>
                </a:cubicBezTo>
                <a:cubicBezTo>
                  <a:pt x="1322662" y="417251"/>
                  <a:pt x="1339433" y="418553"/>
                  <a:pt x="1357712" y="416549"/>
                </a:cubicBezTo>
                <a:cubicBezTo>
                  <a:pt x="1375991" y="414544"/>
                  <a:pt x="1423507" y="412949"/>
                  <a:pt x="1425921" y="413953"/>
                </a:cubicBezTo>
                <a:cubicBezTo>
                  <a:pt x="1450272" y="407937"/>
                  <a:pt x="1458223" y="388156"/>
                  <a:pt x="1503817" y="380457"/>
                </a:cubicBezTo>
                <a:cubicBezTo>
                  <a:pt x="1541095" y="377398"/>
                  <a:pt x="1605565" y="376357"/>
                  <a:pt x="1639196" y="372785"/>
                </a:cubicBezTo>
                <a:cubicBezTo>
                  <a:pt x="1653280" y="376736"/>
                  <a:pt x="1695289" y="365766"/>
                  <a:pt x="1705606" y="359023"/>
                </a:cubicBezTo>
                <a:cubicBezTo>
                  <a:pt x="1729169" y="336295"/>
                  <a:pt x="1793207" y="348537"/>
                  <a:pt x="1813011" y="331023"/>
                </a:cubicBezTo>
                <a:cubicBezTo>
                  <a:pt x="1820772" y="328179"/>
                  <a:pt x="1823566" y="341833"/>
                  <a:pt x="1831380" y="341307"/>
                </a:cubicBezTo>
                <a:lnTo>
                  <a:pt x="1858612" y="326777"/>
                </a:lnTo>
                <a:lnTo>
                  <a:pt x="1880661" y="335987"/>
                </a:lnTo>
                <a:lnTo>
                  <a:pt x="1941495" y="310792"/>
                </a:lnTo>
                <a:cubicBezTo>
                  <a:pt x="1978970" y="307223"/>
                  <a:pt x="1947391" y="291714"/>
                  <a:pt x="1995402" y="305480"/>
                </a:cubicBezTo>
                <a:cubicBezTo>
                  <a:pt x="2042464" y="298034"/>
                  <a:pt x="2153424" y="281146"/>
                  <a:pt x="2223864" y="266118"/>
                </a:cubicBezTo>
                <a:cubicBezTo>
                  <a:pt x="2261296" y="256300"/>
                  <a:pt x="2360518" y="238323"/>
                  <a:pt x="2418043" y="215314"/>
                </a:cubicBezTo>
                <a:cubicBezTo>
                  <a:pt x="2472088" y="206823"/>
                  <a:pt x="2499422" y="162612"/>
                  <a:pt x="2558461" y="168193"/>
                </a:cubicBezTo>
                <a:cubicBezTo>
                  <a:pt x="2559660" y="164506"/>
                  <a:pt x="2592244" y="161337"/>
                  <a:pt x="2595535" y="158548"/>
                </a:cubicBezTo>
                <a:lnTo>
                  <a:pt x="2626942" y="130400"/>
                </a:lnTo>
                <a:lnTo>
                  <a:pt x="2632225" y="130446"/>
                </a:lnTo>
                <a:lnTo>
                  <a:pt x="2696856" y="128498"/>
                </a:lnTo>
                <a:lnTo>
                  <a:pt x="2759767" y="127784"/>
                </a:lnTo>
                <a:cubicBezTo>
                  <a:pt x="2770024" y="123546"/>
                  <a:pt x="2781047" y="119463"/>
                  <a:pt x="2792685" y="115710"/>
                </a:cubicBezTo>
                <a:lnTo>
                  <a:pt x="2799767" y="113754"/>
                </a:lnTo>
                <a:lnTo>
                  <a:pt x="2829799" y="120042"/>
                </a:lnTo>
                <a:lnTo>
                  <a:pt x="2890704" y="121493"/>
                </a:lnTo>
                <a:cubicBezTo>
                  <a:pt x="2935390" y="121035"/>
                  <a:pt x="2990780" y="113193"/>
                  <a:pt x="3042646" y="112273"/>
                </a:cubicBezTo>
                <a:cubicBezTo>
                  <a:pt x="3077119" y="111474"/>
                  <a:pt x="3124089" y="100414"/>
                  <a:pt x="3146630" y="100898"/>
                </a:cubicBezTo>
                <a:cubicBezTo>
                  <a:pt x="3169381" y="117699"/>
                  <a:pt x="3224695" y="125864"/>
                  <a:pt x="3233163" y="120200"/>
                </a:cubicBezTo>
                <a:lnTo>
                  <a:pt x="3372699" y="129394"/>
                </a:lnTo>
                <a:cubicBezTo>
                  <a:pt x="3389020" y="126586"/>
                  <a:pt x="3397563" y="116804"/>
                  <a:pt x="3394352" y="131671"/>
                </a:cubicBezTo>
                <a:cubicBezTo>
                  <a:pt x="3406102" y="131485"/>
                  <a:pt x="3429770" y="120938"/>
                  <a:pt x="3448218" y="118229"/>
                </a:cubicBezTo>
                <a:lnTo>
                  <a:pt x="3505047" y="115412"/>
                </a:lnTo>
                <a:lnTo>
                  <a:pt x="3521767" y="111071"/>
                </a:lnTo>
                <a:cubicBezTo>
                  <a:pt x="3526335" y="108877"/>
                  <a:pt x="3582156" y="117732"/>
                  <a:pt x="3585137" y="114371"/>
                </a:cubicBezTo>
                <a:cubicBezTo>
                  <a:pt x="3638265" y="102098"/>
                  <a:pt x="3633789" y="98565"/>
                  <a:pt x="3690293" y="98301"/>
                </a:cubicBezTo>
                <a:cubicBezTo>
                  <a:pt x="3782197" y="112746"/>
                  <a:pt x="3826738" y="92943"/>
                  <a:pt x="3867818" y="88985"/>
                </a:cubicBezTo>
                <a:cubicBezTo>
                  <a:pt x="3943777" y="81477"/>
                  <a:pt x="3990501" y="75194"/>
                  <a:pt x="4091337" y="70813"/>
                </a:cubicBezTo>
                <a:cubicBezTo>
                  <a:pt x="4154422" y="62932"/>
                  <a:pt x="4217060" y="45734"/>
                  <a:pt x="4246332" y="41697"/>
                </a:cubicBezTo>
                <a:cubicBezTo>
                  <a:pt x="4253308" y="42804"/>
                  <a:pt x="4260125" y="44606"/>
                  <a:pt x="4266975" y="46592"/>
                </a:cubicBezTo>
                <a:lnTo>
                  <a:pt x="4270566" y="47620"/>
                </a:lnTo>
                <a:lnTo>
                  <a:pt x="4288964" y="52766"/>
                </a:lnTo>
                <a:lnTo>
                  <a:pt x="4365137" y="51783"/>
                </a:lnTo>
                <a:lnTo>
                  <a:pt x="4430546" y="44555"/>
                </a:lnTo>
                <a:lnTo>
                  <a:pt x="4444136" y="39567"/>
                </a:lnTo>
                <a:lnTo>
                  <a:pt x="4534039" y="31604"/>
                </a:lnTo>
                <a:lnTo>
                  <a:pt x="4560448" y="25231"/>
                </a:lnTo>
                <a:lnTo>
                  <a:pt x="4568006" y="25970"/>
                </a:lnTo>
                <a:cubicBezTo>
                  <a:pt x="4580278" y="23866"/>
                  <a:pt x="4594878" y="14904"/>
                  <a:pt x="4595497" y="22958"/>
                </a:cubicBezTo>
                <a:lnTo>
                  <a:pt x="4608623" y="18108"/>
                </a:lnTo>
                <a:lnTo>
                  <a:pt x="4623942" y="22251"/>
                </a:lnTo>
                <a:cubicBezTo>
                  <a:pt x="4633227" y="23117"/>
                  <a:pt x="4655429" y="23973"/>
                  <a:pt x="4664336" y="23306"/>
                </a:cubicBezTo>
                <a:lnTo>
                  <a:pt x="4677385" y="18246"/>
                </a:lnTo>
                <a:lnTo>
                  <a:pt x="4698143" y="18036"/>
                </a:lnTo>
                <a:cubicBezTo>
                  <a:pt x="4710347" y="18931"/>
                  <a:pt x="4736189" y="22441"/>
                  <a:pt x="4750609" y="23611"/>
                </a:cubicBezTo>
                <a:cubicBezTo>
                  <a:pt x="4764270" y="27424"/>
                  <a:pt x="4774858" y="29782"/>
                  <a:pt x="4784658" y="25057"/>
                </a:cubicBezTo>
                <a:cubicBezTo>
                  <a:pt x="4804708" y="29613"/>
                  <a:pt x="4822811" y="48263"/>
                  <a:pt x="4847558" y="38726"/>
                </a:cubicBezTo>
                <a:cubicBezTo>
                  <a:pt x="4868304" y="42993"/>
                  <a:pt x="4867190" y="47939"/>
                  <a:pt x="4909134" y="50659"/>
                </a:cubicBezTo>
                <a:cubicBezTo>
                  <a:pt x="4945026" y="52455"/>
                  <a:pt x="5063406" y="54096"/>
                  <a:pt x="5099219" y="55050"/>
                </a:cubicBezTo>
                <a:cubicBezTo>
                  <a:pt x="5145195" y="57873"/>
                  <a:pt x="5163254" y="65473"/>
                  <a:pt x="5184992" y="67596"/>
                </a:cubicBezTo>
                <a:cubicBezTo>
                  <a:pt x="5206728" y="69720"/>
                  <a:pt x="5195578" y="65687"/>
                  <a:pt x="5229637" y="67789"/>
                </a:cubicBezTo>
                <a:cubicBezTo>
                  <a:pt x="5263695" y="69892"/>
                  <a:pt x="5345217" y="78854"/>
                  <a:pt x="5389346" y="80211"/>
                </a:cubicBezTo>
                <a:cubicBezTo>
                  <a:pt x="5425889" y="83191"/>
                  <a:pt x="5461943" y="84751"/>
                  <a:pt x="5494414" y="75926"/>
                </a:cubicBezTo>
                <a:lnTo>
                  <a:pt x="5528443" y="77206"/>
                </a:lnTo>
                <a:cubicBezTo>
                  <a:pt x="5582723" y="71370"/>
                  <a:pt x="5638917" y="68385"/>
                  <a:pt x="5684939" y="50269"/>
                </a:cubicBezTo>
                <a:cubicBezTo>
                  <a:pt x="5724389" y="45804"/>
                  <a:pt x="5737860" y="52916"/>
                  <a:pt x="5765146" y="50414"/>
                </a:cubicBezTo>
                <a:cubicBezTo>
                  <a:pt x="5792695" y="43060"/>
                  <a:pt x="5827352" y="38097"/>
                  <a:pt x="5848655" y="35257"/>
                </a:cubicBezTo>
                <a:lnTo>
                  <a:pt x="5930656" y="30131"/>
                </a:lnTo>
                <a:lnTo>
                  <a:pt x="6124150" y="31679"/>
                </a:lnTo>
                <a:cubicBezTo>
                  <a:pt x="6138131" y="22216"/>
                  <a:pt x="6167730" y="4075"/>
                  <a:pt x="6189199" y="588"/>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B74355-3E40-4A63-B2D7-18213E9DC71A}"/>
              </a:ext>
            </a:extLst>
          </p:cNvPr>
          <p:cNvSpPr>
            <a:spLocks noGrp="1"/>
          </p:cNvSpPr>
          <p:nvPr>
            <p:ph type="title"/>
          </p:nvPr>
        </p:nvSpPr>
        <p:spPr>
          <a:xfrm>
            <a:off x="1242044" y="4753780"/>
            <a:ext cx="9707911" cy="1198636"/>
          </a:xfrm>
        </p:spPr>
        <p:txBody>
          <a:bodyPr vert="horz" lIns="91440" tIns="45720" rIns="91440" bIns="45720" rtlCol="0" anchor="b">
            <a:noAutofit/>
          </a:bodyPr>
          <a:lstStyle/>
          <a:p>
            <a:pPr algn="ctr"/>
            <a:r>
              <a:rPr lang="en-US" sz="2400" spc="200" dirty="0">
                <a:latin typeface="+mn-lt"/>
              </a:rPr>
              <a:t>Thanks for reading!</a:t>
            </a:r>
            <a:br>
              <a:rPr lang="en-US" sz="2400" spc="200" dirty="0">
                <a:latin typeface="+mn-lt"/>
              </a:rPr>
            </a:br>
            <a:r>
              <a:rPr lang="en-US" sz="2400" cap="none" spc="200" dirty="0">
                <a:latin typeface="+mn-lt"/>
              </a:rPr>
              <a:t>for further questions or comments please contact us at </a:t>
            </a:r>
            <a:r>
              <a:rPr lang="en-US" sz="2400" cap="none" spc="200" dirty="0">
                <a:latin typeface="+mn-lt"/>
                <a:hlinkClick r:id="rId3">
                  <a:extLst>
                    <a:ext uri="{A12FA001-AC4F-418D-AE19-62706E023703}">
                      <ahyp:hlinkClr xmlns:ahyp="http://schemas.microsoft.com/office/drawing/2018/hyperlinkcolor" val="tx"/>
                    </a:ext>
                  </a:extLst>
                </a:hlinkClick>
              </a:rPr>
              <a:t>simona.barbu@feantsa.org</a:t>
            </a:r>
            <a:r>
              <a:rPr lang="en-US" sz="2400" cap="none" spc="200" dirty="0">
                <a:latin typeface="+mn-lt"/>
              </a:rPr>
              <a:t>  </a:t>
            </a:r>
            <a:endParaRPr lang="en-US" sz="2400" spc="200" dirty="0">
              <a:latin typeface="+mn-lt"/>
            </a:endParaRPr>
          </a:p>
        </p:txBody>
      </p:sp>
      <p:pic>
        <p:nvPicPr>
          <p:cNvPr id="5" name="Picture 4" descr="Graphical user interface&#10;&#10;Description automatically generated">
            <a:extLst>
              <a:ext uri="{FF2B5EF4-FFF2-40B4-BE49-F238E27FC236}">
                <a16:creationId xmlns:a16="http://schemas.microsoft.com/office/drawing/2014/main" id="{CDD156B2-9717-FBF0-C2C1-308307D024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1791" y="388307"/>
            <a:ext cx="4228415" cy="4228415"/>
          </a:xfrm>
          <a:prstGeom prst="rect">
            <a:avLst/>
          </a:prstGeom>
        </p:spPr>
      </p:pic>
      <p:pic>
        <p:nvPicPr>
          <p:cNvPr id="3" name="Picture 2" descr="EPIM - new logo - website - 250 pixels high">
            <a:extLst>
              <a:ext uri="{FF2B5EF4-FFF2-40B4-BE49-F238E27FC236}">
                <a16:creationId xmlns:a16="http://schemas.microsoft.com/office/drawing/2014/main" id="{68F2BDFA-D8F1-6F25-F165-9450361D9C19}"/>
              </a:ext>
            </a:extLst>
          </p:cNvPr>
          <p:cNvPicPr/>
          <p:nvPr/>
        </p:nvPicPr>
        <p:blipFill>
          <a:blip r:embed="rId5">
            <a:extLst>
              <a:ext uri="{28A0092B-C50C-407E-A947-70E740481C1C}">
                <a14:useLocalDpi xmlns:a14="http://schemas.microsoft.com/office/drawing/2010/main" val="0"/>
              </a:ext>
            </a:extLst>
          </a:blip>
          <a:stretch>
            <a:fillRect/>
          </a:stretch>
        </p:blipFill>
        <p:spPr bwMode="auto">
          <a:xfrm>
            <a:off x="9454551" y="3429000"/>
            <a:ext cx="2648180" cy="1697482"/>
          </a:xfrm>
          <a:prstGeom prst="rect">
            <a:avLst/>
          </a:prstGeom>
          <a:noFill/>
        </p:spPr>
      </p:pic>
      <p:pic>
        <p:nvPicPr>
          <p:cNvPr id="19" name="Content Placeholder 4" descr="Logo, company name&#10;&#10;Description automatically generated">
            <a:extLst>
              <a:ext uri="{FF2B5EF4-FFF2-40B4-BE49-F238E27FC236}">
                <a16:creationId xmlns:a16="http://schemas.microsoft.com/office/drawing/2014/main" id="{507DA4CB-0D4F-4CE5-8069-38CB040EA2E9}"/>
              </a:ext>
            </a:extLst>
          </p:cNvPr>
          <p:cNvPicPr>
            <a:picLocks noChangeAspect="1"/>
          </p:cNvPicPr>
          <p:nvPr/>
        </p:nvPicPr>
        <p:blipFill rotWithShape="1">
          <a:blip r:embed="rId6">
            <a:extLst>
              <a:ext uri="{28A0092B-C50C-407E-A947-70E740481C1C}">
                <a14:useLocalDpi xmlns:a14="http://schemas.microsoft.com/office/drawing/2010/main" val="0"/>
              </a:ext>
            </a:extLst>
          </a:blip>
          <a:srcRect l="5073" r="42469"/>
          <a:stretch/>
        </p:blipFill>
        <p:spPr>
          <a:xfrm>
            <a:off x="965351" y="2866641"/>
            <a:ext cx="1772095" cy="2261465"/>
          </a:xfrm>
          <a:prstGeom prst="rect">
            <a:avLst/>
          </a:prstGeom>
        </p:spPr>
      </p:pic>
    </p:spTree>
    <p:extLst>
      <p:ext uri="{BB962C8B-B14F-4D97-AF65-F5344CB8AC3E}">
        <p14:creationId xmlns:p14="http://schemas.microsoft.com/office/powerpoint/2010/main" val="2731290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B1EF14B-A7DB-4A17-A0BC-75ABC92412B3}"/>
              </a:ext>
            </a:extLst>
          </p:cNvPr>
          <p:cNvSpPr>
            <a:spLocks noGrp="1"/>
          </p:cNvSpPr>
          <p:nvPr>
            <p:ph type="title"/>
          </p:nvPr>
        </p:nvSpPr>
        <p:spPr>
          <a:xfrm>
            <a:off x="640080" y="325369"/>
            <a:ext cx="4368602" cy="1956841"/>
          </a:xfrm>
        </p:spPr>
        <p:txBody>
          <a:bodyPr anchor="b">
            <a:normAutofit/>
          </a:bodyPr>
          <a:lstStyle/>
          <a:p>
            <a:r>
              <a:rPr lang="en-GB" sz="4800" b="1" u="sng" dirty="0">
                <a:latin typeface="Calibri "/>
              </a:rPr>
              <a:t>Intersectionality</a:t>
            </a:r>
          </a:p>
        </p:txBody>
      </p:sp>
      <p:sp>
        <p:nvSpPr>
          <p:cNvPr id="103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4E8A791-4934-4155-A627-4D9C09FB5B2C}"/>
              </a:ext>
            </a:extLst>
          </p:cNvPr>
          <p:cNvSpPr>
            <a:spLocks noGrp="1"/>
          </p:cNvSpPr>
          <p:nvPr>
            <p:ph idx="1"/>
          </p:nvPr>
        </p:nvSpPr>
        <p:spPr>
          <a:xfrm>
            <a:off x="640080" y="2872899"/>
            <a:ext cx="4243589" cy="3320668"/>
          </a:xfrm>
        </p:spPr>
        <p:txBody>
          <a:bodyPr>
            <a:normAutofit/>
          </a:bodyPr>
          <a:lstStyle/>
          <a:p>
            <a:r>
              <a:rPr lang="en-GB" sz="1900" dirty="0"/>
              <a:t>Intersectionality as a concept existed even before </a:t>
            </a:r>
            <a:r>
              <a:rPr lang="en-GB" sz="1900" dirty="0" err="1"/>
              <a:t>Kimberl</a:t>
            </a:r>
            <a:r>
              <a:rPr lang="hu-HU" sz="1900" dirty="0"/>
              <a:t>é</a:t>
            </a:r>
            <a:r>
              <a:rPr lang="en-GB" sz="1900" dirty="0"/>
              <a:t> Crenshaw coined the term in 1989</a:t>
            </a:r>
          </a:p>
          <a:p>
            <a:r>
              <a:rPr lang="en-GB" sz="1900" dirty="0"/>
              <a:t>Focused on the oppression of black women within society: both as being black and women</a:t>
            </a:r>
          </a:p>
          <a:p>
            <a:r>
              <a:rPr lang="en-GB" sz="1900" dirty="0"/>
              <a:t>Developed to a widely used concept and methodology to think about all kinds of oppressions and their relationships, consequences,</a:t>
            </a:r>
            <a:r>
              <a:rPr lang="hu-HU" sz="1900" dirty="0"/>
              <a:t> </a:t>
            </a:r>
            <a:r>
              <a:rPr lang="en-GB" sz="1900" dirty="0"/>
              <a:t>and manifestations</a:t>
            </a:r>
          </a:p>
          <a:p>
            <a:endParaRPr lang="en-GB" sz="1900" dirty="0"/>
          </a:p>
          <a:p>
            <a:endParaRPr lang="en-GB" sz="1900" dirty="0"/>
          </a:p>
          <a:p>
            <a:pPr marL="0" indent="0">
              <a:buNone/>
            </a:pPr>
            <a:endParaRPr lang="en-GB" sz="1900" dirty="0"/>
          </a:p>
        </p:txBody>
      </p:sp>
      <p:pic>
        <p:nvPicPr>
          <p:cNvPr id="1026" name="Picture 2" descr="Intersectionality | Gendered Innovations">
            <a:extLst>
              <a:ext uri="{FF2B5EF4-FFF2-40B4-BE49-F238E27FC236}">
                <a16:creationId xmlns:a16="http://schemas.microsoft.com/office/drawing/2014/main" id="{07BD7B9F-2ABC-6B4B-B363-01859A6CC4A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09" r="1352"/>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9519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8C120F5-936C-9A63-1BD2-7F4C13F8DD03}"/>
              </a:ext>
            </a:extLst>
          </p:cNvPr>
          <p:cNvSpPr>
            <a:spLocks noGrp="1"/>
          </p:cNvSpPr>
          <p:nvPr>
            <p:ph type="title"/>
          </p:nvPr>
        </p:nvSpPr>
        <p:spPr>
          <a:xfrm>
            <a:off x="1137036" y="548640"/>
            <a:ext cx="9543405" cy="1188720"/>
          </a:xfrm>
        </p:spPr>
        <p:txBody>
          <a:bodyPr>
            <a:normAutofit/>
          </a:bodyPr>
          <a:lstStyle/>
          <a:p>
            <a:r>
              <a:rPr lang="hu-HU" sz="3600" b="1" u="sng" dirty="0">
                <a:solidFill>
                  <a:schemeClr val="tx1">
                    <a:lumMod val="85000"/>
                    <a:lumOff val="15000"/>
                  </a:schemeClr>
                </a:solidFill>
                <a:latin typeface="Calibri "/>
              </a:rPr>
              <a:t>Why</a:t>
            </a:r>
            <a:r>
              <a:rPr lang="en-GB" sz="3600" b="1" u="sng" dirty="0">
                <a:solidFill>
                  <a:schemeClr val="tx1">
                    <a:lumMod val="85000"/>
                    <a:lumOff val="15000"/>
                  </a:schemeClr>
                </a:solidFill>
                <a:latin typeface="Calibri "/>
              </a:rPr>
              <a:t> is</a:t>
            </a:r>
            <a:r>
              <a:rPr lang="hu-HU" sz="3600" b="1" u="sng" dirty="0">
                <a:solidFill>
                  <a:schemeClr val="tx1">
                    <a:lumMod val="85000"/>
                    <a:lumOff val="15000"/>
                  </a:schemeClr>
                </a:solidFill>
                <a:latin typeface="Calibri "/>
              </a:rPr>
              <a:t> intersectionality relevant to Roma women and LGBTI?</a:t>
            </a:r>
            <a:endParaRPr lang="en-US" sz="3600" b="1" u="sng" dirty="0">
              <a:solidFill>
                <a:schemeClr val="tx1">
                  <a:lumMod val="85000"/>
                  <a:lumOff val="15000"/>
                </a:schemeClr>
              </a:solidFill>
              <a:latin typeface="Calibri "/>
            </a:endParaRPr>
          </a:p>
        </p:txBody>
      </p:sp>
      <p:sp>
        <p:nvSpPr>
          <p:cNvPr id="3" name="Content Placeholder 2">
            <a:extLst>
              <a:ext uri="{FF2B5EF4-FFF2-40B4-BE49-F238E27FC236}">
                <a16:creationId xmlns:a16="http://schemas.microsoft.com/office/drawing/2014/main" id="{3E65280D-24E3-33E0-82E3-D96DE2E7A928}"/>
              </a:ext>
            </a:extLst>
          </p:cNvPr>
          <p:cNvSpPr>
            <a:spLocks noGrp="1"/>
          </p:cNvSpPr>
          <p:nvPr>
            <p:ph idx="1"/>
          </p:nvPr>
        </p:nvSpPr>
        <p:spPr>
          <a:xfrm>
            <a:off x="974576" y="3242648"/>
            <a:ext cx="10170752" cy="3320031"/>
          </a:xfrm>
        </p:spPr>
        <p:txBody>
          <a:bodyPr anchor="ctr">
            <a:normAutofit fontScale="92500" lnSpcReduction="20000"/>
          </a:bodyPr>
          <a:lstStyle/>
          <a:p>
            <a:r>
              <a:rPr lang="hu-HU" sz="2600" dirty="0">
                <a:solidFill>
                  <a:schemeClr val="tx1">
                    <a:lumMod val="85000"/>
                    <a:lumOff val="15000"/>
                  </a:schemeClr>
                </a:solidFill>
              </a:rPr>
              <a:t>Heterosexual Roma women are </a:t>
            </a:r>
            <a:r>
              <a:rPr lang="en-GB" sz="2600" dirty="0">
                <a:solidFill>
                  <a:schemeClr val="tx1">
                    <a:lumMod val="85000"/>
                    <a:lumOff val="15000"/>
                  </a:schemeClr>
                </a:solidFill>
              </a:rPr>
              <a:t>the </a:t>
            </a:r>
            <a:r>
              <a:rPr lang="hu-HU" sz="2600" dirty="0">
                <a:solidFill>
                  <a:schemeClr val="tx1">
                    <a:lumMod val="85000"/>
                    <a:lumOff val="15000"/>
                  </a:schemeClr>
                </a:solidFill>
              </a:rPr>
              <a:t>target</a:t>
            </a:r>
            <a:r>
              <a:rPr lang="en-GB" sz="2600" dirty="0">
                <a:solidFill>
                  <a:schemeClr val="tx1">
                    <a:lumMod val="85000"/>
                    <a:lumOff val="15000"/>
                  </a:schemeClr>
                </a:solidFill>
              </a:rPr>
              <a:t>s</a:t>
            </a:r>
            <a:r>
              <a:rPr lang="hu-HU" sz="2600" dirty="0">
                <a:solidFill>
                  <a:schemeClr val="tx1">
                    <a:lumMod val="85000"/>
                    <a:lumOff val="15000"/>
                  </a:schemeClr>
                </a:solidFill>
              </a:rPr>
              <a:t> of anti-Roma racism and patriarchal/sexist oppression due to their ethnicity and gender </a:t>
            </a:r>
            <a:endParaRPr lang="fr-BE" sz="2600" dirty="0">
              <a:solidFill>
                <a:schemeClr val="tx1">
                  <a:lumMod val="85000"/>
                  <a:lumOff val="15000"/>
                </a:schemeClr>
              </a:solidFill>
            </a:endParaRPr>
          </a:p>
          <a:p>
            <a:r>
              <a:rPr lang="hu-HU" sz="2600" dirty="0">
                <a:solidFill>
                  <a:schemeClr val="tx1">
                    <a:lumMod val="85000"/>
                    <a:lumOff val="15000"/>
                  </a:schemeClr>
                </a:solidFill>
              </a:rPr>
              <a:t>Roma LGBTI people are</a:t>
            </a:r>
            <a:r>
              <a:rPr lang="en-GB" sz="2600" dirty="0">
                <a:solidFill>
                  <a:schemeClr val="tx1">
                    <a:lumMod val="85000"/>
                    <a:lumOff val="15000"/>
                  </a:schemeClr>
                </a:solidFill>
              </a:rPr>
              <a:t> the</a:t>
            </a:r>
            <a:r>
              <a:rPr lang="hu-HU" sz="2600" dirty="0">
                <a:solidFill>
                  <a:schemeClr val="tx1">
                    <a:lumMod val="85000"/>
                    <a:lumOff val="15000"/>
                  </a:schemeClr>
                </a:solidFill>
              </a:rPr>
              <a:t> target</a:t>
            </a:r>
            <a:r>
              <a:rPr lang="en-GB" sz="2600" dirty="0">
                <a:solidFill>
                  <a:schemeClr val="tx1">
                    <a:lumMod val="85000"/>
                    <a:lumOff val="15000"/>
                  </a:schemeClr>
                </a:solidFill>
              </a:rPr>
              <a:t>s</a:t>
            </a:r>
            <a:r>
              <a:rPr lang="hu-HU" sz="2600" dirty="0">
                <a:solidFill>
                  <a:schemeClr val="tx1">
                    <a:lumMod val="85000"/>
                    <a:lumOff val="15000"/>
                  </a:schemeClr>
                </a:solidFill>
              </a:rPr>
              <a:t> of anti-Roma racism, homophobia and</a:t>
            </a:r>
            <a:r>
              <a:rPr lang="fr-BE" sz="2600" dirty="0">
                <a:solidFill>
                  <a:schemeClr val="tx1">
                    <a:lumMod val="85000"/>
                    <a:lumOff val="15000"/>
                  </a:schemeClr>
                </a:solidFill>
              </a:rPr>
              <a:t>, </a:t>
            </a:r>
            <a:r>
              <a:rPr lang="hu-HU" sz="2600" dirty="0">
                <a:solidFill>
                  <a:schemeClr val="tx1">
                    <a:lumMod val="85000"/>
                    <a:lumOff val="15000"/>
                  </a:schemeClr>
                </a:solidFill>
              </a:rPr>
              <a:t>in</a:t>
            </a:r>
            <a:r>
              <a:rPr lang="fr-BE" sz="2600" dirty="0">
                <a:solidFill>
                  <a:schemeClr val="tx1">
                    <a:lumMod val="85000"/>
                    <a:lumOff val="15000"/>
                  </a:schemeClr>
                </a:solidFill>
              </a:rPr>
              <a:t> the</a:t>
            </a:r>
            <a:r>
              <a:rPr lang="hu-HU" sz="2600" dirty="0">
                <a:solidFill>
                  <a:schemeClr val="tx1">
                    <a:lumMod val="85000"/>
                    <a:lumOff val="15000"/>
                  </a:schemeClr>
                </a:solidFill>
              </a:rPr>
              <a:t> case of Roma lesbians</a:t>
            </a:r>
            <a:r>
              <a:rPr lang="fr-FR" sz="2600" dirty="0">
                <a:solidFill>
                  <a:schemeClr val="tx1">
                    <a:lumMod val="85000"/>
                    <a:lumOff val="15000"/>
                  </a:schemeClr>
                </a:solidFill>
              </a:rPr>
              <a:t> or</a:t>
            </a:r>
            <a:r>
              <a:rPr lang="hu-HU" sz="2600" dirty="0">
                <a:solidFill>
                  <a:schemeClr val="tx1">
                    <a:lumMod val="85000"/>
                    <a:lumOff val="15000"/>
                  </a:schemeClr>
                </a:solidFill>
              </a:rPr>
              <a:t> trans</a:t>
            </a:r>
            <a:r>
              <a:rPr lang="fr-BE" sz="2600" dirty="0">
                <a:solidFill>
                  <a:schemeClr val="tx1">
                    <a:lumMod val="85000"/>
                    <a:lumOff val="15000"/>
                  </a:schemeClr>
                </a:solidFill>
              </a:rPr>
              <a:t> </a:t>
            </a:r>
            <a:r>
              <a:rPr lang="hu-HU" sz="2600" dirty="0">
                <a:solidFill>
                  <a:schemeClr val="tx1">
                    <a:lumMod val="85000"/>
                    <a:lumOff val="15000"/>
                  </a:schemeClr>
                </a:solidFill>
              </a:rPr>
              <a:t>women,</a:t>
            </a:r>
            <a:r>
              <a:rPr lang="fr-BE" sz="2600" dirty="0">
                <a:solidFill>
                  <a:schemeClr val="tx1">
                    <a:lumMod val="85000"/>
                    <a:lumOff val="15000"/>
                  </a:schemeClr>
                </a:solidFill>
              </a:rPr>
              <a:t> of </a:t>
            </a:r>
            <a:r>
              <a:rPr lang="hu-HU" sz="2600" dirty="0">
                <a:solidFill>
                  <a:schemeClr val="tx1">
                    <a:lumMod val="85000"/>
                    <a:lumOff val="15000"/>
                  </a:schemeClr>
                </a:solidFill>
              </a:rPr>
              <a:t>patriarchal/sexist oppression</a:t>
            </a:r>
            <a:r>
              <a:rPr lang="fr-BE" sz="2600" dirty="0">
                <a:solidFill>
                  <a:schemeClr val="tx1">
                    <a:lumMod val="85000"/>
                    <a:lumOff val="15000"/>
                  </a:schemeClr>
                </a:solidFill>
              </a:rPr>
              <a:t> as </a:t>
            </a:r>
            <a:r>
              <a:rPr lang="fr-BE" sz="2600" dirty="0" err="1">
                <a:solidFill>
                  <a:schemeClr val="tx1">
                    <a:lumMod val="85000"/>
                    <a:lumOff val="15000"/>
                  </a:schemeClr>
                </a:solidFill>
              </a:rPr>
              <a:t>well</a:t>
            </a:r>
            <a:endParaRPr lang="hu-HU" sz="2600" dirty="0">
              <a:solidFill>
                <a:schemeClr val="tx1">
                  <a:lumMod val="85000"/>
                  <a:lumOff val="15000"/>
                </a:schemeClr>
              </a:solidFill>
            </a:endParaRPr>
          </a:p>
          <a:p>
            <a:r>
              <a:rPr lang="hu-HU" sz="2600" dirty="0">
                <a:solidFill>
                  <a:schemeClr val="tx1">
                    <a:lumMod val="85000"/>
                    <a:lumOff val="15000"/>
                  </a:schemeClr>
                </a:solidFill>
              </a:rPr>
              <a:t>There is</a:t>
            </a:r>
            <a:r>
              <a:rPr lang="fr-BE" sz="2600" dirty="0">
                <a:solidFill>
                  <a:schemeClr val="tx1">
                    <a:lumMod val="85000"/>
                    <a:lumOff val="15000"/>
                  </a:schemeClr>
                </a:solidFill>
              </a:rPr>
              <a:t> a</a:t>
            </a:r>
            <a:r>
              <a:rPr lang="hu-HU" sz="2600" dirty="0">
                <a:solidFill>
                  <a:schemeClr val="tx1">
                    <a:lumMod val="85000"/>
                    <a:lumOff val="15000"/>
                  </a:schemeClr>
                </a:solidFill>
              </a:rPr>
              <a:t> lack of acknowledgment of the multiple discrimination</a:t>
            </a:r>
            <a:r>
              <a:rPr lang="fr-BE" sz="2600" dirty="0">
                <a:solidFill>
                  <a:schemeClr val="tx1">
                    <a:lumMod val="85000"/>
                    <a:lumOff val="15000"/>
                  </a:schemeClr>
                </a:solidFill>
              </a:rPr>
              <a:t>s</a:t>
            </a:r>
            <a:r>
              <a:rPr lang="hu-HU" sz="2600" dirty="0">
                <a:solidFill>
                  <a:schemeClr val="tx1">
                    <a:lumMod val="85000"/>
                    <a:lumOff val="15000"/>
                  </a:schemeClr>
                </a:solidFill>
              </a:rPr>
              <a:t> these groups face</a:t>
            </a:r>
          </a:p>
          <a:p>
            <a:r>
              <a:rPr lang="hu-HU" sz="2600" dirty="0">
                <a:solidFill>
                  <a:schemeClr val="tx1">
                    <a:lumMod val="85000"/>
                    <a:lumOff val="15000"/>
                  </a:schemeClr>
                </a:solidFill>
              </a:rPr>
              <a:t>Using intersectionality helps us to understand the complex experiences of Roma women and LGBTI people when it comes to discrimination</a:t>
            </a:r>
            <a:r>
              <a:rPr lang="fr-BE" sz="2600" dirty="0">
                <a:solidFill>
                  <a:schemeClr val="tx1">
                    <a:lumMod val="85000"/>
                    <a:lumOff val="15000"/>
                  </a:schemeClr>
                </a:solidFill>
              </a:rPr>
              <a:t>,</a:t>
            </a:r>
            <a:r>
              <a:rPr lang="hu-HU" sz="2600" dirty="0">
                <a:solidFill>
                  <a:schemeClr val="tx1">
                    <a:lumMod val="85000"/>
                    <a:lumOff val="15000"/>
                  </a:schemeClr>
                </a:solidFill>
              </a:rPr>
              <a:t> an</a:t>
            </a:r>
            <a:r>
              <a:rPr lang="fr-BE" sz="2600" dirty="0">
                <a:solidFill>
                  <a:schemeClr val="tx1">
                    <a:lumMod val="85000"/>
                    <a:lumOff val="15000"/>
                  </a:schemeClr>
                </a:solidFill>
              </a:rPr>
              <a:t>d</a:t>
            </a:r>
            <a:r>
              <a:rPr lang="hu-HU" sz="2600" dirty="0">
                <a:solidFill>
                  <a:schemeClr val="tx1">
                    <a:lumMod val="85000"/>
                    <a:lumOff val="15000"/>
                  </a:schemeClr>
                </a:solidFill>
              </a:rPr>
              <a:t> to find solutions to the issues they face</a:t>
            </a:r>
          </a:p>
          <a:p>
            <a:endParaRPr lang="hu-HU" sz="2000" dirty="0">
              <a:solidFill>
                <a:schemeClr val="tx1">
                  <a:lumMod val="85000"/>
                  <a:lumOff val="15000"/>
                </a:schemeClr>
              </a:solidFill>
            </a:endParaRPr>
          </a:p>
          <a:p>
            <a:endParaRPr lang="hu-HU" sz="2000" dirty="0">
              <a:solidFill>
                <a:schemeClr val="tx1">
                  <a:lumMod val="85000"/>
                  <a:lumOff val="15000"/>
                </a:schemeClr>
              </a:solidFill>
            </a:endParaRPr>
          </a:p>
          <a:p>
            <a:endParaRPr lang="hu-HU" sz="2000" dirty="0">
              <a:solidFill>
                <a:schemeClr val="tx1">
                  <a:lumMod val="85000"/>
                  <a:lumOff val="15000"/>
                </a:schemeClr>
              </a:solidFill>
            </a:endParaRPr>
          </a:p>
          <a:p>
            <a:endParaRPr lang="hu-HU" sz="2000" dirty="0">
              <a:solidFill>
                <a:schemeClr val="tx1">
                  <a:lumMod val="85000"/>
                  <a:lumOff val="15000"/>
                </a:schemeClr>
              </a:solidFill>
            </a:endParaRPr>
          </a:p>
          <a:p>
            <a:endParaRPr lang="hu-HU" sz="2000" dirty="0">
              <a:solidFill>
                <a:schemeClr val="tx1">
                  <a:lumMod val="85000"/>
                  <a:lumOff val="15000"/>
                </a:schemeClr>
              </a:solidFill>
            </a:endParaRPr>
          </a:p>
          <a:p>
            <a:endParaRPr lang="en-US" sz="2000" dirty="0">
              <a:solidFill>
                <a:schemeClr val="tx1">
                  <a:lumMod val="85000"/>
                  <a:lumOff val="15000"/>
                </a:schemeClr>
              </a:solidFill>
            </a:endParaRPr>
          </a:p>
        </p:txBody>
      </p:sp>
      <p:sp>
        <p:nvSpPr>
          <p:cNvPr id="21" name="Freeform: Shape 20">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3566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8C120F5-936C-9A63-1BD2-7F4C13F8DD03}"/>
              </a:ext>
            </a:extLst>
          </p:cNvPr>
          <p:cNvSpPr>
            <a:spLocks noGrp="1"/>
          </p:cNvSpPr>
          <p:nvPr>
            <p:ph type="title"/>
          </p:nvPr>
        </p:nvSpPr>
        <p:spPr>
          <a:xfrm>
            <a:off x="1137037" y="548640"/>
            <a:ext cx="10750164" cy="1188720"/>
          </a:xfrm>
        </p:spPr>
        <p:txBody>
          <a:bodyPr>
            <a:normAutofit/>
          </a:bodyPr>
          <a:lstStyle/>
          <a:p>
            <a:r>
              <a:rPr lang="en-GB" sz="3600" b="1" u="sng" dirty="0">
                <a:latin typeface="Calibri "/>
              </a:rPr>
              <a:t>Intersectional oppression in practice: Education</a:t>
            </a:r>
            <a:r>
              <a:rPr lang="hu-HU" sz="3600" b="1" u="sng" dirty="0">
                <a:latin typeface="Calibri "/>
              </a:rPr>
              <a:t> </a:t>
            </a:r>
            <a:r>
              <a:rPr lang="en-GB" sz="3600" b="1" u="sng" dirty="0">
                <a:latin typeface="Calibri "/>
              </a:rPr>
              <a:t>of </a:t>
            </a:r>
            <a:r>
              <a:rPr lang="hu-HU" sz="3600" b="1" u="sng" dirty="0">
                <a:latin typeface="Calibri "/>
              </a:rPr>
              <a:t>Roma women</a:t>
            </a:r>
            <a:endParaRPr lang="en-US" sz="3600" b="1" u="sng" dirty="0">
              <a:solidFill>
                <a:schemeClr val="tx1">
                  <a:lumMod val="85000"/>
                  <a:lumOff val="15000"/>
                </a:schemeClr>
              </a:solidFill>
              <a:latin typeface="Calibri "/>
            </a:endParaRPr>
          </a:p>
        </p:txBody>
      </p:sp>
      <p:sp>
        <p:nvSpPr>
          <p:cNvPr id="3" name="Content Placeholder 2">
            <a:extLst>
              <a:ext uri="{FF2B5EF4-FFF2-40B4-BE49-F238E27FC236}">
                <a16:creationId xmlns:a16="http://schemas.microsoft.com/office/drawing/2014/main" id="{3E65280D-24E3-33E0-82E3-D96DE2E7A928}"/>
              </a:ext>
            </a:extLst>
          </p:cNvPr>
          <p:cNvSpPr>
            <a:spLocks noGrp="1"/>
          </p:cNvSpPr>
          <p:nvPr>
            <p:ph idx="1"/>
          </p:nvPr>
        </p:nvSpPr>
        <p:spPr>
          <a:xfrm>
            <a:off x="974576" y="2467155"/>
            <a:ext cx="10170752" cy="4095524"/>
          </a:xfrm>
        </p:spPr>
        <p:txBody>
          <a:bodyPr anchor="ctr">
            <a:normAutofit fontScale="32500" lnSpcReduction="20000"/>
          </a:bodyPr>
          <a:lstStyle/>
          <a:p>
            <a:r>
              <a:rPr lang="en-GB" sz="8000" dirty="0"/>
              <a:t>Roma girls attend primary school in higher numbers than Roma boys, but still below the average of the general population</a:t>
            </a:r>
          </a:p>
          <a:p>
            <a:r>
              <a:rPr lang="en-GB" sz="8000" dirty="0"/>
              <a:t>Unacceptable high percentage of early school leaving: </a:t>
            </a:r>
            <a:r>
              <a:rPr lang="en-GB" sz="8000" b="1" dirty="0">
                <a:solidFill>
                  <a:schemeClr val="accent3"/>
                </a:solidFill>
              </a:rPr>
              <a:t>66% for Roma men</a:t>
            </a:r>
            <a:r>
              <a:rPr lang="en-GB" sz="8000" dirty="0">
                <a:solidFill>
                  <a:schemeClr val="accent3"/>
                </a:solidFill>
              </a:rPr>
              <a:t> </a:t>
            </a:r>
            <a:r>
              <a:rPr lang="en-GB" sz="8000" dirty="0"/>
              <a:t>- </a:t>
            </a:r>
            <a:r>
              <a:rPr lang="en-GB" sz="8000" b="1" dirty="0">
                <a:solidFill>
                  <a:schemeClr val="bg2">
                    <a:lumMod val="50000"/>
                  </a:schemeClr>
                </a:solidFill>
              </a:rPr>
              <a:t>71% for Roma women</a:t>
            </a:r>
          </a:p>
          <a:p>
            <a:r>
              <a:rPr lang="en-GB" sz="8000" dirty="0"/>
              <a:t>Between the age of 16 - 24 years: </a:t>
            </a:r>
            <a:r>
              <a:rPr lang="en-GB" sz="8000" b="1" dirty="0">
                <a:solidFill>
                  <a:schemeClr val="accent4">
                    <a:lumMod val="75000"/>
                  </a:schemeClr>
                </a:solidFill>
              </a:rPr>
              <a:t>72% of Roma women are neither working nor attending education or training</a:t>
            </a:r>
          </a:p>
          <a:p>
            <a:endParaRPr lang="en-GB" sz="8000" b="1" dirty="0">
              <a:solidFill>
                <a:schemeClr val="accent4">
                  <a:lumMod val="75000"/>
                </a:schemeClr>
              </a:solidFill>
            </a:endParaRPr>
          </a:p>
          <a:p>
            <a:pPr marL="0" indent="0">
              <a:buNone/>
            </a:pPr>
            <a:r>
              <a:rPr lang="en-GB" sz="8000" u="sng" dirty="0"/>
              <a:t>Questions:</a:t>
            </a:r>
          </a:p>
          <a:p>
            <a:r>
              <a:rPr lang="en-GB" sz="8000" dirty="0"/>
              <a:t>What happens in the primary school system so that early school leaving becomes higher among Roma girls?</a:t>
            </a:r>
          </a:p>
          <a:p>
            <a:r>
              <a:rPr lang="en-GB" sz="8000" dirty="0"/>
              <a:t>What are the consequences of early school leaving?</a:t>
            </a:r>
          </a:p>
          <a:p>
            <a:endParaRPr lang="hu-HU" sz="2000" dirty="0">
              <a:solidFill>
                <a:schemeClr val="tx1">
                  <a:lumMod val="85000"/>
                  <a:lumOff val="15000"/>
                </a:schemeClr>
              </a:solidFill>
            </a:endParaRPr>
          </a:p>
          <a:p>
            <a:endParaRPr lang="hu-HU" sz="2000" dirty="0">
              <a:solidFill>
                <a:schemeClr val="tx1">
                  <a:lumMod val="85000"/>
                  <a:lumOff val="15000"/>
                </a:schemeClr>
              </a:solidFill>
            </a:endParaRPr>
          </a:p>
          <a:p>
            <a:endParaRPr lang="hu-HU" sz="2000" dirty="0">
              <a:solidFill>
                <a:schemeClr val="tx1">
                  <a:lumMod val="85000"/>
                  <a:lumOff val="15000"/>
                </a:schemeClr>
              </a:solidFill>
            </a:endParaRPr>
          </a:p>
          <a:p>
            <a:endParaRPr lang="hu-HU" sz="2000" dirty="0">
              <a:solidFill>
                <a:schemeClr val="tx1">
                  <a:lumMod val="85000"/>
                  <a:lumOff val="15000"/>
                </a:schemeClr>
              </a:solidFill>
            </a:endParaRPr>
          </a:p>
          <a:p>
            <a:endParaRPr lang="hu-HU" sz="2000" dirty="0">
              <a:solidFill>
                <a:schemeClr val="tx1">
                  <a:lumMod val="85000"/>
                  <a:lumOff val="15000"/>
                </a:schemeClr>
              </a:solidFill>
            </a:endParaRPr>
          </a:p>
          <a:p>
            <a:endParaRPr lang="en-US" sz="2000" dirty="0">
              <a:solidFill>
                <a:schemeClr val="tx1">
                  <a:lumMod val="85000"/>
                  <a:lumOff val="15000"/>
                </a:schemeClr>
              </a:solidFill>
            </a:endParaRPr>
          </a:p>
        </p:txBody>
      </p:sp>
      <p:sp>
        <p:nvSpPr>
          <p:cNvPr id="21" name="Freeform: Shape 20">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06B0896-291C-E206-E1F4-CDE3C21FC6D6}"/>
              </a:ext>
            </a:extLst>
          </p:cNvPr>
          <p:cNvSpPr txBox="1"/>
          <p:nvPr/>
        </p:nvSpPr>
        <p:spPr>
          <a:xfrm>
            <a:off x="6335486" y="6267675"/>
            <a:ext cx="5856514" cy="800219"/>
          </a:xfrm>
          <a:prstGeom prst="rect">
            <a:avLst/>
          </a:prstGeom>
          <a:noFill/>
        </p:spPr>
        <p:txBody>
          <a:bodyPr wrap="square" rtlCol="0">
            <a:spAutoFit/>
          </a:bodyPr>
          <a:lstStyle/>
          <a:p>
            <a:pPr algn="r"/>
            <a:r>
              <a:rPr lang="fr-FR" sz="1400" dirty="0"/>
              <a:t>Source: </a:t>
            </a:r>
            <a:r>
              <a:rPr lang="hu-HU" sz="1400" dirty="0"/>
              <a:t>Fundamental Rights Agency</a:t>
            </a:r>
            <a:r>
              <a:rPr lang="fr-FR" sz="1400" dirty="0"/>
              <a:t> (2019)</a:t>
            </a:r>
            <a:r>
              <a:rPr lang="hu-HU" sz="1400" dirty="0"/>
              <a:t> </a:t>
            </a:r>
            <a:r>
              <a:rPr lang="en-GB" sz="1400" i="1" dirty="0"/>
              <a:t>Second European Union Minorities and Discrimination Survey: Roma women in nine EU Member States</a:t>
            </a:r>
          </a:p>
          <a:p>
            <a:endParaRPr lang="en-GB" dirty="0"/>
          </a:p>
        </p:txBody>
      </p:sp>
    </p:spTree>
    <p:extLst>
      <p:ext uri="{BB962C8B-B14F-4D97-AF65-F5344CB8AC3E}">
        <p14:creationId xmlns:p14="http://schemas.microsoft.com/office/powerpoint/2010/main" val="1818777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8C120F5-936C-9A63-1BD2-7F4C13F8DD03}"/>
              </a:ext>
            </a:extLst>
          </p:cNvPr>
          <p:cNvSpPr>
            <a:spLocks noGrp="1"/>
          </p:cNvSpPr>
          <p:nvPr>
            <p:ph type="title"/>
          </p:nvPr>
        </p:nvSpPr>
        <p:spPr>
          <a:xfrm>
            <a:off x="1137037" y="548640"/>
            <a:ext cx="10750164" cy="1188720"/>
          </a:xfrm>
        </p:spPr>
        <p:txBody>
          <a:bodyPr>
            <a:normAutofit/>
          </a:bodyPr>
          <a:lstStyle/>
          <a:p>
            <a:r>
              <a:rPr lang="en-GB" sz="3600" b="1" u="sng" dirty="0">
                <a:latin typeface="Calibri "/>
              </a:rPr>
              <a:t>Roma women and employment</a:t>
            </a:r>
            <a:endParaRPr lang="en-US" sz="3600" b="1" u="sng" dirty="0">
              <a:solidFill>
                <a:schemeClr val="tx1">
                  <a:lumMod val="85000"/>
                  <a:lumOff val="15000"/>
                </a:schemeClr>
              </a:solidFill>
              <a:latin typeface="Calibri "/>
            </a:endParaRPr>
          </a:p>
        </p:txBody>
      </p:sp>
      <p:sp>
        <p:nvSpPr>
          <p:cNvPr id="3" name="Content Placeholder 2">
            <a:extLst>
              <a:ext uri="{FF2B5EF4-FFF2-40B4-BE49-F238E27FC236}">
                <a16:creationId xmlns:a16="http://schemas.microsoft.com/office/drawing/2014/main" id="{3E65280D-24E3-33E0-82E3-D96DE2E7A928}"/>
              </a:ext>
            </a:extLst>
          </p:cNvPr>
          <p:cNvSpPr>
            <a:spLocks noGrp="1"/>
          </p:cNvSpPr>
          <p:nvPr>
            <p:ph idx="1"/>
          </p:nvPr>
        </p:nvSpPr>
        <p:spPr>
          <a:xfrm>
            <a:off x="974576" y="2467155"/>
            <a:ext cx="10170752" cy="4095524"/>
          </a:xfrm>
        </p:spPr>
        <p:txBody>
          <a:bodyPr anchor="ctr">
            <a:normAutofit fontScale="32500" lnSpcReduction="20000"/>
          </a:bodyPr>
          <a:lstStyle/>
          <a:p>
            <a:r>
              <a:rPr lang="hu-HU" sz="8000" dirty="0"/>
              <a:t>O</a:t>
            </a:r>
            <a:r>
              <a:rPr lang="en-GB" sz="8000" b="0" i="0" u="none" strike="noStrike" baseline="0" dirty="0" err="1"/>
              <a:t>nly</a:t>
            </a:r>
            <a:r>
              <a:rPr lang="en-GB" sz="8000" b="0" i="0" u="none" strike="noStrike" baseline="0" dirty="0"/>
              <a:t> 16% of Roma women were </a:t>
            </a:r>
            <a:r>
              <a:rPr lang="hu-HU" sz="8000" b="0" i="0" u="none" strike="noStrike" baseline="0" dirty="0"/>
              <a:t>employed in 2019 in the EU</a:t>
            </a:r>
            <a:endParaRPr lang="hu-HU" sz="8000" dirty="0"/>
          </a:p>
          <a:p>
            <a:r>
              <a:rPr lang="hu-HU" sz="8000" dirty="0">
                <a:solidFill>
                  <a:srgbClr val="000000"/>
                </a:solidFill>
              </a:rPr>
              <a:t>Early school dropout has a great influence on Roma women’s opportunites </a:t>
            </a:r>
            <a:r>
              <a:rPr lang="fr-BE" sz="8000" dirty="0">
                <a:solidFill>
                  <a:srgbClr val="000000"/>
                </a:solidFill>
              </a:rPr>
              <a:t>in </a:t>
            </a:r>
            <a:r>
              <a:rPr lang="hu-HU" sz="8000" dirty="0">
                <a:solidFill>
                  <a:srgbClr val="000000"/>
                </a:solidFill>
              </a:rPr>
              <a:t>the labour market</a:t>
            </a:r>
          </a:p>
          <a:p>
            <a:r>
              <a:rPr lang="hu-HU" sz="8000" b="0" i="0" u="none" strike="noStrike" baseline="0" dirty="0">
                <a:solidFill>
                  <a:srgbClr val="000000"/>
                </a:solidFill>
              </a:rPr>
              <a:t>Lack of education will increase the</a:t>
            </a:r>
            <a:r>
              <a:rPr lang="hu-HU" sz="8000" dirty="0">
                <a:solidFill>
                  <a:srgbClr val="000000"/>
                </a:solidFill>
              </a:rPr>
              <a:t> risk of unemployment or </a:t>
            </a:r>
            <a:r>
              <a:rPr lang="fr-FR" sz="8000" dirty="0" err="1">
                <a:solidFill>
                  <a:srgbClr val="000000"/>
                </a:solidFill>
              </a:rPr>
              <a:t>precarious</a:t>
            </a:r>
            <a:r>
              <a:rPr lang="hu-HU" sz="8000" dirty="0">
                <a:solidFill>
                  <a:srgbClr val="000000"/>
                </a:solidFill>
              </a:rPr>
              <a:t> working conditions</a:t>
            </a:r>
          </a:p>
          <a:p>
            <a:r>
              <a:rPr lang="hu-HU" sz="8000" dirty="0">
                <a:solidFill>
                  <a:srgbClr val="000000"/>
                </a:solidFill>
              </a:rPr>
              <a:t>Both structural and </a:t>
            </a:r>
            <a:r>
              <a:rPr lang="fr-FR" sz="8000" dirty="0" err="1">
                <a:solidFill>
                  <a:srgbClr val="000000"/>
                </a:solidFill>
              </a:rPr>
              <a:t>situational</a:t>
            </a:r>
            <a:r>
              <a:rPr lang="fr-FR" sz="8000" dirty="0">
                <a:solidFill>
                  <a:srgbClr val="000000"/>
                </a:solidFill>
              </a:rPr>
              <a:t> </a:t>
            </a:r>
            <a:r>
              <a:rPr lang="hu-HU" sz="8000" dirty="0">
                <a:solidFill>
                  <a:srgbClr val="000000"/>
                </a:solidFill>
              </a:rPr>
              <a:t>racism are common obstacles for Roma women to find jobs</a:t>
            </a:r>
          </a:p>
          <a:p>
            <a:r>
              <a:rPr lang="hu-HU" sz="8000" dirty="0">
                <a:solidFill>
                  <a:srgbClr val="000000"/>
                </a:solidFill>
              </a:rPr>
              <a:t>Facing racial and gender</a:t>
            </a:r>
            <a:r>
              <a:rPr lang="fr-BE" sz="8000" dirty="0">
                <a:solidFill>
                  <a:srgbClr val="000000"/>
                </a:solidFill>
              </a:rPr>
              <a:t>-</a:t>
            </a:r>
            <a:r>
              <a:rPr lang="hu-HU" sz="8000" dirty="0">
                <a:solidFill>
                  <a:srgbClr val="000000"/>
                </a:solidFill>
              </a:rPr>
              <a:t>related discr</a:t>
            </a:r>
            <a:r>
              <a:rPr lang="fr-FR" sz="8000" dirty="0">
                <a:solidFill>
                  <a:srgbClr val="000000"/>
                </a:solidFill>
              </a:rPr>
              <a:t>i</a:t>
            </a:r>
            <a:r>
              <a:rPr lang="hu-HU" sz="8000" dirty="0">
                <a:solidFill>
                  <a:srgbClr val="000000"/>
                </a:solidFill>
              </a:rPr>
              <a:t>mination at workplaces</a:t>
            </a:r>
          </a:p>
          <a:p>
            <a:r>
              <a:rPr lang="hu-HU" sz="8000" dirty="0">
                <a:solidFill>
                  <a:srgbClr val="000000"/>
                </a:solidFill>
              </a:rPr>
              <a:t>Gender and racial pay gap</a:t>
            </a:r>
          </a:p>
          <a:p>
            <a:endParaRPr lang="hu-HU" sz="2000" dirty="0">
              <a:solidFill>
                <a:schemeClr val="tx1">
                  <a:lumMod val="85000"/>
                  <a:lumOff val="15000"/>
                </a:schemeClr>
              </a:solidFill>
            </a:endParaRPr>
          </a:p>
          <a:p>
            <a:endParaRPr lang="hu-HU" sz="2000" dirty="0">
              <a:solidFill>
                <a:schemeClr val="tx1">
                  <a:lumMod val="85000"/>
                  <a:lumOff val="15000"/>
                </a:schemeClr>
              </a:solidFill>
            </a:endParaRPr>
          </a:p>
          <a:p>
            <a:endParaRPr lang="hu-HU" sz="2000" dirty="0">
              <a:solidFill>
                <a:schemeClr val="tx1">
                  <a:lumMod val="85000"/>
                  <a:lumOff val="15000"/>
                </a:schemeClr>
              </a:solidFill>
            </a:endParaRPr>
          </a:p>
          <a:p>
            <a:endParaRPr lang="hu-HU" sz="2000" dirty="0">
              <a:solidFill>
                <a:schemeClr val="tx1">
                  <a:lumMod val="85000"/>
                  <a:lumOff val="15000"/>
                </a:schemeClr>
              </a:solidFill>
            </a:endParaRPr>
          </a:p>
          <a:p>
            <a:endParaRPr lang="hu-HU" sz="2000" dirty="0">
              <a:solidFill>
                <a:schemeClr val="tx1">
                  <a:lumMod val="85000"/>
                  <a:lumOff val="15000"/>
                </a:schemeClr>
              </a:solidFill>
            </a:endParaRPr>
          </a:p>
          <a:p>
            <a:endParaRPr lang="en-US" sz="2000" dirty="0">
              <a:solidFill>
                <a:schemeClr val="tx1">
                  <a:lumMod val="85000"/>
                  <a:lumOff val="15000"/>
                </a:schemeClr>
              </a:solidFill>
            </a:endParaRPr>
          </a:p>
        </p:txBody>
      </p:sp>
      <p:sp>
        <p:nvSpPr>
          <p:cNvPr id="21" name="Freeform: Shape 20">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8134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6E5FE5C2-AB9B-3630-E8C1-CE10872DAD92}"/>
              </a:ext>
            </a:extLst>
          </p:cNvPr>
          <p:cNvPicPr>
            <a:picLocks noChangeAspect="1" noChangeArrowheads="1"/>
          </p:cNvPicPr>
          <p:nvPr/>
        </p:nvPicPr>
        <p:blipFill rotWithShape="1">
          <a:blip r:embed="rId3">
            <a:alphaModFix amt="40000"/>
            <a:extLst>
              <a:ext uri="{28A0092B-C50C-407E-A947-70E740481C1C}">
                <a14:useLocalDpi xmlns:a14="http://schemas.microsoft.com/office/drawing/2010/main" val="0"/>
              </a:ext>
            </a:extLst>
          </a:blip>
          <a:srcRect l="5813" r="7076" b="1"/>
          <a:stretch/>
        </p:blipFill>
        <p:spPr bwMode="auto">
          <a:xfrm>
            <a:off x="160441" y="0"/>
            <a:ext cx="12191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023EFF2-7946-400A-B0DE-B27DC4174D28}"/>
              </a:ext>
            </a:extLst>
          </p:cNvPr>
          <p:cNvSpPr>
            <a:spLocks noGrp="1"/>
          </p:cNvSpPr>
          <p:nvPr>
            <p:ph type="title"/>
          </p:nvPr>
        </p:nvSpPr>
        <p:spPr>
          <a:xfrm>
            <a:off x="841248" y="2237502"/>
            <a:ext cx="10506456" cy="834190"/>
          </a:xfrm>
        </p:spPr>
        <p:txBody>
          <a:bodyPr anchor="b">
            <a:normAutofit/>
          </a:bodyPr>
          <a:lstStyle/>
          <a:p>
            <a:r>
              <a:rPr lang="en-GB" sz="5000" b="1" u="sng" dirty="0">
                <a:latin typeface="+mn-lt"/>
              </a:rPr>
              <a:t>Other striking issues </a:t>
            </a:r>
          </a:p>
        </p:txBody>
      </p:sp>
      <p:sp>
        <p:nvSpPr>
          <p:cNvPr id="1033" name="Rectangle 103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35" name="Rectangle 103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1A2E050-5FF0-4F47-80F9-EE09B18D343E}"/>
              </a:ext>
            </a:extLst>
          </p:cNvPr>
          <p:cNvSpPr>
            <a:spLocks noGrp="1"/>
          </p:cNvSpPr>
          <p:nvPr>
            <p:ph idx="1"/>
          </p:nvPr>
        </p:nvSpPr>
        <p:spPr>
          <a:xfrm>
            <a:off x="841248" y="3429000"/>
            <a:ext cx="10506456" cy="2743200"/>
          </a:xfrm>
        </p:spPr>
        <p:txBody>
          <a:bodyPr>
            <a:normAutofit fontScale="92500" lnSpcReduction="20000"/>
          </a:bodyPr>
          <a:lstStyle/>
          <a:p>
            <a:r>
              <a:rPr lang="en-GB" sz="2400" dirty="0"/>
              <a:t>Low and distorted representation of Roma women in the media, history, art, etc.</a:t>
            </a:r>
          </a:p>
          <a:p>
            <a:r>
              <a:rPr lang="en-GB" sz="2400" dirty="0"/>
              <a:t>Discrimination within the healthcare system: </a:t>
            </a:r>
            <a:r>
              <a:rPr lang="en-GB" sz="2400" dirty="0" err="1"/>
              <a:t>e.g.,forced</a:t>
            </a:r>
            <a:r>
              <a:rPr lang="en-GB" sz="2400" dirty="0"/>
              <a:t> sterilizations</a:t>
            </a:r>
          </a:p>
          <a:p>
            <a:r>
              <a:rPr lang="en-GB" sz="2400" dirty="0"/>
              <a:t>Excluding the participation and needs of Roma women from the mainstream feminist movements</a:t>
            </a:r>
            <a:endParaRPr lang="hu-HU" sz="2400" dirty="0"/>
          </a:p>
          <a:p>
            <a:endParaRPr lang="hu-HU" sz="1700" dirty="0"/>
          </a:p>
          <a:p>
            <a:endParaRPr lang="en-GB" sz="1700" dirty="0"/>
          </a:p>
          <a:p>
            <a:pPr marL="0" indent="0">
              <a:buNone/>
            </a:pPr>
            <a:endParaRPr lang="en-GB" sz="1700" b="1" dirty="0"/>
          </a:p>
          <a:p>
            <a:pPr marL="0" indent="0">
              <a:buNone/>
            </a:pPr>
            <a:r>
              <a:rPr lang="en-GB" sz="2200" b="1" dirty="0"/>
              <a:t>COVID-19 pandemic has just worsened the situation! </a:t>
            </a:r>
          </a:p>
        </p:txBody>
      </p:sp>
    </p:spTree>
    <p:extLst>
      <p:ext uri="{BB962C8B-B14F-4D97-AF65-F5344CB8AC3E}">
        <p14:creationId xmlns:p14="http://schemas.microsoft.com/office/powerpoint/2010/main" val="1177121785"/>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AC1B7-3096-4FBC-8400-D3F6877CD548}"/>
              </a:ext>
            </a:extLst>
          </p:cNvPr>
          <p:cNvSpPr>
            <a:spLocks noGrp="1"/>
          </p:cNvSpPr>
          <p:nvPr>
            <p:ph type="title"/>
          </p:nvPr>
        </p:nvSpPr>
        <p:spPr>
          <a:xfrm>
            <a:off x="481013" y="3752849"/>
            <a:ext cx="3290887" cy="2452687"/>
          </a:xfrm>
        </p:spPr>
        <p:txBody>
          <a:bodyPr anchor="ctr">
            <a:normAutofit/>
          </a:bodyPr>
          <a:lstStyle/>
          <a:p>
            <a:r>
              <a:rPr lang="hu-HU" sz="3600" b="1" u="sng" dirty="0">
                <a:latin typeface="Calibri "/>
              </a:rPr>
              <a:t>Roma LGBTI </a:t>
            </a:r>
            <a:endParaRPr lang="en-US" sz="3600" b="1" u="sng" dirty="0">
              <a:latin typeface="Calibri "/>
            </a:endParaRPr>
          </a:p>
        </p:txBody>
      </p:sp>
      <p:pic>
        <p:nvPicPr>
          <p:cNvPr id="2050" name="Picture 2" descr="LGBT Ireland Marks Traveller Pride Week With Awareness Training • GCN">
            <a:extLst>
              <a:ext uri="{FF2B5EF4-FFF2-40B4-BE49-F238E27FC236}">
                <a16:creationId xmlns:a16="http://schemas.microsoft.com/office/drawing/2014/main" id="{84C5D25E-6B42-6211-1EC9-2C18351FF2D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9668" b="12361"/>
          <a:stretch/>
        </p:blipFill>
        <p:spPr bwMode="auto">
          <a:xfrm>
            <a:off x="20" y="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366F81C-734C-C9EF-958F-C4ECFC2587A7}"/>
              </a:ext>
            </a:extLst>
          </p:cNvPr>
          <p:cNvSpPr>
            <a:spLocks noGrp="1"/>
          </p:cNvSpPr>
          <p:nvPr>
            <p:ph idx="1"/>
          </p:nvPr>
        </p:nvSpPr>
        <p:spPr>
          <a:xfrm>
            <a:off x="4225574" y="4045458"/>
            <a:ext cx="7485413" cy="2452687"/>
          </a:xfrm>
        </p:spPr>
        <p:txBody>
          <a:bodyPr anchor="ctr">
            <a:normAutofit/>
          </a:bodyPr>
          <a:lstStyle/>
          <a:p>
            <a:r>
              <a:rPr lang="hu-HU" sz="1800" dirty="0"/>
              <a:t>Being minority within a minority – exclusion, violence and mistreatment</a:t>
            </a:r>
            <a:endParaRPr lang="fr-FR" sz="1800" dirty="0"/>
          </a:p>
          <a:p>
            <a:pPr marL="0" indent="0">
              <a:buNone/>
            </a:pPr>
            <a:endParaRPr lang="hu-HU" sz="1800" dirty="0"/>
          </a:p>
          <a:p>
            <a:r>
              <a:rPr lang="hu-HU" sz="1800" dirty="0"/>
              <a:t>FRA EU-LGBTI II survey (2020) showed </a:t>
            </a:r>
            <a:r>
              <a:rPr lang="en-GB" sz="1800" dirty="0"/>
              <a:t>the </a:t>
            </a:r>
            <a:r>
              <a:rPr lang="hu-HU" sz="1800" dirty="0"/>
              <a:t>continuous </a:t>
            </a:r>
            <a:r>
              <a:rPr lang="en-GB" sz="1800" dirty="0"/>
              <a:t>harassment</a:t>
            </a:r>
            <a:r>
              <a:rPr lang="hu-HU" sz="1800" dirty="0"/>
              <a:t> </a:t>
            </a:r>
            <a:r>
              <a:rPr lang="en-GB" sz="1800" dirty="0"/>
              <a:t>of</a:t>
            </a:r>
            <a:r>
              <a:rPr lang="hu-HU" sz="1800" dirty="0"/>
              <a:t> LGBTI: 58% have faced harrasment, 14% have reported hate-motived crimes to the police</a:t>
            </a:r>
            <a:r>
              <a:rPr lang="fr-BE" sz="1800" dirty="0"/>
              <a:t>;</a:t>
            </a:r>
            <a:r>
              <a:rPr lang="hu-HU" sz="1800" dirty="0"/>
              <a:t> Roma LGBTI face haras</a:t>
            </a:r>
            <a:r>
              <a:rPr lang="en-GB" sz="1800" dirty="0"/>
              <a:t>s</a:t>
            </a:r>
            <a:r>
              <a:rPr lang="hu-HU" sz="1800" dirty="0"/>
              <a:t>ment on multiple grounds</a:t>
            </a:r>
          </a:p>
          <a:p>
            <a:pPr marL="0" indent="0">
              <a:buNone/>
            </a:pPr>
            <a:endParaRPr lang="hu-HU" sz="1800" dirty="0"/>
          </a:p>
          <a:p>
            <a:endParaRPr lang="en-US" sz="1800" dirty="0"/>
          </a:p>
        </p:txBody>
      </p:sp>
    </p:spTree>
    <p:extLst>
      <p:ext uri="{BB962C8B-B14F-4D97-AF65-F5344CB8AC3E}">
        <p14:creationId xmlns:p14="http://schemas.microsoft.com/office/powerpoint/2010/main" val="498056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3" name="Rectangle 307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2AC1B7-3096-4FBC-8400-D3F6877CD548}"/>
              </a:ext>
            </a:extLst>
          </p:cNvPr>
          <p:cNvSpPr>
            <a:spLocks noGrp="1"/>
          </p:cNvSpPr>
          <p:nvPr>
            <p:ph type="title"/>
          </p:nvPr>
        </p:nvSpPr>
        <p:spPr>
          <a:xfrm>
            <a:off x="6716319" y="419989"/>
            <a:ext cx="4840010" cy="1807305"/>
          </a:xfrm>
        </p:spPr>
        <p:txBody>
          <a:bodyPr>
            <a:normAutofit/>
          </a:bodyPr>
          <a:lstStyle/>
          <a:p>
            <a:r>
              <a:rPr lang="hu-HU" b="1" u="sng" dirty="0">
                <a:latin typeface="Calibri "/>
              </a:rPr>
              <a:t>Roma LGBTI people</a:t>
            </a:r>
            <a:endParaRPr lang="en-US" b="1" u="sng" dirty="0">
              <a:latin typeface="Calibri "/>
            </a:endParaRPr>
          </a:p>
        </p:txBody>
      </p:sp>
      <p:pic>
        <p:nvPicPr>
          <p:cNvPr id="3074" name="Picture 2" descr="Roma LGBT+ | Ara Art">
            <a:extLst>
              <a:ext uri="{FF2B5EF4-FFF2-40B4-BE49-F238E27FC236}">
                <a16:creationId xmlns:a16="http://schemas.microsoft.com/office/drawing/2014/main" id="{4D3FF408-7139-90B0-CADE-7D4352B9728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526" r="12940" b="-1"/>
          <a:stretch/>
        </p:blipFill>
        <p:spPr bwMode="auto">
          <a:xfrm>
            <a:off x="20" y="10"/>
            <a:ext cx="66284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366F81C-734C-C9EF-958F-C4ECFC2587A7}"/>
              </a:ext>
            </a:extLst>
          </p:cNvPr>
          <p:cNvSpPr>
            <a:spLocks noGrp="1"/>
          </p:cNvSpPr>
          <p:nvPr>
            <p:ph idx="1"/>
          </p:nvPr>
        </p:nvSpPr>
        <p:spPr>
          <a:xfrm>
            <a:off x="6513786" y="1985825"/>
            <a:ext cx="5245075" cy="3843666"/>
          </a:xfrm>
        </p:spPr>
        <p:txBody>
          <a:bodyPr>
            <a:normAutofit/>
          </a:bodyPr>
          <a:lstStyle/>
          <a:p>
            <a:endParaRPr lang="fr-FR" sz="2000" dirty="0"/>
          </a:p>
          <a:p>
            <a:r>
              <a:rPr lang="hu-HU" sz="2000" dirty="0"/>
              <a:t>There is no institutional data (EC,FRA, CoE,etc.) avaliable specifically on Roma LGBTI</a:t>
            </a:r>
          </a:p>
          <a:p>
            <a:r>
              <a:rPr lang="hu-HU" sz="2000" dirty="0"/>
              <a:t>ARA ART – </a:t>
            </a:r>
            <a:r>
              <a:rPr lang="hu-HU" sz="2000" dirty="0">
                <a:hlinkClick r:id="rId4"/>
              </a:rPr>
              <a:t>The Roma LGBTIQ minority and its status in selected EU countries (2021)</a:t>
            </a:r>
            <a:r>
              <a:rPr lang="hu-HU" sz="2000" dirty="0"/>
              <a:t> provides some insights </a:t>
            </a:r>
          </a:p>
          <a:p>
            <a:r>
              <a:rPr lang="hu-HU" sz="2000" dirty="0"/>
              <a:t>Roma LGBTI people are more vulnerable to </a:t>
            </a:r>
            <a:r>
              <a:rPr lang="fr-BE" sz="2000" dirty="0" err="1"/>
              <a:t>experience</a:t>
            </a:r>
            <a:r>
              <a:rPr lang="hu-HU" sz="2000" dirty="0"/>
              <a:t> homeless</a:t>
            </a:r>
            <a:r>
              <a:rPr lang="fr-FR" sz="2000" dirty="0"/>
              <a:t>ness</a:t>
            </a:r>
            <a:r>
              <a:rPr lang="hu-HU" sz="2000" dirty="0"/>
              <a:t> and </a:t>
            </a:r>
            <a:r>
              <a:rPr lang="fr-BE" sz="2000" dirty="0"/>
              <a:t>to </a:t>
            </a:r>
            <a:r>
              <a:rPr lang="hu-HU" sz="2000" dirty="0"/>
              <a:t>human trafficking</a:t>
            </a:r>
          </a:p>
          <a:p>
            <a:endParaRPr lang="hu-HU" sz="2000" dirty="0"/>
          </a:p>
          <a:p>
            <a:endParaRPr lang="hu-HU" sz="2000" dirty="0"/>
          </a:p>
          <a:p>
            <a:endParaRPr lang="en-US" sz="2000" dirty="0"/>
          </a:p>
        </p:txBody>
      </p:sp>
    </p:spTree>
    <p:extLst>
      <p:ext uri="{BB962C8B-B14F-4D97-AF65-F5344CB8AC3E}">
        <p14:creationId xmlns:p14="http://schemas.microsoft.com/office/powerpoint/2010/main" val="1582087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47B50B-8DB0-C147-50A3-ECEF36D3F175}"/>
              </a:ext>
            </a:extLst>
          </p:cNvPr>
          <p:cNvSpPr>
            <a:spLocks noGrp="1"/>
          </p:cNvSpPr>
          <p:nvPr>
            <p:ph type="title"/>
          </p:nvPr>
        </p:nvSpPr>
        <p:spPr>
          <a:xfrm>
            <a:off x="640080" y="325369"/>
            <a:ext cx="4368602" cy="1956841"/>
          </a:xfrm>
        </p:spPr>
        <p:txBody>
          <a:bodyPr anchor="b">
            <a:normAutofit/>
          </a:bodyPr>
          <a:lstStyle/>
          <a:p>
            <a:r>
              <a:rPr lang="hu-HU" sz="4200" b="1" u="sng" dirty="0">
                <a:latin typeface="Calibri "/>
              </a:rPr>
              <a:t>Resistance of Roma women and LGBTI</a:t>
            </a:r>
            <a:endParaRPr lang="en-US" sz="4200" b="1" u="sng" dirty="0">
              <a:latin typeface="Calibri "/>
            </a:endParaRPr>
          </a:p>
        </p:txBody>
      </p:sp>
      <p:sp>
        <p:nvSpPr>
          <p:cNvPr id="410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CA5578E-891D-CC51-00C5-D28CC00B5482}"/>
              </a:ext>
            </a:extLst>
          </p:cNvPr>
          <p:cNvSpPr>
            <a:spLocks noGrp="1"/>
          </p:cNvSpPr>
          <p:nvPr>
            <p:ph idx="1"/>
          </p:nvPr>
        </p:nvSpPr>
        <p:spPr>
          <a:xfrm>
            <a:off x="640080" y="2872899"/>
            <a:ext cx="4243589" cy="3320668"/>
          </a:xfrm>
        </p:spPr>
        <p:txBody>
          <a:bodyPr>
            <a:normAutofit/>
          </a:bodyPr>
          <a:lstStyle/>
          <a:p>
            <a:r>
              <a:rPr lang="hu-HU" sz="2200"/>
              <a:t>The emergence of Roma women and LGBTI scholars, activists, artists – changing and challenging existing racist/sexist narratives</a:t>
            </a:r>
            <a:endParaRPr lang="fr-FR" sz="2200"/>
          </a:p>
          <a:p>
            <a:pPr marL="0" indent="0">
              <a:buNone/>
            </a:pPr>
            <a:endParaRPr lang="hu-HU" sz="2200"/>
          </a:p>
          <a:p>
            <a:r>
              <a:rPr lang="hu-HU" sz="2200"/>
              <a:t>Growing Roma women and LGBTI civil society – Tackling intersectional discrimination from the grassroot</a:t>
            </a:r>
            <a:r>
              <a:rPr lang="fr-FR" sz="2200"/>
              <a:t> level</a:t>
            </a:r>
            <a:endParaRPr lang="hu-HU" sz="2200"/>
          </a:p>
          <a:p>
            <a:endParaRPr lang="hu-HU" sz="2200"/>
          </a:p>
          <a:p>
            <a:endParaRPr lang="en-US" sz="2200"/>
          </a:p>
        </p:txBody>
      </p:sp>
      <p:pic>
        <p:nvPicPr>
          <p:cNvPr id="4098" name="Picture 2" descr="Tales of Roma Women's Resistance — FRIDA | Young Feminist Fund">
            <a:extLst>
              <a:ext uri="{FF2B5EF4-FFF2-40B4-BE49-F238E27FC236}">
                <a16:creationId xmlns:a16="http://schemas.microsoft.com/office/drawing/2014/main" id="{6715C2E9-6A4F-A6A5-00C1-90C0073DB49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801" r="17779"/>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8228402"/>
      </p:ext>
    </p:extLst>
  </p:cSld>
  <p:clrMapOvr>
    <a:masterClrMapping/>
  </p:clrMapOvr>
</p:sld>
</file>

<file path=ppt/theme/theme1.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1198</TotalTime>
  <Words>4012</Words>
  <Application>Microsoft Office PowerPoint</Application>
  <PresentationFormat>Widescreen</PresentationFormat>
  <Paragraphs>225</Paragraphs>
  <Slides>16</Slides>
  <Notes>16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Arial</vt:lpstr>
      <vt:lpstr>Calibri</vt:lpstr>
      <vt:lpstr>Calibri </vt:lpstr>
      <vt:lpstr>Calibri Light</vt:lpstr>
      <vt:lpstr>Montserrat</vt:lpstr>
      <vt:lpstr>Office Theme</vt:lpstr>
      <vt:lpstr>1_Office Theme</vt:lpstr>
      <vt:lpstr>  </vt:lpstr>
      <vt:lpstr>Intersectionality</vt:lpstr>
      <vt:lpstr>Why is intersectionality relevant to Roma women and LGBTI?</vt:lpstr>
      <vt:lpstr>Intersectional oppression in practice: Education of Roma women</vt:lpstr>
      <vt:lpstr>Roma women and employment</vt:lpstr>
      <vt:lpstr>Other striking issues </vt:lpstr>
      <vt:lpstr>Roma LGBTI </vt:lpstr>
      <vt:lpstr>Roma LGBTI people</vt:lpstr>
      <vt:lpstr>Resistance of Roma women and LGBTI</vt:lpstr>
      <vt:lpstr>Some outstanding Roma women and LGBTI persons you should know about</vt:lpstr>
      <vt:lpstr>Some outstanding Roma women and LGBTI persons you should know about</vt:lpstr>
      <vt:lpstr>E-Romnja – The change Roma women in Romania have been waiting for </vt:lpstr>
      <vt:lpstr>ARA ART – Young, Roma and LGBTI </vt:lpstr>
      <vt:lpstr>The International LGBT+ Roma Platform</vt:lpstr>
      <vt:lpstr>Resources</vt:lpstr>
      <vt:lpstr>Thanks for reading! for further questions or comments please contact us at simona.barbu@feantsa.org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 women and</dc:title>
  <dc:creator>CSIKOS Marina</dc:creator>
  <cp:lastModifiedBy>Information</cp:lastModifiedBy>
  <cp:revision>56</cp:revision>
  <dcterms:created xsi:type="dcterms:W3CDTF">2021-03-15T13:51:16Z</dcterms:created>
  <dcterms:modified xsi:type="dcterms:W3CDTF">2023-05-12T11:58:52Z</dcterms:modified>
</cp:coreProperties>
</file>