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1"/>
    <p:sldMasterId id="2147483973" r:id="rId2"/>
    <p:sldMasterId id="2147483949" r:id="rId3"/>
  </p:sldMasterIdLst>
  <p:notesMasterIdLst>
    <p:notesMasterId r:id="rId19"/>
  </p:notesMasterIdLst>
  <p:sldIdLst>
    <p:sldId id="271" r:id="rId4"/>
    <p:sldId id="258" r:id="rId5"/>
    <p:sldId id="282" r:id="rId6"/>
    <p:sldId id="259" r:id="rId7"/>
    <p:sldId id="284" r:id="rId8"/>
    <p:sldId id="261" r:id="rId9"/>
    <p:sldId id="273" r:id="rId10"/>
    <p:sldId id="274" r:id="rId11"/>
    <p:sldId id="275" r:id="rId12"/>
    <p:sldId id="266" r:id="rId13"/>
    <p:sldId id="269" r:id="rId14"/>
    <p:sldId id="276" r:id="rId15"/>
    <p:sldId id="283" r:id="rId16"/>
    <p:sldId id="281"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89E34-5814-A98C-DBB3-88D5D4D49E98}" name="Juan José Pérez" initials="JJP" userId="d26db0c042351254" providerId="Windows Live"/>
  <p188:author id="{4CC77966-1111-0054-BF7E-CC1A4D27C5C0}" name="Migration" initials="M" userId="S::migration@feantsa.org::58a07852-7ccd-4983-83ea-46075670f872" providerId="AD"/>
  <p188:author id="{51A435BD-48AB-C9AB-5D1A-A872AFF5240E}" name="Rami_10@sulid.hu" initials="R" userId="S::Rami_10@sulid.hu::683ed5da-b10c-403c-bdb4-bebc62829d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6410" autoAdjust="0"/>
  </p:normalViewPr>
  <p:slideViewPr>
    <p:cSldViewPr snapToGrid="0">
      <p:cViewPr>
        <p:scale>
          <a:sx n="33" d="100"/>
          <a:sy n="33" d="100"/>
        </p:scale>
        <p:origin x="1808" y="716"/>
      </p:cViewPr>
      <p:guideLst/>
    </p:cSldViewPr>
  </p:slideViewPr>
  <p:outlineViewPr>
    <p:cViewPr>
      <p:scale>
        <a:sx n="33" d="100"/>
        <a:sy n="33" d="100"/>
      </p:scale>
      <p:origin x="0" y="-12571"/>
    </p:cViewPr>
  </p:outlineViewPr>
  <p:notesTextViewPr>
    <p:cViewPr>
      <p:scale>
        <a:sx n="3" d="2"/>
        <a:sy n="3" d="2"/>
      </p:scale>
      <p:origin x="0" y="0"/>
    </p:cViewPr>
  </p:notesTextViewPr>
  <p:sorterViewPr>
    <p:cViewPr>
      <p:scale>
        <a:sx n="100" d="100"/>
        <a:sy n="100" d="100"/>
      </p:scale>
      <p:origin x="0" y="-101"/>
    </p:cViewPr>
  </p:sorterViewPr>
  <p:notesViewPr>
    <p:cSldViewPr snapToGrid="0">
      <p:cViewPr varScale="1">
        <p:scale>
          <a:sx n="56" d="100"/>
          <a:sy n="56" d="100"/>
        </p:scale>
        <p:origin x="6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339C4-C366-498D-A544-7ED726E3DC9F}"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99088-6A63-4BC3-88FD-6229374A16F5}" type="slidenum">
              <a:rPr lang="en-US" smtClean="0"/>
              <a:t>‹#›</a:t>
            </a:fld>
            <a:endParaRPr lang="en-US"/>
          </a:p>
        </p:txBody>
      </p:sp>
    </p:spTree>
    <p:extLst>
      <p:ext uri="{BB962C8B-B14F-4D97-AF65-F5344CB8AC3E}">
        <p14:creationId xmlns:p14="http://schemas.microsoft.com/office/powerpoint/2010/main" val="354404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hiEiCfECw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mB7UlU0-gP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omarchive.eu/en/music/romani-anthem-microcosm-diversi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TH-5pEHNoC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rgonetwork.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Hello and welcome to the second module on the Roma civil society in Europe.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mn-lt"/>
                <a:ea typeface="+mn-ea"/>
                <a:cs typeface="+mn-cs"/>
              </a:rPr>
              <a:t>In </a:t>
            </a:r>
            <a:r>
              <a:rPr lang="en-US" dirty="0">
                <a:latin typeface="Calibri" panose="020F0502020204030204" pitchFamily="34" charset="0"/>
                <a:ea typeface="Calibri" panose="020F0502020204030204" pitchFamily="34" charset="0"/>
                <a:cs typeface="Times New Roman" panose="02020603050405020304" pitchFamily="18" charset="0"/>
              </a:rPr>
              <a:t>the previous training module, we learned about the history of Roma and discrimination against Roma in Europe in the past as well as in current times.</a:t>
            </a:r>
          </a:p>
          <a:p>
            <a:pPr algn="just"/>
            <a:r>
              <a:rPr lang="en-US" dirty="0">
                <a:latin typeface="Calibri" panose="020F0502020204030204" pitchFamily="34" charset="0"/>
                <a:ea typeface="Calibri" panose="020F0502020204030204" pitchFamily="34" charset="0"/>
                <a:cs typeface="Times New Roman" panose="02020603050405020304" pitchFamily="18" charset="0"/>
              </a:rPr>
              <a:t>In this module, we are going to look at the </a:t>
            </a:r>
            <a:r>
              <a:rPr lang="hu-HU" dirty="0">
                <a:latin typeface="Calibri" panose="020F0502020204030204" pitchFamily="34" charset="0"/>
                <a:ea typeface="Calibri" panose="020F0502020204030204" pitchFamily="34" charset="0"/>
                <a:cs typeface="Times New Roman" panose="02020603050405020304" pitchFamily="18" charset="0"/>
              </a:rPr>
              <a:t>role of the Roma civil society in </a:t>
            </a:r>
            <a:r>
              <a:rPr lang="fr-FR" dirty="0" err="1">
                <a:latin typeface="Calibri" panose="020F0502020204030204" pitchFamily="34" charset="0"/>
                <a:ea typeface="Calibri" panose="020F0502020204030204" pitchFamily="34" charset="0"/>
                <a:cs typeface="Times New Roman" panose="02020603050405020304" pitchFamily="18" charset="0"/>
              </a:rPr>
              <a:t>upholding</a:t>
            </a:r>
            <a:r>
              <a:rPr lang="hu-HU" dirty="0">
                <a:latin typeface="Calibri" panose="020F0502020204030204" pitchFamily="34" charset="0"/>
                <a:ea typeface="Calibri" panose="020F0502020204030204" pitchFamily="34" charset="0"/>
                <a:cs typeface="Times New Roman" panose="02020603050405020304" pitchFamily="18" charset="0"/>
              </a:rPr>
              <a:t> Roma rights</a:t>
            </a:r>
            <a:r>
              <a:rPr lang="en-GB"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B0C48-1CD8-4415-97AF-0187712161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75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3208"/>
          </a:xfrm>
        </p:spPr>
        <p:txBody>
          <a:bodyPr/>
          <a:lstStyle/>
          <a:p>
            <a:pPr algn="just"/>
            <a:r>
              <a:rPr lang="en-GB" b="0" i="0" dirty="0">
                <a:solidFill>
                  <a:srgbClr val="070707"/>
                </a:solidFill>
                <a:effectLst/>
              </a:rPr>
              <a:t>ERIAC has a unique and single mandate as a transnational, European-level organization for the recognition of Roma arts and culture. The European Roma Institute for Arts and Culture </a:t>
            </a:r>
            <a:r>
              <a:rPr lang="en-GB" b="0" i="0" dirty="0" err="1">
                <a:solidFill>
                  <a:srgbClr val="070707"/>
                </a:solidFill>
                <a:effectLst/>
              </a:rPr>
              <a:t>e.V.</a:t>
            </a:r>
            <a:r>
              <a:rPr lang="en-GB" b="0" i="0" dirty="0">
                <a:solidFill>
                  <a:srgbClr val="070707"/>
                </a:solidFill>
                <a:effectLst/>
              </a:rPr>
              <a:t> (ERIAC) is a joint initiative launched in June 2017 by the Council of Europe, the Open Society Foundations, and the Roma Leaders’ initiative.</a:t>
            </a:r>
            <a:r>
              <a:rPr lang="en-GB" dirty="0">
                <a:solidFill>
                  <a:srgbClr val="070707"/>
                </a:solidFill>
              </a:rPr>
              <a:t> Its </a:t>
            </a:r>
            <a:r>
              <a:rPr lang="en-GB" b="0" i="0" dirty="0">
                <a:solidFill>
                  <a:srgbClr val="070707"/>
                </a:solidFill>
                <a:effectLst/>
              </a:rPr>
              <a:t>mission is to increase the self-esteem of Roma and to decrease negative prejudices of the majority of population towards the Roma through arts, culture, history, and media.</a:t>
            </a:r>
          </a:p>
          <a:p>
            <a:pPr algn="just"/>
            <a:endParaRPr lang="hu-HU" b="0" i="0" dirty="0">
              <a:solidFill>
                <a:srgbClr val="070707"/>
              </a:solidFill>
              <a:effectLst/>
            </a:endParaRPr>
          </a:p>
          <a:p>
            <a:pPr algn="just"/>
            <a:r>
              <a:rPr lang="en-GB" b="0" i="0" dirty="0">
                <a:solidFill>
                  <a:srgbClr val="070707"/>
                </a:solidFill>
                <a:effectLst/>
              </a:rPr>
              <a:t>ERIAC acts as an international creative hub to support the exchange of creative ideas across borders, cultural domains and Romani identities</a:t>
            </a:r>
            <a:r>
              <a:rPr lang="en-GB" dirty="0">
                <a:solidFill>
                  <a:srgbClr val="070707"/>
                </a:solidFill>
              </a:rPr>
              <a:t>, promoting </a:t>
            </a:r>
            <a:r>
              <a:rPr lang="en-GB" b="0" i="0" dirty="0">
                <a:solidFill>
                  <a:srgbClr val="070707"/>
                </a:solidFill>
                <a:effectLst/>
              </a:rPr>
              <a:t>Romani contributions to European culture and talent, success and achievement, as well as to document the historical experiences of Romani people in Europe. ERIAC is both a communicator and public educator, to disseminate a positive image and knowledge about Romani people for building mutual respect and understanding.</a:t>
            </a:r>
          </a:p>
          <a:p>
            <a:pPr algn="just"/>
            <a:r>
              <a:rPr lang="en-GB" b="0" i="0" dirty="0">
                <a:solidFill>
                  <a:srgbClr val="070707"/>
                </a:solidFill>
                <a:effectLst/>
              </a:rPr>
              <a:t> </a:t>
            </a:r>
          </a:p>
          <a:p>
            <a:pPr algn="just"/>
            <a:r>
              <a:rPr lang="en-GB" b="0" i="0" dirty="0">
                <a:solidFill>
                  <a:srgbClr val="070707"/>
                </a:solidFill>
                <a:effectLst/>
              </a:rPr>
              <a:t>The main long-term aims of ERIAC are:</a:t>
            </a:r>
          </a:p>
          <a:p>
            <a:pPr marL="171450" indent="-171450" algn="just">
              <a:buFont typeface="Arial" panose="020B0604020202020204" pitchFamily="34" charset="0"/>
              <a:buChar char="•"/>
            </a:pPr>
            <a:r>
              <a:rPr lang="en-GB" b="0" i="0" dirty="0">
                <a:solidFill>
                  <a:srgbClr val="070707"/>
                </a:solidFill>
                <a:effectLst/>
              </a:rPr>
              <a:t>To educate and inform the non-Roma population about Roma arts and culture and to help creating understanding, tolerance, and mutual respect between Roma and non-Roma communities;</a:t>
            </a:r>
          </a:p>
          <a:p>
            <a:pPr marL="171450" indent="-171450" algn="just">
              <a:buFont typeface="Arial" panose="020B0604020202020204" pitchFamily="34" charset="0"/>
              <a:buChar char="•"/>
            </a:pPr>
            <a:r>
              <a:rPr lang="en-GB" b="0" i="0" dirty="0">
                <a:solidFill>
                  <a:srgbClr val="070707"/>
                </a:solidFill>
                <a:effectLst/>
              </a:rPr>
              <a:t>To raise awareness among European institutions, policy-makers, and stakeholders about the role of Roma arts and culture and to build up a broad partnership across Europe (and beyond) for support of Roma arts, culture, and communities.</a:t>
            </a:r>
            <a:endParaRPr lang="hu-HU" b="0" i="0" dirty="0">
              <a:solidFill>
                <a:srgbClr val="070707"/>
              </a:solidFill>
              <a:effectLst/>
            </a:endParaRPr>
          </a:p>
          <a:p>
            <a:pPr algn="just"/>
            <a:endParaRPr lang="hu-HU" b="0" i="0" dirty="0">
              <a:solidFill>
                <a:srgbClr val="070707"/>
              </a:solidFill>
              <a:effectLst/>
            </a:endParaRPr>
          </a:p>
          <a:p>
            <a:pPr algn="just"/>
            <a:r>
              <a:rPr lang="hu-HU" b="0" i="0" dirty="0">
                <a:solidFill>
                  <a:srgbClr val="070707"/>
                </a:solidFill>
                <a:effectLst/>
              </a:rPr>
              <a:t>Website: https://eriac.org/</a:t>
            </a:r>
            <a:endParaRPr lang="en-GB" b="0" i="0" dirty="0">
              <a:solidFill>
                <a:srgbClr val="070707"/>
              </a:solidFill>
              <a:effectLst/>
            </a:endParaRPr>
          </a:p>
          <a:p>
            <a:endParaRPr lang="en-US" dirty="0"/>
          </a:p>
        </p:txBody>
      </p:sp>
      <p:sp>
        <p:nvSpPr>
          <p:cNvPr id="4" name="Slide Number Placeholder 3"/>
          <p:cNvSpPr>
            <a:spLocks noGrp="1"/>
          </p:cNvSpPr>
          <p:nvPr>
            <p:ph type="sldNum" sz="quarter" idx="5"/>
          </p:nvPr>
        </p:nvSpPr>
        <p:spPr/>
        <p:txBody>
          <a:bodyPr/>
          <a:lstStyle/>
          <a:p>
            <a:fld id="{94D99088-6A63-4BC3-88FD-6229374A16F5}" type="slidenum">
              <a:rPr lang="en-US" smtClean="0"/>
              <a:t>10</a:t>
            </a:fld>
            <a:endParaRPr lang="en-US"/>
          </a:p>
        </p:txBody>
      </p:sp>
    </p:spTree>
    <p:extLst>
      <p:ext uri="{BB962C8B-B14F-4D97-AF65-F5344CB8AC3E}">
        <p14:creationId xmlns:p14="http://schemas.microsoft.com/office/powerpoint/2010/main" val="375428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67250"/>
          </a:xfrm>
        </p:spPr>
        <p:txBody>
          <a:bodyPr/>
          <a:lstStyle/>
          <a:p>
            <a:pPr algn="just"/>
            <a:r>
              <a:rPr lang="en-GB" dirty="0">
                <a:solidFill>
                  <a:srgbClr val="000000"/>
                </a:solidFill>
                <a:effectLst/>
              </a:rPr>
              <a:t>Roma Economic Development Initiative is an ecosystem builder focusing on developing tools to increase vulnerable communities’ economic empowerment. </a:t>
            </a:r>
            <a:r>
              <a:rPr lang="hu-HU" dirty="0">
                <a:solidFill>
                  <a:srgbClr val="000000"/>
                </a:solidFill>
                <a:effectLst/>
              </a:rPr>
              <a:t>They </a:t>
            </a:r>
            <a:r>
              <a:rPr lang="en-GB" dirty="0">
                <a:solidFill>
                  <a:srgbClr val="000000"/>
                </a:solidFill>
                <a:effectLst/>
              </a:rPr>
              <a:t>initially built a non-profit organisation in Romania (2016) and set-up a financial institution in Luxembourg (2018), a recycling company in North Macedonia (2020), </a:t>
            </a:r>
            <a:r>
              <a:rPr lang="en-GB" dirty="0">
                <a:effectLst/>
              </a:rPr>
              <a:t>and several business clubs in the region (2017-2020). They also train young Roma to work in banks in the region. REDI reached out to more than 2500 entrepreneurs active in vulnerable communities and offered close to 35000 hours of business development support, consulting, and advocacy.</a:t>
            </a:r>
          </a:p>
          <a:p>
            <a:pPr algn="just"/>
            <a:endParaRPr lang="en-GB" dirty="0">
              <a:effectLst/>
            </a:endParaRPr>
          </a:p>
          <a:p>
            <a:pPr algn="just"/>
            <a:r>
              <a:rPr lang="en-GB" dirty="0">
                <a:effectLst/>
              </a:rPr>
              <a:t>Led by a team of young Roma professionals from different European countries, REDI aims to provide access to affordable finance for Roma entrepreneurs in Central and Eastern Europe and the Balkans, and provide technical assistance for a selected pool of entrepreneurs to help increase their expertise and skills. It is the first-ever institution dedicated </a:t>
            </a:r>
            <a:r>
              <a:rPr lang="en-GB" dirty="0">
                <a:solidFill>
                  <a:srgbClr val="000000"/>
                </a:solidFill>
                <a:effectLst/>
              </a:rPr>
              <a:t>to facilitating funding for start-ups and businesses among the Roma people, leveraging their ground presence and institutional relationships.</a:t>
            </a:r>
          </a:p>
          <a:p>
            <a:pPr algn="just"/>
            <a:endParaRPr lang="hu-HU" dirty="0">
              <a:solidFill>
                <a:srgbClr val="000000"/>
              </a:solidFill>
              <a:effectLst/>
            </a:endParaRPr>
          </a:p>
          <a:p>
            <a:pPr algn="just"/>
            <a:r>
              <a:rPr lang="en-GB" b="0" i="0" dirty="0">
                <a:solidFill>
                  <a:srgbClr val="000000"/>
                </a:solidFill>
                <a:effectLst/>
              </a:rPr>
              <a:t>The mission of REDI is to economically empower Roma communities by promoting existing entrepreneurs and their businesses using business development services, coaching, and access to finance.</a:t>
            </a:r>
            <a:r>
              <a:rPr lang="hu-HU" b="0" i="0" dirty="0">
                <a:solidFill>
                  <a:srgbClr val="000000"/>
                </a:solidFill>
                <a:effectLst/>
              </a:rPr>
              <a:t> </a:t>
            </a:r>
            <a:r>
              <a:rPr lang="en-GB" b="0" i="0" dirty="0">
                <a:solidFill>
                  <a:srgbClr val="000000"/>
                </a:solidFill>
                <a:effectLst/>
              </a:rPr>
              <a:t>To achieve this mission and vision, REDI is outreaching to Roma communities and helping them to develop and grow their communities from within, support them to connect across borders, and voice out their interests.</a:t>
            </a:r>
            <a:r>
              <a:rPr lang="hu-HU" b="0" i="0" kern="1200" dirty="0">
                <a:solidFill>
                  <a:srgbClr val="000000"/>
                </a:solidFill>
                <a:effectLst/>
                <a:ea typeface="+mn-ea"/>
                <a:cs typeface="+mn-cs"/>
              </a:rPr>
              <a:t> </a:t>
            </a:r>
            <a:r>
              <a:rPr lang="en-GB" b="0" i="0" kern="1200" dirty="0">
                <a:solidFill>
                  <a:srgbClr val="000000"/>
                </a:solidFill>
                <a:effectLst/>
                <a:ea typeface="+mn-ea"/>
                <a:cs typeface="+mn-cs"/>
              </a:rPr>
              <a:t>REDI links Roma entrepreneurs operating in their communities with the mainstream business environment.</a:t>
            </a:r>
            <a:endParaRPr lang="hu-HU" b="0" i="0" kern="1200" dirty="0">
              <a:solidFill>
                <a:srgbClr val="000000"/>
              </a:solidFill>
              <a:effectLst/>
              <a:ea typeface="+mn-ea"/>
              <a:cs typeface="+mn-cs"/>
            </a:endParaRPr>
          </a:p>
          <a:p>
            <a:pPr algn="just"/>
            <a:endParaRPr lang="hu-HU" b="0" i="0" kern="1200" dirty="0">
              <a:solidFill>
                <a:srgbClr val="000000"/>
              </a:solidFill>
              <a:effectLst/>
              <a:ea typeface="+mn-ea"/>
              <a:cs typeface="+mn-cs"/>
            </a:endParaRPr>
          </a:p>
          <a:p>
            <a:pPr algn="just"/>
            <a:r>
              <a:rPr lang="hu-HU" b="0" i="0" kern="1200" dirty="0">
                <a:solidFill>
                  <a:srgbClr val="000000"/>
                </a:solidFill>
                <a:effectLst/>
                <a:ea typeface="+mn-ea"/>
                <a:cs typeface="+mn-cs"/>
              </a:rPr>
              <a:t>Website: https://redi-ngo.eu/</a:t>
            </a:r>
            <a:endParaRPr lang="en-US" b="0" i="0" kern="1200" dirty="0">
              <a:solidFill>
                <a:srgbClr val="000000"/>
              </a:solidFill>
              <a:effectLst/>
              <a:ea typeface="+mn-ea"/>
              <a:cs typeface="+mn-cs"/>
            </a:endParaRPr>
          </a:p>
        </p:txBody>
      </p:sp>
      <p:sp>
        <p:nvSpPr>
          <p:cNvPr id="4" name="Slide Number Placeholder 3"/>
          <p:cNvSpPr>
            <a:spLocks noGrp="1"/>
          </p:cNvSpPr>
          <p:nvPr>
            <p:ph type="sldNum" sz="quarter" idx="5"/>
          </p:nvPr>
        </p:nvSpPr>
        <p:spPr/>
        <p:txBody>
          <a:bodyPr/>
          <a:lstStyle/>
          <a:p>
            <a:fld id="{94D99088-6A63-4BC3-88FD-6229374A16F5}" type="slidenum">
              <a:rPr lang="en-US" smtClean="0"/>
              <a:t>11</a:t>
            </a:fld>
            <a:endParaRPr lang="en-US"/>
          </a:p>
        </p:txBody>
      </p:sp>
    </p:spTree>
    <p:extLst>
      <p:ext uri="{BB962C8B-B14F-4D97-AF65-F5344CB8AC3E}">
        <p14:creationId xmlns:p14="http://schemas.microsoft.com/office/powerpoint/2010/main" val="210368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4743451"/>
          </a:xfrm>
        </p:spPr>
        <p:txBody>
          <a:bodyPr/>
          <a:lstStyle/>
          <a:p>
            <a:pPr algn="just"/>
            <a:r>
              <a:rPr lang="en-GB" b="1" i="0" dirty="0">
                <a:effectLst/>
              </a:rPr>
              <a:t>Volunteering &amp; voluntary service</a:t>
            </a:r>
            <a:endParaRPr lang="fr-FR" b="1" dirty="0"/>
          </a:p>
          <a:p>
            <a:pPr algn="just"/>
            <a:r>
              <a:rPr lang="fr-FR" i="0" dirty="0" err="1">
                <a:effectLst/>
              </a:rPr>
              <a:t>Phiren</a:t>
            </a:r>
            <a:r>
              <a:rPr lang="fr-FR" i="0" dirty="0">
                <a:effectLst/>
              </a:rPr>
              <a:t> </a:t>
            </a:r>
            <a:r>
              <a:rPr lang="fr-FR" i="0" dirty="0" err="1">
                <a:effectLst/>
              </a:rPr>
              <a:t>Amenca</a:t>
            </a:r>
            <a:r>
              <a:rPr lang="en-GB" i="0" dirty="0">
                <a:effectLst/>
              </a:rPr>
              <a:t> </a:t>
            </a:r>
            <a:r>
              <a:rPr lang="en-GB" b="0" i="0" dirty="0">
                <a:effectLst/>
              </a:rPr>
              <a:t>believes that volunteering is a powerful tool of social change, as volunteers dedicate their time and energy to contribute to society. Based on national and international voluntary service programs, the Phiren Amenca network creates opportunities for young Roma and non-Roma to live and engage in local communities and projects for up to one year. Activities may </a:t>
            </a:r>
            <a:r>
              <a:rPr lang="en-GB" dirty="0"/>
              <a:t>be related to sport</a:t>
            </a:r>
            <a:r>
              <a:rPr lang="en-GB" b="0" i="0" dirty="0">
                <a:effectLst/>
              </a:rPr>
              <a:t>, social inclusion, arts and culture, environmental and human rights.</a:t>
            </a:r>
          </a:p>
          <a:p>
            <a:pPr algn="just"/>
            <a:r>
              <a:rPr lang="en-GB" b="0" i="0" dirty="0">
                <a:effectLst/>
              </a:rPr>
              <a:t>Voluntary service organizations in the Phiren Amenca network are European and North American non-profit bodies sending and/or hosting these young adults, and providing support </a:t>
            </a:r>
            <a:r>
              <a:rPr lang="en-GB" dirty="0"/>
              <a:t>for</a:t>
            </a:r>
            <a:r>
              <a:rPr lang="en-GB" b="0" i="0" dirty="0">
                <a:effectLst/>
              </a:rPr>
              <a:t> them.</a:t>
            </a:r>
          </a:p>
          <a:p>
            <a:pPr algn="just"/>
            <a:endParaRPr lang="en-GB" b="0" i="0" dirty="0">
              <a:effectLst/>
            </a:endParaRPr>
          </a:p>
          <a:p>
            <a:pPr algn="just"/>
            <a:r>
              <a:rPr lang="en-GB" b="1" i="0" dirty="0">
                <a:effectLst/>
              </a:rPr>
              <a:t>Non-formal education</a:t>
            </a:r>
          </a:p>
          <a:p>
            <a:pPr algn="just"/>
            <a:r>
              <a:rPr lang="en-GB" b="0" i="0" dirty="0">
                <a:effectLst/>
              </a:rPr>
              <a:t>The experience of voluntary service can both stimulate and challenge young people through </a:t>
            </a:r>
            <a:r>
              <a:rPr lang="en-GB" dirty="0"/>
              <a:t>encountering</a:t>
            </a:r>
            <a:r>
              <a:rPr lang="en-GB" b="0" i="0" dirty="0">
                <a:effectLst/>
              </a:rPr>
              <a:t> new cultures, languages, people, and ideas. </a:t>
            </a:r>
            <a:r>
              <a:rPr lang="en-GB" b="0" i="0" dirty="0" err="1">
                <a:effectLst/>
              </a:rPr>
              <a:t>Phiren</a:t>
            </a:r>
            <a:r>
              <a:rPr lang="en-GB" b="0" i="0" dirty="0">
                <a:effectLst/>
              </a:rPr>
              <a:t> Amenca network wants to support and encourage volunteers in this learning experience through seminars on intercultural learning, conflict management, Roma history and cultures, civil rights activism, as well as discrimination, mechanisms of exclusion, </a:t>
            </a:r>
            <a:r>
              <a:rPr lang="en-GB" b="0" i="0" dirty="0" err="1">
                <a:effectLst/>
              </a:rPr>
              <a:t>antig</a:t>
            </a:r>
            <a:r>
              <a:rPr lang="en-GB" dirty="0" err="1"/>
              <a:t>y</a:t>
            </a:r>
            <a:r>
              <a:rPr lang="en-GB" b="0" i="0" dirty="0" err="1">
                <a:effectLst/>
              </a:rPr>
              <a:t>psyism</a:t>
            </a:r>
            <a:r>
              <a:rPr lang="en-GB" b="0" i="0" dirty="0">
                <a:effectLst/>
              </a:rPr>
              <a:t>, and extremist movements today.</a:t>
            </a:r>
          </a:p>
          <a:p>
            <a:pPr algn="just"/>
            <a:endParaRPr lang="en-GB" b="0" i="0" dirty="0">
              <a:effectLst/>
            </a:endParaRPr>
          </a:p>
          <a:p>
            <a:pPr algn="just"/>
            <a:r>
              <a:rPr lang="en-GB" b="1" i="0" dirty="0">
                <a:effectLst/>
              </a:rPr>
              <a:t>Dialogue and engagement</a:t>
            </a:r>
          </a:p>
          <a:p>
            <a:pPr algn="just"/>
            <a:r>
              <a:rPr lang="hu-HU" b="0" i="0" dirty="0">
                <a:effectLst/>
              </a:rPr>
              <a:t>They</a:t>
            </a:r>
            <a:r>
              <a:rPr lang="en-GB" b="0" i="0" dirty="0">
                <a:effectLst/>
              </a:rPr>
              <a:t> believe that we need an active dialogue and engagement in society to strengthen trust, mutual understanding and respect between Roma and non-Roma. Phiren Amenca volunteers share a passion to learn and engage for our common mission to challenge stereotypes and racism. </a:t>
            </a:r>
          </a:p>
          <a:p>
            <a:pPr algn="just"/>
            <a:endParaRPr lang="hu-HU" dirty="0"/>
          </a:p>
          <a:p>
            <a:pPr algn="just"/>
            <a:r>
              <a:rPr lang="hu-HU" dirty="0"/>
              <a:t>Website: https://phirenamenca.eu/</a:t>
            </a:r>
            <a:endParaRPr lang="en-GB" dirty="0"/>
          </a:p>
        </p:txBody>
      </p:sp>
      <p:sp>
        <p:nvSpPr>
          <p:cNvPr id="4" name="Slide Number Placeholder 3"/>
          <p:cNvSpPr>
            <a:spLocks noGrp="1"/>
          </p:cNvSpPr>
          <p:nvPr>
            <p:ph type="sldNum" sz="quarter" idx="5"/>
          </p:nvPr>
        </p:nvSpPr>
        <p:spPr/>
        <p:txBody>
          <a:bodyPr/>
          <a:lstStyle/>
          <a:p>
            <a:fld id="{94D99088-6A63-4BC3-88FD-6229374A16F5}" type="slidenum">
              <a:rPr lang="en-US" smtClean="0"/>
              <a:t>12</a:t>
            </a:fld>
            <a:endParaRPr lang="en-US"/>
          </a:p>
        </p:txBody>
      </p:sp>
    </p:spTree>
    <p:extLst>
      <p:ext uri="{BB962C8B-B14F-4D97-AF65-F5344CB8AC3E}">
        <p14:creationId xmlns:p14="http://schemas.microsoft.com/office/powerpoint/2010/main" val="211913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On the occasion of Romani Language Day, which is on </a:t>
            </a:r>
            <a:r>
              <a:rPr lang="en-GB" dirty="0"/>
              <a:t>the </a:t>
            </a:r>
            <a:r>
              <a:rPr lang="hu-HU" dirty="0"/>
              <a:t>5</a:t>
            </a:r>
            <a:r>
              <a:rPr lang="en-GB" baseline="30000" dirty="0" err="1"/>
              <a:t>th</a:t>
            </a:r>
            <a:r>
              <a:rPr lang="en-GB" dirty="0"/>
              <a:t> of</a:t>
            </a:r>
            <a:r>
              <a:rPr lang="hu-HU" dirty="0"/>
              <a:t> November</a:t>
            </a:r>
            <a:r>
              <a:rPr lang="en-GB" dirty="0"/>
              <a:t> every year</a:t>
            </a:r>
            <a:r>
              <a:rPr lang="hu-HU" dirty="0"/>
              <a:t>, the ERRC has prepared this great one-pager to teach Roma and non-Roma people about some basic Romani phrases. </a:t>
            </a:r>
          </a:p>
          <a:p>
            <a:endParaRPr lang="hu-HU" dirty="0"/>
          </a:p>
          <a:p>
            <a:r>
              <a:rPr lang="hu-HU" dirty="0"/>
              <a:t>Image: European Roma Rights Center</a:t>
            </a:r>
            <a:endParaRPr lang="en-US" dirty="0"/>
          </a:p>
        </p:txBody>
      </p:sp>
      <p:sp>
        <p:nvSpPr>
          <p:cNvPr id="4" name="Slide Number Placeholder 3"/>
          <p:cNvSpPr>
            <a:spLocks noGrp="1"/>
          </p:cNvSpPr>
          <p:nvPr>
            <p:ph type="sldNum" sz="quarter" idx="5"/>
          </p:nvPr>
        </p:nvSpPr>
        <p:spPr/>
        <p:txBody>
          <a:bodyPr/>
          <a:lstStyle/>
          <a:p>
            <a:fld id="{94D99088-6A63-4BC3-88FD-6229374A16F5}" type="slidenum">
              <a:rPr lang="en-US" smtClean="0"/>
              <a:t>13</a:t>
            </a:fld>
            <a:endParaRPr lang="en-US"/>
          </a:p>
        </p:txBody>
      </p:sp>
    </p:spTree>
    <p:extLst>
      <p:ext uri="{BB962C8B-B14F-4D97-AF65-F5344CB8AC3E}">
        <p14:creationId xmlns:p14="http://schemas.microsoft.com/office/powerpoint/2010/main" val="408699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4D99088-6A63-4BC3-88FD-6229374A16F5}" type="slidenum">
              <a:rPr lang="en-US" smtClean="0"/>
              <a:t>14</a:t>
            </a:fld>
            <a:endParaRPr lang="en-US"/>
          </a:p>
        </p:txBody>
      </p:sp>
    </p:spTree>
    <p:extLst>
      <p:ext uri="{BB962C8B-B14F-4D97-AF65-F5344CB8AC3E}">
        <p14:creationId xmlns:p14="http://schemas.microsoft.com/office/powerpoint/2010/main" val="429030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is the end of the second module. </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hope you enjoyed learning about the civil society movements of Roma, and that this </a:t>
            </a:r>
            <a:r>
              <a:rPr lang="en-US" sz="1200" dirty="0">
                <a:effectLst/>
                <a:latin typeface="Calibri" panose="020F0502020204030204" pitchFamily="34" charset="0"/>
                <a:ea typeface="Calibri" panose="020F0502020204030204" pitchFamily="34" charset="0"/>
                <a:cs typeface="Times New Roman" panose="02020603050405020304" pitchFamily="18" charset="0"/>
              </a:rPr>
              <a:t>will help you in your work with destitute Roma mobile EU citizens.</a:t>
            </a: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next module, we will explore the intersectional oppression faced by Roma women and LGBTIQ people.</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Thank you for reading our training modules! You can find all the modules on FEANTSA’s website (</a:t>
            </a:r>
            <a:r>
              <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rPr>
              <a:t>insert link</a:t>
            </a:r>
            <a:r>
              <a:rPr lang="en-GB"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15</a:t>
            </a:fld>
            <a:endParaRPr lang="en-US"/>
          </a:p>
        </p:txBody>
      </p:sp>
    </p:spTree>
    <p:extLst>
      <p:ext uri="{BB962C8B-B14F-4D97-AF65-F5344CB8AC3E}">
        <p14:creationId xmlns:p14="http://schemas.microsoft.com/office/powerpoint/2010/main" val="27639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35450"/>
          </a:xfrm>
        </p:spPr>
        <p:txBody>
          <a:bodyPr/>
          <a:lstStyle/>
          <a:p>
            <a:pPr algn="just">
              <a:spcBef>
                <a:spcPts val="600"/>
              </a:spcBef>
            </a:pPr>
            <a:r>
              <a:rPr lang="en-GB" sz="1100" b="0" i="0" dirty="0">
                <a:effectLst/>
              </a:rPr>
              <a:t>The first World Roma</a:t>
            </a:r>
            <a:r>
              <a:rPr lang="hu-HU" sz="1100" b="0" i="0" dirty="0">
                <a:effectLst/>
              </a:rPr>
              <a:t>ni</a:t>
            </a:r>
            <a:r>
              <a:rPr lang="en-GB" sz="1100" b="0" i="0" dirty="0">
                <a:effectLst/>
              </a:rPr>
              <a:t> Congress took place in London on the 8</a:t>
            </a:r>
            <a:r>
              <a:rPr lang="en-GB" sz="1100" b="0" i="0" baseline="30000" dirty="0">
                <a:effectLst/>
              </a:rPr>
              <a:t>th</a:t>
            </a:r>
            <a:r>
              <a:rPr lang="en-GB" sz="1100" b="0" i="0" dirty="0">
                <a:effectLst/>
              </a:rPr>
              <a:t> of April 1971 and it was attended by 23 Roma representatives from ten countries (Czechoslovakia, Finland, Norway, France, Great Britain, Germany, Hungary, Ireland, Spain, and Yugoslavia), with observers from Belgium, Canada, India and the United States. Five sub-commissions were created to examine issues related to social affairs, education, war crimes, language, and culture. </a:t>
            </a:r>
            <a:r>
              <a:rPr lang="en-GB" sz="1100" b="0" i="0" u="none" dirty="0">
                <a:effectLst/>
              </a:rPr>
              <a:t>Here, the representatives have come together to work </a:t>
            </a:r>
            <a:r>
              <a:rPr lang="en-GB" sz="1100" u="none" dirty="0"/>
              <a:t>on</a:t>
            </a:r>
            <a:r>
              <a:rPr lang="en-US" sz="1100" u="none" dirty="0"/>
              <a:t> strengthening Roma political </a:t>
            </a:r>
            <a:r>
              <a:rPr lang="en-GB" sz="1100" u="none" dirty="0"/>
              <a:t>mobilisation</a:t>
            </a:r>
            <a:r>
              <a:rPr lang="en-US" sz="1100" u="none" dirty="0"/>
              <a:t>. Common terms and symbols were agreed upon – a difficult task considering the diversity of the communities reunited.</a:t>
            </a:r>
          </a:p>
          <a:p>
            <a:pPr algn="just">
              <a:spcBef>
                <a:spcPts val="600"/>
              </a:spcBef>
            </a:pPr>
            <a:r>
              <a:rPr lang="en-GB" sz="1100" b="0" i="0" dirty="0">
                <a:effectLst/>
              </a:rPr>
              <a:t>At the congress, the green and blue flag from the 1933 conference of the General Association of the Gypsies of Romania, with the addition of the red, sixteen-spoked chakra, was reaffirmed as the national emblem of the Roma people</a:t>
            </a:r>
            <a:r>
              <a:rPr lang="en-GB" sz="1100" dirty="0"/>
              <a:t>,</a:t>
            </a:r>
            <a:r>
              <a:rPr lang="en-GB" sz="1100" b="0" i="0" dirty="0">
                <a:effectLst/>
              </a:rPr>
              <a:t> and the song “</a:t>
            </a:r>
            <a:r>
              <a:rPr lang="en-GB" sz="1100" b="0" i="0" dirty="0" err="1">
                <a:effectLst/>
              </a:rPr>
              <a:t>Gelem</a:t>
            </a:r>
            <a:r>
              <a:rPr lang="en-GB" sz="1100" b="0" i="0" dirty="0">
                <a:effectLst/>
              </a:rPr>
              <a:t>, </a:t>
            </a:r>
            <a:r>
              <a:rPr lang="en-GB" sz="1100" b="0" i="0" dirty="0" err="1">
                <a:effectLst/>
              </a:rPr>
              <a:t>Gelem</a:t>
            </a:r>
            <a:r>
              <a:rPr lang="en-GB" sz="1100" b="0" i="0" dirty="0">
                <a:effectLst/>
              </a:rPr>
              <a:t>” was adopted as the Roma anthem. Usage of the word “Roma” (rather than variants of “g*</a:t>
            </a:r>
            <a:r>
              <a:rPr lang="en-GB" sz="1100" b="0" i="0" dirty="0" err="1">
                <a:effectLst/>
              </a:rPr>
              <a:t>psy</a:t>
            </a:r>
            <a:r>
              <a:rPr lang="en-GB" sz="1100" b="0" i="0" dirty="0">
                <a:effectLst/>
              </a:rPr>
              <a:t>”) was also accepted by a majority of attendees; as a result, the International g*</a:t>
            </a:r>
            <a:r>
              <a:rPr lang="en-GB" sz="1100" b="0" i="0" dirty="0" err="1">
                <a:effectLst/>
              </a:rPr>
              <a:t>psy</a:t>
            </a:r>
            <a:r>
              <a:rPr lang="en-GB" sz="1100" b="0" i="0" dirty="0">
                <a:effectLst/>
              </a:rPr>
              <a:t> Committee (founded in 1965) was renamed the </a:t>
            </a:r>
            <a:r>
              <a:rPr lang="en-GB" sz="1100" b="0" i="0" dirty="0" err="1">
                <a:effectLst/>
              </a:rPr>
              <a:t>Komiteto</a:t>
            </a:r>
            <a:r>
              <a:rPr lang="en-GB" sz="1100" b="0" i="0" dirty="0">
                <a:effectLst/>
              </a:rPr>
              <a:t> </a:t>
            </a:r>
            <a:r>
              <a:rPr lang="en-GB" sz="1100" b="0" i="0" dirty="0" err="1">
                <a:effectLst/>
              </a:rPr>
              <a:t>Lumniako</a:t>
            </a:r>
            <a:r>
              <a:rPr lang="en-GB" sz="1100" b="0" i="0" dirty="0">
                <a:effectLst/>
              </a:rPr>
              <a:t> Romano (International Roma Committee). </a:t>
            </a:r>
            <a:endParaRPr lang="hu-HU" sz="1100" b="0" i="0" dirty="0">
              <a:effectLst/>
            </a:endParaRPr>
          </a:p>
          <a:p>
            <a:pPr algn="just"/>
            <a:endParaRPr lang="hu-HU" sz="1100" b="0" i="0" dirty="0">
              <a:effectLst/>
            </a:endParaRPr>
          </a:p>
          <a:p>
            <a:pPr algn="just"/>
            <a:r>
              <a:rPr lang="hu-HU" sz="1100" b="0" i="0" dirty="0">
                <a:effectLst/>
              </a:rPr>
              <a:t>Image: </a:t>
            </a:r>
            <a:r>
              <a:rPr lang="en-GB" sz="1100" dirty="0"/>
              <a:t>Participants at the first World Romani Congress, held in London 1971, singing the anthem “</a:t>
            </a:r>
            <a:r>
              <a:rPr lang="en-GB" sz="1100" dirty="0" err="1"/>
              <a:t>Gelem</a:t>
            </a:r>
            <a:r>
              <a:rPr lang="en-GB" sz="1100" dirty="0"/>
              <a:t>, </a:t>
            </a:r>
            <a:r>
              <a:rPr lang="en-GB" sz="1100" dirty="0" err="1"/>
              <a:t>gelem</a:t>
            </a:r>
            <a:r>
              <a:rPr lang="en-GB" sz="1100" dirty="0"/>
              <a:t>” (with words by </a:t>
            </a:r>
            <a:r>
              <a:rPr lang="en-GB" sz="1100" dirty="0" err="1"/>
              <a:t>Jarko</a:t>
            </a:r>
            <a:r>
              <a:rPr lang="en-GB" sz="1100" dirty="0"/>
              <a:t> Jovanović, white coat). Jan </a:t>
            </a:r>
            <a:r>
              <a:rPr lang="en-GB" sz="1100" dirty="0" err="1"/>
              <a:t>Čibula</a:t>
            </a:r>
            <a:r>
              <a:rPr lang="en-GB" sz="1100" dirty="0"/>
              <a:t> (far left) later became the first President of the International Romani Union and Grattan </a:t>
            </a:r>
            <a:r>
              <a:rPr lang="en-GB" sz="1100" dirty="0" err="1"/>
              <a:t>Puxon</a:t>
            </a:r>
            <a:r>
              <a:rPr lang="en-GB" sz="1100" dirty="0"/>
              <a:t> (far right) played a key role in setting up the second congress. Walsall, 1971. Behind (l and r) are </a:t>
            </a:r>
            <a:r>
              <a:rPr lang="en-GB" sz="1100" dirty="0" err="1"/>
              <a:t>Ladislav</a:t>
            </a:r>
            <a:r>
              <a:rPr lang="en-GB" sz="1100" dirty="0"/>
              <a:t> Demeter, </a:t>
            </a:r>
            <a:r>
              <a:rPr lang="en-GB" sz="1100" dirty="0" err="1"/>
              <a:t>Vanko</a:t>
            </a:r>
            <a:r>
              <a:rPr lang="en-GB" sz="1100" dirty="0"/>
              <a:t> </a:t>
            </a:r>
            <a:r>
              <a:rPr lang="en-GB" sz="1100" dirty="0" err="1"/>
              <a:t>Rouda</a:t>
            </a:r>
            <a:r>
              <a:rPr lang="en-GB" sz="1100" dirty="0"/>
              <a:t> and Juan de Dios Ramirez. (from Acton / </a:t>
            </a:r>
            <a:r>
              <a:rPr lang="en-GB" sz="1100" dirty="0" err="1"/>
              <a:t>Klímová</a:t>
            </a:r>
            <a:r>
              <a:rPr lang="en-GB" sz="1100" dirty="0"/>
              <a:t> 2001, p. 159)</a:t>
            </a:r>
            <a:endParaRPr lang="hu-HU" sz="1100" dirty="0"/>
          </a:p>
        </p:txBody>
      </p:sp>
      <p:sp>
        <p:nvSpPr>
          <p:cNvPr id="4" name="Slide Number Placeholder 3"/>
          <p:cNvSpPr>
            <a:spLocks noGrp="1"/>
          </p:cNvSpPr>
          <p:nvPr>
            <p:ph type="sldNum" sz="quarter" idx="5"/>
          </p:nvPr>
        </p:nvSpPr>
        <p:spPr/>
        <p:txBody>
          <a:bodyPr/>
          <a:lstStyle/>
          <a:p>
            <a:fld id="{94D99088-6A63-4BC3-88FD-6229374A16F5}" type="slidenum">
              <a:rPr lang="en-US" smtClean="0"/>
              <a:t>2</a:t>
            </a:fld>
            <a:endParaRPr lang="en-US"/>
          </a:p>
        </p:txBody>
      </p:sp>
    </p:spTree>
    <p:extLst>
      <p:ext uri="{BB962C8B-B14F-4D97-AF65-F5344CB8AC3E}">
        <p14:creationId xmlns:p14="http://schemas.microsoft.com/office/powerpoint/2010/main" val="218084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Check this video and see how young Roma celebrate the Roma Day: </a:t>
            </a:r>
          </a:p>
          <a:p>
            <a:r>
              <a:rPr lang="en-US" dirty="0">
                <a:hlinkClick r:id="rId3"/>
              </a:rPr>
              <a:t>https://www.youtube.com/watch?v=zhiEiCfECws</a:t>
            </a:r>
            <a:r>
              <a:rPr lang="en-US" dirty="0"/>
              <a:t> </a:t>
            </a:r>
            <a:endParaRPr lang="hu-HU" dirty="0"/>
          </a:p>
          <a:p>
            <a:endParaRPr lang="hu-HU" dirty="0"/>
          </a:p>
          <a:p>
            <a:pPr algn="just"/>
            <a:r>
              <a:rPr lang="hu-HU" dirty="0"/>
              <a:t>ERRC has raised awareness about the discrimination Roma people face during and after Covid-19 pandemic:</a:t>
            </a:r>
          </a:p>
          <a:p>
            <a:r>
              <a:rPr lang="en-US" dirty="0">
                <a:hlinkClick r:id="rId4"/>
              </a:rPr>
              <a:t>https://www.youtube.com/watch?v=mB7UlU0-gPo</a:t>
            </a:r>
            <a:r>
              <a:rPr lang="en-US" dirty="0"/>
              <a:t> </a:t>
            </a:r>
          </a:p>
        </p:txBody>
      </p:sp>
      <p:sp>
        <p:nvSpPr>
          <p:cNvPr id="4" name="Slide Number Placeholder 3"/>
          <p:cNvSpPr>
            <a:spLocks noGrp="1"/>
          </p:cNvSpPr>
          <p:nvPr>
            <p:ph type="sldNum" sz="quarter" idx="5"/>
          </p:nvPr>
        </p:nvSpPr>
        <p:spPr/>
        <p:txBody>
          <a:bodyPr/>
          <a:lstStyle/>
          <a:p>
            <a:fld id="{94D99088-6A63-4BC3-88FD-6229374A16F5}" type="slidenum">
              <a:rPr lang="en-US" smtClean="0"/>
              <a:t>3</a:t>
            </a:fld>
            <a:endParaRPr lang="en-US"/>
          </a:p>
        </p:txBody>
      </p:sp>
    </p:spTree>
    <p:extLst>
      <p:ext uri="{BB962C8B-B14F-4D97-AF65-F5344CB8AC3E}">
        <p14:creationId xmlns:p14="http://schemas.microsoft.com/office/powerpoint/2010/main" val="1478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64200" cy="3600450"/>
          </a:xfrm>
        </p:spPr>
        <p:txBody>
          <a:bodyPr wrap="square">
            <a:noAutofit/>
          </a:bodyPr>
          <a:lstStyle/>
          <a:p>
            <a:pPr algn="just" rtl="0" fontAlgn="base"/>
            <a:r>
              <a:rPr lang="en-GB" b="0" i="0" u="none" strike="noStrike" dirty="0">
                <a:solidFill>
                  <a:srgbClr val="000000"/>
                </a:solidFill>
                <a:effectLst/>
                <a:latin typeface="Calibri" panose="020F0502020204030204" pitchFamily="34" charset="0"/>
              </a:rPr>
              <a:t>The Romani Flag adopted at the congress carries various significance.</a:t>
            </a:r>
          </a:p>
          <a:p>
            <a:pPr algn="just" rtl="0" fontAlgn="base"/>
            <a:endParaRPr lang="en-GB" b="0" i="0" u="none" strike="noStrike" dirty="0">
              <a:solidFill>
                <a:srgbClr val="000000"/>
              </a:solidFill>
              <a:effectLst/>
              <a:latin typeface="Calibri" panose="020F0502020204030204" pitchFamily="34" charset="0"/>
            </a:endParaRPr>
          </a:p>
          <a:p>
            <a:pPr algn="just" rtl="0" fontAlgn="base"/>
            <a:r>
              <a:rPr lang="hu-HU" b="0" i="0" u="none" strike="noStrike" dirty="0">
                <a:solidFill>
                  <a:srgbClr val="000000"/>
                </a:solidFill>
                <a:effectLst/>
                <a:latin typeface="Calibri" panose="020F0502020204030204" pitchFamily="34" charset="0"/>
              </a:rPr>
              <a:t>The blue colour simbolizes the connection with spirituality and the higher self. It also </a:t>
            </a:r>
            <a:r>
              <a:rPr lang="en-GB" b="0" i="0" u="none" strike="noStrike" dirty="0">
                <a:solidFill>
                  <a:srgbClr val="000000"/>
                </a:solidFill>
                <a:effectLst/>
                <a:latin typeface="Calibri" panose="020F0502020204030204" pitchFamily="34" charset="0"/>
              </a:rPr>
              <a:t>has </a:t>
            </a:r>
            <a:r>
              <a:rPr lang="hu-HU" b="0" i="0" u="none" strike="noStrike" dirty="0">
                <a:solidFill>
                  <a:srgbClr val="000000"/>
                </a:solidFill>
                <a:effectLst/>
                <a:latin typeface="Calibri" panose="020F0502020204030204" pitchFamily="34" charset="0"/>
              </a:rPr>
              <a:t>co</a:t>
            </a:r>
            <a:r>
              <a:rPr lang="fr-FR" b="0" i="0" u="none" strike="noStrike" dirty="0">
                <a:solidFill>
                  <a:srgbClr val="000000"/>
                </a:solidFill>
                <a:effectLst/>
                <a:latin typeface="Calibri" panose="020F0502020204030204" pitchFamily="34" charset="0"/>
              </a:rPr>
              <a:t>n</a:t>
            </a:r>
            <a:r>
              <a:rPr lang="hu-HU" b="0" i="0" u="none" strike="noStrike" dirty="0">
                <a:solidFill>
                  <a:srgbClr val="000000"/>
                </a:solidFill>
                <a:effectLst/>
                <a:latin typeface="Calibri" panose="020F0502020204030204" pitchFamily="34" charset="0"/>
              </a:rPr>
              <a:t>nections with the nomadic lifestyle Roma commun</a:t>
            </a:r>
            <a:r>
              <a:rPr lang="en-GB" b="0" i="0" u="none" strike="noStrike" dirty="0" err="1">
                <a:solidFill>
                  <a:srgbClr val="000000"/>
                </a:solidFill>
                <a:effectLst/>
                <a:latin typeface="Calibri" panose="020F0502020204030204" pitchFamily="34" charset="0"/>
              </a:rPr>
              <a:t>i</a:t>
            </a:r>
            <a:r>
              <a:rPr lang="hu-HU" b="0" i="0" u="none" strike="noStrike" dirty="0">
                <a:solidFill>
                  <a:srgbClr val="000000"/>
                </a:solidFill>
                <a:effectLst/>
                <a:latin typeface="Calibri" panose="020F0502020204030204" pitchFamily="34" charset="0"/>
              </a:rPr>
              <a:t>ties have been practicing since their </a:t>
            </a:r>
            <a:r>
              <a:rPr lang="en-GB" dirty="0">
                <a:solidFill>
                  <a:srgbClr val="000000"/>
                </a:solidFill>
                <a:latin typeface="Calibri" panose="020F0502020204030204" pitchFamily="34" charset="0"/>
              </a:rPr>
              <a:t>first </a:t>
            </a:r>
            <a:r>
              <a:rPr lang="hu-HU" b="0" i="0" u="none" strike="noStrike" dirty="0">
                <a:solidFill>
                  <a:srgbClr val="000000"/>
                </a:solidFill>
                <a:effectLst/>
                <a:latin typeface="Calibri" panose="020F0502020204030204" pitchFamily="34" charset="0"/>
              </a:rPr>
              <a:t>arrivals to Europe. </a:t>
            </a:r>
            <a:r>
              <a:rPr lang="en-US" b="0" i="0" dirty="0">
                <a:solidFill>
                  <a:srgbClr val="444444"/>
                </a:solidFill>
                <a:effectLst/>
                <a:latin typeface="Calibri" panose="020F0502020204030204" pitchFamily="34" charset="0"/>
              </a:rPr>
              <a:t>​</a:t>
            </a:r>
            <a:r>
              <a:rPr lang="hu-HU" b="0" i="0" u="none" strike="noStrike" dirty="0">
                <a:solidFill>
                  <a:srgbClr val="000000"/>
                </a:solidFill>
                <a:effectLst/>
                <a:latin typeface="Calibri" panose="020F0502020204030204" pitchFamily="34" charset="0"/>
              </a:rPr>
              <a:t>The green colour s</a:t>
            </a:r>
            <a:r>
              <a:rPr lang="en-GB" b="0" i="0" u="none" strike="noStrike" dirty="0">
                <a:solidFill>
                  <a:srgbClr val="000000"/>
                </a:solidFill>
                <a:effectLst/>
                <a:latin typeface="Calibri" panose="020F0502020204030204" pitchFamily="34" charset="0"/>
              </a:rPr>
              <a:t>y</a:t>
            </a:r>
            <a:r>
              <a:rPr lang="hu-HU" b="0" i="0" u="none" strike="noStrike" dirty="0">
                <a:solidFill>
                  <a:srgbClr val="000000"/>
                </a:solidFill>
                <a:effectLst/>
                <a:latin typeface="Calibri" panose="020F0502020204030204" pitchFamily="34" charset="0"/>
              </a:rPr>
              <a:t>mboli</a:t>
            </a:r>
            <a:r>
              <a:rPr lang="en-GB" b="0" i="0" u="none" strike="noStrike" dirty="0">
                <a:solidFill>
                  <a:srgbClr val="000000"/>
                </a:solidFill>
                <a:effectLst/>
                <a:latin typeface="Calibri" panose="020F0502020204030204" pitchFamily="34" charset="0"/>
              </a:rPr>
              <a:t>s</a:t>
            </a:r>
            <a:r>
              <a:rPr lang="hu-HU" b="0" i="0" u="none" strike="noStrike" dirty="0">
                <a:solidFill>
                  <a:srgbClr val="000000"/>
                </a:solidFill>
                <a:effectLst/>
                <a:latin typeface="Calibri" panose="020F0502020204030204" pitchFamily="34" charset="0"/>
              </a:rPr>
              <a:t>es </a:t>
            </a:r>
            <a:r>
              <a:rPr lang="en-GB" b="0" i="0" u="none" strike="noStrike" dirty="0">
                <a:solidFill>
                  <a:srgbClr val="000000"/>
                </a:solidFill>
                <a:effectLst/>
                <a:latin typeface="Calibri" panose="020F0502020204030204" pitchFamily="34" charset="0"/>
              </a:rPr>
              <a:t>a</a:t>
            </a:r>
            <a:r>
              <a:rPr lang="hu-HU" b="0" i="0" u="none" strike="noStrike" dirty="0">
                <a:solidFill>
                  <a:srgbClr val="000000"/>
                </a:solidFill>
                <a:effectLst/>
                <a:latin typeface="Calibri" panose="020F0502020204030204" pitchFamily="34" charset="0"/>
              </a:rPr>
              <a:t> co</a:t>
            </a:r>
            <a:r>
              <a:rPr lang="en-GB" b="0" i="0" u="none" strike="noStrike" dirty="0">
                <a:solidFill>
                  <a:srgbClr val="000000"/>
                </a:solidFill>
                <a:effectLst/>
                <a:latin typeface="Calibri" panose="020F0502020204030204" pitchFamily="34" charset="0"/>
              </a:rPr>
              <a:t>n</a:t>
            </a:r>
            <a:r>
              <a:rPr lang="hu-HU" b="0" i="0" u="none" strike="noStrike" dirty="0">
                <a:solidFill>
                  <a:srgbClr val="000000"/>
                </a:solidFill>
                <a:effectLst/>
                <a:latin typeface="Calibri" panose="020F0502020204030204" pitchFamily="34" charset="0"/>
              </a:rPr>
              <a:t>nection with </a:t>
            </a:r>
            <a:r>
              <a:rPr lang="en-GB" b="0" i="0" u="none" strike="noStrike" dirty="0">
                <a:solidFill>
                  <a:srgbClr val="000000"/>
                </a:solidFill>
                <a:effectLst/>
                <a:latin typeface="Calibri" panose="020F0502020204030204" pitchFamily="34" charset="0"/>
              </a:rPr>
              <a:t>the </a:t>
            </a:r>
            <a:r>
              <a:rPr lang="hu-HU" b="0" i="0" u="none" strike="noStrike" dirty="0">
                <a:solidFill>
                  <a:srgbClr val="000000"/>
                </a:solidFill>
                <a:effectLst/>
                <a:latin typeface="Calibri" panose="020F0502020204030204" pitchFamily="34" charset="0"/>
              </a:rPr>
              <a:t>nature and the importance of taking care of each other as a community</a:t>
            </a:r>
            <a:r>
              <a:rPr lang="en-GB" b="0" i="0" u="none" strike="noStrike"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just" rtl="0" fontAlgn="base"/>
            <a:endParaRPr lang="hu-HU" b="0" i="0" dirty="0">
              <a:solidFill>
                <a:srgbClr val="444444"/>
              </a:solidFill>
              <a:effectLst/>
              <a:latin typeface="Calibri" panose="020F0502020204030204" pitchFamily="34" charset="0"/>
            </a:endParaRPr>
          </a:p>
          <a:p>
            <a:pPr algn="just" rtl="0" fontAlgn="base"/>
            <a:r>
              <a:rPr lang="hu-HU" b="0" i="0" u="none" strike="noStrike" dirty="0">
                <a:solidFill>
                  <a:srgbClr val="000000"/>
                </a:solidFill>
                <a:effectLst/>
                <a:latin typeface="Calibri" panose="020F0502020204030204" pitchFamily="34" charset="0"/>
              </a:rPr>
              <a:t>The red sixteen-spoked chakra s</a:t>
            </a:r>
            <a:r>
              <a:rPr lang="en-GB" b="0" i="0" u="none" strike="noStrike" dirty="0">
                <a:solidFill>
                  <a:srgbClr val="000000"/>
                </a:solidFill>
                <a:effectLst/>
                <a:latin typeface="Calibri" panose="020F0502020204030204" pitchFamily="34" charset="0"/>
              </a:rPr>
              <a:t>y</a:t>
            </a:r>
            <a:r>
              <a:rPr lang="hu-HU" b="0" i="0" u="none" strike="noStrike" dirty="0">
                <a:solidFill>
                  <a:srgbClr val="000000"/>
                </a:solidFill>
                <a:effectLst/>
                <a:latin typeface="Calibri" panose="020F0502020204030204" pitchFamily="34" charset="0"/>
              </a:rPr>
              <a:t>mboli</a:t>
            </a:r>
            <a:r>
              <a:rPr lang="en-GB" b="0" i="0" u="none" strike="noStrike" dirty="0">
                <a:solidFill>
                  <a:srgbClr val="000000"/>
                </a:solidFill>
                <a:effectLst/>
                <a:latin typeface="Calibri" panose="020F0502020204030204" pitchFamily="34" charset="0"/>
              </a:rPr>
              <a:t>se</a:t>
            </a:r>
            <a:r>
              <a:rPr lang="hu-HU" b="0" i="0" u="none" strike="noStrike" dirty="0">
                <a:solidFill>
                  <a:srgbClr val="000000"/>
                </a:solidFill>
                <a:effectLst/>
                <a:latin typeface="Calibri" panose="020F0502020204030204" pitchFamily="34" charset="0"/>
              </a:rPr>
              <a:t> the connection of Roma with India and the Indian culture. Moreover, it has also reference to the caravans Roma people have been living</a:t>
            </a:r>
            <a:r>
              <a:rPr lang="fr-FR" b="0" i="0" u="none" strike="noStrike" dirty="0">
                <a:solidFill>
                  <a:srgbClr val="000000"/>
                </a:solidFill>
                <a:effectLst/>
                <a:latin typeface="Calibri" panose="020F0502020204030204" pitchFamily="34" charset="0"/>
              </a:rPr>
              <a:t> in</a:t>
            </a:r>
            <a:r>
              <a:rPr lang="hu-HU" b="0" i="0" u="none" strike="noStrike" dirty="0">
                <a:solidFill>
                  <a:srgbClr val="000000"/>
                </a:solidFill>
                <a:effectLst/>
                <a:latin typeface="Calibri" panose="020F0502020204030204" pitchFamily="34" charset="0"/>
              </a:rPr>
              <a:t> for centuries, </a:t>
            </a:r>
            <a:r>
              <a:rPr lang="en-GB" b="0" i="0" u="none" strike="noStrike" dirty="0">
                <a:solidFill>
                  <a:srgbClr val="000000"/>
                </a:solidFill>
                <a:effectLst/>
                <a:latin typeface="Calibri" panose="020F0502020204030204" pitchFamily="34" charset="0"/>
              </a:rPr>
              <a:t>and which </a:t>
            </a:r>
            <a:r>
              <a:rPr lang="hu-HU" b="0" i="0" u="none" strike="noStrike" dirty="0">
                <a:solidFill>
                  <a:srgbClr val="000000"/>
                </a:solidFill>
                <a:effectLst/>
                <a:latin typeface="Calibri" panose="020F0502020204030204" pitchFamily="34" charset="0"/>
              </a:rPr>
              <a:t>certain groups even </a:t>
            </a:r>
            <a:r>
              <a:rPr lang="en-GB" b="0" i="0" u="none" strike="noStrike" dirty="0">
                <a:solidFill>
                  <a:srgbClr val="000000"/>
                </a:solidFill>
                <a:effectLst/>
                <a:latin typeface="Calibri" panose="020F0502020204030204" pitchFamily="34" charset="0"/>
              </a:rPr>
              <a:t>continue to do so</a:t>
            </a:r>
            <a:r>
              <a:rPr lang="hu-HU" b="0" i="0" u="none" strike="noStrike" dirty="0">
                <a:solidFill>
                  <a:srgbClr val="000000"/>
                </a:solidFill>
                <a:effectLst/>
                <a:latin typeface="Calibri" panose="020F0502020204030204" pitchFamily="34" charset="0"/>
              </a:rPr>
              <a:t> </a:t>
            </a:r>
            <a:r>
              <a:rPr lang="en-GB" b="0" i="0" u="none" strike="noStrike" dirty="0">
                <a:solidFill>
                  <a:srgbClr val="000000"/>
                </a:solidFill>
                <a:effectLst/>
                <a:latin typeface="Calibri" panose="020F0502020204030204" pitchFamily="34" charset="0"/>
              </a:rPr>
              <a:t>today</a:t>
            </a:r>
            <a:r>
              <a:rPr lang="hu-HU" b="0" i="0" u="none" strike="noStrike" dirty="0">
                <a:solidFill>
                  <a:srgbClr val="000000"/>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94D99088-6A63-4BC3-88FD-6229374A16F5}" type="slidenum">
              <a:rPr lang="en-US" smtClean="0"/>
              <a:t>4</a:t>
            </a:fld>
            <a:endParaRPr lang="en-US"/>
          </a:p>
        </p:txBody>
      </p:sp>
    </p:spTree>
    <p:extLst>
      <p:ext uri="{BB962C8B-B14F-4D97-AF65-F5344CB8AC3E}">
        <p14:creationId xmlns:p14="http://schemas.microsoft.com/office/powerpoint/2010/main" val="414319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u="none" dirty="0"/>
              <a:t>The Roma anthem ‘</a:t>
            </a:r>
            <a:r>
              <a:rPr lang="en-US" u="none" dirty="0" err="1"/>
              <a:t>Gelem</a:t>
            </a:r>
            <a:r>
              <a:rPr lang="en-US" u="none" dirty="0"/>
              <a:t>, </a:t>
            </a:r>
            <a:r>
              <a:rPr lang="en-US" u="none" dirty="0" err="1"/>
              <a:t>gelem</a:t>
            </a:r>
            <a:r>
              <a:rPr lang="en-US" u="none" dirty="0"/>
              <a:t>’ is inspired from the lived experiences of Roma in the Nazi concentration camps during the Second World War, simultaneously calling for an uprising of the Roma people. </a:t>
            </a:r>
            <a:r>
              <a:rPr lang="fr-BE" u="none" dirty="0"/>
              <a:t>‘</a:t>
            </a:r>
            <a:r>
              <a:rPr lang="fr-BE" u="none" dirty="0" err="1"/>
              <a:t>Opre</a:t>
            </a:r>
            <a:r>
              <a:rPr lang="fr-BE" u="none" dirty="0"/>
              <a:t> Roma’, the Romani </a:t>
            </a:r>
            <a:r>
              <a:rPr lang="fr-BE" u="none" dirty="0" err="1"/>
              <a:t>words</a:t>
            </a:r>
            <a:r>
              <a:rPr lang="fr-BE" u="none" dirty="0"/>
              <a:t> </a:t>
            </a:r>
            <a:r>
              <a:rPr lang="fr-BE" u="none" dirty="0" err="1"/>
              <a:t>translating</a:t>
            </a:r>
            <a:r>
              <a:rPr lang="fr-BE" u="none" dirty="0"/>
              <a:t> to ‘Arise, Roma’ are </a:t>
            </a:r>
            <a:r>
              <a:rPr lang="fr-BE" u="none" dirty="0" err="1"/>
              <a:t>used</a:t>
            </a:r>
            <a:r>
              <a:rPr lang="fr-BE" u="none" dirty="0"/>
              <a:t> </a:t>
            </a:r>
            <a:r>
              <a:rPr lang="fr-BE" dirty="0"/>
              <a:t>for</a:t>
            </a:r>
            <a:r>
              <a:rPr lang="fr-BE" u="none" dirty="0"/>
              <a:t> </a:t>
            </a:r>
            <a:r>
              <a:rPr lang="fr-BE" u="none" dirty="0" err="1"/>
              <a:t>celebrations</a:t>
            </a:r>
            <a:r>
              <a:rPr lang="fr-BE" u="none" dirty="0"/>
              <a:t> and </a:t>
            </a:r>
            <a:r>
              <a:rPr lang="fr-BE" u="none" dirty="0" err="1"/>
              <a:t>commemorative</a:t>
            </a:r>
            <a:r>
              <a:rPr lang="fr-BE" u="none" dirty="0"/>
              <a:t> </a:t>
            </a:r>
            <a:r>
              <a:rPr lang="fr-BE" u="none" dirty="0" err="1"/>
              <a:t>days</a:t>
            </a:r>
            <a:r>
              <a:rPr lang="fr-BE" u="none" dirty="0"/>
              <a:t> </a:t>
            </a:r>
            <a:r>
              <a:rPr lang="fr-BE" u="none" dirty="0" err="1"/>
              <a:t>related</a:t>
            </a:r>
            <a:r>
              <a:rPr lang="fr-BE" u="none" dirty="0"/>
              <a:t> to Roma </a:t>
            </a:r>
            <a:r>
              <a:rPr lang="fr-BE" u="none" dirty="0" err="1"/>
              <a:t>history</a:t>
            </a:r>
            <a:r>
              <a:rPr lang="fr-BE" u="none" dirty="0"/>
              <a:t>.</a:t>
            </a:r>
            <a:endParaRPr lang="en-US" u="none" dirty="0"/>
          </a:p>
          <a:p>
            <a:endParaRPr lang="en-US" u="sng" dirty="0"/>
          </a:p>
          <a:p>
            <a:r>
              <a:rPr lang="en-US" dirty="0">
                <a:hlinkClick r:id="rId3"/>
              </a:rPr>
              <a:t>https://www.romarchive.eu/en/music/romani-anthem-microcosm-diversity/</a:t>
            </a:r>
            <a:r>
              <a:rPr lang="en-US" dirty="0"/>
              <a:t>   </a:t>
            </a:r>
          </a:p>
          <a:p>
            <a:endParaRPr lang="en-US" dirty="0"/>
          </a:p>
          <a:p>
            <a:r>
              <a:rPr lang="en-US" dirty="0"/>
              <a:t>Here you can listen to the Roma anthem: </a:t>
            </a:r>
            <a:r>
              <a:rPr lang="en-US" dirty="0">
                <a:hlinkClick r:id="rId4"/>
              </a:rPr>
              <a:t>https://www.youtube.com/watch?v=TH-5pEHNoCM</a:t>
            </a:r>
            <a:r>
              <a:rPr lang="en-US" dirty="0"/>
              <a:t>  </a:t>
            </a:r>
          </a:p>
          <a:p>
            <a:pPr algn="just"/>
            <a:endParaRPr lang="hu-HU" b="0" i="0" dirty="0">
              <a:effectLst/>
            </a:endParaRPr>
          </a:p>
        </p:txBody>
      </p:sp>
      <p:sp>
        <p:nvSpPr>
          <p:cNvPr id="4" name="Slide Number Placeholder 3"/>
          <p:cNvSpPr>
            <a:spLocks noGrp="1"/>
          </p:cNvSpPr>
          <p:nvPr>
            <p:ph type="sldNum" sz="quarter" idx="5"/>
          </p:nvPr>
        </p:nvSpPr>
        <p:spPr/>
        <p:txBody>
          <a:bodyPr/>
          <a:lstStyle/>
          <a:p>
            <a:fld id="{94D99088-6A63-4BC3-88FD-6229374A16F5}" type="slidenum">
              <a:rPr lang="en-US" smtClean="0"/>
              <a:t>5</a:t>
            </a:fld>
            <a:endParaRPr lang="en-US"/>
          </a:p>
        </p:txBody>
      </p:sp>
    </p:spTree>
    <p:extLst>
      <p:ext uri="{BB962C8B-B14F-4D97-AF65-F5344CB8AC3E}">
        <p14:creationId xmlns:p14="http://schemas.microsoft.com/office/powerpoint/2010/main" val="289684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pPr algn="just">
              <a:spcBef>
                <a:spcPts val="600"/>
              </a:spcBef>
            </a:pPr>
            <a:r>
              <a:rPr lang="en-GB" b="0" i="0" u="none" kern="1200" dirty="0">
                <a:solidFill>
                  <a:srgbClr val="202122"/>
                </a:solidFill>
                <a:effectLst/>
                <a:ea typeface="+mn-ea"/>
                <a:cs typeface="+mn-cs"/>
              </a:rPr>
              <a:t>Following the First World Romani Congress, Roma representatives continued to organise and build structures for realising Roma rights. The second Congress was held in Geneva (Switzerland) in April 1978 and attended by 120 delegates from 26 countries. The International Roma Committee was transformed into the International Romani Union. A third Congress was held in Göttingen (West Germany) in May 1981, with 600 delegates and observers from 28 different countries. The </a:t>
            </a:r>
            <a:r>
              <a:rPr lang="en-GB" b="0" i="0" u="none" kern="1200" dirty="0" err="1">
                <a:solidFill>
                  <a:srgbClr val="202122"/>
                </a:solidFill>
                <a:effectLst/>
                <a:ea typeface="+mn-ea"/>
                <a:cs typeface="+mn-cs"/>
              </a:rPr>
              <a:t>Porajmos</a:t>
            </a:r>
            <a:r>
              <a:rPr lang="en-GB" b="0" i="0" u="none" kern="1200" dirty="0">
                <a:solidFill>
                  <a:srgbClr val="202122"/>
                </a:solidFill>
                <a:effectLst/>
                <a:ea typeface="+mn-ea"/>
                <a:cs typeface="+mn-cs"/>
              </a:rPr>
              <a:t> –Roma holocaust- was a main topic of discussion as well.</a:t>
            </a:r>
          </a:p>
          <a:p>
            <a:pPr algn="just">
              <a:spcBef>
                <a:spcPts val="600"/>
              </a:spcBef>
            </a:pPr>
            <a:r>
              <a:rPr lang="en-GB" b="0" i="0" u="none" kern="1200" dirty="0">
                <a:solidFill>
                  <a:srgbClr val="202122"/>
                </a:solidFill>
                <a:effectLst/>
                <a:ea typeface="+mn-ea"/>
                <a:cs typeface="+mn-cs"/>
              </a:rPr>
              <a:t>In 1990, the fourth Congress was held in </a:t>
            </a:r>
            <a:r>
              <a:rPr lang="en-GB" b="0" i="0" u="none" kern="1200" dirty="0" err="1">
                <a:solidFill>
                  <a:srgbClr val="202122"/>
                </a:solidFill>
                <a:effectLst/>
                <a:ea typeface="+mn-ea"/>
                <a:cs typeface="+mn-cs"/>
              </a:rPr>
              <a:t>Serock</a:t>
            </a:r>
            <a:r>
              <a:rPr lang="en-GB" b="0" i="0" u="none" kern="1200" dirty="0">
                <a:solidFill>
                  <a:srgbClr val="202122"/>
                </a:solidFill>
                <a:effectLst/>
                <a:ea typeface="+mn-ea"/>
                <a:cs typeface="+mn-cs"/>
              </a:rPr>
              <a:t>, Poland with 250 delegates attending. Here, the International Day of the Roma was established on April 8, in honour of the first World Romani Congress meeting in 1971.</a:t>
            </a:r>
          </a:p>
          <a:p>
            <a:pPr algn="just">
              <a:spcBef>
                <a:spcPts val="600"/>
              </a:spcBef>
            </a:pPr>
            <a:r>
              <a:rPr lang="en-GB" dirty="0">
                <a:solidFill>
                  <a:srgbClr val="202122"/>
                </a:solidFill>
              </a:rPr>
              <a:t>I</a:t>
            </a:r>
            <a:r>
              <a:rPr lang="en-GB" b="0" i="0" u="none" kern="1200" dirty="0">
                <a:solidFill>
                  <a:srgbClr val="202122"/>
                </a:solidFill>
                <a:effectLst/>
                <a:ea typeface="+mn-ea"/>
                <a:cs typeface="+mn-cs"/>
              </a:rPr>
              <a:t>n October 2008, the seventh Congress was held in Zagreb (Croatia) with the participation of almost 300 delegates from 28 different countries. The Roma Nation Building Action Plan, a document which outlined plans for the development of Romani nationalism and representation, was put forward.</a:t>
            </a:r>
          </a:p>
          <a:p>
            <a:pPr algn="just">
              <a:spcBef>
                <a:spcPts val="600"/>
              </a:spcBef>
            </a:pPr>
            <a:r>
              <a:rPr lang="en-GB" b="0" i="0" u="none" kern="1200" dirty="0">
                <a:solidFill>
                  <a:srgbClr val="202122"/>
                </a:solidFill>
                <a:effectLst/>
                <a:ea typeface="+mn-ea"/>
                <a:cs typeface="+mn-cs"/>
              </a:rPr>
              <a:t>The ninth Congress was held in Riga, Latvia in August 2015. It was attended by approximately 250 delegates from 25 countries.</a:t>
            </a:r>
            <a:endParaRPr lang="hu-HU" b="0" i="0" u="none" kern="1200" dirty="0">
              <a:solidFill>
                <a:srgbClr val="202122"/>
              </a:solidFill>
              <a:effectLst/>
              <a:ea typeface="+mn-ea"/>
              <a:cs typeface="+mn-cs"/>
            </a:endParaRPr>
          </a:p>
          <a:p>
            <a:pPr algn="just">
              <a:spcBef>
                <a:spcPts val="600"/>
              </a:spcBef>
            </a:pPr>
            <a:endParaRPr lang="hu-HU" b="0" i="0" u="none" kern="1200" dirty="0">
              <a:solidFill>
                <a:srgbClr val="202122"/>
              </a:solidFill>
              <a:effectLst/>
              <a:ea typeface="+mn-ea"/>
              <a:cs typeface="+mn-cs"/>
            </a:endParaRPr>
          </a:p>
          <a:p>
            <a:pPr algn="just">
              <a:spcBef>
                <a:spcPts val="600"/>
              </a:spcBef>
            </a:pPr>
            <a:r>
              <a:rPr lang="hu-HU" b="0" i="0" u="none" kern="1200" dirty="0">
                <a:solidFill>
                  <a:srgbClr val="202122"/>
                </a:solidFill>
                <a:effectLst/>
                <a:ea typeface="+mn-ea"/>
                <a:cs typeface="+mn-cs"/>
              </a:rPr>
              <a:t>Picture: RomArchive</a:t>
            </a:r>
            <a:endParaRPr lang="en-US" b="0" i="0" u="none" kern="1200" dirty="0">
              <a:solidFill>
                <a:srgbClr val="202122"/>
              </a:solidFill>
              <a:effectLst/>
              <a:ea typeface="+mn-ea"/>
              <a:cs typeface="+mn-cs"/>
            </a:endParaRPr>
          </a:p>
        </p:txBody>
      </p:sp>
      <p:sp>
        <p:nvSpPr>
          <p:cNvPr id="4" name="Slide Number Placeholder 3"/>
          <p:cNvSpPr>
            <a:spLocks noGrp="1"/>
          </p:cNvSpPr>
          <p:nvPr>
            <p:ph type="sldNum" sz="quarter" idx="5"/>
          </p:nvPr>
        </p:nvSpPr>
        <p:spPr/>
        <p:txBody>
          <a:bodyPr/>
          <a:lstStyle/>
          <a:p>
            <a:fld id="{94D99088-6A63-4BC3-88FD-6229374A16F5}" type="slidenum">
              <a:rPr lang="en-US" smtClean="0"/>
              <a:t>6</a:t>
            </a:fld>
            <a:endParaRPr lang="en-US"/>
          </a:p>
        </p:txBody>
      </p:sp>
    </p:spTree>
    <p:extLst>
      <p:ext uri="{BB962C8B-B14F-4D97-AF65-F5344CB8AC3E}">
        <p14:creationId xmlns:p14="http://schemas.microsoft.com/office/powerpoint/2010/main" val="211468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hu-HU" dirty="0"/>
              <a:t>The First Romani Congress had a significant role in the further development of Roma civil rights movements both in international and national levels. After 1971, a rapid change </a:t>
            </a:r>
            <a:r>
              <a:rPr lang="en-GB" dirty="0"/>
              <a:t>began</a:t>
            </a:r>
            <a:r>
              <a:rPr lang="hu-HU" dirty="0"/>
              <a:t> in terms of estabilishing different national and transna</a:t>
            </a:r>
            <a:r>
              <a:rPr lang="fr-FR" dirty="0"/>
              <a:t>ti</a:t>
            </a:r>
            <a:r>
              <a:rPr lang="hu-HU" dirty="0"/>
              <a:t>onal intiatives that aimed to fight for Roma</a:t>
            </a:r>
            <a:r>
              <a:rPr lang="en-GB" dirty="0"/>
              <a:t> justice</a:t>
            </a:r>
            <a:r>
              <a:rPr lang="hu-HU" dirty="0"/>
              <a:t>. </a:t>
            </a:r>
            <a:endParaRPr lang="en-GB" dirty="0"/>
          </a:p>
          <a:p>
            <a:pPr algn="just">
              <a:spcBef>
                <a:spcPts val="600"/>
              </a:spcBef>
            </a:pPr>
            <a:r>
              <a:rPr lang="hu-HU" dirty="0"/>
              <a:t>In the </a:t>
            </a:r>
            <a:r>
              <a:rPr lang="fr-FR" dirty="0" err="1"/>
              <a:t>following</a:t>
            </a:r>
            <a:r>
              <a:rPr lang="fr-FR" dirty="0"/>
              <a:t> </a:t>
            </a:r>
            <a:r>
              <a:rPr lang="hu-HU" dirty="0"/>
              <a:t>slides, different Roma civil society organi</a:t>
            </a:r>
            <a:r>
              <a:rPr lang="en-GB" dirty="0"/>
              <a:t>s</a:t>
            </a:r>
            <a:r>
              <a:rPr lang="hu-HU" dirty="0"/>
              <a:t>ations will be presented from different fields and their approaches to fighting against discrimination</a:t>
            </a:r>
            <a:r>
              <a:rPr lang="en-GB" dirty="0"/>
              <a:t> explored</a:t>
            </a:r>
            <a:r>
              <a:rPr lang="hu-HU" dirty="0"/>
              <a:t>.</a:t>
            </a:r>
          </a:p>
          <a:p>
            <a:endParaRPr lang="en-GB" dirty="0"/>
          </a:p>
        </p:txBody>
      </p:sp>
      <p:sp>
        <p:nvSpPr>
          <p:cNvPr id="4" name="Slide Number Placeholder 3"/>
          <p:cNvSpPr>
            <a:spLocks noGrp="1"/>
          </p:cNvSpPr>
          <p:nvPr>
            <p:ph type="sldNum" sz="quarter" idx="5"/>
          </p:nvPr>
        </p:nvSpPr>
        <p:spPr/>
        <p:txBody>
          <a:bodyPr/>
          <a:lstStyle/>
          <a:p>
            <a:fld id="{94D99088-6A63-4BC3-88FD-6229374A16F5}" type="slidenum">
              <a:rPr lang="en-US" smtClean="0"/>
              <a:t>7</a:t>
            </a:fld>
            <a:endParaRPr lang="en-US"/>
          </a:p>
        </p:txBody>
      </p:sp>
    </p:spTree>
    <p:extLst>
      <p:ext uri="{BB962C8B-B14F-4D97-AF65-F5344CB8AC3E}">
        <p14:creationId xmlns:p14="http://schemas.microsoft.com/office/powerpoint/2010/main" val="58995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743" y="4400550"/>
            <a:ext cx="5791199" cy="4601936"/>
          </a:xfrm>
        </p:spPr>
        <p:txBody>
          <a:bodyPr/>
          <a:lstStyle/>
          <a:p>
            <a:pPr algn="just">
              <a:spcBef>
                <a:spcPts val="600"/>
              </a:spcBef>
            </a:pPr>
            <a:r>
              <a:rPr lang="en-GB" dirty="0">
                <a:solidFill>
                  <a:schemeClr val="tx1"/>
                </a:solidFill>
              </a:rPr>
              <a:t>The European Roma Rights Centre (ERRC) is a Roma-led, international public interest law organisation engaging in a range of activities aimed at combating anti-Romani racism and human rights abuse of Romani people. The approach of </a:t>
            </a:r>
            <a:r>
              <a:rPr lang="en-GB" b="0" dirty="0">
                <a:solidFill>
                  <a:schemeClr val="tx1"/>
                </a:solidFill>
              </a:rPr>
              <a:t>the ERRC involves in particular strategic litigation, research and public policy, International advocacy, as well as human rights training.</a:t>
            </a:r>
            <a:endParaRPr lang="en-GB" b="1" dirty="0">
              <a:solidFill>
                <a:schemeClr val="tx1"/>
              </a:solidFill>
            </a:endParaRPr>
          </a:p>
          <a:p>
            <a:pPr algn="just">
              <a:spcBef>
                <a:spcPts val="600"/>
              </a:spcBef>
            </a:pPr>
            <a:r>
              <a:rPr lang="en-GB" dirty="0">
                <a:solidFill>
                  <a:schemeClr val="tx1"/>
                </a:solidFill>
              </a:rPr>
              <a:t>Since its establishment, the ERRC has taken over 1000 cases relating to Roma rights, and currently has over one hundred cases pending in national and international courts. The ERRC's legal work takes different forms, including the provision of direct legal representation and support to Romani litigants. The ERRC also submits complaints before international bodies, such as the European Court of Human </a:t>
            </a:r>
            <a:r>
              <a:rPr lang="en-GB" dirty="0"/>
              <a:t>R</a:t>
            </a:r>
            <a:r>
              <a:rPr lang="en-GB" dirty="0">
                <a:solidFill>
                  <a:schemeClr val="tx1"/>
                </a:solidFill>
              </a:rPr>
              <a:t>ights and UN treaty bodies.</a:t>
            </a:r>
          </a:p>
          <a:p>
            <a:pPr algn="just">
              <a:spcBef>
                <a:spcPts val="600"/>
              </a:spcBef>
            </a:pPr>
            <a:r>
              <a:rPr lang="en-GB" dirty="0">
                <a:solidFill>
                  <a:schemeClr val="tx1"/>
                </a:solidFill>
              </a:rPr>
              <a:t>The ERRC publishes research on a broad range of issues affecting the Roma community, engaging with a wide variety of methods - including working with a broad network of lawyers, journalists, research partners, monitoring bodies and relevant subject specialists. In some instances, the ERRC plays a supporting role for research happening at a local level or creates research reports that review relevant secondary literature.</a:t>
            </a:r>
          </a:p>
          <a:p>
            <a:pPr algn="just">
              <a:spcBef>
                <a:spcPts val="600"/>
              </a:spcBef>
            </a:pPr>
            <a:r>
              <a:rPr lang="en-GB" dirty="0">
                <a:solidFill>
                  <a:schemeClr val="tx1"/>
                </a:solidFill>
              </a:rPr>
              <a:t>In 2016 the ERRC became a Roma-majority organisation, and in 2018 launched the ERRC Roma Rights Defenders, a large volunteer network who contribute to the ERRC and its various projects. This includes a broad range of activities including campaigning, field work and online organising.</a:t>
            </a:r>
          </a:p>
          <a:p>
            <a:pPr algn="just">
              <a:spcBef>
                <a:spcPts val="600"/>
              </a:spcBef>
            </a:pPr>
            <a:r>
              <a:rPr lang="en-GB" dirty="0">
                <a:solidFill>
                  <a:schemeClr val="tx1"/>
                </a:solidFill>
              </a:rPr>
              <a:t>An important part of the ERRC's work involves the provision of training and educational projects for Roma activists. </a:t>
            </a:r>
            <a:endParaRPr lang="hu-HU" dirty="0">
              <a:solidFill>
                <a:schemeClr val="tx1"/>
              </a:solidFill>
            </a:endParaRPr>
          </a:p>
          <a:p>
            <a:pPr algn="just">
              <a:spcBef>
                <a:spcPts val="600"/>
              </a:spcBef>
            </a:pPr>
            <a:r>
              <a:rPr lang="hu-HU" dirty="0">
                <a:solidFill>
                  <a:schemeClr val="tx1"/>
                </a:solidFill>
              </a:rPr>
              <a:t>Website: http://www.errc.org/</a:t>
            </a:r>
            <a:endParaRPr lang="en-GB" dirty="0">
              <a:solidFill>
                <a:schemeClr val="tx1"/>
              </a:solidFill>
            </a:endParaRPr>
          </a:p>
          <a:p>
            <a:pPr algn="just">
              <a:spcBef>
                <a:spcPts val="600"/>
              </a:spcBef>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94D99088-6A63-4BC3-88FD-6229374A16F5}" type="slidenum">
              <a:rPr lang="en-US" smtClean="0"/>
              <a:t>8</a:t>
            </a:fld>
            <a:endParaRPr lang="en-US"/>
          </a:p>
        </p:txBody>
      </p:sp>
    </p:spTree>
    <p:extLst>
      <p:ext uri="{BB962C8B-B14F-4D97-AF65-F5344CB8AC3E}">
        <p14:creationId xmlns:p14="http://schemas.microsoft.com/office/powerpoint/2010/main" val="420663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50317"/>
          </a:xfrm>
        </p:spPr>
        <p:txBody>
          <a:bodyPr/>
          <a:lstStyle/>
          <a:p>
            <a:pPr algn="just"/>
            <a:r>
              <a:rPr lang="en-GB" b="0" i="0" dirty="0">
                <a:effectLst/>
              </a:rPr>
              <a:t>ERGO Network mobilises and connects grassroots, national and international organisations and individuals who share a set of core values to create the courage, capacity and  opportunities to:</a:t>
            </a:r>
          </a:p>
          <a:p>
            <a:pPr marL="171450" indent="-171450" algn="just">
              <a:buFont typeface="Arial" panose="020B0604020202020204" pitchFamily="34" charset="0"/>
              <a:buChar char="•"/>
            </a:pPr>
            <a:r>
              <a:rPr lang="en-GB" b="0" i="0" dirty="0">
                <a:effectLst/>
              </a:rPr>
              <a:t>Combat </a:t>
            </a:r>
            <a:r>
              <a:rPr lang="en-GB" b="0" i="0" dirty="0" err="1">
                <a:effectLst/>
              </a:rPr>
              <a:t>antig</a:t>
            </a:r>
            <a:r>
              <a:rPr lang="en-GB" dirty="0" err="1"/>
              <a:t>y</a:t>
            </a:r>
            <a:r>
              <a:rPr lang="en-GB" b="0" i="0" dirty="0" err="1">
                <a:effectLst/>
              </a:rPr>
              <a:t>psyism</a:t>
            </a:r>
            <a:r>
              <a:rPr lang="en-GB" b="0" i="0" dirty="0">
                <a:effectLst/>
              </a:rPr>
              <a:t> and Roma poverty;</a:t>
            </a:r>
          </a:p>
          <a:p>
            <a:pPr marL="171450" indent="-171450" algn="just">
              <a:buFont typeface="Arial" panose="020B0604020202020204" pitchFamily="34" charset="0"/>
              <a:buChar char="•"/>
            </a:pPr>
            <a:r>
              <a:rPr lang="en-GB" b="0" i="0" dirty="0">
                <a:effectLst/>
              </a:rPr>
              <a:t>Strengthen Roma civil society participation in decision-making at grassroots, national and European</a:t>
            </a:r>
            <a:r>
              <a:rPr lang="hu-HU" b="0" i="0" dirty="0">
                <a:effectLst/>
              </a:rPr>
              <a:t> l</a:t>
            </a:r>
            <a:r>
              <a:rPr lang="en-GB" b="0" i="0" dirty="0" err="1">
                <a:effectLst/>
              </a:rPr>
              <a:t>evel</a:t>
            </a:r>
            <a:r>
              <a:rPr lang="en-GB" b="0" i="0" dirty="0">
                <a:effectLst/>
              </a:rPr>
              <a:t>.</a:t>
            </a:r>
          </a:p>
          <a:p>
            <a:pPr marL="171450" indent="-171450" algn="just">
              <a:buFont typeface="Arial" panose="020B0604020202020204" pitchFamily="34" charset="0"/>
              <a:buChar char="•"/>
            </a:pPr>
            <a:r>
              <a:rPr lang="en-GB" b="0" i="0" dirty="0">
                <a:effectLst/>
              </a:rPr>
              <a:t>Commit governments and European institutions to effective social inclusion and anti-discrimination</a:t>
            </a:r>
            <a:r>
              <a:rPr lang="hu-HU" b="0" i="0" dirty="0">
                <a:effectLst/>
              </a:rPr>
              <a:t> </a:t>
            </a:r>
            <a:r>
              <a:rPr lang="en-GB" b="0" i="0" dirty="0">
                <a:effectLst/>
              </a:rPr>
              <a:t>policies, standards and funds for Roma.</a:t>
            </a:r>
            <a:endParaRPr lang="hu-HU" b="0" i="0" dirty="0">
              <a:effectLst/>
            </a:endParaRPr>
          </a:p>
          <a:p>
            <a:pPr algn="just"/>
            <a:endParaRPr lang="hu-HU" b="0" i="0" dirty="0">
              <a:effectLst/>
            </a:endParaRPr>
          </a:p>
          <a:p>
            <a:pPr algn="just">
              <a:spcBef>
                <a:spcPts val="600"/>
              </a:spcBef>
            </a:pPr>
            <a:r>
              <a:rPr lang="hu-HU" b="1" i="0" dirty="0">
                <a:effectLst/>
              </a:rPr>
              <a:t>Values:</a:t>
            </a:r>
          </a:p>
          <a:p>
            <a:pPr algn="just">
              <a:spcBef>
                <a:spcPts val="600"/>
              </a:spcBef>
            </a:pPr>
            <a:r>
              <a:rPr lang="en-GB" b="0" i="0" dirty="0">
                <a:effectLst/>
              </a:rPr>
              <a:t>ERGO Network champions adherence to democratic values of diversity, solidarity, intersectionality, dialogue, equality, justice, and inclusion. </a:t>
            </a:r>
            <a:r>
              <a:rPr lang="hu-HU" b="0" i="0" dirty="0">
                <a:effectLst/>
              </a:rPr>
              <a:t>They</a:t>
            </a:r>
            <a:r>
              <a:rPr lang="en-GB" b="0" i="0" dirty="0">
                <a:effectLst/>
              </a:rPr>
              <a:t> emphasise the realisation of equality of rights, including the right to dignity and opportunity to define one’s own identity.</a:t>
            </a:r>
          </a:p>
          <a:p>
            <a:pPr algn="just">
              <a:spcBef>
                <a:spcPts val="600"/>
              </a:spcBef>
            </a:pPr>
            <a:r>
              <a:rPr lang="hu-HU" b="0" i="0" dirty="0">
                <a:effectLst/>
              </a:rPr>
              <a:t>Their</a:t>
            </a:r>
            <a:r>
              <a:rPr lang="en-GB" b="0" i="0" dirty="0">
                <a:effectLst/>
              </a:rPr>
              <a:t> guiding principle is that achieving equality, and social and political participation for Roma is a shared responsibility of majority populations and Roma. ERGO promote a culture of self-determination and active participation in the public domain</a:t>
            </a:r>
            <a:r>
              <a:rPr lang="en-GB" dirty="0"/>
              <a:t>, </a:t>
            </a:r>
            <a:r>
              <a:rPr lang="en-GB" b="0" i="0" dirty="0">
                <a:effectLst/>
              </a:rPr>
              <a:t>resist paternalism and tokenism, and encourage critical reflection.</a:t>
            </a:r>
          </a:p>
          <a:p>
            <a:endParaRPr lang="hu-HU" b="0" i="0" dirty="0">
              <a:solidFill>
                <a:srgbClr val="888888"/>
              </a:solidFill>
              <a:effectLst/>
            </a:endParaRPr>
          </a:p>
          <a:p>
            <a:r>
              <a:rPr lang="hu-HU" dirty="0"/>
              <a:t>Website: </a:t>
            </a:r>
            <a:r>
              <a:rPr lang="hu-HU" dirty="0">
                <a:hlinkClick r:id="rId3"/>
              </a:rPr>
              <a:t>https://ergonetwork.org/</a:t>
            </a:r>
            <a:r>
              <a:rPr lang="en-GB" dirty="0"/>
              <a:t> </a:t>
            </a:r>
            <a:endParaRPr lang="hu-HU" dirty="0"/>
          </a:p>
          <a:p>
            <a:endParaRPr lang="hu-HU" b="0" i="0" dirty="0">
              <a:solidFill>
                <a:srgbClr val="888888"/>
              </a:solidFill>
              <a:effectLst/>
              <a:latin typeface="Raleway" panose="020B0604020202020204" pitchFamily="2" charset="0"/>
            </a:endParaRPr>
          </a:p>
          <a:p>
            <a:endParaRPr lang="en-US" dirty="0"/>
          </a:p>
        </p:txBody>
      </p:sp>
      <p:sp>
        <p:nvSpPr>
          <p:cNvPr id="4" name="Slide Number Placeholder 3"/>
          <p:cNvSpPr>
            <a:spLocks noGrp="1"/>
          </p:cNvSpPr>
          <p:nvPr>
            <p:ph type="sldNum" sz="quarter" idx="5"/>
          </p:nvPr>
        </p:nvSpPr>
        <p:spPr/>
        <p:txBody>
          <a:bodyPr/>
          <a:lstStyle/>
          <a:p>
            <a:fld id="{94D99088-6A63-4BC3-88FD-6229374A16F5}" type="slidenum">
              <a:rPr lang="en-US" smtClean="0"/>
              <a:t>9</a:t>
            </a:fld>
            <a:endParaRPr lang="en-US"/>
          </a:p>
        </p:txBody>
      </p:sp>
    </p:spTree>
    <p:extLst>
      <p:ext uri="{BB962C8B-B14F-4D97-AF65-F5344CB8AC3E}">
        <p14:creationId xmlns:p14="http://schemas.microsoft.com/office/powerpoint/2010/main" val="352226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E705-B26D-B78D-E695-2AA959A905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B3DFEF-6096-32A6-AA64-C4EB18ED6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44295F-9E13-C5AF-5BCB-F683C5BB1A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B730CD-4F9F-B9E9-5901-DAF9451384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B9AE1B-EE74-1264-3029-0861577395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7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5440-5DB7-14A7-9028-C9CE4446D3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7AC59A-E64C-E290-FC27-F3EAFB24E4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E9D804-7DC6-7399-B910-78F686726E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E4AE45D-4D80-B8F1-E79A-123A46C052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A8D126B-F1BA-6603-9F38-F0DB809661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7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C08B6-CCCA-9DFF-9A1A-DA40A1FB86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016DAE-D1F8-E65F-5415-619B16FC51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17FC61-1A26-A218-F889-27DAB40AB2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6D9FB93-25FF-1DEA-0F7C-77ADC16FF0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DD226B3-D604-C603-9713-68918110C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1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EF4E-949D-1DCF-AC44-D39ACF87A0F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445C20B-BD1E-A935-68CC-E951D0573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FC5765-63A7-4533-C331-891FC3A6BCCD}"/>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5" name="Footer Placeholder 4">
            <a:extLst>
              <a:ext uri="{FF2B5EF4-FFF2-40B4-BE49-F238E27FC236}">
                <a16:creationId xmlns:a16="http://schemas.microsoft.com/office/drawing/2014/main" id="{60BDE148-1381-5955-756E-E94B58BC6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3F690-33BD-503D-164C-7722F61A7235}"/>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17023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2D9D-DB24-5CEF-16C9-D7B5B57530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FAFF90-377A-F2D2-6887-ECDC5C19C9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22B3F4-FB69-49B3-D432-C9A60D63E583}"/>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5" name="Footer Placeholder 4">
            <a:extLst>
              <a:ext uri="{FF2B5EF4-FFF2-40B4-BE49-F238E27FC236}">
                <a16:creationId xmlns:a16="http://schemas.microsoft.com/office/drawing/2014/main" id="{F3E60D83-B999-4D94-D2B2-709565EE5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9A0A5-9541-FCB3-8C31-044B16E4BE66}"/>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1138128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63A8-6AD8-E845-D240-2894BE5B24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6CB576-D96C-3C70-56E3-C9160156C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A3C6C8-F1C9-FA7C-3562-A1BA5D3EDA25}"/>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5" name="Footer Placeholder 4">
            <a:extLst>
              <a:ext uri="{FF2B5EF4-FFF2-40B4-BE49-F238E27FC236}">
                <a16:creationId xmlns:a16="http://schemas.microsoft.com/office/drawing/2014/main" id="{28B1DF98-8EA3-E597-B631-5C1E5959D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2EBA3-1C99-677B-8F55-A9601E8B5261}"/>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313863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D868-9AA0-1733-180E-6E618D6918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66FA0F-FDF4-F20F-1D82-D4C5BBD0E0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DA65C7-1078-F4F6-364A-FF4445017F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4DFB8E-83B4-4797-EB1D-2068FAAB4FBB}"/>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6" name="Footer Placeholder 5">
            <a:extLst>
              <a:ext uri="{FF2B5EF4-FFF2-40B4-BE49-F238E27FC236}">
                <a16:creationId xmlns:a16="http://schemas.microsoft.com/office/drawing/2014/main" id="{C9773114-A786-6B52-A42B-A6F72C628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8C6B8-ECDD-0E76-81E7-FE8E4AC3AEC0}"/>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368619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6711-3CF0-BF0F-99B8-085E91B0EE4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07AC2E-EA37-79CF-E1E4-A537A9DD0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D8E9ED-BFEF-AE8E-6D74-EE58DC6041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8A112F-C2A6-40CF-5C90-1FAE2BDFC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3E5769-329F-44E9-7571-5ABA59ABE5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A13E6-1480-DD0A-142F-64F226B1160B}"/>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8" name="Footer Placeholder 7">
            <a:extLst>
              <a:ext uri="{FF2B5EF4-FFF2-40B4-BE49-F238E27FC236}">
                <a16:creationId xmlns:a16="http://schemas.microsoft.com/office/drawing/2014/main" id="{E7B745A1-2E4D-C464-01D7-02205CC4DA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CE652-0FFD-48C3-10FC-0AA98CE78973}"/>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13579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A700-AE0B-E3F9-1331-25349447096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DAB607-A659-3F4C-E34B-2F7FA05252DB}"/>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4" name="Footer Placeholder 3">
            <a:extLst>
              <a:ext uri="{FF2B5EF4-FFF2-40B4-BE49-F238E27FC236}">
                <a16:creationId xmlns:a16="http://schemas.microsoft.com/office/drawing/2014/main" id="{BCED44B9-B4A5-7DA6-AFF8-E2DEA1D067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678AE7-A994-FA72-0AF3-391FCF1845D6}"/>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245149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8B9D0-6A9A-9256-2BEB-0DAE083A5199}"/>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3" name="Footer Placeholder 2">
            <a:extLst>
              <a:ext uri="{FF2B5EF4-FFF2-40B4-BE49-F238E27FC236}">
                <a16:creationId xmlns:a16="http://schemas.microsoft.com/office/drawing/2014/main" id="{DD5B711C-807F-5843-0B47-C8B9913A81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9E1C5E-DE13-5F3E-843C-879D46C9D104}"/>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394462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DFF1-4968-613C-6325-9CD5B0F586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11694B-21D9-2D99-03CC-522428A37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8D3C92C-CB59-01A3-63B6-1276B3942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81DEFF-77C6-2B15-486F-2B8D7412FB1A}"/>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6" name="Footer Placeholder 5">
            <a:extLst>
              <a:ext uri="{FF2B5EF4-FFF2-40B4-BE49-F238E27FC236}">
                <a16:creationId xmlns:a16="http://schemas.microsoft.com/office/drawing/2014/main" id="{810C3FEE-646F-9425-1660-F22752CD5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5409B-D6B1-215E-A1E5-2B095B44D6AC}"/>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417321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BC67-A2A7-6F04-D598-53CD0E12B2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5265D0-73AC-CF99-2B98-0D2C767FAC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F7F895-68B0-5B45-B34F-157EADE941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B2C1C2-3BA0-4FFF-9394-445BD7F4BC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58F4C5-2660-0890-696B-5F3BB91EF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505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57CA-0B4B-9358-55BD-2D7A957DBF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E373ADA-0E97-44B2-697C-4EC7693D7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7A0145-5C1C-0825-C111-0266AA28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C246D1-50F8-783E-4E8C-FBA93EF1843C}"/>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6" name="Footer Placeholder 5">
            <a:extLst>
              <a:ext uri="{FF2B5EF4-FFF2-40B4-BE49-F238E27FC236}">
                <a16:creationId xmlns:a16="http://schemas.microsoft.com/office/drawing/2014/main" id="{C839C438-79E0-96DE-2C4B-3606DF0C5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4043F-7F8F-B2D3-BE08-7ED392DEDACE}"/>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69942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F33B-5F36-4527-B3EB-31C42C830B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500302-8BC2-98CF-D3F9-BB61BC1F9F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5E11EE-94EE-8457-2F87-5E9241246D89}"/>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5" name="Footer Placeholder 4">
            <a:extLst>
              <a:ext uri="{FF2B5EF4-FFF2-40B4-BE49-F238E27FC236}">
                <a16:creationId xmlns:a16="http://schemas.microsoft.com/office/drawing/2014/main" id="{2F0C100A-F51C-2EF0-9C9C-1B826349D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9A953-FAD0-3B92-4612-98CD56C1A818}"/>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1845411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A43750-B44E-AEF8-9C8F-C34908D44AD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63D0B3-9467-B00F-7A96-0DE181D2FC7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0125DB-D06B-5765-328D-8E70937422C3}"/>
              </a:ext>
            </a:extLst>
          </p:cNvPr>
          <p:cNvSpPr>
            <a:spLocks noGrp="1"/>
          </p:cNvSpPr>
          <p:nvPr>
            <p:ph type="dt" sz="half" idx="10"/>
          </p:nvPr>
        </p:nvSpPr>
        <p:spPr/>
        <p:txBody>
          <a:bodyPr/>
          <a:lstStyle/>
          <a:p>
            <a:fld id="{6B9EF2D5-6A18-42AE-B65D-2FB7A2176D09}" type="datetimeFigureOut">
              <a:rPr lang="en-US" smtClean="0"/>
              <a:t>5/12/2023</a:t>
            </a:fld>
            <a:endParaRPr lang="en-US"/>
          </a:p>
        </p:txBody>
      </p:sp>
      <p:sp>
        <p:nvSpPr>
          <p:cNvPr id="5" name="Footer Placeholder 4">
            <a:extLst>
              <a:ext uri="{FF2B5EF4-FFF2-40B4-BE49-F238E27FC236}">
                <a16:creationId xmlns:a16="http://schemas.microsoft.com/office/drawing/2014/main" id="{B2354C59-D3C8-7E8D-0885-0D3870B1E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16257-B496-0FA5-EF31-1CD0D5AE6E57}"/>
              </a:ext>
            </a:extLst>
          </p:cNvPr>
          <p:cNvSpPr>
            <a:spLocks noGrp="1"/>
          </p:cNvSpPr>
          <p:nvPr>
            <p:ph type="sldNum" sz="quarter" idx="12"/>
          </p:nvPr>
        </p:nvSpPr>
        <p:spPr/>
        <p:txBody>
          <a:bodyPr/>
          <a:lstStyle/>
          <a:p>
            <a:fld id="{3BFA58A3-2577-42D9-A8C0-4F1FB134E2B9}" type="slidenum">
              <a:rPr lang="en-US" smtClean="0"/>
              <a:t>‹#›</a:t>
            </a:fld>
            <a:endParaRPr lang="en-US"/>
          </a:p>
        </p:txBody>
      </p:sp>
    </p:spTree>
    <p:extLst>
      <p:ext uri="{BB962C8B-B14F-4D97-AF65-F5344CB8AC3E}">
        <p14:creationId xmlns:p14="http://schemas.microsoft.com/office/powerpoint/2010/main" val="2597178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E705-B26D-B78D-E695-2AA959A905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B3DFEF-6096-32A6-AA64-C4EB18ED6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44295F-9E13-C5AF-5BCB-F683C5BB1A3C}"/>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B0B730CD-4F9F-B9E9-5901-DAF945138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9AE1B-EE74-1264-3029-0861577395D5}"/>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4152237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BC67-A2A7-6F04-D598-53CD0E12B2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5265D0-73AC-CF99-2B98-0D2C767FAC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F7F895-68B0-5B45-B34F-157EADE941E8}"/>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6FB2C1C2-3BA0-4FFF-9394-445BD7F4B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8F4C5-2660-0890-696B-5F3BB91EFA4B}"/>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2863112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8540-A526-B594-8C49-4D5E5266A3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5AE976-ECF4-061C-25A6-8A1550C5D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04998D-839E-49F9-9B17-115C81F5A6D3}"/>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03F6B421-3832-64FD-CEE5-1D3681F67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1078A-1EF4-0BA2-ED2B-4FF055EA9CAB}"/>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565991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D8DC-BF03-C953-DF4A-AEB5AC6463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7A17CE-5A3E-FC20-9E33-81C724E5B3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7A4240-7108-5929-464E-571E0B2859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6EA84D-CBFB-AFD0-EB30-196E252B1EF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A70E1E5E-8886-3BA6-1E23-E9B517733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72163-D09F-D5CB-761F-A0B325615764}"/>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762256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FE2A-1112-C8D6-0EA1-E5C1955893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24AFDD-BBAD-0BBD-03FA-E10E72BAE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773B33-9FD0-775A-84D3-A853360D5E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88CAC9-B785-E9AE-7889-F3C834DF2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337AA5-EB32-40A5-B563-3938541F55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4CC1BC-4052-19D3-8351-380064A4EDFF}"/>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8" name="Footer Placeholder 7">
            <a:extLst>
              <a:ext uri="{FF2B5EF4-FFF2-40B4-BE49-F238E27FC236}">
                <a16:creationId xmlns:a16="http://schemas.microsoft.com/office/drawing/2014/main" id="{AA44AE31-380E-2922-3F6E-4AE7E3CE7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6F08B-DF72-3711-EE6B-983B7AE8B881}"/>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4112889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B206-E22E-AE75-2578-6D9DB4EB810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70AD55-23F1-D3F0-BF2A-BD12104D50D9}"/>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4" name="Footer Placeholder 3">
            <a:extLst>
              <a:ext uri="{FF2B5EF4-FFF2-40B4-BE49-F238E27FC236}">
                <a16:creationId xmlns:a16="http://schemas.microsoft.com/office/drawing/2014/main" id="{DDA09407-7517-A28A-24F2-903D4FEB7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0A19B-B653-C83A-5E8B-82B191118BE5}"/>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4288658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503E2-5C7E-FD99-60E3-F01B7F0867A8}"/>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3" name="Footer Placeholder 2">
            <a:extLst>
              <a:ext uri="{FF2B5EF4-FFF2-40B4-BE49-F238E27FC236}">
                <a16:creationId xmlns:a16="http://schemas.microsoft.com/office/drawing/2014/main" id="{ACB2E9FD-79B5-CC74-6957-93399FA5A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D5D72-8D7C-4199-F056-2CC0ABC0CCCD}"/>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215843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8540-A526-B594-8C49-4D5E5266A3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5AE976-ECF4-061C-25A6-8A1550C5D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04998D-839E-49F9-9B17-115C81F5A6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3F6B421-3832-64FD-CEE5-1D3681F674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31078A-1EF4-0BA2-ED2B-4FF055EA9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462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1E71-04C8-ED12-50F0-6229A6FC7B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67B625-0EA8-0D81-FD30-68DD22351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D221AB-9B89-84EF-7435-79E3F1A4A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993449-AC37-C295-5461-853551C43C57}"/>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E041472D-98C7-8986-322B-D02694FF3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680B0-8BFA-A578-5257-005EB2F1A1A8}"/>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99449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C51E-4379-C80A-2C67-44AE44C420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E9BDFC-48CE-2183-64E3-66B9408B1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1203A-13E2-16F5-224E-41C28CD84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100CB6-53E2-2618-E1B7-359904CB7B2F}"/>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06112ED9-0F59-8EAD-D96E-41E290055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EA5C3-7DA9-40B1-8B42-3E8676917A71}"/>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87189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5440-5DB7-14A7-9028-C9CE4446D3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7AC59A-E64C-E290-FC27-F3EAFB24E4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E9D804-7DC6-7399-B910-78F686726E9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CE4AE45D-4D80-B8F1-E79A-123A46C05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D126B-F1BA-6603-9F38-F0DB80966130}"/>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2255503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C08B6-CCCA-9DFF-9A1A-DA40A1FB86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016DAE-D1F8-E65F-5415-619B16FC51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17FC61-1A26-A218-F889-27DAB40AB20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26D9FB93-25FF-1DEA-0F7C-77ADC16FF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226B3-D604-C603-9713-68918110C378}"/>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6347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D8DC-BF03-C953-DF4A-AEB5AC6463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7A17CE-5A3E-FC20-9E33-81C724E5B3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7A4240-7108-5929-464E-571E0B2859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6EA84D-CBFB-AFD0-EB30-196E252B1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0E1E5E-8886-3BA6-1E23-E9B517733F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3A72163-D09F-D5CB-761F-A0B3256157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61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FE2A-1112-C8D6-0EA1-E5C1955893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24AFDD-BBAD-0BBD-03FA-E10E72BAE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773B33-9FD0-775A-84D3-A853360D5E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88CAC9-B785-E9AE-7889-F3C834DF2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337AA5-EB32-40A5-B563-3938541F55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4CC1BC-4052-19D3-8351-380064A4ED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A44AE31-380E-2922-3F6E-4AE7E3CE71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AF6F08B-DF72-3711-EE6B-983B7AE8B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6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B206-E22E-AE75-2578-6D9DB4EB810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70AD55-23F1-D3F0-BF2A-BD12104D50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DA09407-7517-A28A-24F2-903D4FEB7D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C70A19B-B653-C83A-5E8B-82B191118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5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503E2-5C7E-FD99-60E3-F01B7F0867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B2E9FD-79B5-CC74-6957-93399FA5AB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0CD5D72-8D7C-4199-F056-2CC0ABC0C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70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1E71-04C8-ED12-50F0-6229A6FC7B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67B625-0EA8-0D81-FD30-68DD22351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D221AB-9B89-84EF-7435-79E3F1A4A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993449-AC37-C295-5461-853551C43C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041472D-98C7-8986-322B-D02694FF35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2D680B0-8BFA-A578-5257-005EB2F1A1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88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C51E-4379-C80A-2C67-44AE44C420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E9BDFC-48CE-2183-64E3-66B9408B1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1203A-13E2-16F5-224E-41C28CD84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100CB6-53E2-2618-E1B7-359904CB7B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6112ED9-0F59-8EAD-D96E-41E2900559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5CEA5C3-7DA9-40B1-8B42-3E8676917A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80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83215-6B0F-B590-7A91-579C42B2D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D92085-D9F4-D8B6-B575-E76B6DEF6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9F8524-81D3-3FAC-22FD-83766B91F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C41FFB-9129-41A9-A197-1DF724D9133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B14A946-E305-64C3-37B5-19040C615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68C0DB-CCB2-763A-7294-9EB12F9F6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27E072-63B9-469D-8CB8-12171BF81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23305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3815F-7238-C8DC-9BC9-F89B85725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D2317A-0BE2-86D9-8764-AA30321DA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0B8055-59E8-E72E-B7C8-BB62180D3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EF2D5-6A18-42AE-B65D-2FB7A2176D09}" type="datetimeFigureOut">
              <a:rPr lang="en-US" smtClean="0"/>
              <a:t>5/12/2023</a:t>
            </a:fld>
            <a:endParaRPr lang="en-US"/>
          </a:p>
        </p:txBody>
      </p:sp>
      <p:sp>
        <p:nvSpPr>
          <p:cNvPr id="5" name="Footer Placeholder 4">
            <a:extLst>
              <a:ext uri="{FF2B5EF4-FFF2-40B4-BE49-F238E27FC236}">
                <a16:creationId xmlns:a16="http://schemas.microsoft.com/office/drawing/2014/main" id="{1D05CCEC-34E1-6F44-4F25-93560B44E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141078-5071-4AF3-0915-DFC7A311A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A58A3-2577-42D9-A8C0-4F1FB134E2B9}" type="slidenum">
              <a:rPr lang="en-US" smtClean="0"/>
              <a:t>‹#›</a:t>
            </a:fld>
            <a:endParaRPr lang="en-US"/>
          </a:p>
        </p:txBody>
      </p:sp>
    </p:spTree>
    <p:extLst>
      <p:ext uri="{BB962C8B-B14F-4D97-AF65-F5344CB8AC3E}">
        <p14:creationId xmlns:p14="http://schemas.microsoft.com/office/powerpoint/2010/main" val="375331922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83215-6B0F-B590-7A91-579C42B2D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D92085-D9F4-D8B6-B575-E76B6DEF6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9F8524-81D3-3FAC-22FD-83766B91F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9B14A946-E305-64C3-37B5-19040C615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68C0DB-CCB2-763A-7294-9EB12F9F6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7E072-63B9-469D-8CB8-12171BF81750}" type="slidenum">
              <a:rPr lang="en-US" smtClean="0"/>
              <a:t>‹#›</a:t>
            </a:fld>
            <a:endParaRPr lang="en-US"/>
          </a:p>
        </p:txBody>
      </p:sp>
    </p:spTree>
    <p:extLst>
      <p:ext uri="{BB962C8B-B14F-4D97-AF65-F5344CB8AC3E}">
        <p14:creationId xmlns:p14="http://schemas.microsoft.com/office/powerpoint/2010/main" val="219453121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mailto:simona.barbu@feantsa.org"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DBE6"/>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5"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9" name="Freeform: Shape 18">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38FD984-5765-FF83-ADA7-47078BA0040B}"/>
              </a:ext>
            </a:extLst>
          </p:cNvPr>
          <p:cNvSpPr>
            <a:spLocks noGrp="1"/>
          </p:cNvSpPr>
          <p:nvPr>
            <p:ph type="ctrTitle"/>
          </p:nvPr>
        </p:nvSpPr>
        <p:spPr>
          <a:xfrm>
            <a:off x="161365" y="1154325"/>
            <a:ext cx="12188949" cy="2226769"/>
          </a:xfrm>
        </p:spPr>
        <p:txBody>
          <a:bodyPr vert="horz" lIns="91440" tIns="45720" rIns="91440" bIns="45720" rtlCol="0" anchor="ctr">
            <a:normAutofit/>
          </a:bodyPr>
          <a:lstStyle/>
          <a:p>
            <a:pPr algn="l"/>
            <a:br>
              <a:rPr lang="en-GB" sz="2400" b="1" dirty="0">
                <a:solidFill>
                  <a:schemeClr val="bg1"/>
                </a:solidFill>
                <a:latin typeface="+mn-lt"/>
                <a:ea typeface="+mn-ea"/>
                <a:cs typeface="+mn-cs"/>
              </a:rPr>
            </a:br>
            <a:endParaRPr lang="en-US" sz="2400" b="1" dirty="0">
              <a:solidFill>
                <a:schemeClr val="bg1"/>
              </a:solidFill>
              <a:latin typeface="+mn-lt"/>
              <a:ea typeface="+mn-ea"/>
              <a:cs typeface="+mn-cs"/>
            </a:endParaRPr>
          </a:p>
        </p:txBody>
      </p:sp>
      <p:sp>
        <p:nvSpPr>
          <p:cNvPr id="5" name="TextBox 4">
            <a:extLst>
              <a:ext uri="{FF2B5EF4-FFF2-40B4-BE49-F238E27FC236}">
                <a16:creationId xmlns:a16="http://schemas.microsoft.com/office/drawing/2014/main" id="{1AA85340-AEF0-D632-D359-43EE7EEA895C}"/>
              </a:ext>
            </a:extLst>
          </p:cNvPr>
          <p:cNvSpPr txBox="1"/>
          <p:nvPr/>
        </p:nvSpPr>
        <p:spPr>
          <a:xfrm>
            <a:off x="305745" y="5675210"/>
            <a:ext cx="8124400" cy="923330"/>
          </a:xfrm>
          <a:prstGeom prst="rect">
            <a:avLst/>
          </a:prstGeom>
          <a:noFill/>
        </p:spPr>
        <p:txBody>
          <a:bodyPr wrap="square">
            <a:spAutoFit/>
          </a:bodyPr>
          <a:lstStyle/>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This material has been prepared by Marina Csikós </a:t>
            </a:r>
          </a:p>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a:t>
            </a:r>
            <a:r>
              <a:rPr lang="en-US" sz="1800" b="1" kern="1200" dirty="0">
                <a:solidFill>
                  <a:schemeClr val="tx2"/>
                </a:solidFill>
                <a:latin typeface="+mn-lt"/>
                <a:ea typeface="+mn-ea"/>
                <a:cs typeface="+mn-cs"/>
              </a:rPr>
              <a:t>csikosmarina1993</a:t>
            </a:r>
            <a:r>
              <a:rPr kumimoji="0" lang="en-US" sz="1800" b="1" i="0" u="none" strike="noStrike" kern="1200" cap="none" spc="0" normalizeH="0" baseline="0" noProof="0" dirty="0">
                <a:ln>
                  <a:noFill/>
                </a:ln>
                <a:solidFill>
                  <a:schemeClr val="tx2"/>
                </a:solidFill>
                <a:effectLst/>
                <a:uLnTx/>
                <a:uFillTx/>
                <a:latin typeface="+mn-lt"/>
                <a:ea typeface="+mn-ea"/>
                <a:cs typeface="+mn-cs"/>
              </a:rPr>
              <a:t>@gmail.com) in the context of PRODEC project.</a:t>
            </a:r>
          </a:p>
          <a:p>
            <a:pPr algn="l"/>
            <a:r>
              <a:rPr lang="en-US" sz="1800" dirty="0">
                <a:solidFill>
                  <a:schemeClr val="tx2"/>
                </a:solidFill>
              </a:rPr>
              <a:t>April</a:t>
            </a:r>
            <a:r>
              <a:rPr lang="en-US" sz="1800" kern="1200" dirty="0">
                <a:solidFill>
                  <a:schemeClr val="tx2"/>
                </a:solidFill>
                <a:latin typeface="+mn-lt"/>
                <a:ea typeface="+mn-ea"/>
                <a:cs typeface="+mn-cs"/>
              </a:rPr>
              <a:t> 2023</a:t>
            </a:r>
          </a:p>
        </p:txBody>
      </p:sp>
      <p:pic>
        <p:nvPicPr>
          <p:cNvPr id="4" name="Picture 3" descr="Graphical user interface&#10;&#10;Description automatically generated">
            <a:extLst>
              <a:ext uri="{FF2B5EF4-FFF2-40B4-BE49-F238E27FC236}">
                <a16:creationId xmlns:a16="http://schemas.microsoft.com/office/drawing/2014/main" id="{E4ED407B-8D37-C62A-BCEB-0C515F8DFA35}"/>
              </a:ext>
            </a:extLst>
          </p:cNvPr>
          <p:cNvPicPr>
            <a:picLocks noChangeAspect="1"/>
          </p:cNvPicPr>
          <p:nvPr/>
        </p:nvPicPr>
        <p:blipFill rotWithShape="1">
          <a:blip r:embed="rId3">
            <a:extLst>
              <a:ext uri="{28A0092B-C50C-407E-A947-70E740481C1C}">
                <a14:useLocalDpi xmlns:a14="http://schemas.microsoft.com/office/drawing/2010/main" val="0"/>
              </a:ext>
            </a:extLst>
          </a:blip>
          <a:srcRect t="58" r="4" b="4"/>
          <a:stretch/>
        </p:blipFill>
        <p:spPr>
          <a:xfrm>
            <a:off x="8223421" y="1582076"/>
            <a:ext cx="3720450" cy="3718274"/>
          </a:xfrm>
          <a:prstGeom prst="rect">
            <a:avLst/>
          </a:prstGeom>
        </p:spPr>
      </p:pic>
      <p:sp>
        <p:nvSpPr>
          <p:cNvPr id="8" name="TextBox 7">
            <a:extLst>
              <a:ext uri="{FF2B5EF4-FFF2-40B4-BE49-F238E27FC236}">
                <a16:creationId xmlns:a16="http://schemas.microsoft.com/office/drawing/2014/main" id="{95C62441-043A-C153-0D12-C53682C74CC6}"/>
              </a:ext>
            </a:extLst>
          </p:cNvPr>
          <p:cNvSpPr txBox="1"/>
          <p:nvPr/>
        </p:nvSpPr>
        <p:spPr>
          <a:xfrm>
            <a:off x="248130" y="953154"/>
            <a:ext cx="7972243" cy="30162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hu-HU" sz="3600" b="1" i="0" u="none" strike="noStrike" kern="1200" cap="none" spc="0" normalizeH="0" baseline="0" noProof="0" dirty="0">
                <a:ln>
                  <a:noFill/>
                </a:ln>
                <a:solidFill>
                  <a:prstClr val="white"/>
                </a:solidFill>
                <a:effectLst/>
                <a:uLnTx/>
                <a:uFillTx/>
                <a:latin typeface="Calibri" panose="020F0502020204030204"/>
                <a:ea typeface="+mn-ea"/>
                <a:cs typeface="+mn-cs"/>
              </a:rPr>
              <a:t>Learning </a:t>
            </a:r>
            <a:r>
              <a:rPr lang="en-GB" sz="3600" b="1" dirty="0">
                <a:solidFill>
                  <a:prstClr val="white"/>
                </a:solidFill>
                <a:latin typeface="Calibri" panose="020F0502020204030204"/>
              </a:rPr>
              <a:t>A</a:t>
            </a:r>
            <a:r>
              <a:rPr kumimoji="0" lang="hu-HU" sz="3600" b="1" i="0" u="none" strike="noStrike" kern="1200" cap="none" spc="0" normalizeH="0" baseline="0" noProof="0" dirty="0">
                <a:ln>
                  <a:noFill/>
                </a:ln>
                <a:solidFill>
                  <a:prstClr val="white"/>
                </a:solidFill>
                <a:effectLst/>
                <a:uLnTx/>
                <a:uFillTx/>
                <a:latin typeface="Calibri" panose="020F0502020204030204"/>
                <a:ea typeface="+mn-ea"/>
                <a:cs typeface="+mn-cs"/>
              </a:rPr>
              <a:t>bout Europe’s </a:t>
            </a:r>
            <a:r>
              <a:rPr lang="fr-BE" sz="3600" b="1" dirty="0">
                <a:solidFill>
                  <a:prstClr val="white"/>
                </a:solidFill>
                <a:latin typeface="Calibri" panose="020F0502020204030204"/>
              </a:rPr>
              <a:t>B</a:t>
            </a:r>
            <a:r>
              <a:rPr kumimoji="0" lang="hu-HU" sz="3600" b="1" i="0" u="none" strike="noStrike" kern="1200" cap="none" spc="0" normalizeH="0" baseline="0" noProof="0" dirty="0">
                <a:ln>
                  <a:noFill/>
                </a:ln>
                <a:solidFill>
                  <a:prstClr val="white"/>
                </a:solidFill>
                <a:effectLst/>
                <a:uLnTx/>
                <a:uFillTx/>
                <a:latin typeface="Calibri" panose="020F0502020204030204"/>
                <a:ea typeface="+mn-ea"/>
                <a:cs typeface="+mn-cs"/>
              </a:rPr>
              <a:t>iggest </a:t>
            </a:r>
            <a:r>
              <a:rPr lang="en-GB" sz="3600" b="1" dirty="0">
                <a:solidFill>
                  <a:prstClr val="white"/>
                </a:solidFill>
                <a:latin typeface="Calibri" panose="020F0502020204030204"/>
              </a:rPr>
              <a:t>E</a:t>
            </a:r>
            <a:r>
              <a:rPr kumimoji="0" lang="en-GB" sz="3600" b="1" i="0" u="none" strike="noStrike" kern="1200" cap="none" spc="0" normalizeH="0" baseline="0" noProof="0" dirty="0" err="1">
                <a:ln>
                  <a:noFill/>
                </a:ln>
                <a:solidFill>
                  <a:prstClr val="white"/>
                </a:solidFill>
                <a:effectLst/>
                <a:uLnTx/>
                <a:uFillTx/>
                <a:latin typeface="Calibri" panose="020F0502020204030204"/>
                <a:ea typeface="+mn-ea"/>
                <a:cs typeface="+mn-cs"/>
              </a:rPr>
              <a:t>thnic</a:t>
            </a:r>
            <a:r>
              <a:rPr kumimoji="0" lang="fr-BE" sz="3600" b="1" i="0" u="none" strike="noStrike" kern="1200" cap="none" spc="0" normalizeH="0" baseline="0" noProof="0" dirty="0">
                <a:ln>
                  <a:noFill/>
                </a:ln>
                <a:solidFill>
                  <a:prstClr val="white"/>
                </a:solidFill>
                <a:effectLst/>
                <a:uLnTx/>
                <a:uFillTx/>
                <a:latin typeface="Calibri" panose="020F0502020204030204"/>
                <a:ea typeface="+mn-ea"/>
                <a:cs typeface="+mn-cs"/>
              </a:rPr>
              <a:t> M</a:t>
            </a:r>
            <a:r>
              <a:rPr kumimoji="0" lang="hu-HU" sz="3600" b="1" i="0" u="none" strike="noStrike" kern="1200" cap="none" spc="0" normalizeH="0" baseline="0" noProof="0" dirty="0">
                <a:ln>
                  <a:noFill/>
                </a:ln>
                <a:solidFill>
                  <a:prstClr val="white"/>
                </a:solidFill>
                <a:effectLst/>
                <a:uLnTx/>
                <a:uFillTx/>
                <a:latin typeface="Calibri" panose="020F0502020204030204"/>
                <a:ea typeface="+mn-ea"/>
                <a:cs typeface="+mn-cs"/>
              </a:rPr>
              <a:t>inority  - The Roma</a:t>
            </a:r>
            <a:endParaRPr kumimoji="0" lang="en-GB" sz="3600" b="1" i="0" u="none" strike="noStrike" kern="1200" cap="none" spc="0" normalizeH="0" baseline="0" noProof="0" dirty="0">
              <a:ln>
                <a:noFill/>
              </a:ln>
              <a:solidFill>
                <a:schemeClr val="bg1"/>
              </a:solidFill>
              <a:effectLst/>
              <a:uLnTx/>
              <a:uFillTx/>
            </a:endParaRPr>
          </a:p>
          <a:p>
            <a:pPr defTabSz="914400">
              <a:spcAft>
                <a:spcPts val="600"/>
              </a:spcAft>
              <a:defRPr/>
            </a:pPr>
            <a:r>
              <a:rPr lang="en-GB" sz="3600" b="1" dirty="0">
                <a:solidFill>
                  <a:schemeClr val="accent6">
                    <a:lumMod val="50000"/>
                  </a:schemeClr>
                </a:solidFill>
                <a:latin typeface="+mn-lt"/>
                <a:ea typeface="+mn-ea"/>
                <a:cs typeface="+mn-cs"/>
              </a:rPr>
              <a:t>Module 2: The role of the Roma civil society in upholding Roma rights</a:t>
            </a:r>
          </a:p>
          <a:p>
            <a:pPr marL="0" marR="0" lvl="0" indent="0" defTabSz="914400" rtl="0" eaLnBrk="1" fontAlgn="auto" latinLnBrk="0" hangingPunct="1">
              <a:lnSpc>
                <a:spcPct val="100000"/>
              </a:lnSpc>
              <a:spcBef>
                <a:spcPts val="0"/>
              </a:spcBef>
              <a:spcAft>
                <a:spcPts val="600"/>
              </a:spcAft>
              <a:buClrTx/>
              <a:buSzTx/>
              <a:buFontTx/>
              <a:buNone/>
              <a:tabLst/>
              <a:defRPr/>
            </a:pPr>
            <a:endParaRPr kumimoji="0" lang="en-US" sz="36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59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192587-E548-60DD-A95F-BAE05BE95F18}"/>
              </a:ext>
            </a:extLst>
          </p:cNvPr>
          <p:cNvSpPr>
            <a:spLocks noGrp="1"/>
          </p:cNvSpPr>
          <p:nvPr>
            <p:ph type="title"/>
          </p:nvPr>
        </p:nvSpPr>
        <p:spPr>
          <a:xfrm>
            <a:off x="5526157" y="1526643"/>
            <a:ext cx="5827643" cy="1433433"/>
          </a:xfrm>
        </p:spPr>
        <p:txBody>
          <a:bodyPr anchor="b">
            <a:noAutofit/>
          </a:bodyPr>
          <a:lstStyle/>
          <a:p>
            <a:r>
              <a:rPr lang="hu-HU" sz="3600" b="1" u="sng" dirty="0">
                <a:latin typeface="Calibri "/>
              </a:rPr>
              <a:t>Arts</a:t>
            </a:r>
            <a:r>
              <a:rPr lang="en-GB" sz="3600" b="1" u="sng" dirty="0">
                <a:latin typeface="Calibri "/>
              </a:rPr>
              <a:t>, </a:t>
            </a:r>
            <a:r>
              <a:rPr lang="hu-HU" sz="3600" b="1" u="sng" dirty="0">
                <a:latin typeface="Calibri "/>
              </a:rPr>
              <a:t>Culture and the fight against discrimination - European Roma </a:t>
            </a:r>
            <a:r>
              <a:rPr lang="en-US" sz="3600" b="1" u="sng" dirty="0">
                <a:latin typeface="Calibri "/>
              </a:rPr>
              <a:t>I</a:t>
            </a:r>
            <a:r>
              <a:rPr lang="hu-HU" sz="3600" b="1" u="sng" dirty="0">
                <a:latin typeface="Calibri "/>
              </a:rPr>
              <a:t>nstitutute for </a:t>
            </a:r>
            <a:r>
              <a:rPr lang="en-US" sz="3600" b="1" u="sng" dirty="0">
                <a:latin typeface="Calibri "/>
              </a:rPr>
              <a:t>A</a:t>
            </a:r>
            <a:r>
              <a:rPr lang="hu-HU" sz="3600" b="1" u="sng" dirty="0">
                <a:latin typeface="Calibri "/>
              </a:rPr>
              <a:t>rts and </a:t>
            </a:r>
            <a:r>
              <a:rPr lang="en-US" sz="3600" b="1" u="sng" dirty="0">
                <a:latin typeface="Calibri "/>
              </a:rPr>
              <a:t>C</a:t>
            </a:r>
            <a:r>
              <a:rPr lang="hu-HU" sz="3600" b="1" u="sng" dirty="0">
                <a:latin typeface="Calibri "/>
              </a:rPr>
              <a:t>ulture </a:t>
            </a:r>
            <a:r>
              <a:rPr lang="en-GB" sz="3600" b="1" u="sng" dirty="0">
                <a:latin typeface="Calibri "/>
              </a:rPr>
              <a:t>(</a:t>
            </a:r>
            <a:r>
              <a:rPr lang="hu-HU" sz="3600" b="1" u="sng" dirty="0">
                <a:latin typeface="Calibri "/>
              </a:rPr>
              <a:t>ER</a:t>
            </a:r>
            <a:r>
              <a:rPr lang="en-US" sz="3600" b="1" u="sng" dirty="0">
                <a:latin typeface="Calibri "/>
              </a:rPr>
              <a:t>IAC)</a:t>
            </a:r>
          </a:p>
        </p:txBody>
      </p:sp>
      <p:pic>
        <p:nvPicPr>
          <p:cNvPr id="4098" name="Picture 2" descr="European Roma Institute for Arts and Culture - ERIAC">
            <a:extLst>
              <a:ext uri="{FF2B5EF4-FFF2-40B4-BE49-F238E27FC236}">
                <a16:creationId xmlns:a16="http://schemas.microsoft.com/office/drawing/2014/main" id="{ECFAEEA8-F5CC-5281-8A31-74652EC37D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8563" y="1391036"/>
            <a:ext cx="3449030" cy="34490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A8AB85-5DE2-29FF-9AE0-80D0B44687F5}"/>
              </a:ext>
            </a:extLst>
          </p:cNvPr>
          <p:cNvSpPr>
            <a:spLocks noGrp="1"/>
          </p:cNvSpPr>
          <p:nvPr>
            <p:ph idx="1"/>
          </p:nvPr>
        </p:nvSpPr>
        <p:spPr>
          <a:xfrm>
            <a:off x="5526156" y="3101976"/>
            <a:ext cx="5827644" cy="4121149"/>
          </a:xfrm>
        </p:spPr>
        <p:txBody>
          <a:bodyPr anchor="t">
            <a:normAutofit/>
          </a:bodyPr>
          <a:lstStyle/>
          <a:p>
            <a:r>
              <a:rPr lang="hu-HU" sz="2000" dirty="0"/>
              <a:t>Striving for the recognition of Roma arts and culture</a:t>
            </a:r>
          </a:p>
          <a:p>
            <a:r>
              <a:rPr lang="hu-HU" sz="2000" dirty="0"/>
              <a:t>Based in Berlin and Belgrade, but most of the inititatives are tra</a:t>
            </a:r>
            <a:r>
              <a:rPr lang="fr-FR" sz="2000" dirty="0"/>
              <a:t>n</a:t>
            </a:r>
            <a:r>
              <a:rPr lang="hu-HU" sz="2000" dirty="0"/>
              <a:t>snational </a:t>
            </a:r>
          </a:p>
          <a:p>
            <a:r>
              <a:rPr lang="fr-FR" sz="2000" dirty="0"/>
              <a:t>Goals: </a:t>
            </a:r>
            <a:r>
              <a:rPr lang="hu-HU" sz="2000" dirty="0"/>
              <a:t>Increasing the self-esteem of Roma and to decrease negative prejudice</a:t>
            </a:r>
            <a:r>
              <a:rPr lang="fr-FR" sz="2000" dirty="0"/>
              <a:t>s </a:t>
            </a:r>
            <a:r>
              <a:rPr lang="fr-FR" sz="2000" dirty="0" err="1"/>
              <a:t>among</a:t>
            </a:r>
            <a:r>
              <a:rPr lang="fr-FR" sz="2000" dirty="0"/>
              <a:t> society</a:t>
            </a:r>
          </a:p>
          <a:p>
            <a:r>
              <a:rPr lang="hu-HU" sz="2000" dirty="0"/>
              <a:t>Serves as an international creative hub to support</a:t>
            </a:r>
            <a:r>
              <a:rPr lang="fr-FR" sz="2000" dirty="0"/>
              <a:t> </a:t>
            </a:r>
            <a:r>
              <a:rPr lang="en-GB" sz="2000" dirty="0"/>
              <a:t>creative ideas across borders, cultural domains and Romani identities</a:t>
            </a:r>
            <a:endParaRPr lang="hu-HU" sz="2000" dirty="0"/>
          </a:p>
          <a:p>
            <a:pPr marL="0" indent="0">
              <a:buNone/>
            </a:pPr>
            <a:endParaRPr lang="en-US" sz="2000" dirty="0"/>
          </a:p>
        </p:txBody>
      </p:sp>
    </p:spTree>
    <p:extLst>
      <p:ext uri="{BB962C8B-B14F-4D97-AF65-F5344CB8AC3E}">
        <p14:creationId xmlns:p14="http://schemas.microsoft.com/office/powerpoint/2010/main" val="350941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2DBF50-5D5B-71FA-0E5B-1B8FC7DC1234}"/>
              </a:ext>
            </a:extLst>
          </p:cNvPr>
          <p:cNvSpPr>
            <a:spLocks noGrp="1"/>
          </p:cNvSpPr>
          <p:nvPr>
            <p:ph type="title"/>
          </p:nvPr>
        </p:nvSpPr>
        <p:spPr>
          <a:xfrm>
            <a:off x="5526158" y="622379"/>
            <a:ext cx="5827643" cy="1433433"/>
          </a:xfrm>
        </p:spPr>
        <p:txBody>
          <a:bodyPr anchor="b">
            <a:noAutofit/>
          </a:bodyPr>
          <a:lstStyle/>
          <a:p>
            <a:r>
              <a:rPr lang="hu-HU" sz="3600" b="1" u="sng" dirty="0">
                <a:latin typeface="Calibri "/>
              </a:rPr>
              <a:t>Economic Justice - </a:t>
            </a:r>
            <a:r>
              <a:rPr lang="en-GB" sz="3600" b="1" u="sng" dirty="0">
                <a:latin typeface="Calibri "/>
              </a:rPr>
              <a:t>Roma Economic Development Initiative</a:t>
            </a:r>
            <a:endParaRPr lang="en-US" sz="3600" b="1" u="sng" dirty="0">
              <a:latin typeface="Calibri "/>
            </a:endParaRPr>
          </a:p>
        </p:txBody>
      </p:sp>
      <p:pic>
        <p:nvPicPr>
          <p:cNvPr id="5122" name="Picture 2" descr="REDI - Roma Entrepreneurship Development Initiative - Home | Facebook">
            <a:extLst>
              <a:ext uri="{FF2B5EF4-FFF2-40B4-BE49-F238E27FC236}">
                <a16:creationId xmlns:a16="http://schemas.microsoft.com/office/drawing/2014/main" id="{A941E2D6-D496-9A20-7472-DD1BFDF0FC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199" y="1449059"/>
            <a:ext cx="3449030" cy="34490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6848938-6C4D-0136-ACC0-8C1697BDBD26}"/>
              </a:ext>
            </a:extLst>
          </p:cNvPr>
          <p:cNvSpPr>
            <a:spLocks noGrp="1"/>
          </p:cNvSpPr>
          <p:nvPr>
            <p:ph idx="1"/>
          </p:nvPr>
        </p:nvSpPr>
        <p:spPr>
          <a:xfrm>
            <a:off x="5324269" y="2114472"/>
            <a:ext cx="5827644" cy="4121149"/>
          </a:xfrm>
        </p:spPr>
        <p:txBody>
          <a:bodyPr anchor="t">
            <a:normAutofit/>
          </a:bodyPr>
          <a:lstStyle/>
          <a:p>
            <a:r>
              <a:rPr lang="en-GB" sz="1700" dirty="0"/>
              <a:t>Focusing on developing tools to increase vulnerable communities’ economic empowerment</a:t>
            </a:r>
            <a:endParaRPr lang="hu-HU" sz="1700" dirty="0"/>
          </a:p>
          <a:p>
            <a:r>
              <a:rPr lang="en-GB" sz="1700" dirty="0"/>
              <a:t>Scale up micro, small, and medium-size companies by identifying, investing, and supporting those with a potential to add jobs and multiply the benefits to the community.</a:t>
            </a:r>
            <a:endParaRPr lang="hu-HU" sz="1700" dirty="0"/>
          </a:p>
          <a:p>
            <a:r>
              <a:rPr lang="en-GB" sz="1700" dirty="0"/>
              <a:t>Nurture entrepreneurship in young Roma generation so that they may become a catalyst for boosting economic development.</a:t>
            </a:r>
          </a:p>
          <a:p>
            <a:r>
              <a:rPr lang="en-GB" sz="1700" dirty="0"/>
              <a:t>Building the capacities of Roma investment professionals capable to work for the first Roma Investment Fund.</a:t>
            </a:r>
            <a:endParaRPr lang="hu-HU" sz="1700" dirty="0"/>
          </a:p>
          <a:p>
            <a:r>
              <a:rPr lang="en-GB" sz="1700" dirty="0"/>
              <a:t>Advocate for Roma entrepreneurs by establishing business clubs, associations, and cooperatives aimed to improve the business environment and funding opportunities.</a:t>
            </a:r>
          </a:p>
          <a:p>
            <a:endParaRPr lang="en-US" sz="1700" dirty="0"/>
          </a:p>
        </p:txBody>
      </p:sp>
    </p:spTree>
    <p:extLst>
      <p:ext uri="{BB962C8B-B14F-4D97-AF65-F5344CB8AC3E}">
        <p14:creationId xmlns:p14="http://schemas.microsoft.com/office/powerpoint/2010/main" val="79938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Freeform: Shape 615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7E5EE2-102F-E051-360C-99AF927E027F}"/>
              </a:ext>
            </a:extLst>
          </p:cNvPr>
          <p:cNvSpPr>
            <a:spLocks noGrp="1"/>
          </p:cNvSpPr>
          <p:nvPr>
            <p:ph type="title"/>
          </p:nvPr>
        </p:nvSpPr>
        <p:spPr>
          <a:xfrm>
            <a:off x="5526157" y="622379"/>
            <a:ext cx="5827643" cy="1433433"/>
          </a:xfrm>
        </p:spPr>
        <p:txBody>
          <a:bodyPr anchor="b">
            <a:noAutofit/>
          </a:bodyPr>
          <a:lstStyle/>
          <a:p>
            <a:r>
              <a:rPr lang="hu-HU" sz="3600" b="1" u="sng" dirty="0">
                <a:latin typeface="Calibri "/>
              </a:rPr>
              <a:t>Empowerment of Young Roma – Phiren Amenca International Network</a:t>
            </a:r>
            <a:endParaRPr lang="en-US" sz="3600" b="1" u="sng" dirty="0">
              <a:latin typeface="Calibri "/>
            </a:endParaRPr>
          </a:p>
        </p:txBody>
      </p:sp>
      <p:pic>
        <p:nvPicPr>
          <p:cNvPr id="6146" name="Picture 2" descr="Phiren Amenca Office – RGDTS Nonprofit Kft | Phiren Amenca">
            <a:extLst>
              <a:ext uri="{FF2B5EF4-FFF2-40B4-BE49-F238E27FC236}">
                <a16:creationId xmlns:a16="http://schemas.microsoft.com/office/drawing/2014/main" id="{380E96F4-90FF-F7EF-DBDE-AC5376D39B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312" y="1537735"/>
            <a:ext cx="4309533" cy="24241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A1CA0D-0988-1964-2EDC-48B4070A7DB6}"/>
              </a:ext>
            </a:extLst>
          </p:cNvPr>
          <p:cNvSpPr>
            <a:spLocks noGrp="1"/>
          </p:cNvSpPr>
          <p:nvPr>
            <p:ph idx="1"/>
          </p:nvPr>
        </p:nvSpPr>
        <p:spPr>
          <a:xfrm>
            <a:off x="5526156" y="2055813"/>
            <a:ext cx="5827644" cy="4121149"/>
          </a:xfrm>
        </p:spPr>
        <p:txBody>
          <a:bodyPr anchor="t">
            <a:normAutofit/>
          </a:bodyPr>
          <a:lstStyle/>
          <a:p>
            <a:pPr marL="0" indent="0">
              <a:buNone/>
            </a:pPr>
            <a:r>
              <a:rPr lang="hu-HU" sz="1900" b="0" i="0" dirty="0">
                <a:effectLst/>
                <a:latin typeface="Asap"/>
              </a:rPr>
              <a:t>A </a:t>
            </a:r>
            <a:r>
              <a:rPr lang="en-GB" sz="1900" b="0" i="0" dirty="0">
                <a:effectLst/>
                <a:latin typeface="Asap"/>
              </a:rPr>
              <a:t>network of Roma and non-Roma volunteers and voluntary service organizations creating opportunities for non-formal education, dialogue, and engagement in order to challenge stereotypes and racism.</a:t>
            </a:r>
            <a:endParaRPr lang="hu-HU" sz="1900" b="0" i="0" dirty="0">
              <a:effectLst/>
              <a:latin typeface="Asap"/>
            </a:endParaRPr>
          </a:p>
          <a:p>
            <a:pPr marL="0" indent="0">
              <a:buNone/>
            </a:pPr>
            <a:r>
              <a:rPr lang="hu-HU" sz="1900" b="1" u="sng" dirty="0">
                <a:latin typeface="Asap"/>
              </a:rPr>
              <a:t>Main areas</a:t>
            </a:r>
            <a:r>
              <a:rPr lang="fr-FR" sz="1900" b="1" u="sng" dirty="0">
                <a:latin typeface="Asap"/>
              </a:rPr>
              <a:t> of </a:t>
            </a:r>
            <a:r>
              <a:rPr lang="fr-FR" sz="1900" b="1" u="sng" dirty="0" err="1">
                <a:latin typeface="Asap"/>
              </a:rPr>
              <a:t>work</a:t>
            </a:r>
            <a:r>
              <a:rPr lang="fr-FR" sz="1900" b="1" u="sng" dirty="0">
                <a:latin typeface="Asap"/>
              </a:rPr>
              <a:t>:</a:t>
            </a:r>
            <a:endParaRPr lang="hu-HU" sz="1900" b="1" u="sng" dirty="0">
              <a:latin typeface="Asap"/>
            </a:endParaRPr>
          </a:p>
          <a:p>
            <a:r>
              <a:rPr lang="hu-HU" sz="1900" dirty="0">
                <a:latin typeface="Asap"/>
              </a:rPr>
              <a:t>Voluntary service: giving Roma and non-Roma young</a:t>
            </a:r>
            <a:r>
              <a:rPr lang="fr-FR" sz="1900" dirty="0">
                <a:latin typeface="Asap"/>
              </a:rPr>
              <a:t> people</a:t>
            </a:r>
            <a:r>
              <a:rPr lang="hu-HU" sz="1900" dirty="0">
                <a:latin typeface="Asap"/>
              </a:rPr>
              <a:t> the opportunity to learn about new cultures, </a:t>
            </a:r>
            <a:r>
              <a:rPr lang="en-GB" sz="1900" dirty="0">
                <a:latin typeface="Asap"/>
              </a:rPr>
              <a:t>acquire</a:t>
            </a:r>
            <a:r>
              <a:rPr lang="fr-FR" sz="1900" dirty="0">
                <a:latin typeface="Asap"/>
              </a:rPr>
              <a:t> </a:t>
            </a:r>
            <a:r>
              <a:rPr lang="hu-HU" sz="1900" dirty="0">
                <a:latin typeface="Asap"/>
              </a:rPr>
              <a:t>new skills, learn languages</a:t>
            </a:r>
            <a:r>
              <a:rPr lang="en-GB" sz="1900" dirty="0">
                <a:latin typeface="Asap"/>
              </a:rPr>
              <a:t>.</a:t>
            </a:r>
            <a:endParaRPr lang="hu-HU" sz="1900" dirty="0">
              <a:latin typeface="Asap"/>
            </a:endParaRPr>
          </a:p>
          <a:p>
            <a:r>
              <a:rPr lang="hu-HU" sz="1900" dirty="0">
                <a:latin typeface="Asap"/>
              </a:rPr>
              <a:t>Non-formal education: Educati</a:t>
            </a:r>
            <a:r>
              <a:rPr lang="fr-FR" sz="1900" dirty="0" err="1">
                <a:latin typeface="Asap"/>
              </a:rPr>
              <a:t>ng</a:t>
            </a:r>
            <a:r>
              <a:rPr lang="hu-HU" sz="1900" dirty="0">
                <a:latin typeface="Asap"/>
              </a:rPr>
              <a:t> young people about Roma history and human rights issues which concern young Roma people specifically.</a:t>
            </a:r>
          </a:p>
          <a:p>
            <a:r>
              <a:rPr lang="hu-HU" sz="1900" dirty="0">
                <a:latin typeface="Asap"/>
              </a:rPr>
              <a:t>Networking and advocacy: Mainstreaming young Roma through EU policies</a:t>
            </a:r>
            <a:r>
              <a:rPr lang="en-GB" sz="1900" dirty="0">
                <a:latin typeface="Asap"/>
              </a:rPr>
              <a:t>.</a:t>
            </a:r>
            <a:endParaRPr lang="en-US" sz="1900" dirty="0"/>
          </a:p>
        </p:txBody>
      </p:sp>
    </p:spTree>
    <p:extLst>
      <p:ext uri="{BB962C8B-B14F-4D97-AF65-F5344CB8AC3E}">
        <p14:creationId xmlns:p14="http://schemas.microsoft.com/office/powerpoint/2010/main" val="12035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Nem érhető el leírás a fényképhez.">
            <a:extLst>
              <a:ext uri="{FF2B5EF4-FFF2-40B4-BE49-F238E27FC236}">
                <a16:creationId xmlns:a16="http://schemas.microsoft.com/office/drawing/2014/main" id="{BD6BEF0D-9E31-E124-E277-7284F3C2CF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0768" y="73768"/>
            <a:ext cx="6710464" cy="671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1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9F40C7-D910-02C6-3A2D-0C090466CA85}"/>
              </a:ext>
            </a:extLst>
          </p:cNvPr>
          <p:cNvSpPr>
            <a:spLocks noGrp="1"/>
          </p:cNvSpPr>
          <p:nvPr>
            <p:ph type="title"/>
          </p:nvPr>
        </p:nvSpPr>
        <p:spPr>
          <a:xfrm>
            <a:off x="1115568" y="548640"/>
            <a:ext cx="10168128" cy="1179576"/>
          </a:xfrm>
        </p:spPr>
        <p:txBody>
          <a:bodyPr>
            <a:normAutofit/>
          </a:bodyPr>
          <a:lstStyle/>
          <a:p>
            <a:r>
              <a:rPr lang="en-GB" sz="3600" b="1" u="sng" dirty="0">
                <a:latin typeface="Calibri "/>
              </a:rPr>
              <a:t>Common words in Roma language that you should know</a:t>
            </a:r>
            <a:endParaRPr lang="fr-BE" sz="3600" b="1" u="sng" dirty="0">
              <a:latin typeface="Calibri "/>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FB3480F-9B6C-191E-5A2B-3B53620BE5FB}"/>
              </a:ext>
            </a:extLst>
          </p:cNvPr>
          <p:cNvSpPr>
            <a:spLocks noGrp="1"/>
          </p:cNvSpPr>
          <p:nvPr>
            <p:ph idx="1"/>
          </p:nvPr>
        </p:nvSpPr>
        <p:spPr>
          <a:xfrm>
            <a:off x="1115568" y="2276856"/>
            <a:ext cx="10168128" cy="3695020"/>
          </a:xfrm>
        </p:spPr>
        <p:txBody>
          <a:bodyPr>
            <a:normAutofit/>
          </a:bodyPr>
          <a:lstStyle/>
          <a:p>
            <a:r>
              <a:rPr lang="en-GB" sz="2200" dirty="0"/>
              <a:t>Me </a:t>
            </a:r>
            <a:r>
              <a:rPr lang="en-GB" sz="2200" dirty="0" err="1"/>
              <a:t>sem</a:t>
            </a:r>
            <a:r>
              <a:rPr lang="en-GB" sz="2200" dirty="0"/>
              <a:t> rom – I am Roma</a:t>
            </a:r>
          </a:p>
          <a:p>
            <a:r>
              <a:rPr lang="en-GB" sz="2200" dirty="0" err="1"/>
              <a:t>Opre</a:t>
            </a:r>
            <a:r>
              <a:rPr lang="en-GB" sz="2200" dirty="0"/>
              <a:t> Roma – Roma Rise</a:t>
            </a:r>
          </a:p>
          <a:p>
            <a:r>
              <a:rPr lang="fr-BE" sz="2200" i="0" dirty="0" err="1">
                <a:effectLst/>
              </a:rPr>
              <a:t>Devlesa</a:t>
            </a:r>
            <a:r>
              <a:rPr lang="en-GB" sz="2200" i="0" dirty="0">
                <a:effectLst/>
              </a:rPr>
              <a:t> – God</a:t>
            </a:r>
          </a:p>
          <a:p>
            <a:r>
              <a:rPr lang="en-US" sz="2200" i="0" dirty="0" err="1">
                <a:effectLst/>
              </a:rPr>
              <a:t>Sastipen</a:t>
            </a:r>
            <a:r>
              <a:rPr lang="en-US" sz="2200" i="0" dirty="0">
                <a:effectLst/>
              </a:rPr>
              <a:t> - Health</a:t>
            </a:r>
          </a:p>
          <a:p>
            <a:r>
              <a:rPr lang="en-US" sz="2200" i="0" dirty="0" err="1">
                <a:effectLst/>
              </a:rPr>
              <a:t>Lachho</a:t>
            </a:r>
            <a:r>
              <a:rPr lang="en-US" sz="2200" i="0" dirty="0">
                <a:effectLst/>
              </a:rPr>
              <a:t> dives - Good day </a:t>
            </a:r>
          </a:p>
          <a:p>
            <a:r>
              <a:rPr lang="en-US" sz="2200" i="0" dirty="0">
                <a:effectLst/>
              </a:rPr>
              <a:t>Sar </a:t>
            </a:r>
            <a:r>
              <a:rPr lang="en-US" sz="2200" i="0" dirty="0" err="1">
                <a:effectLst/>
              </a:rPr>
              <a:t>san</a:t>
            </a:r>
            <a:r>
              <a:rPr lang="en-US" sz="2200" i="0" dirty="0">
                <a:effectLst/>
              </a:rPr>
              <a:t>? Sar </a:t>
            </a:r>
            <a:r>
              <a:rPr lang="en-US" sz="2200" i="0" dirty="0" err="1">
                <a:effectLst/>
              </a:rPr>
              <a:t>sijan</a:t>
            </a:r>
            <a:r>
              <a:rPr lang="en-US" sz="2200" i="0" dirty="0">
                <a:effectLst/>
              </a:rPr>
              <a:t>? Sar </a:t>
            </a:r>
            <a:r>
              <a:rPr lang="en-US" sz="2200" i="0" dirty="0" err="1">
                <a:effectLst/>
              </a:rPr>
              <a:t>si</a:t>
            </a:r>
            <a:r>
              <a:rPr lang="en-US" sz="2200" i="0" dirty="0">
                <a:effectLst/>
              </a:rPr>
              <a:t> </a:t>
            </a:r>
            <a:r>
              <a:rPr lang="en-US" sz="2200" i="0" dirty="0" err="1">
                <a:effectLst/>
              </a:rPr>
              <a:t>sogodi</a:t>
            </a:r>
            <a:r>
              <a:rPr lang="en-US" sz="2200" i="0" dirty="0">
                <a:effectLst/>
              </a:rPr>
              <a:t>? </a:t>
            </a:r>
            <a:r>
              <a:rPr lang="en-US" sz="2200" dirty="0"/>
              <a:t>- </a:t>
            </a:r>
            <a:r>
              <a:rPr lang="en-US" sz="2200" i="0" dirty="0">
                <a:effectLst/>
              </a:rPr>
              <a:t>How are you, how is everything?</a:t>
            </a:r>
          </a:p>
          <a:p>
            <a:r>
              <a:rPr lang="fr-BE" sz="2200" i="0" dirty="0">
                <a:effectLst/>
              </a:rPr>
              <a:t>But </a:t>
            </a:r>
            <a:r>
              <a:rPr lang="fr-BE" sz="2200" i="0" dirty="0" err="1">
                <a:effectLst/>
              </a:rPr>
              <a:t>Bersh</a:t>
            </a:r>
            <a:r>
              <a:rPr lang="fr-BE" sz="2200" i="0" dirty="0">
                <a:effectLst/>
              </a:rPr>
              <a:t> Angle</a:t>
            </a:r>
            <a:r>
              <a:rPr lang="en-US" sz="2200" dirty="0"/>
              <a:t> – Happy Birthday</a:t>
            </a:r>
          </a:p>
          <a:p>
            <a:r>
              <a:rPr lang="fr-BE" sz="2200" i="0" dirty="0">
                <a:effectLst/>
              </a:rPr>
              <a:t>Nais </a:t>
            </a:r>
            <a:r>
              <a:rPr lang="fr-BE" sz="2200" i="0" dirty="0" err="1">
                <a:effectLst/>
              </a:rPr>
              <a:t>tuke</a:t>
            </a:r>
            <a:r>
              <a:rPr lang="fr-BE" sz="2200" i="0" dirty="0">
                <a:effectLst/>
              </a:rPr>
              <a:t> – </a:t>
            </a:r>
            <a:r>
              <a:rPr lang="fr-BE" sz="2200" i="0" dirty="0" err="1">
                <a:effectLst/>
              </a:rPr>
              <a:t>Thank</a:t>
            </a:r>
            <a:r>
              <a:rPr lang="fr-BE" sz="2200" i="0" dirty="0">
                <a:effectLst/>
              </a:rPr>
              <a:t> </a:t>
            </a:r>
            <a:r>
              <a:rPr lang="fr-BE" sz="2200" i="0" dirty="0" err="1">
                <a:effectLst/>
              </a:rPr>
              <a:t>you</a:t>
            </a:r>
            <a:r>
              <a:rPr lang="fr-BE" sz="2200" i="0" dirty="0">
                <a:effectLst/>
              </a:rPr>
              <a:t>!</a:t>
            </a:r>
            <a:endParaRPr lang="fr-BE" sz="2200" dirty="0"/>
          </a:p>
        </p:txBody>
      </p:sp>
    </p:spTree>
    <p:extLst>
      <p:ext uri="{BB962C8B-B14F-4D97-AF65-F5344CB8AC3E}">
        <p14:creationId xmlns:p14="http://schemas.microsoft.com/office/powerpoint/2010/main" val="423006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1255057" y="4816549"/>
            <a:ext cx="9707911" cy="1202841"/>
          </a:xfrm>
        </p:spPr>
        <p:txBody>
          <a:bodyPr vert="horz" lIns="91440" tIns="45720" rIns="91440" bIns="45720" rtlCol="0" anchor="b">
            <a:noAutofit/>
          </a:bodyPr>
          <a:lstStyle/>
          <a:p>
            <a:pPr algn="ctr"/>
            <a:r>
              <a:rPr lang="en-US" sz="2400" spc="200" dirty="0">
                <a:latin typeface="+mn-lt"/>
              </a:rPr>
              <a:t>Thanks for reading!</a:t>
            </a:r>
            <a:br>
              <a:rPr lang="en-US" sz="2400" spc="200" dirty="0">
                <a:latin typeface="+mn-lt"/>
              </a:rPr>
            </a:br>
            <a:r>
              <a:rPr lang="en-US" sz="2400" cap="none" spc="200" dirty="0">
                <a:latin typeface="+mn-lt"/>
              </a:rPr>
              <a:t>for further questions or comments please contact us at </a:t>
            </a:r>
            <a:r>
              <a:rPr lang="en-US" sz="2400" cap="none" spc="200" dirty="0">
                <a:latin typeface="+mn-lt"/>
                <a:hlinkClick r:id="rId3">
                  <a:extLst>
                    <a:ext uri="{A12FA001-AC4F-418D-AE19-62706E023703}">
                      <ahyp:hlinkClr xmlns:ahyp="http://schemas.microsoft.com/office/drawing/2018/hyperlinkcolor" val="tx"/>
                    </a:ext>
                  </a:extLst>
                </a:hlinkClick>
              </a:rPr>
              <a:t>simona.barbu@feantsa.org</a:t>
            </a:r>
            <a:r>
              <a:rPr lang="en-US" sz="2400" cap="none" spc="200" dirty="0">
                <a:latin typeface="+mn-lt"/>
              </a:rPr>
              <a:t>  </a:t>
            </a:r>
            <a:endParaRPr lang="en-US" sz="2400" spc="200" dirty="0">
              <a:latin typeface="+mn-lt"/>
            </a:endParaRPr>
          </a:p>
        </p:txBody>
      </p:sp>
      <p:pic>
        <p:nvPicPr>
          <p:cNvPr id="5" name="Picture 4" descr="Graphical user interface&#10;&#10;Description automatically generated">
            <a:extLst>
              <a:ext uri="{FF2B5EF4-FFF2-40B4-BE49-F238E27FC236}">
                <a16:creationId xmlns:a16="http://schemas.microsoft.com/office/drawing/2014/main" id="{CDD156B2-9717-FBF0-C2C1-308307D0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651" y="838610"/>
            <a:ext cx="3483262" cy="3483262"/>
          </a:xfrm>
          <a:prstGeom prst="rect">
            <a:avLst/>
          </a:prstGeom>
        </p:spPr>
      </p:pic>
      <p:pic>
        <p:nvPicPr>
          <p:cNvPr id="3" name="Picture 2" descr="EPIM - new logo - website - 250 pixels high">
            <a:extLst>
              <a:ext uri="{FF2B5EF4-FFF2-40B4-BE49-F238E27FC236}">
                <a16:creationId xmlns:a16="http://schemas.microsoft.com/office/drawing/2014/main" id="{CEA87837-2C8E-FFF8-3139-95E1E3B42EEC}"/>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998148" y="4236349"/>
            <a:ext cx="1740871" cy="978204"/>
          </a:xfrm>
          <a:prstGeom prst="rect">
            <a:avLst/>
          </a:prstGeom>
          <a:noFill/>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6">
            <a:extLst>
              <a:ext uri="{28A0092B-C50C-407E-A947-70E740481C1C}">
                <a14:useLocalDpi xmlns:a14="http://schemas.microsoft.com/office/drawing/2010/main" val="0"/>
              </a:ext>
            </a:extLst>
          </a:blip>
          <a:srcRect l="5073" r="42469"/>
          <a:stretch/>
        </p:blipFill>
        <p:spPr>
          <a:xfrm>
            <a:off x="647752" y="2983681"/>
            <a:ext cx="1507917" cy="1924333"/>
          </a:xfrm>
          <a:prstGeom prst="rect">
            <a:avLst/>
          </a:prstGeom>
        </p:spPr>
      </p:pic>
    </p:spTree>
    <p:extLst>
      <p:ext uri="{BB962C8B-B14F-4D97-AF65-F5344CB8AC3E}">
        <p14:creationId xmlns:p14="http://schemas.microsoft.com/office/powerpoint/2010/main" val="273129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Freeform: Shape 820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A3E8AF-424A-DA47-EBEE-AEEA84AC9940}"/>
              </a:ext>
            </a:extLst>
          </p:cNvPr>
          <p:cNvSpPr>
            <a:spLocks noGrp="1"/>
          </p:cNvSpPr>
          <p:nvPr>
            <p:ph type="title"/>
          </p:nvPr>
        </p:nvSpPr>
        <p:spPr>
          <a:xfrm>
            <a:off x="671980" y="155274"/>
            <a:ext cx="9585699" cy="1433433"/>
          </a:xfrm>
        </p:spPr>
        <p:txBody>
          <a:bodyPr anchor="b">
            <a:normAutofit/>
          </a:bodyPr>
          <a:lstStyle/>
          <a:p>
            <a:r>
              <a:rPr lang="hu-HU" sz="3600" b="1" u="sng" dirty="0">
                <a:latin typeface="Calibri "/>
              </a:rPr>
              <a:t>First World Romani Congress</a:t>
            </a:r>
            <a:endParaRPr lang="en-US" sz="3600" b="1" u="sng" dirty="0">
              <a:latin typeface="Calibri "/>
            </a:endParaRPr>
          </a:p>
        </p:txBody>
      </p:sp>
      <p:pic>
        <p:nvPicPr>
          <p:cNvPr id="8194" name="Picture 2" descr="institutionalisation and Emancipation">
            <a:extLst>
              <a:ext uri="{FF2B5EF4-FFF2-40B4-BE49-F238E27FC236}">
                <a16:creationId xmlns:a16="http://schemas.microsoft.com/office/drawing/2014/main" id="{75AD7413-3D42-097A-87A3-8E43A366C8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4220" y="2153378"/>
            <a:ext cx="4213593" cy="34490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93BEAE-B3F7-F284-4308-CD5C7FA51FC0}"/>
              </a:ext>
            </a:extLst>
          </p:cNvPr>
          <p:cNvSpPr>
            <a:spLocks noGrp="1"/>
          </p:cNvSpPr>
          <p:nvPr>
            <p:ph idx="1"/>
          </p:nvPr>
        </p:nvSpPr>
        <p:spPr>
          <a:xfrm>
            <a:off x="5464829" y="2004537"/>
            <a:ext cx="5827644" cy="4121149"/>
          </a:xfrm>
        </p:spPr>
        <p:txBody>
          <a:bodyPr anchor="t">
            <a:normAutofit/>
          </a:bodyPr>
          <a:lstStyle/>
          <a:p>
            <a:r>
              <a:rPr lang="hu-HU" sz="1900" dirty="0"/>
              <a:t>First significant transnational event bringing Roma civil rights activist</a:t>
            </a:r>
            <a:r>
              <a:rPr lang="fr-FR" sz="1900" dirty="0"/>
              <a:t>s</a:t>
            </a:r>
            <a:r>
              <a:rPr lang="hu-HU" sz="1900" dirty="0"/>
              <a:t>, scholars</a:t>
            </a:r>
            <a:r>
              <a:rPr lang="en-GB" sz="1900" dirty="0"/>
              <a:t>,</a:t>
            </a:r>
            <a:r>
              <a:rPr lang="fr-FR" sz="1900" dirty="0"/>
              <a:t> and </a:t>
            </a:r>
            <a:r>
              <a:rPr lang="hu-HU" sz="1900" dirty="0"/>
              <a:t>artists together</a:t>
            </a:r>
          </a:p>
          <a:p>
            <a:r>
              <a:rPr lang="hu-HU" sz="1900" dirty="0"/>
              <a:t>Organi</a:t>
            </a:r>
            <a:r>
              <a:rPr lang="es-ES" sz="1900" dirty="0"/>
              <a:t>s</a:t>
            </a:r>
            <a:r>
              <a:rPr lang="hu-HU" sz="1900" dirty="0"/>
              <a:t>ed </a:t>
            </a:r>
            <a:r>
              <a:rPr lang="en-GB" sz="1900" dirty="0"/>
              <a:t>on the 8</a:t>
            </a:r>
            <a:r>
              <a:rPr lang="en-GB" sz="1900" baseline="30000" dirty="0"/>
              <a:t>th</a:t>
            </a:r>
            <a:r>
              <a:rPr lang="en-GB" sz="1900" dirty="0"/>
              <a:t> of April</a:t>
            </a:r>
            <a:r>
              <a:rPr lang="hu-HU" sz="1900" dirty="0"/>
              <a:t> 1971</a:t>
            </a:r>
            <a:r>
              <a:rPr lang="en-GB" sz="1900" dirty="0"/>
              <a:t>,</a:t>
            </a:r>
            <a:r>
              <a:rPr lang="hu-HU" sz="1900" dirty="0"/>
              <a:t> in Orpington (near</a:t>
            </a:r>
            <a:r>
              <a:rPr lang="fr-FR" sz="1900" dirty="0"/>
              <a:t> </a:t>
            </a:r>
            <a:r>
              <a:rPr lang="hu-HU" sz="1900" dirty="0"/>
              <a:t>London)</a:t>
            </a:r>
          </a:p>
          <a:p>
            <a:r>
              <a:rPr lang="hu-HU" sz="1900" dirty="0"/>
              <a:t>Attended by 23 representatives from </a:t>
            </a:r>
            <a:r>
              <a:rPr lang="fr-FR" sz="1900" dirty="0"/>
              <a:t>10</a:t>
            </a:r>
            <a:r>
              <a:rPr lang="hu-HU" sz="1900" dirty="0"/>
              <a:t> European countries and observers from Belgium, Canada, India and the United States</a:t>
            </a:r>
          </a:p>
          <a:p>
            <a:r>
              <a:rPr lang="en-GB" sz="1900" dirty="0"/>
              <a:t>Five sub-commissions were created to examine social affairs, education, war crimes, language, and culture</a:t>
            </a:r>
            <a:endParaRPr lang="hu-HU" sz="1900" dirty="0"/>
          </a:p>
          <a:p>
            <a:r>
              <a:rPr lang="hu-HU" sz="1900" dirty="0"/>
              <a:t>Adoption of the Roma fla</a:t>
            </a:r>
            <a:r>
              <a:rPr lang="es-ES" sz="1900" dirty="0"/>
              <a:t>g</a:t>
            </a:r>
            <a:r>
              <a:rPr lang="hu-HU" sz="1900" dirty="0"/>
              <a:t> and the Roma anthem </a:t>
            </a:r>
            <a:r>
              <a:rPr lang="es-ES" sz="1900" dirty="0"/>
              <a:t>“</a:t>
            </a:r>
            <a:r>
              <a:rPr lang="hu-HU" sz="1900" dirty="0"/>
              <a:t>Gelem</a:t>
            </a:r>
            <a:r>
              <a:rPr lang="en-GB" sz="1900" dirty="0"/>
              <a:t>,</a:t>
            </a:r>
            <a:r>
              <a:rPr lang="hu-HU" sz="1900" dirty="0"/>
              <a:t> Gelem”</a:t>
            </a:r>
          </a:p>
          <a:p>
            <a:r>
              <a:rPr lang="hu-HU" sz="1900" dirty="0"/>
              <a:t>Rejection of </a:t>
            </a:r>
            <a:r>
              <a:rPr lang="es-ES" sz="1900" dirty="0" err="1"/>
              <a:t>the</a:t>
            </a:r>
            <a:r>
              <a:rPr lang="es-ES" sz="1900" dirty="0"/>
              <a:t> </a:t>
            </a:r>
            <a:r>
              <a:rPr lang="es-ES" sz="1900" dirty="0" err="1"/>
              <a:t>term</a:t>
            </a:r>
            <a:r>
              <a:rPr lang="es-ES" sz="1900" dirty="0"/>
              <a:t> “</a:t>
            </a:r>
            <a:r>
              <a:rPr lang="hu-HU" sz="1900" dirty="0"/>
              <a:t>g*psy</a:t>
            </a:r>
            <a:r>
              <a:rPr lang="es-ES" sz="1900" dirty="0"/>
              <a:t>”</a:t>
            </a:r>
            <a:r>
              <a:rPr lang="hu-HU" sz="1900" dirty="0"/>
              <a:t>, deciding to use</a:t>
            </a:r>
            <a:r>
              <a:rPr lang="es-ES" sz="1900" dirty="0"/>
              <a:t> “Roma” </a:t>
            </a:r>
            <a:r>
              <a:rPr lang="es-ES" sz="1900" dirty="0" err="1"/>
              <a:t>instead</a:t>
            </a:r>
            <a:endParaRPr lang="hu-HU" sz="1900" dirty="0"/>
          </a:p>
          <a:p>
            <a:endParaRPr lang="hu-HU" sz="1900" dirty="0"/>
          </a:p>
          <a:p>
            <a:endParaRPr lang="en-US" sz="1900" dirty="0"/>
          </a:p>
        </p:txBody>
      </p:sp>
    </p:spTree>
    <p:extLst>
      <p:ext uri="{BB962C8B-B14F-4D97-AF65-F5344CB8AC3E}">
        <p14:creationId xmlns:p14="http://schemas.microsoft.com/office/powerpoint/2010/main" val="183957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ernational Roma Day: Remembering History to Ensure a Brighter Future –  Ziarul de Gardă">
            <a:extLst>
              <a:ext uri="{FF2B5EF4-FFF2-40B4-BE49-F238E27FC236}">
                <a16:creationId xmlns:a16="http://schemas.microsoft.com/office/drawing/2014/main" id="{A4098DDD-3F1D-CA42-09A9-7259FA660F62}"/>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3720" r="161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7E1AF0-FEA3-9E94-C87A-019AF3CE36A4}"/>
              </a:ext>
            </a:extLst>
          </p:cNvPr>
          <p:cNvSpPr>
            <a:spLocks noGrp="1"/>
          </p:cNvSpPr>
          <p:nvPr>
            <p:ph type="title"/>
          </p:nvPr>
        </p:nvSpPr>
        <p:spPr>
          <a:xfrm>
            <a:off x="838200" y="365125"/>
            <a:ext cx="10515600" cy="1325563"/>
          </a:xfrm>
        </p:spPr>
        <p:txBody>
          <a:bodyPr>
            <a:normAutofit/>
          </a:bodyPr>
          <a:lstStyle/>
          <a:p>
            <a:r>
              <a:rPr lang="hu-HU" sz="3600" b="1" u="sng" dirty="0">
                <a:solidFill>
                  <a:srgbClr val="FFFFFF"/>
                </a:solidFill>
                <a:latin typeface="Calibri "/>
              </a:rPr>
              <a:t>April 8 – International Roma Day</a:t>
            </a:r>
            <a:endParaRPr lang="en-US" sz="3600" b="1" u="sng" dirty="0">
              <a:solidFill>
                <a:srgbClr val="FFFFFF"/>
              </a:solidFill>
              <a:latin typeface="Calibri "/>
            </a:endParaRPr>
          </a:p>
        </p:txBody>
      </p:sp>
      <p:sp>
        <p:nvSpPr>
          <p:cNvPr id="1040"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DB4F4C-73D8-50C9-E7BA-5678A0ACAA2E}"/>
              </a:ext>
            </a:extLst>
          </p:cNvPr>
          <p:cNvSpPr>
            <a:spLocks noGrp="1"/>
          </p:cNvSpPr>
          <p:nvPr>
            <p:ph idx="1"/>
          </p:nvPr>
        </p:nvSpPr>
        <p:spPr>
          <a:xfrm>
            <a:off x="838200" y="2004446"/>
            <a:ext cx="10515600" cy="4176897"/>
          </a:xfrm>
        </p:spPr>
        <p:txBody>
          <a:bodyPr>
            <a:normAutofit/>
          </a:bodyPr>
          <a:lstStyle/>
          <a:p>
            <a:pPr marL="0" indent="0">
              <a:buNone/>
            </a:pPr>
            <a:r>
              <a:rPr lang="en-GB" sz="2200" dirty="0">
                <a:solidFill>
                  <a:srgbClr val="FFFFFF"/>
                </a:solidFill>
              </a:rPr>
              <a:t>The </a:t>
            </a:r>
            <a:r>
              <a:rPr lang="hu-HU" sz="2200" dirty="0">
                <a:solidFill>
                  <a:srgbClr val="FFFFFF"/>
                </a:solidFill>
              </a:rPr>
              <a:t>8</a:t>
            </a:r>
            <a:r>
              <a:rPr lang="en-GB" sz="2200" dirty="0" err="1">
                <a:solidFill>
                  <a:srgbClr val="FFFFFF"/>
                </a:solidFill>
              </a:rPr>
              <a:t>th</a:t>
            </a:r>
            <a:r>
              <a:rPr lang="hu-HU" sz="2200" dirty="0">
                <a:solidFill>
                  <a:srgbClr val="FFFFFF"/>
                </a:solidFill>
              </a:rPr>
              <a:t> </a:t>
            </a:r>
            <a:r>
              <a:rPr lang="en-GB" sz="2200" dirty="0">
                <a:solidFill>
                  <a:srgbClr val="FFFFFF"/>
                </a:solidFill>
              </a:rPr>
              <a:t>of </a:t>
            </a:r>
            <a:r>
              <a:rPr lang="hu-HU" sz="2200" dirty="0">
                <a:solidFill>
                  <a:srgbClr val="FFFFFF"/>
                </a:solidFill>
              </a:rPr>
              <a:t>April was declared to be the International Roma Day in 1990. This day draws attention to the di</a:t>
            </a:r>
            <a:r>
              <a:rPr lang="en-GB" sz="2200" dirty="0">
                <a:solidFill>
                  <a:srgbClr val="FFFFFF"/>
                </a:solidFill>
              </a:rPr>
              <a:t>s</a:t>
            </a:r>
            <a:r>
              <a:rPr lang="hu-HU" sz="2200" dirty="0">
                <a:solidFill>
                  <a:srgbClr val="FFFFFF"/>
                </a:solidFill>
              </a:rPr>
              <a:t>crimination </a:t>
            </a:r>
            <a:r>
              <a:rPr lang="en-GB" sz="2200" dirty="0">
                <a:solidFill>
                  <a:srgbClr val="FFFFFF"/>
                </a:solidFill>
              </a:rPr>
              <a:t>against </a:t>
            </a:r>
            <a:r>
              <a:rPr lang="hu-HU" sz="2200" dirty="0">
                <a:solidFill>
                  <a:srgbClr val="FFFFFF"/>
                </a:solidFill>
              </a:rPr>
              <a:t>Roma people all over the world. This day also emphasi</a:t>
            </a:r>
            <a:r>
              <a:rPr lang="en-GB" sz="2200" dirty="0">
                <a:solidFill>
                  <a:srgbClr val="FFFFFF"/>
                </a:solidFill>
              </a:rPr>
              <a:t>s</a:t>
            </a:r>
            <a:r>
              <a:rPr lang="hu-HU" sz="2200" dirty="0">
                <a:solidFill>
                  <a:srgbClr val="FFFFFF"/>
                </a:solidFill>
              </a:rPr>
              <a:t>es and celebrates Roma history, culture, language</a:t>
            </a:r>
            <a:r>
              <a:rPr lang="en-GB" sz="2200" dirty="0">
                <a:solidFill>
                  <a:srgbClr val="FFFFFF"/>
                </a:solidFill>
              </a:rPr>
              <a:t>,</a:t>
            </a:r>
            <a:r>
              <a:rPr lang="hu-HU" sz="2200" dirty="0">
                <a:solidFill>
                  <a:srgbClr val="FFFFFF"/>
                </a:solidFill>
              </a:rPr>
              <a:t> and the great diversity of Roma people.</a:t>
            </a:r>
          </a:p>
          <a:p>
            <a:pPr marL="0" indent="0">
              <a:buNone/>
            </a:pPr>
            <a:endParaRPr lang="hu-HU" sz="2200" dirty="0">
              <a:solidFill>
                <a:srgbClr val="FFFFFF"/>
              </a:solidFill>
            </a:endParaRPr>
          </a:p>
          <a:p>
            <a:pPr marL="0" indent="0">
              <a:buNone/>
            </a:pPr>
            <a:endParaRPr lang="en-US" sz="2200" dirty="0">
              <a:solidFill>
                <a:srgbClr val="FFFFFF"/>
              </a:solidFill>
            </a:endParaRPr>
          </a:p>
        </p:txBody>
      </p:sp>
    </p:spTree>
    <p:extLst>
      <p:ext uri="{BB962C8B-B14F-4D97-AF65-F5344CB8AC3E}">
        <p14:creationId xmlns:p14="http://schemas.microsoft.com/office/powerpoint/2010/main" val="41903149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A8D686-5B5D-6B4B-AE2C-385CA6782011}"/>
              </a:ext>
            </a:extLst>
          </p:cNvPr>
          <p:cNvSpPr>
            <a:spLocks noGrp="1"/>
          </p:cNvSpPr>
          <p:nvPr>
            <p:ph type="title"/>
          </p:nvPr>
        </p:nvSpPr>
        <p:spPr>
          <a:xfrm>
            <a:off x="685413" y="-149962"/>
            <a:ext cx="9392421" cy="1330841"/>
          </a:xfrm>
        </p:spPr>
        <p:txBody>
          <a:bodyPr vert="horz" lIns="91440" tIns="45720" rIns="91440" bIns="45720" rtlCol="0" anchor="ctr">
            <a:normAutofit/>
          </a:bodyPr>
          <a:lstStyle/>
          <a:p>
            <a:r>
              <a:rPr lang="en-US" sz="3600" b="1" u="sng" kern="1200" dirty="0">
                <a:solidFill>
                  <a:schemeClr val="tx1"/>
                </a:solidFill>
                <a:latin typeface="Calibri "/>
              </a:rPr>
              <a:t>The Romani Flag</a:t>
            </a:r>
          </a:p>
        </p:txBody>
      </p:sp>
      <p:sp>
        <p:nvSpPr>
          <p:cNvPr id="3" name="TextBox 2">
            <a:extLst>
              <a:ext uri="{FF2B5EF4-FFF2-40B4-BE49-F238E27FC236}">
                <a16:creationId xmlns:a16="http://schemas.microsoft.com/office/drawing/2014/main" id="{D1A3D048-FB57-C041-1C1E-A9A197B7614D}"/>
              </a:ext>
            </a:extLst>
          </p:cNvPr>
          <p:cNvSpPr txBox="1"/>
          <p:nvPr/>
        </p:nvSpPr>
        <p:spPr>
          <a:xfrm>
            <a:off x="1137034" y="2198362"/>
            <a:ext cx="4958966" cy="3917773"/>
          </a:xfrm>
          <a:prstGeom prst="rect">
            <a:avLst/>
          </a:prstGeom>
        </p:spPr>
        <p:txBody>
          <a:bodyPr vert="horz" lIns="91440" tIns="45720" rIns="91440" bIns="45720" rtlCol="0">
            <a:normAutofit/>
          </a:bodyPr>
          <a:lstStyle/>
          <a:p>
            <a:pPr defTabSz="914400">
              <a:lnSpc>
                <a:spcPct val="90000"/>
              </a:lnSpc>
              <a:spcAft>
                <a:spcPts val="600"/>
              </a:spcAft>
            </a:pPr>
            <a:endParaRPr lang="en-US" sz="2000" b="1" u="sng" dirty="0"/>
          </a:p>
        </p:txBody>
      </p:sp>
      <p:pic>
        <p:nvPicPr>
          <p:cNvPr id="5" name="Content Placeholder 4" descr="Icon&#10;&#10;Description automatically generated">
            <a:extLst>
              <a:ext uri="{FF2B5EF4-FFF2-40B4-BE49-F238E27FC236}">
                <a16:creationId xmlns:a16="http://schemas.microsoft.com/office/drawing/2014/main" id="{D8364463-C61B-0D20-A334-02B474F4B8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7808" y="1030917"/>
            <a:ext cx="8002209" cy="5341473"/>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8076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Freeform: Shape 820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A3E8AF-424A-DA47-EBEE-AEEA84AC9940}"/>
              </a:ext>
            </a:extLst>
          </p:cNvPr>
          <p:cNvSpPr>
            <a:spLocks noGrp="1"/>
          </p:cNvSpPr>
          <p:nvPr>
            <p:ph type="title"/>
          </p:nvPr>
        </p:nvSpPr>
        <p:spPr>
          <a:xfrm>
            <a:off x="737934" y="408576"/>
            <a:ext cx="9585699" cy="780429"/>
          </a:xfrm>
        </p:spPr>
        <p:txBody>
          <a:bodyPr anchor="b">
            <a:normAutofit/>
          </a:bodyPr>
          <a:lstStyle/>
          <a:p>
            <a:r>
              <a:rPr lang="en-GB" sz="3600" b="1" u="sng" dirty="0">
                <a:latin typeface="Calibri "/>
              </a:rPr>
              <a:t>The Roma Anthem</a:t>
            </a:r>
            <a:endParaRPr lang="en-US" sz="3600" b="1" u="sng" dirty="0">
              <a:latin typeface="Calibri "/>
            </a:endParaRPr>
          </a:p>
        </p:txBody>
      </p:sp>
      <p:sp>
        <p:nvSpPr>
          <p:cNvPr id="6" name="Content Placeholder 2">
            <a:extLst>
              <a:ext uri="{FF2B5EF4-FFF2-40B4-BE49-F238E27FC236}">
                <a16:creationId xmlns:a16="http://schemas.microsoft.com/office/drawing/2014/main" id="{5EA6DA39-BB95-F9F0-A93B-E67F182DF350}"/>
              </a:ext>
            </a:extLst>
          </p:cNvPr>
          <p:cNvSpPr>
            <a:spLocks noGrp="1"/>
          </p:cNvSpPr>
          <p:nvPr>
            <p:ph idx="1"/>
          </p:nvPr>
        </p:nvSpPr>
        <p:spPr>
          <a:xfrm>
            <a:off x="799382" y="1506348"/>
            <a:ext cx="5411788" cy="4653582"/>
          </a:xfrm>
        </p:spPr>
        <p:txBody>
          <a:bodyPr>
            <a:normAutofit/>
          </a:bodyPr>
          <a:lstStyle/>
          <a:p>
            <a:pPr marL="0" indent="0">
              <a:lnSpc>
                <a:spcPct val="100000"/>
              </a:lnSpc>
              <a:buNone/>
            </a:pPr>
            <a:r>
              <a:rPr lang="en-US" sz="2000" dirty="0"/>
              <a:t>Original</a:t>
            </a:r>
          </a:p>
          <a:p>
            <a:pPr marL="0" indent="0">
              <a:lnSpc>
                <a:spcPct val="100000"/>
              </a:lnSpc>
              <a:buNone/>
            </a:pPr>
            <a:r>
              <a:rPr lang="en-US" sz="2000" dirty="0" err="1"/>
              <a:t>Gelem</a:t>
            </a:r>
            <a:r>
              <a:rPr lang="en-US" sz="2000" dirty="0"/>
              <a:t>, </a:t>
            </a:r>
            <a:r>
              <a:rPr lang="en-US" sz="2000" dirty="0" err="1"/>
              <a:t>gelem</a:t>
            </a:r>
            <a:r>
              <a:rPr lang="en-US" sz="2000" dirty="0"/>
              <a:t>, </a:t>
            </a:r>
            <a:r>
              <a:rPr lang="en-US" sz="2000" dirty="0" err="1"/>
              <a:t>lungone</a:t>
            </a:r>
            <a:r>
              <a:rPr lang="en-US" sz="2000" dirty="0"/>
              <a:t> </a:t>
            </a:r>
            <a:r>
              <a:rPr lang="en-US" sz="2000" dirty="0" err="1"/>
              <a:t>dromensa</a:t>
            </a:r>
            <a:br>
              <a:rPr lang="en-US" sz="2000" dirty="0"/>
            </a:br>
            <a:r>
              <a:rPr lang="en-US" sz="2000" dirty="0" err="1"/>
              <a:t>Maladilem</a:t>
            </a:r>
            <a:r>
              <a:rPr lang="en-US" sz="2000" dirty="0"/>
              <a:t> </a:t>
            </a:r>
            <a:r>
              <a:rPr lang="en-US" sz="2000" dirty="0" err="1"/>
              <a:t>bakhtale</a:t>
            </a:r>
            <a:r>
              <a:rPr lang="en-US" sz="2000" dirty="0"/>
              <a:t> </a:t>
            </a:r>
            <a:r>
              <a:rPr lang="en-US" sz="2000" dirty="0" err="1"/>
              <a:t>Romensa</a:t>
            </a:r>
            <a:br>
              <a:rPr lang="en-US" sz="2000" dirty="0"/>
            </a:br>
            <a:r>
              <a:rPr lang="en-US" sz="2000" dirty="0"/>
              <a:t>A </a:t>
            </a:r>
            <a:r>
              <a:rPr lang="en-US" sz="2000" dirty="0" err="1"/>
              <a:t>Romale</a:t>
            </a:r>
            <a:r>
              <a:rPr lang="en-US" sz="2000" dirty="0"/>
              <a:t>, </a:t>
            </a:r>
            <a:r>
              <a:rPr lang="en-US" sz="2000" dirty="0" err="1"/>
              <a:t>katar</a:t>
            </a:r>
            <a:r>
              <a:rPr lang="en-US" sz="2000" dirty="0"/>
              <a:t> tumen </a:t>
            </a:r>
            <a:r>
              <a:rPr lang="en-US" sz="2000" dirty="0" err="1"/>
              <a:t>aven</a:t>
            </a:r>
            <a:r>
              <a:rPr lang="en-US" sz="2000" dirty="0"/>
              <a:t>,</a:t>
            </a:r>
            <a:br>
              <a:rPr lang="en-US" sz="2000" dirty="0"/>
            </a:br>
            <a:r>
              <a:rPr lang="en-US" sz="2000" dirty="0"/>
              <a:t>E </a:t>
            </a:r>
            <a:r>
              <a:rPr lang="en-US" sz="2000" dirty="0" err="1"/>
              <a:t>tsarentsa</a:t>
            </a:r>
            <a:r>
              <a:rPr lang="en-US" sz="2000" dirty="0"/>
              <a:t> </a:t>
            </a:r>
            <a:r>
              <a:rPr lang="en-US" sz="2000" dirty="0" err="1"/>
              <a:t>bahtale</a:t>
            </a:r>
            <a:r>
              <a:rPr lang="en-US" sz="2000" dirty="0"/>
              <a:t> </a:t>
            </a:r>
            <a:r>
              <a:rPr lang="en-US" sz="2000" dirty="0" err="1"/>
              <a:t>dromensa</a:t>
            </a:r>
            <a:r>
              <a:rPr lang="en-US" sz="2000" dirty="0"/>
              <a:t>?</a:t>
            </a:r>
          </a:p>
          <a:p>
            <a:pPr marL="0" indent="0">
              <a:lnSpc>
                <a:spcPct val="100000"/>
              </a:lnSpc>
              <a:buNone/>
            </a:pPr>
            <a:r>
              <a:rPr lang="en-US" sz="2000" dirty="0"/>
              <a:t>A </a:t>
            </a:r>
            <a:r>
              <a:rPr lang="en-US" sz="2000" dirty="0" err="1"/>
              <a:t>Romale</a:t>
            </a:r>
            <a:r>
              <a:rPr lang="en-US" sz="2000" dirty="0"/>
              <a:t>, A </a:t>
            </a:r>
            <a:r>
              <a:rPr lang="en-US" sz="2000" dirty="0" err="1"/>
              <a:t>Chavale</a:t>
            </a:r>
            <a:endParaRPr lang="en-US" sz="2000" dirty="0"/>
          </a:p>
          <a:p>
            <a:pPr marL="0" indent="0">
              <a:lnSpc>
                <a:spcPct val="100000"/>
              </a:lnSpc>
              <a:buNone/>
            </a:pPr>
            <a:r>
              <a:rPr lang="en-US" sz="2000" dirty="0" err="1"/>
              <a:t>Sas</a:t>
            </a:r>
            <a:r>
              <a:rPr lang="en-US" sz="2000" dirty="0"/>
              <a:t> vi man </a:t>
            </a:r>
            <a:r>
              <a:rPr lang="en-US" sz="2000" dirty="0" err="1"/>
              <a:t>yekh</a:t>
            </a:r>
            <a:r>
              <a:rPr lang="en-US" sz="2000" dirty="0"/>
              <a:t> </a:t>
            </a:r>
            <a:r>
              <a:rPr lang="en-US" sz="2000" dirty="0" err="1"/>
              <a:t>bari</a:t>
            </a:r>
            <a:r>
              <a:rPr lang="en-US" sz="2000" dirty="0"/>
              <a:t> </a:t>
            </a:r>
            <a:r>
              <a:rPr lang="en-US" sz="2000" dirty="0" err="1"/>
              <a:t>familiya</a:t>
            </a:r>
            <a:r>
              <a:rPr lang="en-US" sz="2000" dirty="0"/>
              <a:t>,</a:t>
            </a:r>
            <a:br>
              <a:rPr lang="en-US" sz="2000" dirty="0"/>
            </a:br>
            <a:r>
              <a:rPr lang="en-US" sz="2000" dirty="0" err="1"/>
              <a:t>Mudardas</a:t>
            </a:r>
            <a:r>
              <a:rPr lang="en-US" sz="2000" dirty="0"/>
              <a:t> la e Kali </a:t>
            </a:r>
            <a:r>
              <a:rPr lang="en-US" sz="2000" dirty="0" err="1"/>
              <a:t>Legiya</a:t>
            </a:r>
            <a:br>
              <a:rPr lang="en-US" sz="2000" dirty="0"/>
            </a:br>
            <a:r>
              <a:rPr lang="en-US" sz="2000" dirty="0" err="1"/>
              <a:t>Aven</a:t>
            </a:r>
            <a:r>
              <a:rPr lang="en-US" sz="2000" dirty="0"/>
              <a:t> </a:t>
            </a:r>
            <a:r>
              <a:rPr lang="en-US" sz="2000" dirty="0" err="1"/>
              <a:t>mansa</a:t>
            </a:r>
            <a:r>
              <a:rPr lang="en-US" sz="2000" dirty="0"/>
              <a:t> </a:t>
            </a:r>
            <a:r>
              <a:rPr lang="en-US" sz="2000" dirty="0" err="1"/>
              <a:t>sa</a:t>
            </a:r>
            <a:r>
              <a:rPr lang="en-US" sz="2000" dirty="0"/>
              <a:t> </a:t>
            </a:r>
            <a:r>
              <a:rPr lang="en-US" sz="2000" dirty="0" err="1"/>
              <a:t>lumnyake</a:t>
            </a:r>
            <a:r>
              <a:rPr lang="en-US" sz="2000" dirty="0"/>
              <a:t> Roma,</a:t>
            </a:r>
            <a:br>
              <a:rPr lang="en-US" sz="2000" dirty="0"/>
            </a:br>
            <a:r>
              <a:rPr lang="en-US" sz="2000" dirty="0"/>
              <a:t>Kai </a:t>
            </a:r>
            <a:r>
              <a:rPr lang="en-US" sz="2000" dirty="0" err="1"/>
              <a:t>putardile</a:t>
            </a:r>
            <a:r>
              <a:rPr lang="en-US" sz="2000" dirty="0"/>
              <a:t> e </a:t>
            </a:r>
            <a:r>
              <a:rPr lang="en-US" sz="2000" dirty="0" err="1"/>
              <a:t>Romane</a:t>
            </a:r>
            <a:r>
              <a:rPr lang="en-US" sz="2000" dirty="0"/>
              <a:t> </a:t>
            </a:r>
            <a:r>
              <a:rPr lang="en-US" sz="2000" dirty="0" err="1"/>
              <a:t>droma</a:t>
            </a:r>
            <a:br>
              <a:rPr lang="en-US" sz="2000" dirty="0"/>
            </a:br>
            <a:r>
              <a:rPr lang="en-US" sz="2000" dirty="0"/>
              <a:t>Ake </a:t>
            </a:r>
            <a:r>
              <a:rPr lang="en-US" sz="2000" dirty="0" err="1"/>
              <a:t>vriama</a:t>
            </a:r>
            <a:r>
              <a:rPr lang="en-US" sz="2000" dirty="0"/>
              <a:t>, </a:t>
            </a:r>
            <a:r>
              <a:rPr lang="en-US" sz="2000" dirty="0" err="1"/>
              <a:t>usti</a:t>
            </a:r>
            <a:r>
              <a:rPr lang="en-US" sz="2000" dirty="0"/>
              <a:t> Rom </a:t>
            </a:r>
            <a:r>
              <a:rPr lang="en-US" sz="2000" dirty="0" err="1"/>
              <a:t>akana</a:t>
            </a:r>
            <a:r>
              <a:rPr lang="en-US" sz="2000" dirty="0"/>
              <a:t>,</a:t>
            </a:r>
            <a:br>
              <a:rPr lang="en-US" sz="2000" dirty="0"/>
            </a:br>
            <a:r>
              <a:rPr lang="en-US" sz="2000" dirty="0"/>
              <a:t>Amen </a:t>
            </a:r>
            <a:r>
              <a:rPr lang="en-US" sz="2000" dirty="0" err="1"/>
              <a:t>khutasa</a:t>
            </a:r>
            <a:r>
              <a:rPr lang="en-US" sz="2000" dirty="0"/>
              <a:t> misto kai </a:t>
            </a:r>
            <a:r>
              <a:rPr lang="en-US" sz="2000" dirty="0" err="1"/>
              <a:t>kerasa</a:t>
            </a:r>
            <a:endParaRPr lang="en-US" sz="2000" dirty="0"/>
          </a:p>
          <a:p>
            <a:pPr marL="0" indent="0">
              <a:lnSpc>
                <a:spcPct val="100000"/>
              </a:lnSpc>
              <a:buNone/>
            </a:pPr>
            <a:r>
              <a:rPr lang="en-US" sz="2000" dirty="0"/>
              <a:t>A </a:t>
            </a:r>
            <a:r>
              <a:rPr lang="en-US" sz="2000" dirty="0" err="1"/>
              <a:t>Romale</a:t>
            </a:r>
            <a:r>
              <a:rPr lang="en-US" sz="2000" dirty="0"/>
              <a:t>, A </a:t>
            </a:r>
            <a:r>
              <a:rPr lang="en-US" sz="2000" dirty="0" err="1"/>
              <a:t>Chavale</a:t>
            </a:r>
            <a:endParaRPr lang="en-US" sz="2000" dirty="0"/>
          </a:p>
          <a:p>
            <a:endParaRPr lang="en-US" dirty="0"/>
          </a:p>
        </p:txBody>
      </p:sp>
      <p:sp>
        <p:nvSpPr>
          <p:cNvPr id="7" name="TextBox 6">
            <a:extLst>
              <a:ext uri="{FF2B5EF4-FFF2-40B4-BE49-F238E27FC236}">
                <a16:creationId xmlns:a16="http://schemas.microsoft.com/office/drawing/2014/main" id="{F0AEFE3C-5A9F-F10E-96D7-DA9AE4015594}"/>
              </a:ext>
            </a:extLst>
          </p:cNvPr>
          <p:cNvSpPr txBox="1"/>
          <p:nvPr/>
        </p:nvSpPr>
        <p:spPr>
          <a:xfrm>
            <a:off x="6096000" y="1937978"/>
            <a:ext cx="5107047" cy="4555093"/>
          </a:xfrm>
          <a:prstGeom prst="rect">
            <a:avLst/>
          </a:prstGeom>
          <a:noFill/>
        </p:spPr>
        <p:txBody>
          <a:bodyPr wrap="square" rtlCol="0">
            <a:spAutoFit/>
          </a:bodyPr>
          <a:lstStyle/>
          <a:p>
            <a:pPr algn="r">
              <a:spcBef>
                <a:spcPct val="20000"/>
              </a:spcBef>
              <a:spcAft>
                <a:spcPts val="600"/>
              </a:spcAft>
              <a:buClr>
                <a:schemeClr val="tx1"/>
              </a:buClr>
              <a:buSzPct val="80000"/>
            </a:pPr>
            <a:r>
              <a:rPr lang="en-GB" sz="2000" dirty="0"/>
              <a:t>I went, I went on long roads</a:t>
            </a:r>
            <a:br>
              <a:rPr lang="en-GB" sz="2000" dirty="0"/>
            </a:br>
            <a:r>
              <a:rPr lang="en-GB" sz="2000" dirty="0"/>
              <a:t>I met happy Roma</a:t>
            </a:r>
            <a:br>
              <a:rPr lang="en-GB" sz="2000" dirty="0"/>
            </a:br>
            <a:r>
              <a:rPr lang="en-GB" sz="2000" dirty="0"/>
              <a:t>O Roma, where do you come from,</a:t>
            </a:r>
            <a:br>
              <a:rPr lang="en-GB" sz="2000" dirty="0"/>
            </a:br>
            <a:r>
              <a:rPr lang="en-GB" sz="2000" dirty="0"/>
              <a:t>With tents happy on the road?</a:t>
            </a:r>
          </a:p>
          <a:p>
            <a:pPr algn="r">
              <a:spcBef>
                <a:spcPct val="20000"/>
              </a:spcBef>
              <a:spcAft>
                <a:spcPts val="600"/>
              </a:spcAft>
              <a:buClr>
                <a:schemeClr val="tx1"/>
              </a:buClr>
              <a:buSzPct val="80000"/>
            </a:pPr>
            <a:r>
              <a:rPr lang="en-GB" sz="2000" dirty="0"/>
              <a:t> Roma, O Romani youths!</a:t>
            </a:r>
          </a:p>
          <a:p>
            <a:pPr algn="r">
              <a:spcBef>
                <a:spcPct val="20000"/>
              </a:spcBef>
              <a:spcAft>
                <a:spcPts val="600"/>
              </a:spcAft>
              <a:buClr>
                <a:schemeClr val="tx1"/>
              </a:buClr>
              <a:buSzPct val="80000"/>
            </a:pPr>
            <a:r>
              <a:rPr lang="en-GB" sz="2000" dirty="0"/>
              <a:t>I once had a great family,</a:t>
            </a:r>
            <a:br>
              <a:rPr lang="en-GB" sz="2000" dirty="0"/>
            </a:br>
            <a:r>
              <a:rPr lang="en-GB" sz="2000" dirty="0"/>
              <a:t>The Black Legion murdered them</a:t>
            </a:r>
            <a:br>
              <a:rPr lang="en-GB" sz="2000" dirty="0"/>
            </a:br>
            <a:r>
              <a:rPr lang="en-GB" sz="2000" dirty="0"/>
              <a:t>Come with me, Roma from all the world</a:t>
            </a:r>
            <a:br>
              <a:rPr lang="en-GB" sz="2000" dirty="0"/>
            </a:br>
            <a:r>
              <a:rPr lang="en-GB" sz="2000" dirty="0"/>
              <a:t>For the Roma, roads have opened</a:t>
            </a:r>
            <a:br>
              <a:rPr lang="en-GB" sz="2000" dirty="0"/>
            </a:br>
            <a:r>
              <a:rPr lang="en-GB" sz="2000" dirty="0"/>
              <a:t>Now is the time, rise up Roma now,</a:t>
            </a:r>
            <a:br>
              <a:rPr lang="en-GB" sz="2000" dirty="0"/>
            </a:br>
            <a:r>
              <a:rPr lang="en-GB" sz="2000" dirty="0"/>
              <a:t>We will rise high if we act</a:t>
            </a:r>
          </a:p>
          <a:p>
            <a:pPr algn="r">
              <a:spcBef>
                <a:spcPct val="20000"/>
              </a:spcBef>
              <a:spcAft>
                <a:spcPts val="600"/>
              </a:spcAft>
              <a:buClr>
                <a:schemeClr val="tx1"/>
              </a:buClr>
              <a:buSzPct val="80000"/>
            </a:pPr>
            <a:r>
              <a:rPr lang="en-GB" sz="2000" dirty="0"/>
              <a:t>O Roma, O Romani youths!</a:t>
            </a:r>
          </a:p>
          <a:p>
            <a:endParaRPr lang="en-US" dirty="0"/>
          </a:p>
        </p:txBody>
      </p:sp>
    </p:spTree>
    <p:extLst>
      <p:ext uri="{BB962C8B-B14F-4D97-AF65-F5344CB8AC3E}">
        <p14:creationId xmlns:p14="http://schemas.microsoft.com/office/powerpoint/2010/main" val="196806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5AAC2-B6BB-6679-5991-B5B588F88E1E}"/>
              </a:ext>
            </a:extLst>
          </p:cNvPr>
          <p:cNvSpPr>
            <a:spLocks noGrp="1"/>
          </p:cNvSpPr>
          <p:nvPr>
            <p:ph type="title"/>
          </p:nvPr>
        </p:nvSpPr>
        <p:spPr>
          <a:xfrm>
            <a:off x="411096" y="1216152"/>
            <a:ext cx="4485861" cy="1088136"/>
          </a:xfrm>
        </p:spPr>
        <p:txBody>
          <a:bodyPr anchor="b">
            <a:noAutofit/>
          </a:bodyPr>
          <a:lstStyle/>
          <a:p>
            <a:r>
              <a:rPr lang="hu-HU" sz="3600" b="1" u="sng" dirty="0">
                <a:latin typeface="+mn-lt"/>
              </a:rPr>
              <a:t>The legacies of the following World Romani Congresses</a:t>
            </a:r>
            <a:endParaRPr lang="en-US" sz="3600" b="1" u="sng" dirty="0">
              <a:latin typeface="+mn-lt"/>
            </a:endParaRPr>
          </a:p>
        </p:txBody>
      </p:sp>
      <p:sp>
        <p:nvSpPr>
          <p:cNvPr id="1055" name="Rectangle 105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7" name="Rectangle 105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CDA6A58-0DA8-708D-A9F6-74330352BDC6}"/>
              </a:ext>
            </a:extLst>
          </p:cNvPr>
          <p:cNvSpPr>
            <a:spLocks noGrp="1"/>
          </p:cNvSpPr>
          <p:nvPr>
            <p:ph idx="1"/>
          </p:nvPr>
        </p:nvSpPr>
        <p:spPr>
          <a:xfrm>
            <a:off x="411479" y="2688336"/>
            <a:ext cx="4498848" cy="3584448"/>
          </a:xfrm>
        </p:spPr>
        <p:txBody>
          <a:bodyPr anchor="t">
            <a:normAutofit/>
          </a:bodyPr>
          <a:lstStyle/>
          <a:p>
            <a:endParaRPr lang="hu-HU" sz="1800" dirty="0"/>
          </a:p>
          <a:p>
            <a:pPr marL="0" indent="0">
              <a:buNone/>
            </a:pPr>
            <a:r>
              <a:rPr lang="hu-HU" sz="1800" dirty="0"/>
              <a:t>1978</a:t>
            </a:r>
            <a:r>
              <a:rPr lang="fr-FR" sz="1800" dirty="0"/>
              <a:t> - E</a:t>
            </a:r>
            <a:r>
              <a:rPr lang="hu-HU" sz="1800" dirty="0"/>
              <a:t>stablishment of International Romani Union</a:t>
            </a:r>
          </a:p>
          <a:p>
            <a:pPr marL="0" indent="0">
              <a:buNone/>
            </a:pPr>
            <a:r>
              <a:rPr lang="hu-HU" sz="1800" dirty="0"/>
              <a:t>1981</a:t>
            </a:r>
            <a:r>
              <a:rPr lang="fr-FR" sz="1800" dirty="0"/>
              <a:t> - </a:t>
            </a:r>
            <a:r>
              <a:rPr lang="hu-HU" sz="1800" dirty="0"/>
              <a:t>Roma are recogni</a:t>
            </a:r>
            <a:r>
              <a:rPr lang="en-GB" sz="1800" dirty="0"/>
              <a:t>s</a:t>
            </a:r>
            <a:r>
              <a:rPr lang="hu-HU" sz="1800" dirty="0"/>
              <a:t>ed as a national minority of Indian origin</a:t>
            </a:r>
          </a:p>
          <a:p>
            <a:pPr marL="0" indent="0">
              <a:buNone/>
            </a:pPr>
            <a:r>
              <a:rPr lang="hu-HU" sz="1800" dirty="0"/>
              <a:t>1981</a:t>
            </a:r>
            <a:r>
              <a:rPr lang="fr-FR" sz="1800" dirty="0"/>
              <a:t> - F</a:t>
            </a:r>
            <a:r>
              <a:rPr lang="hu-HU" sz="1800" dirty="0"/>
              <a:t>irst international discussions about the Porajmos,</a:t>
            </a:r>
            <a:r>
              <a:rPr lang="fr-FR" sz="1800" dirty="0"/>
              <a:t> the</a:t>
            </a:r>
            <a:r>
              <a:rPr lang="hu-HU" sz="1800" dirty="0"/>
              <a:t> Roma Holocaust</a:t>
            </a:r>
          </a:p>
          <a:p>
            <a:pPr marL="0" indent="0">
              <a:buNone/>
            </a:pPr>
            <a:r>
              <a:rPr lang="hu-HU" sz="1800" dirty="0"/>
              <a:t>1990</a:t>
            </a:r>
            <a:r>
              <a:rPr lang="fr-FR" sz="1800" dirty="0"/>
              <a:t> - </a:t>
            </a:r>
            <a:r>
              <a:rPr lang="hu-HU" sz="1800" dirty="0"/>
              <a:t>8</a:t>
            </a:r>
            <a:r>
              <a:rPr lang="en-GB" sz="1800" dirty="0" err="1"/>
              <a:t>th</a:t>
            </a:r>
            <a:r>
              <a:rPr lang="hu-HU" sz="1800" dirty="0"/>
              <a:t> </a:t>
            </a:r>
            <a:r>
              <a:rPr lang="en-GB" sz="1800" dirty="0"/>
              <a:t>April </a:t>
            </a:r>
            <a:r>
              <a:rPr lang="hu-HU" sz="1800" dirty="0"/>
              <a:t>to be decla</a:t>
            </a:r>
            <a:r>
              <a:rPr lang="en-GB" sz="1800" dirty="0"/>
              <a:t>r</a:t>
            </a:r>
            <a:r>
              <a:rPr lang="hu-HU" sz="1800" dirty="0"/>
              <a:t>ed as the International Roma Day</a:t>
            </a:r>
          </a:p>
          <a:p>
            <a:pPr marL="0" indent="0">
              <a:buNone/>
            </a:pPr>
            <a:endParaRPr lang="hu-HU" sz="1800" dirty="0"/>
          </a:p>
          <a:p>
            <a:pPr marL="0" indent="0">
              <a:buNone/>
            </a:pPr>
            <a:endParaRPr lang="hu-HU" sz="1800" dirty="0"/>
          </a:p>
          <a:p>
            <a:endParaRPr lang="hu-HU" sz="1800" dirty="0"/>
          </a:p>
          <a:p>
            <a:pPr marL="0" indent="0">
              <a:buNone/>
            </a:pPr>
            <a:endParaRPr lang="en-US" sz="1800" dirty="0"/>
          </a:p>
        </p:txBody>
      </p:sp>
      <p:pic>
        <p:nvPicPr>
          <p:cNvPr id="1026" name="Picture 2" descr="4th World Romani Congress in Serock, Poland (from the left: Sait Balić,  Marcel Courthiade, Rajko Djurić, Weer Rajendra Rishi, Ian Hancock and  Stanislaw Stankiewicz)">
            <a:extLst>
              <a:ext uri="{FF2B5EF4-FFF2-40B4-BE49-F238E27FC236}">
                <a16:creationId xmlns:a16="http://schemas.microsoft.com/office/drawing/2014/main" id="{57730FF8-36D6-9900-D0C8-816E0D503F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5" r="26873" b="2"/>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4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DCFAFC-609B-FF32-93F4-1A48D2B81CAF}"/>
              </a:ext>
            </a:extLst>
          </p:cNvPr>
          <p:cNvSpPr>
            <a:spLocks noGrp="1"/>
          </p:cNvSpPr>
          <p:nvPr>
            <p:ph type="ctrTitle"/>
          </p:nvPr>
        </p:nvSpPr>
        <p:spPr>
          <a:xfrm>
            <a:off x="1285241" y="1008993"/>
            <a:ext cx="9231410" cy="3542045"/>
          </a:xfrm>
        </p:spPr>
        <p:txBody>
          <a:bodyPr anchor="b">
            <a:normAutofit/>
          </a:bodyPr>
          <a:lstStyle/>
          <a:p>
            <a:pPr algn="l"/>
            <a:r>
              <a:rPr lang="fr-FR" sz="8100" b="1" u="sng" dirty="0"/>
              <a:t>Civil Society Organisations</a:t>
            </a:r>
            <a:r>
              <a:rPr lang="hu-HU" sz="8100" b="1" u="sng" dirty="0"/>
              <a:t> - </a:t>
            </a:r>
            <a:r>
              <a:rPr lang="fr-FR" sz="8100" b="1" u="sng" dirty="0"/>
              <a:t> </a:t>
            </a:r>
            <a:r>
              <a:rPr lang="en-GB" sz="8100" b="1" u="sng" dirty="0"/>
              <a:t>Realising </a:t>
            </a:r>
            <a:r>
              <a:rPr lang="hu-HU" sz="8100" b="1" u="sng" dirty="0"/>
              <a:t>Roma rights</a:t>
            </a:r>
            <a:endParaRPr lang="en-GB" sz="8100" b="1" u="sng" dirty="0"/>
          </a:p>
        </p:txBody>
      </p:sp>
    </p:spTree>
    <p:extLst>
      <p:ext uri="{BB962C8B-B14F-4D97-AF65-F5344CB8AC3E}">
        <p14:creationId xmlns:p14="http://schemas.microsoft.com/office/powerpoint/2010/main" val="347877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B9E308-258A-B69C-A680-A97FFAC1F87F}"/>
              </a:ext>
            </a:extLst>
          </p:cNvPr>
          <p:cNvSpPr>
            <a:spLocks noGrp="1"/>
          </p:cNvSpPr>
          <p:nvPr>
            <p:ph type="title"/>
          </p:nvPr>
        </p:nvSpPr>
        <p:spPr>
          <a:xfrm>
            <a:off x="5426765" y="365572"/>
            <a:ext cx="6399475" cy="1433433"/>
          </a:xfrm>
        </p:spPr>
        <p:txBody>
          <a:bodyPr anchor="b">
            <a:noAutofit/>
          </a:bodyPr>
          <a:lstStyle/>
          <a:p>
            <a:br>
              <a:rPr lang="hu-HU" sz="3600" b="1" u="sng" dirty="0">
                <a:latin typeface="+mn-lt"/>
              </a:rPr>
            </a:br>
            <a:r>
              <a:rPr lang="hu-HU" sz="3600" b="1" u="sng" dirty="0">
                <a:latin typeface="+mn-lt"/>
              </a:rPr>
              <a:t>Legal litigation for Roma Rights – </a:t>
            </a:r>
            <a:r>
              <a:rPr lang="en-GB" sz="3600" b="1" u="sng" dirty="0">
                <a:latin typeface="+mn-lt"/>
              </a:rPr>
              <a:t>The </a:t>
            </a:r>
            <a:r>
              <a:rPr lang="hu-HU" sz="3600" b="1" u="sng" dirty="0">
                <a:latin typeface="+mn-lt"/>
              </a:rPr>
              <a:t>European Roma Rights Centre</a:t>
            </a:r>
            <a:endParaRPr lang="en-US" sz="3600" b="1" u="sng" dirty="0">
              <a:latin typeface="+mn-lt"/>
            </a:endParaRPr>
          </a:p>
        </p:txBody>
      </p:sp>
      <p:pic>
        <p:nvPicPr>
          <p:cNvPr id="2050" name="Picture 2" descr="European Roma Rights Centre">
            <a:extLst>
              <a:ext uri="{FF2B5EF4-FFF2-40B4-BE49-F238E27FC236}">
                <a16:creationId xmlns:a16="http://schemas.microsoft.com/office/drawing/2014/main" id="{EF58C367-387D-F504-D008-4CCFBF9B86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312" y="2005013"/>
            <a:ext cx="4309533" cy="22536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493726-44EE-3333-49AD-05079614E54A}"/>
              </a:ext>
            </a:extLst>
          </p:cNvPr>
          <p:cNvSpPr>
            <a:spLocks noGrp="1"/>
          </p:cNvSpPr>
          <p:nvPr>
            <p:ph idx="1"/>
          </p:nvPr>
        </p:nvSpPr>
        <p:spPr>
          <a:xfrm>
            <a:off x="5756044" y="2005013"/>
            <a:ext cx="5827644" cy="4121149"/>
          </a:xfrm>
        </p:spPr>
        <p:txBody>
          <a:bodyPr anchor="t">
            <a:normAutofit/>
          </a:bodyPr>
          <a:lstStyle/>
          <a:p>
            <a:pPr marL="0" indent="0">
              <a:buNone/>
            </a:pPr>
            <a:r>
              <a:rPr lang="hu-HU" sz="1900" b="0" i="0" dirty="0">
                <a:effectLst/>
              </a:rPr>
              <a:t>An international </a:t>
            </a:r>
            <a:r>
              <a:rPr lang="en-GB" sz="1900" b="0" i="0" dirty="0">
                <a:effectLst/>
              </a:rPr>
              <a:t>public interest law organisation engaging in a range of activities aimed at combating anti-Romani racism and </a:t>
            </a:r>
            <a:r>
              <a:rPr lang="en-GB" sz="1900" b="0" i="0" strike="noStrike" dirty="0">
                <a:effectLst/>
              </a:rPr>
              <a:t>human rights</a:t>
            </a:r>
            <a:r>
              <a:rPr lang="en-GB" sz="1900" b="0" i="0" dirty="0">
                <a:effectLst/>
              </a:rPr>
              <a:t> abuse of </a:t>
            </a:r>
            <a:r>
              <a:rPr lang="en-GB" sz="1900" b="0" i="0" strike="noStrike" dirty="0">
                <a:effectLst/>
              </a:rPr>
              <a:t>Romani people</a:t>
            </a:r>
            <a:endParaRPr lang="hu-HU" sz="1900" b="0" i="0" strike="noStrike" dirty="0">
              <a:effectLst/>
            </a:endParaRPr>
          </a:p>
          <a:p>
            <a:pPr marL="0" indent="0">
              <a:buNone/>
            </a:pPr>
            <a:r>
              <a:rPr lang="hu-HU" sz="1900" u="sng" dirty="0"/>
              <a:t>Activities include:</a:t>
            </a:r>
          </a:p>
          <a:p>
            <a:r>
              <a:rPr lang="hu-HU" sz="1900" b="0" i="0" strike="noStrike" dirty="0">
                <a:effectLst/>
              </a:rPr>
              <a:t>Str</a:t>
            </a:r>
            <a:r>
              <a:rPr lang="hu-HU" sz="1900" dirty="0"/>
              <a:t>ategic litigation: ERRC has taken over 1000 legal cases relating to Roma rights. </a:t>
            </a:r>
          </a:p>
          <a:p>
            <a:r>
              <a:rPr lang="hu-HU" sz="1900" b="0" i="0" strike="noStrike" dirty="0">
                <a:effectLst/>
              </a:rPr>
              <a:t>Research and public policy: publishing</a:t>
            </a:r>
            <a:r>
              <a:rPr lang="hu-HU" sz="1900" dirty="0"/>
              <a:t> resea</a:t>
            </a:r>
            <a:r>
              <a:rPr lang="en-GB" sz="1900" dirty="0"/>
              <a:t>r</a:t>
            </a:r>
            <a:r>
              <a:rPr lang="hu-HU" sz="1900" dirty="0"/>
              <a:t>ch on different human rights issues related to Roma.</a:t>
            </a:r>
          </a:p>
          <a:p>
            <a:r>
              <a:rPr lang="hu-HU" sz="1900" b="0" i="0" strike="noStrike" dirty="0">
                <a:effectLst/>
              </a:rPr>
              <a:t>International advocacy: Launch of ERRC</a:t>
            </a:r>
            <a:r>
              <a:rPr lang="hu-HU" sz="1900" dirty="0"/>
              <a:t> Roma Rights Defenders: large volunteer network to support the work of ERRC</a:t>
            </a:r>
            <a:r>
              <a:rPr lang="en-GB" sz="1900" dirty="0"/>
              <a:t>.</a:t>
            </a:r>
            <a:endParaRPr lang="hu-HU" sz="1900" dirty="0"/>
          </a:p>
          <a:p>
            <a:r>
              <a:rPr lang="hu-HU" sz="1900" b="0" i="0" strike="noStrike" dirty="0">
                <a:effectLst/>
              </a:rPr>
              <a:t>Human rights training: providing training opportunities for Roma activists.</a:t>
            </a:r>
          </a:p>
          <a:p>
            <a:endParaRPr lang="en-US" sz="1900" dirty="0"/>
          </a:p>
        </p:txBody>
      </p:sp>
    </p:spTree>
    <p:extLst>
      <p:ext uri="{BB962C8B-B14F-4D97-AF65-F5344CB8AC3E}">
        <p14:creationId xmlns:p14="http://schemas.microsoft.com/office/powerpoint/2010/main" val="129983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E31F3E-731A-C6B0-E17D-DA3DD5D124DE}"/>
              </a:ext>
            </a:extLst>
          </p:cNvPr>
          <p:cNvSpPr>
            <a:spLocks noGrp="1"/>
          </p:cNvSpPr>
          <p:nvPr>
            <p:ph type="title"/>
          </p:nvPr>
        </p:nvSpPr>
        <p:spPr>
          <a:xfrm>
            <a:off x="5526156" y="365125"/>
            <a:ext cx="5827643" cy="1433433"/>
          </a:xfrm>
        </p:spPr>
        <p:txBody>
          <a:bodyPr anchor="b">
            <a:normAutofit/>
          </a:bodyPr>
          <a:lstStyle/>
          <a:p>
            <a:r>
              <a:rPr lang="hu-HU" sz="3600" b="1" u="sng" dirty="0">
                <a:latin typeface="Calibri "/>
              </a:rPr>
              <a:t>Roma CSOs advocating </a:t>
            </a:r>
            <a:r>
              <a:rPr lang="en-GB" sz="3600" b="1" u="sng" dirty="0">
                <a:latin typeface="Calibri "/>
              </a:rPr>
              <a:t>at</a:t>
            </a:r>
            <a:r>
              <a:rPr lang="hu-HU" sz="3600" b="1" u="sng" dirty="0">
                <a:latin typeface="Calibri "/>
              </a:rPr>
              <a:t> EU level - ERGO</a:t>
            </a:r>
            <a:endParaRPr lang="en-US" sz="3600" b="1" u="sng" dirty="0">
              <a:latin typeface="Calibri "/>
            </a:endParaRPr>
          </a:p>
        </p:txBody>
      </p:sp>
      <p:pic>
        <p:nvPicPr>
          <p:cNvPr id="3074" name="Picture 2" descr="ERGO Network (@ERGO_Network) / Twitter">
            <a:extLst>
              <a:ext uri="{FF2B5EF4-FFF2-40B4-BE49-F238E27FC236}">
                <a16:creationId xmlns:a16="http://schemas.microsoft.com/office/drawing/2014/main" id="{58C3FCE7-3BAB-7BAF-11DD-8B407CD671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8563" y="1421516"/>
            <a:ext cx="3449030" cy="34490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63DFDF2-0576-95CA-72EC-E6C422AA2E84}"/>
              </a:ext>
            </a:extLst>
          </p:cNvPr>
          <p:cNvSpPr>
            <a:spLocks noGrp="1"/>
          </p:cNvSpPr>
          <p:nvPr>
            <p:ph idx="1"/>
          </p:nvPr>
        </p:nvSpPr>
        <p:spPr>
          <a:xfrm>
            <a:off x="5526156" y="2055813"/>
            <a:ext cx="5827644" cy="4121149"/>
          </a:xfrm>
        </p:spPr>
        <p:txBody>
          <a:bodyPr anchor="t">
            <a:normAutofit/>
          </a:bodyPr>
          <a:lstStyle/>
          <a:p>
            <a:r>
              <a:rPr lang="hu-HU" sz="2000" dirty="0"/>
              <a:t>A network of </a:t>
            </a:r>
            <a:r>
              <a:rPr lang="en-GB" sz="2000" b="1" i="0" dirty="0">
                <a:effectLst/>
              </a:rPr>
              <a:t>more than 30  Roma and pro-Roma organisations from all over Europe</a:t>
            </a:r>
            <a:endParaRPr lang="hu-HU" sz="2000" b="1" i="0" dirty="0">
              <a:effectLst/>
            </a:endParaRPr>
          </a:p>
          <a:p>
            <a:r>
              <a:rPr lang="en-GB" sz="2000" b="0" i="0" dirty="0">
                <a:effectLst/>
              </a:rPr>
              <a:t>Founded on the philosophy of active citizenship, shared responsibility and grassroots empowerment</a:t>
            </a:r>
            <a:endParaRPr lang="hu-HU" sz="2000" b="1" dirty="0"/>
          </a:p>
          <a:p>
            <a:r>
              <a:rPr lang="hu-HU" sz="2000" b="1" i="0" dirty="0">
                <a:effectLst/>
              </a:rPr>
              <a:t>They </a:t>
            </a:r>
            <a:r>
              <a:rPr lang="en-GB" sz="2000" b="1" i="0" dirty="0">
                <a:effectLst/>
              </a:rPr>
              <a:t>bridge the gap between grassroots realities and policy-making</a:t>
            </a:r>
            <a:endParaRPr lang="hu-HU" sz="2000" b="1" i="0" dirty="0">
              <a:effectLst/>
            </a:endParaRPr>
          </a:p>
          <a:p>
            <a:r>
              <a:rPr lang="hu-HU" sz="2000" dirty="0"/>
              <a:t>They</a:t>
            </a:r>
            <a:r>
              <a:rPr lang="en-GB" sz="2000" b="0" i="0" dirty="0">
                <a:effectLst/>
              </a:rPr>
              <a:t> advocate for better policies and policy implementation on national and European level, organise public campaigns, build the capacity of Roma activists and provide spaces for networking and mutual learning</a:t>
            </a:r>
            <a:endParaRPr lang="hu-HU" sz="2000" b="1" dirty="0"/>
          </a:p>
        </p:txBody>
      </p:sp>
    </p:spTree>
    <p:extLst>
      <p:ext uri="{BB962C8B-B14F-4D97-AF65-F5344CB8AC3E}">
        <p14:creationId xmlns:p14="http://schemas.microsoft.com/office/powerpoint/2010/main" val="4659208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1455</TotalTime>
  <Words>3341</Words>
  <Application>Microsoft Office PowerPoint</Application>
  <PresentationFormat>Widescreen</PresentationFormat>
  <Paragraphs>169</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Asap</vt:lpstr>
      <vt:lpstr>Calibri</vt:lpstr>
      <vt:lpstr>Calibri </vt:lpstr>
      <vt:lpstr>Calibri Light</vt:lpstr>
      <vt:lpstr>Raleway</vt:lpstr>
      <vt:lpstr>1_Office Theme</vt:lpstr>
      <vt:lpstr>Custom Design</vt:lpstr>
      <vt:lpstr>Office Theme</vt:lpstr>
      <vt:lpstr> </vt:lpstr>
      <vt:lpstr>First World Romani Congress</vt:lpstr>
      <vt:lpstr>April 8 – International Roma Day</vt:lpstr>
      <vt:lpstr>The Romani Flag</vt:lpstr>
      <vt:lpstr>The Roma Anthem</vt:lpstr>
      <vt:lpstr>The legacies of the following World Romani Congresses</vt:lpstr>
      <vt:lpstr>Civil Society Organisations -  Realising Roma rights</vt:lpstr>
      <vt:lpstr> Legal litigation for Roma Rights – The European Roma Rights Centre</vt:lpstr>
      <vt:lpstr>Roma CSOs advocating at EU level - ERGO</vt:lpstr>
      <vt:lpstr>Arts, Culture and the fight against discrimination - European Roma Institutute for Arts and Culture (ERIAC)</vt:lpstr>
      <vt:lpstr>Economic Justice - Roma Economic Development Initiative</vt:lpstr>
      <vt:lpstr>Empowerment of Young Roma – Phiren Amenca International Network</vt:lpstr>
      <vt:lpstr>PowerPoint Presentation</vt:lpstr>
      <vt:lpstr>Common words in Roma language that you should know</vt:lpstr>
      <vt:lpstr>Thanks for reading! for further questions or comments please contact us at simona.barbu@feantsa.org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Roma civil movement after the Holocaust</dc:title>
  <dc:creator>Rami_10@sulid.hu</dc:creator>
  <cp:lastModifiedBy>Information</cp:lastModifiedBy>
  <cp:revision>56</cp:revision>
  <dcterms:created xsi:type="dcterms:W3CDTF">2023-01-25T09:39:25Z</dcterms:created>
  <dcterms:modified xsi:type="dcterms:W3CDTF">2023-05-12T11:56:58Z</dcterms:modified>
</cp:coreProperties>
</file>