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Lst>
  <p:notesMasterIdLst>
    <p:notesMasterId r:id="rId32"/>
  </p:notesMasterIdLst>
  <p:handoutMasterIdLst>
    <p:handoutMasterId r:id="rId33"/>
  </p:handoutMasterIdLst>
  <p:sldIdLst>
    <p:sldId id="256" r:id="rId5"/>
    <p:sldId id="271" r:id="rId6"/>
    <p:sldId id="385" r:id="rId7"/>
    <p:sldId id="283" r:id="rId8"/>
    <p:sldId id="386" r:id="rId9"/>
    <p:sldId id="284" r:id="rId10"/>
    <p:sldId id="303" r:id="rId11"/>
    <p:sldId id="387" r:id="rId12"/>
    <p:sldId id="388" r:id="rId13"/>
    <p:sldId id="304" r:id="rId14"/>
    <p:sldId id="389" r:id="rId15"/>
    <p:sldId id="295" r:id="rId16"/>
    <p:sldId id="391" r:id="rId17"/>
    <p:sldId id="300" r:id="rId18"/>
    <p:sldId id="302" r:id="rId19"/>
    <p:sldId id="392" r:id="rId20"/>
    <p:sldId id="305" r:id="rId21"/>
    <p:sldId id="289" r:id="rId22"/>
    <p:sldId id="393" r:id="rId23"/>
    <p:sldId id="394" r:id="rId24"/>
    <p:sldId id="395" r:id="rId25"/>
    <p:sldId id="306" r:id="rId26"/>
    <p:sldId id="384" r:id="rId27"/>
    <p:sldId id="396" r:id="rId28"/>
    <p:sldId id="397" r:id="rId29"/>
    <p:sldId id="293"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AD9546-A1F3-7D74-C9FB-655910DA0C5F}" name="Information" initials="IF" userId="S::information@feantsa.org::6f899a9c-3102-4247-8307-fa28cd2ab3d7" providerId="AD"/>
  <p188:author id="{4CC77966-1111-0054-BF7E-CC1A4D27C5C0}" name="Migration" initials="M" userId="S::migration@feantsa.org::58a07852-7ccd-4983-83ea-46075670f872" providerId="AD"/>
  <p188:author id="{E37CCCEA-1F4D-6144-5F8F-CB6812E33DBC}" name="Simona Barbu" initials="SB" userId="S::simona.barbu@feantsa.org::9fe21551-ad7a-4f5e-98d3-b6c0f0b67d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9440" autoAdjust="0"/>
  </p:normalViewPr>
  <p:slideViewPr>
    <p:cSldViewPr snapToGrid="0">
      <p:cViewPr varScale="1">
        <p:scale>
          <a:sx n="59" d="100"/>
          <a:sy n="59" d="100"/>
        </p:scale>
        <p:origin x="836" y="48"/>
      </p:cViewPr>
      <p:guideLst/>
    </p:cSldViewPr>
  </p:slideViewPr>
  <p:outlineViewPr>
    <p:cViewPr>
      <p:scale>
        <a:sx n="33" d="100"/>
        <a:sy n="33" d="100"/>
      </p:scale>
      <p:origin x="0" y="-1736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6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96038-EDAF-4CE3-9505-64A83884A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C12F715-595F-488C-8BA1-9E06A75A1D0D}">
      <dgm:prSet custT="1"/>
      <dgm:spPr/>
      <dgm:t>
        <a:bodyPr/>
        <a:lstStyle/>
        <a:p>
          <a:r>
            <a:rPr lang="en-US" sz="2000" i="1" dirty="0"/>
            <a:t>“The term ‘Roma’ refers to Roma, Sinti, Kale and related groups in Europe, including </a:t>
          </a:r>
          <a:r>
            <a:rPr lang="en-US" sz="2000" i="1" dirty="0" err="1"/>
            <a:t>Travellers</a:t>
          </a:r>
          <a:r>
            <a:rPr lang="en-US" sz="2000" i="1" dirty="0"/>
            <a:t> and the Eastern groups (Dom and Lom), and covers the wide diversity of the groups concerned, including persons who identify themselves as gypsies.</a:t>
          </a:r>
          <a:r>
            <a:rPr lang="hu-HU" sz="2000" i="1" dirty="0"/>
            <a:t>”  -</a:t>
          </a:r>
          <a:r>
            <a:rPr lang="fr-BE" sz="2000" i="1" dirty="0"/>
            <a:t> </a:t>
          </a:r>
          <a:r>
            <a:rPr lang="en-US" sz="2000" dirty="0"/>
            <a:t>(</a:t>
          </a:r>
          <a:r>
            <a:rPr lang="en-US" sz="2000" dirty="0" err="1"/>
            <a:t>CoE</a:t>
          </a:r>
          <a:r>
            <a:rPr lang="en-US" sz="2000" dirty="0"/>
            <a:t> Glossary of Terms relating to Roma, 2012)</a:t>
          </a:r>
          <a:br>
            <a:rPr lang="en-US" sz="2000" dirty="0"/>
          </a:br>
          <a:endParaRPr lang="en-US" sz="2000" dirty="0"/>
        </a:p>
        <a:p>
          <a:endParaRPr lang="en-US" sz="2000" dirty="0"/>
        </a:p>
      </dgm:t>
    </dgm:pt>
    <dgm:pt modelId="{37919F48-C684-44E4-8D31-C5CC3656D549}" type="parTrans" cxnId="{05881FD2-1765-4123-AD9D-01D719A8A694}">
      <dgm:prSet/>
      <dgm:spPr/>
      <dgm:t>
        <a:bodyPr/>
        <a:lstStyle/>
        <a:p>
          <a:endParaRPr lang="en-US"/>
        </a:p>
      </dgm:t>
    </dgm:pt>
    <dgm:pt modelId="{78049A6D-019F-4012-8D58-115D8E993D3F}" type="sibTrans" cxnId="{05881FD2-1765-4123-AD9D-01D719A8A694}">
      <dgm:prSet/>
      <dgm:spPr/>
      <dgm:t>
        <a:bodyPr/>
        <a:lstStyle/>
        <a:p>
          <a:endParaRPr lang="en-US"/>
        </a:p>
      </dgm:t>
    </dgm:pt>
    <dgm:pt modelId="{913C3B43-541B-498C-AC7C-4790B756DEEA}">
      <dgm:prSet custT="1"/>
      <dgm:spPr/>
      <dgm:t>
        <a:bodyPr/>
        <a:lstStyle/>
        <a:p>
          <a:r>
            <a:rPr lang="en-US" sz="2000" dirty="0"/>
            <a:t>Roma/Sinti/Kale as ethnic group vs. others who sometimes share same lifestyle but do not have same ethnic origin or language – e.g. </a:t>
          </a:r>
          <a:r>
            <a:rPr lang="en-US" sz="2000" dirty="0" err="1"/>
            <a:t>Yenish</a:t>
          </a:r>
          <a:r>
            <a:rPr lang="en-US" sz="2000" dirty="0"/>
            <a:t> and Irish </a:t>
          </a:r>
          <a:r>
            <a:rPr lang="en-US" sz="2000" dirty="0" err="1"/>
            <a:t>Travellers</a:t>
          </a:r>
          <a:endParaRPr lang="en-US" sz="2000" dirty="0"/>
        </a:p>
      </dgm:t>
    </dgm:pt>
    <dgm:pt modelId="{8D053BA9-258F-4C4C-A5D7-76079B08FD91}" type="parTrans" cxnId="{F6921923-F70B-4134-80ED-8DC77A0843F5}">
      <dgm:prSet/>
      <dgm:spPr/>
      <dgm:t>
        <a:bodyPr/>
        <a:lstStyle/>
        <a:p>
          <a:endParaRPr lang="en-US"/>
        </a:p>
      </dgm:t>
    </dgm:pt>
    <dgm:pt modelId="{0A7C9A41-BF2D-4656-BF7B-567CC15F6804}" type="sibTrans" cxnId="{F6921923-F70B-4134-80ED-8DC77A0843F5}">
      <dgm:prSet/>
      <dgm:spPr/>
      <dgm:t>
        <a:bodyPr/>
        <a:lstStyle/>
        <a:p>
          <a:endParaRPr lang="en-US"/>
        </a:p>
      </dgm:t>
    </dgm:pt>
    <dgm:pt modelId="{932C075A-6A90-482A-B535-917B43A9950E}">
      <dgm:prSet custT="1"/>
      <dgm:spPr/>
      <dgm:t>
        <a:bodyPr/>
        <a:lstStyle/>
        <a:p>
          <a:r>
            <a:rPr lang="en-US" sz="2000" dirty="0"/>
            <a:t>Europe’s largest minority </a:t>
          </a:r>
          <a:r>
            <a:rPr lang="en-US" sz="2000" dirty="0">
              <a:sym typeface="Wingdings" panose="05000000000000000000" pitchFamily="2" charset="2"/>
            </a:rPr>
            <a:t></a:t>
          </a:r>
          <a:r>
            <a:rPr lang="en-US" sz="2000" dirty="0"/>
            <a:t> 10-12 million Roma estimated in Europe (6 million est. within EU) </a:t>
          </a:r>
          <a:r>
            <a:rPr lang="hu-HU" sz="2000" dirty="0"/>
            <a:t> - </a:t>
          </a:r>
          <a:r>
            <a:rPr lang="fr-FR" sz="2000" dirty="0" err="1"/>
            <a:t>however</a:t>
          </a:r>
          <a:r>
            <a:rPr lang="fr-FR" sz="2000" dirty="0"/>
            <a:t>, </a:t>
          </a:r>
          <a:r>
            <a:rPr lang="hu-HU" sz="2000" dirty="0"/>
            <a:t>in many countries collecting data on ethnic origin is not allowed</a:t>
          </a:r>
          <a:endParaRPr lang="en-US" sz="2000" dirty="0"/>
        </a:p>
      </dgm:t>
    </dgm:pt>
    <dgm:pt modelId="{CA2B688A-05F0-484B-93C0-BF6A54EA2718}" type="parTrans" cxnId="{A666CED4-6C1E-47F1-80A3-76A3B8F0396D}">
      <dgm:prSet/>
      <dgm:spPr/>
      <dgm:t>
        <a:bodyPr/>
        <a:lstStyle/>
        <a:p>
          <a:endParaRPr lang="en-US"/>
        </a:p>
      </dgm:t>
    </dgm:pt>
    <dgm:pt modelId="{8ADC6D07-BB60-47F3-AD53-74D510524516}" type="sibTrans" cxnId="{A666CED4-6C1E-47F1-80A3-76A3B8F0396D}">
      <dgm:prSet/>
      <dgm:spPr/>
      <dgm:t>
        <a:bodyPr/>
        <a:lstStyle/>
        <a:p>
          <a:endParaRPr lang="en-US"/>
        </a:p>
      </dgm:t>
    </dgm:pt>
    <dgm:pt modelId="{C98BB1CD-BF8F-4AAA-8DCF-F5F48FCA5D8F}" type="pres">
      <dgm:prSet presAssocID="{4AB96038-EDAF-4CE3-9505-64A83884ACF4}" presName="vert0" presStyleCnt="0">
        <dgm:presLayoutVars>
          <dgm:dir/>
          <dgm:animOne val="branch"/>
          <dgm:animLvl val="lvl"/>
        </dgm:presLayoutVars>
      </dgm:prSet>
      <dgm:spPr/>
    </dgm:pt>
    <dgm:pt modelId="{546960CA-3A9C-4E65-A056-0A0D1E576C82}" type="pres">
      <dgm:prSet presAssocID="{8C12F715-595F-488C-8BA1-9E06A75A1D0D}" presName="thickLine" presStyleLbl="alignNode1" presStyleIdx="0" presStyleCnt="3"/>
      <dgm:spPr/>
    </dgm:pt>
    <dgm:pt modelId="{6CB8F3CE-2E05-452D-A46E-539DE6970BB8}" type="pres">
      <dgm:prSet presAssocID="{8C12F715-595F-488C-8BA1-9E06A75A1D0D}" presName="horz1" presStyleCnt="0"/>
      <dgm:spPr/>
    </dgm:pt>
    <dgm:pt modelId="{8D708486-C334-48C6-9E2E-D6FA18FD3136}" type="pres">
      <dgm:prSet presAssocID="{8C12F715-595F-488C-8BA1-9E06A75A1D0D}" presName="tx1" presStyleLbl="revTx" presStyleIdx="0" presStyleCnt="3" custScaleY="125659" custLinFactNeighborX="2440" custLinFactNeighborY="3752"/>
      <dgm:spPr/>
    </dgm:pt>
    <dgm:pt modelId="{C29D7705-B00B-4A62-89C3-1E7D0C2BB108}" type="pres">
      <dgm:prSet presAssocID="{8C12F715-595F-488C-8BA1-9E06A75A1D0D}" presName="vert1" presStyleCnt="0"/>
      <dgm:spPr/>
    </dgm:pt>
    <dgm:pt modelId="{F8A729BB-2650-418D-AE81-BCD037C8F732}" type="pres">
      <dgm:prSet presAssocID="{913C3B43-541B-498C-AC7C-4790B756DEEA}" presName="thickLine" presStyleLbl="alignNode1" presStyleIdx="1" presStyleCnt="3"/>
      <dgm:spPr/>
    </dgm:pt>
    <dgm:pt modelId="{A4C9AD5C-C74D-4B0D-9E93-212BEE774B48}" type="pres">
      <dgm:prSet presAssocID="{913C3B43-541B-498C-AC7C-4790B756DEEA}" presName="horz1" presStyleCnt="0"/>
      <dgm:spPr/>
    </dgm:pt>
    <dgm:pt modelId="{7F281A7F-2E2A-4B62-93AA-962181A70D53}" type="pres">
      <dgm:prSet presAssocID="{913C3B43-541B-498C-AC7C-4790B756DEEA}" presName="tx1" presStyleLbl="revTx" presStyleIdx="1" presStyleCnt="3" custScaleY="82959"/>
      <dgm:spPr/>
    </dgm:pt>
    <dgm:pt modelId="{76289187-48CA-43F1-B080-50F5A62A9D5F}" type="pres">
      <dgm:prSet presAssocID="{913C3B43-541B-498C-AC7C-4790B756DEEA}" presName="vert1" presStyleCnt="0"/>
      <dgm:spPr/>
    </dgm:pt>
    <dgm:pt modelId="{C5A1FDE4-A4A0-4933-8867-7296FFF418F0}" type="pres">
      <dgm:prSet presAssocID="{932C075A-6A90-482A-B535-917B43A9950E}" presName="thickLine" presStyleLbl="alignNode1" presStyleIdx="2" presStyleCnt="3"/>
      <dgm:spPr/>
    </dgm:pt>
    <dgm:pt modelId="{5E29BCA0-A5DC-4B60-A006-4AF286ABC41F}" type="pres">
      <dgm:prSet presAssocID="{932C075A-6A90-482A-B535-917B43A9950E}" presName="horz1" presStyleCnt="0"/>
      <dgm:spPr/>
    </dgm:pt>
    <dgm:pt modelId="{4E481622-3E4A-4198-A395-580AA5A13253}" type="pres">
      <dgm:prSet presAssocID="{932C075A-6A90-482A-B535-917B43A9950E}" presName="tx1" presStyleLbl="revTx" presStyleIdx="2" presStyleCnt="3" custScaleY="104141"/>
      <dgm:spPr/>
    </dgm:pt>
    <dgm:pt modelId="{CC3BFD9D-E071-4057-A2EB-6E31DC11204C}" type="pres">
      <dgm:prSet presAssocID="{932C075A-6A90-482A-B535-917B43A9950E}" presName="vert1" presStyleCnt="0"/>
      <dgm:spPr/>
    </dgm:pt>
  </dgm:ptLst>
  <dgm:cxnLst>
    <dgm:cxn modelId="{C147DB11-1917-4E5A-9331-AB9ED0342D24}" type="presOf" srcId="{8C12F715-595F-488C-8BA1-9E06A75A1D0D}" destId="{8D708486-C334-48C6-9E2E-D6FA18FD3136}" srcOrd="0" destOrd="0" presId="urn:microsoft.com/office/officeart/2008/layout/LinedList"/>
    <dgm:cxn modelId="{F6921923-F70B-4134-80ED-8DC77A0843F5}" srcId="{4AB96038-EDAF-4CE3-9505-64A83884ACF4}" destId="{913C3B43-541B-498C-AC7C-4790B756DEEA}" srcOrd="1" destOrd="0" parTransId="{8D053BA9-258F-4C4C-A5D7-76079B08FD91}" sibTransId="{0A7C9A41-BF2D-4656-BF7B-567CC15F6804}"/>
    <dgm:cxn modelId="{FD5C7641-A27D-4DA8-9A09-CAE66CDF5069}" type="presOf" srcId="{932C075A-6A90-482A-B535-917B43A9950E}" destId="{4E481622-3E4A-4198-A395-580AA5A13253}" srcOrd="0" destOrd="0" presId="urn:microsoft.com/office/officeart/2008/layout/LinedList"/>
    <dgm:cxn modelId="{C2D7C764-DC12-4F8F-BB4F-56A8735D6DB1}" type="presOf" srcId="{913C3B43-541B-498C-AC7C-4790B756DEEA}" destId="{7F281A7F-2E2A-4B62-93AA-962181A70D53}" srcOrd="0" destOrd="0" presId="urn:microsoft.com/office/officeart/2008/layout/LinedList"/>
    <dgm:cxn modelId="{3BE6FE48-0803-45D8-AC91-81C9F045C8F6}" type="presOf" srcId="{4AB96038-EDAF-4CE3-9505-64A83884ACF4}" destId="{C98BB1CD-BF8F-4AAA-8DCF-F5F48FCA5D8F}" srcOrd="0" destOrd="0" presId="urn:microsoft.com/office/officeart/2008/layout/LinedList"/>
    <dgm:cxn modelId="{05881FD2-1765-4123-AD9D-01D719A8A694}" srcId="{4AB96038-EDAF-4CE3-9505-64A83884ACF4}" destId="{8C12F715-595F-488C-8BA1-9E06A75A1D0D}" srcOrd="0" destOrd="0" parTransId="{37919F48-C684-44E4-8D31-C5CC3656D549}" sibTransId="{78049A6D-019F-4012-8D58-115D8E993D3F}"/>
    <dgm:cxn modelId="{A666CED4-6C1E-47F1-80A3-76A3B8F0396D}" srcId="{4AB96038-EDAF-4CE3-9505-64A83884ACF4}" destId="{932C075A-6A90-482A-B535-917B43A9950E}" srcOrd="2" destOrd="0" parTransId="{CA2B688A-05F0-484B-93C0-BF6A54EA2718}" sibTransId="{8ADC6D07-BB60-47F3-AD53-74D510524516}"/>
    <dgm:cxn modelId="{D9C29B70-31DA-44F1-A184-82A3D047BE16}" type="presParOf" srcId="{C98BB1CD-BF8F-4AAA-8DCF-F5F48FCA5D8F}" destId="{546960CA-3A9C-4E65-A056-0A0D1E576C82}" srcOrd="0" destOrd="0" presId="urn:microsoft.com/office/officeart/2008/layout/LinedList"/>
    <dgm:cxn modelId="{AFDB29DB-DF70-4822-94C6-026C47284E23}" type="presParOf" srcId="{C98BB1CD-BF8F-4AAA-8DCF-F5F48FCA5D8F}" destId="{6CB8F3CE-2E05-452D-A46E-539DE6970BB8}" srcOrd="1" destOrd="0" presId="urn:microsoft.com/office/officeart/2008/layout/LinedList"/>
    <dgm:cxn modelId="{B78312E9-CE73-4EDF-A5B8-8E43DAA1775A}" type="presParOf" srcId="{6CB8F3CE-2E05-452D-A46E-539DE6970BB8}" destId="{8D708486-C334-48C6-9E2E-D6FA18FD3136}" srcOrd="0" destOrd="0" presId="urn:microsoft.com/office/officeart/2008/layout/LinedList"/>
    <dgm:cxn modelId="{25CA691A-ED6A-4E15-8C84-B05F79CFE552}" type="presParOf" srcId="{6CB8F3CE-2E05-452D-A46E-539DE6970BB8}" destId="{C29D7705-B00B-4A62-89C3-1E7D0C2BB108}" srcOrd="1" destOrd="0" presId="urn:microsoft.com/office/officeart/2008/layout/LinedList"/>
    <dgm:cxn modelId="{7F26691E-7DF8-4D6F-AF68-A27D5471E87F}" type="presParOf" srcId="{C98BB1CD-BF8F-4AAA-8DCF-F5F48FCA5D8F}" destId="{F8A729BB-2650-418D-AE81-BCD037C8F732}" srcOrd="2" destOrd="0" presId="urn:microsoft.com/office/officeart/2008/layout/LinedList"/>
    <dgm:cxn modelId="{680917E6-7072-4A20-8ECF-56EC5B6337E4}" type="presParOf" srcId="{C98BB1CD-BF8F-4AAA-8DCF-F5F48FCA5D8F}" destId="{A4C9AD5C-C74D-4B0D-9E93-212BEE774B48}" srcOrd="3" destOrd="0" presId="urn:microsoft.com/office/officeart/2008/layout/LinedList"/>
    <dgm:cxn modelId="{36800A6D-E69F-4AC0-B681-D77498BB01DC}" type="presParOf" srcId="{A4C9AD5C-C74D-4B0D-9E93-212BEE774B48}" destId="{7F281A7F-2E2A-4B62-93AA-962181A70D53}" srcOrd="0" destOrd="0" presId="urn:microsoft.com/office/officeart/2008/layout/LinedList"/>
    <dgm:cxn modelId="{7B516366-F904-49C3-9102-8D1931355B3A}" type="presParOf" srcId="{A4C9AD5C-C74D-4B0D-9E93-212BEE774B48}" destId="{76289187-48CA-43F1-B080-50F5A62A9D5F}" srcOrd="1" destOrd="0" presId="urn:microsoft.com/office/officeart/2008/layout/LinedList"/>
    <dgm:cxn modelId="{1497AE4F-AD00-45B6-BD67-0594AC99295F}" type="presParOf" srcId="{C98BB1CD-BF8F-4AAA-8DCF-F5F48FCA5D8F}" destId="{C5A1FDE4-A4A0-4933-8867-7296FFF418F0}" srcOrd="4" destOrd="0" presId="urn:microsoft.com/office/officeart/2008/layout/LinedList"/>
    <dgm:cxn modelId="{FDE6F980-28C0-4FBD-83FE-F36B6D1B83DC}" type="presParOf" srcId="{C98BB1CD-BF8F-4AAA-8DCF-F5F48FCA5D8F}" destId="{5E29BCA0-A5DC-4B60-A006-4AF286ABC41F}" srcOrd="5" destOrd="0" presId="urn:microsoft.com/office/officeart/2008/layout/LinedList"/>
    <dgm:cxn modelId="{89EBE895-7C1E-43CB-BD75-508AF97B3E55}" type="presParOf" srcId="{5E29BCA0-A5DC-4B60-A006-4AF286ABC41F}" destId="{4E481622-3E4A-4198-A395-580AA5A13253}" srcOrd="0" destOrd="0" presId="urn:microsoft.com/office/officeart/2008/layout/LinedList"/>
    <dgm:cxn modelId="{36F3CAEE-AC7B-42E1-979A-2698FE014AC3}" type="presParOf" srcId="{5E29BCA0-A5DC-4B60-A006-4AF286ABC41F}" destId="{CC3BFD9D-E071-4057-A2EB-6E31DC1120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FFED0-FE10-4247-9B39-28A5FC3C2F9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2F30F104-28DB-4CBF-BBC5-3E0568C7177D}">
      <dgm:prSet/>
      <dgm:spPr/>
      <dgm:t>
        <a:bodyPr/>
        <a:lstStyle/>
        <a:p>
          <a:r>
            <a:rPr lang="en-US" dirty="0"/>
            <a:t>Homogeneity of European societies until the 10-12th century</a:t>
          </a:r>
        </a:p>
      </dgm:t>
    </dgm:pt>
    <dgm:pt modelId="{322B815E-9D34-4420-B0E6-CCFFF5B244F8}" type="parTrans" cxnId="{A6C3FF26-6EBE-40C2-8F33-5A6BE844D3B8}">
      <dgm:prSet/>
      <dgm:spPr/>
      <dgm:t>
        <a:bodyPr/>
        <a:lstStyle/>
        <a:p>
          <a:endParaRPr lang="en-US"/>
        </a:p>
      </dgm:t>
    </dgm:pt>
    <dgm:pt modelId="{71F6B0B1-5E79-473C-AD0F-17EFDF331A01}" type="sibTrans" cxnId="{A6C3FF26-6EBE-40C2-8F33-5A6BE844D3B8}">
      <dgm:prSet/>
      <dgm:spPr/>
      <dgm:t>
        <a:bodyPr/>
        <a:lstStyle/>
        <a:p>
          <a:endParaRPr lang="en-US"/>
        </a:p>
      </dgm:t>
    </dgm:pt>
    <dgm:pt modelId="{57DA3495-EC1B-44BC-878C-C9A6FDBD2C0F}">
      <dgm:prSet/>
      <dgm:spPr/>
      <dgm:t>
        <a:bodyPr/>
        <a:lstStyle/>
        <a:p>
          <a:r>
            <a:rPr lang="en-US" dirty="0"/>
            <a:t>Growing tendencies of migration across countries and continents (arrival of Roma to Europe)</a:t>
          </a:r>
        </a:p>
      </dgm:t>
    </dgm:pt>
    <dgm:pt modelId="{A0C5E6E4-BC30-4C7C-8027-F51DD359C59D}" type="parTrans" cxnId="{7DA78002-0142-44BC-B3D1-74F885737069}">
      <dgm:prSet/>
      <dgm:spPr/>
      <dgm:t>
        <a:bodyPr/>
        <a:lstStyle/>
        <a:p>
          <a:endParaRPr lang="en-US"/>
        </a:p>
      </dgm:t>
    </dgm:pt>
    <dgm:pt modelId="{38769111-0804-417D-A106-37ACADAB69A4}" type="sibTrans" cxnId="{7DA78002-0142-44BC-B3D1-74F885737069}">
      <dgm:prSet/>
      <dgm:spPr/>
      <dgm:t>
        <a:bodyPr/>
        <a:lstStyle/>
        <a:p>
          <a:endParaRPr lang="en-US"/>
        </a:p>
      </dgm:t>
    </dgm:pt>
    <dgm:pt modelId="{50718567-DF03-44A7-A27E-9463CCAC3185}">
      <dgm:prSet/>
      <dgm:spPr/>
      <dgm:t>
        <a:bodyPr/>
        <a:lstStyle/>
        <a:p>
          <a:r>
            <a:rPr lang="en-US" dirty="0"/>
            <a:t>Roma becoming the Other – early marginalization practices</a:t>
          </a:r>
        </a:p>
      </dgm:t>
    </dgm:pt>
    <dgm:pt modelId="{D169D45A-6329-4165-B9C6-D1BE3627E250}" type="parTrans" cxnId="{A068569F-3BC1-48D3-AAFC-D0D7CBDA61B5}">
      <dgm:prSet/>
      <dgm:spPr/>
      <dgm:t>
        <a:bodyPr/>
        <a:lstStyle/>
        <a:p>
          <a:endParaRPr lang="en-US"/>
        </a:p>
      </dgm:t>
    </dgm:pt>
    <dgm:pt modelId="{D59975FA-6F60-4B3B-B162-3B23867F0DE4}" type="sibTrans" cxnId="{A068569F-3BC1-48D3-AAFC-D0D7CBDA61B5}">
      <dgm:prSet/>
      <dgm:spPr/>
      <dgm:t>
        <a:bodyPr/>
        <a:lstStyle/>
        <a:p>
          <a:endParaRPr lang="en-US"/>
        </a:p>
      </dgm:t>
    </dgm:pt>
    <dgm:pt modelId="{F27D8DE7-B75D-4E65-BEC7-D606D5A3E9B8}" type="pres">
      <dgm:prSet presAssocID="{6E3FFED0-FE10-4247-9B39-28A5FC3C2F92}" presName="outerComposite" presStyleCnt="0">
        <dgm:presLayoutVars>
          <dgm:chMax val="5"/>
          <dgm:dir/>
          <dgm:resizeHandles val="exact"/>
        </dgm:presLayoutVars>
      </dgm:prSet>
      <dgm:spPr/>
    </dgm:pt>
    <dgm:pt modelId="{C0652B42-0D32-4AF0-A278-C879706A026F}" type="pres">
      <dgm:prSet presAssocID="{6E3FFED0-FE10-4247-9B39-28A5FC3C2F92}" presName="dummyMaxCanvas" presStyleCnt="0">
        <dgm:presLayoutVars/>
      </dgm:prSet>
      <dgm:spPr/>
    </dgm:pt>
    <dgm:pt modelId="{9E63C603-D54D-430B-A66A-F0C6E53308BE}" type="pres">
      <dgm:prSet presAssocID="{6E3FFED0-FE10-4247-9B39-28A5FC3C2F92}" presName="ThreeNodes_1" presStyleLbl="node1" presStyleIdx="0" presStyleCnt="3" custLinFactNeighborX="171" custLinFactNeighborY="10437">
        <dgm:presLayoutVars>
          <dgm:bulletEnabled val="1"/>
        </dgm:presLayoutVars>
      </dgm:prSet>
      <dgm:spPr/>
    </dgm:pt>
    <dgm:pt modelId="{FF160C9F-AB4F-4BB4-A76E-14A3F0B03EA9}" type="pres">
      <dgm:prSet presAssocID="{6E3FFED0-FE10-4247-9B39-28A5FC3C2F92}" presName="ThreeNodes_2" presStyleLbl="node1" presStyleIdx="1" presStyleCnt="3">
        <dgm:presLayoutVars>
          <dgm:bulletEnabled val="1"/>
        </dgm:presLayoutVars>
      </dgm:prSet>
      <dgm:spPr/>
    </dgm:pt>
    <dgm:pt modelId="{3A8B4B18-73A6-4F0A-8213-EAE28B651FD9}" type="pres">
      <dgm:prSet presAssocID="{6E3FFED0-FE10-4247-9B39-28A5FC3C2F92}" presName="ThreeNodes_3" presStyleLbl="node1" presStyleIdx="2" presStyleCnt="3">
        <dgm:presLayoutVars>
          <dgm:bulletEnabled val="1"/>
        </dgm:presLayoutVars>
      </dgm:prSet>
      <dgm:spPr/>
    </dgm:pt>
    <dgm:pt modelId="{B63914FC-68E6-4161-BB6D-419B95C6FA77}" type="pres">
      <dgm:prSet presAssocID="{6E3FFED0-FE10-4247-9B39-28A5FC3C2F92}" presName="ThreeConn_1-2" presStyleLbl="fgAccFollowNode1" presStyleIdx="0" presStyleCnt="2">
        <dgm:presLayoutVars>
          <dgm:bulletEnabled val="1"/>
        </dgm:presLayoutVars>
      </dgm:prSet>
      <dgm:spPr/>
    </dgm:pt>
    <dgm:pt modelId="{9A0488B0-72EB-427E-8279-3ECDDF628483}" type="pres">
      <dgm:prSet presAssocID="{6E3FFED0-FE10-4247-9B39-28A5FC3C2F92}" presName="ThreeConn_2-3" presStyleLbl="fgAccFollowNode1" presStyleIdx="1" presStyleCnt="2">
        <dgm:presLayoutVars>
          <dgm:bulletEnabled val="1"/>
        </dgm:presLayoutVars>
      </dgm:prSet>
      <dgm:spPr/>
    </dgm:pt>
    <dgm:pt modelId="{983FF51D-023B-4B25-8269-8055657B3C87}" type="pres">
      <dgm:prSet presAssocID="{6E3FFED0-FE10-4247-9B39-28A5FC3C2F92}" presName="ThreeNodes_1_text" presStyleLbl="node1" presStyleIdx="2" presStyleCnt="3">
        <dgm:presLayoutVars>
          <dgm:bulletEnabled val="1"/>
        </dgm:presLayoutVars>
      </dgm:prSet>
      <dgm:spPr/>
    </dgm:pt>
    <dgm:pt modelId="{CCF5ED66-3AD2-43CC-BCB9-E263C28FBCA3}" type="pres">
      <dgm:prSet presAssocID="{6E3FFED0-FE10-4247-9B39-28A5FC3C2F92}" presName="ThreeNodes_2_text" presStyleLbl="node1" presStyleIdx="2" presStyleCnt="3">
        <dgm:presLayoutVars>
          <dgm:bulletEnabled val="1"/>
        </dgm:presLayoutVars>
      </dgm:prSet>
      <dgm:spPr/>
    </dgm:pt>
    <dgm:pt modelId="{7FD38EFE-EF5E-4DEF-93A1-07B05202AB99}" type="pres">
      <dgm:prSet presAssocID="{6E3FFED0-FE10-4247-9B39-28A5FC3C2F92}" presName="ThreeNodes_3_text" presStyleLbl="node1" presStyleIdx="2" presStyleCnt="3">
        <dgm:presLayoutVars>
          <dgm:bulletEnabled val="1"/>
        </dgm:presLayoutVars>
      </dgm:prSet>
      <dgm:spPr/>
    </dgm:pt>
  </dgm:ptLst>
  <dgm:cxnLst>
    <dgm:cxn modelId="{7DA78002-0142-44BC-B3D1-74F885737069}" srcId="{6E3FFED0-FE10-4247-9B39-28A5FC3C2F92}" destId="{57DA3495-EC1B-44BC-878C-C9A6FDBD2C0F}" srcOrd="1" destOrd="0" parTransId="{A0C5E6E4-BC30-4C7C-8027-F51DD359C59D}" sibTransId="{38769111-0804-417D-A106-37ACADAB69A4}"/>
    <dgm:cxn modelId="{A6C3FF26-6EBE-40C2-8F33-5A6BE844D3B8}" srcId="{6E3FFED0-FE10-4247-9B39-28A5FC3C2F92}" destId="{2F30F104-28DB-4CBF-BBC5-3E0568C7177D}" srcOrd="0" destOrd="0" parTransId="{322B815E-9D34-4420-B0E6-CCFFF5B244F8}" sibTransId="{71F6B0B1-5E79-473C-AD0F-17EFDF331A01}"/>
    <dgm:cxn modelId="{DBF0C82D-F276-4B05-AFA5-14B219C415D4}" type="presOf" srcId="{2F30F104-28DB-4CBF-BBC5-3E0568C7177D}" destId="{983FF51D-023B-4B25-8269-8055657B3C87}" srcOrd="1" destOrd="0" presId="urn:microsoft.com/office/officeart/2005/8/layout/vProcess5"/>
    <dgm:cxn modelId="{AE5F4634-86A6-4C39-BB6B-A147E5AAD502}" type="presOf" srcId="{38769111-0804-417D-A106-37ACADAB69A4}" destId="{9A0488B0-72EB-427E-8279-3ECDDF628483}" srcOrd="0" destOrd="0" presId="urn:microsoft.com/office/officeart/2005/8/layout/vProcess5"/>
    <dgm:cxn modelId="{E8B12339-6170-47F3-A6B0-7489621A7BC3}" type="presOf" srcId="{50718567-DF03-44A7-A27E-9463CCAC3185}" destId="{3A8B4B18-73A6-4F0A-8213-EAE28B651FD9}" srcOrd="0" destOrd="0" presId="urn:microsoft.com/office/officeart/2005/8/layout/vProcess5"/>
    <dgm:cxn modelId="{6C91985B-A8DF-4BB6-A482-F36D9A7A97A2}" type="presOf" srcId="{71F6B0B1-5E79-473C-AD0F-17EFDF331A01}" destId="{B63914FC-68E6-4161-BB6D-419B95C6FA77}" srcOrd="0" destOrd="0" presId="urn:microsoft.com/office/officeart/2005/8/layout/vProcess5"/>
    <dgm:cxn modelId="{6EB3844D-E89D-4E54-94C8-287CA406626A}" type="presOf" srcId="{6E3FFED0-FE10-4247-9B39-28A5FC3C2F92}" destId="{F27D8DE7-B75D-4E65-BEC7-D606D5A3E9B8}" srcOrd="0" destOrd="0" presId="urn:microsoft.com/office/officeart/2005/8/layout/vProcess5"/>
    <dgm:cxn modelId="{C3515B88-259E-4454-9427-04675F5F9344}" type="presOf" srcId="{50718567-DF03-44A7-A27E-9463CCAC3185}" destId="{7FD38EFE-EF5E-4DEF-93A1-07B05202AB99}" srcOrd="1" destOrd="0" presId="urn:microsoft.com/office/officeart/2005/8/layout/vProcess5"/>
    <dgm:cxn modelId="{A940439D-413E-491E-842F-2EFB63E16D39}" type="presOf" srcId="{2F30F104-28DB-4CBF-BBC5-3E0568C7177D}" destId="{9E63C603-D54D-430B-A66A-F0C6E53308BE}" srcOrd="0" destOrd="0" presId="urn:microsoft.com/office/officeart/2005/8/layout/vProcess5"/>
    <dgm:cxn modelId="{A068569F-3BC1-48D3-AAFC-D0D7CBDA61B5}" srcId="{6E3FFED0-FE10-4247-9B39-28A5FC3C2F92}" destId="{50718567-DF03-44A7-A27E-9463CCAC3185}" srcOrd="2" destOrd="0" parTransId="{D169D45A-6329-4165-B9C6-D1BE3627E250}" sibTransId="{D59975FA-6F60-4B3B-B162-3B23867F0DE4}"/>
    <dgm:cxn modelId="{D7875EAA-E411-4003-B440-3E473F27638A}" type="presOf" srcId="{57DA3495-EC1B-44BC-878C-C9A6FDBD2C0F}" destId="{CCF5ED66-3AD2-43CC-BCB9-E263C28FBCA3}" srcOrd="1" destOrd="0" presId="urn:microsoft.com/office/officeart/2005/8/layout/vProcess5"/>
    <dgm:cxn modelId="{D4D1B2F2-7CC8-4832-9668-9449312FD0DE}" type="presOf" srcId="{57DA3495-EC1B-44BC-878C-C9A6FDBD2C0F}" destId="{FF160C9F-AB4F-4BB4-A76E-14A3F0B03EA9}" srcOrd="0" destOrd="0" presId="urn:microsoft.com/office/officeart/2005/8/layout/vProcess5"/>
    <dgm:cxn modelId="{4B7CC735-85E9-437B-9D9D-5254B35FD803}" type="presParOf" srcId="{F27D8DE7-B75D-4E65-BEC7-D606D5A3E9B8}" destId="{C0652B42-0D32-4AF0-A278-C879706A026F}" srcOrd="0" destOrd="0" presId="urn:microsoft.com/office/officeart/2005/8/layout/vProcess5"/>
    <dgm:cxn modelId="{2D015056-82EC-4EC8-A265-43950BBD8F67}" type="presParOf" srcId="{F27D8DE7-B75D-4E65-BEC7-D606D5A3E9B8}" destId="{9E63C603-D54D-430B-A66A-F0C6E53308BE}" srcOrd="1" destOrd="0" presId="urn:microsoft.com/office/officeart/2005/8/layout/vProcess5"/>
    <dgm:cxn modelId="{E516776D-4F16-473A-A34E-47C29E67B0D7}" type="presParOf" srcId="{F27D8DE7-B75D-4E65-BEC7-D606D5A3E9B8}" destId="{FF160C9F-AB4F-4BB4-A76E-14A3F0B03EA9}" srcOrd="2" destOrd="0" presId="urn:microsoft.com/office/officeart/2005/8/layout/vProcess5"/>
    <dgm:cxn modelId="{458F189B-A5AD-48E7-9EA0-B097C57DA52B}" type="presParOf" srcId="{F27D8DE7-B75D-4E65-BEC7-D606D5A3E9B8}" destId="{3A8B4B18-73A6-4F0A-8213-EAE28B651FD9}" srcOrd="3" destOrd="0" presId="urn:microsoft.com/office/officeart/2005/8/layout/vProcess5"/>
    <dgm:cxn modelId="{6CF2F58B-15C6-40CB-88C8-0616E1012027}" type="presParOf" srcId="{F27D8DE7-B75D-4E65-BEC7-D606D5A3E9B8}" destId="{B63914FC-68E6-4161-BB6D-419B95C6FA77}" srcOrd="4" destOrd="0" presId="urn:microsoft.com/office/officeart/2005/8/layout/vProcess5"/>
    <dgm:cxn modelId="{9CAE19EC-C102-4D77-BFD8-0733DA950F32}" type="presParOf" srcId="{F27D8DE7-B75D-4E65-BEC7-D606D5A3E9B8}" destId="{9A0488B0-72EB-427E-8279-3ECDDF628483}" srcOrd="5" destOrd="0" presId="urn:microsoft.com/office/officeart/2005/8/layout/vProcess5"/>
    <dgm:cxn modelId="{52E53B9C-5B1A-4382-8341-59920BA1655D}" type="presParOf" srcId="{F27D8DE7-B75D-4E65-BEC7-D606D5A3E9B8}" destId="{983FF51D-023B-4B25-8269-8055657B3C87}" srcOrd="6" destOrd="0" presId="urn:microsoft.com/office/officeart/2005/8/layout/vProcess5"/>
    <dgm:cxn modelId="{ED790480-6426-419D-B437-47F66277BAAD}" type="presParOf" srcId="{F27D8DE7-B75D-4E65-BEC7-D606D5A3E9B8}" destId="{CCF5ED66-3AD2-43CC-BCB9-E263C28FBCA3}" srcOrd="7" destOrd="0" presId="urn:microsoft.com/office/officeart/2005/8/layout/vProcess5"/>
    <dgm:cxn modelId="{6B71B75B-8B4A-4DDF-ADC9-351DF47D7512}" type="presParOf" srcId="{F27D8DE7-B75D-4E65-BEC7-D606D5A3E9B8}" destId="{7FD38EFE-EF5E-4DEF-93A1-07B05202AB9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799252-95F6-46E9-A5F0-D861C6A14DC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BA3B474-C9B3-47C8-AFB6-BAD9AF8CDD64}">
      <dgm:prSet/>
      <dgm:spPr/>
      <dgm:t>
        <a:bodyPr/>
        <a:lstStyle/>
        <a:p>
          <a:r>
            <a:rPr lang="en-GB" dirty="0"/>
            <a:t>Romanian law and slaves’ law were two different entities. Slaves had their own legal status that was different from that of the Romanian population. Slaves’ law consisted of numerous norms that referred chiefly to the obligations of slaves to their master and to the State.</a:t>
          </a:r>
          <a:endParaRPr lang="en-US" dirty="0"/>
        </a:p>
      </dgm:t>
    </dgm:pt>
    <dgm:pt modelId="{DE0325E2-8263-4A6D-942C-AB5C6BED65F8}" type="parTrans" cxnId="{18299EA5-632F-4742-80B4-1ADB0CA4AD9D}">
      <dgm:prSet/>
      <dgm:spPr/>
      <dgm:t>
        <a:bodyPr/>
        <a:lstStyle/>
        <a:p>
          <a:endParaRPr lang="en-US"/>
        </a:p>
      </dgm:t>
    </dgm:pt>
    <dgm:pt modelId="{E07E511E-1C40-4791-86AC-59C678C9C601}" type="sibTrans" cxnId="{18299EA5-632F-4742-80B4-1ADB0CA4AD9D}">
      <dgm:prSet/>
      <dgm:spPr/>
      <dgm:t>
        <a:bodyPr/>
        <a:lstStyle/>
        <a:p>
          <a:endParaRPr lang="en-US"/>
        </a:p>
      </dgm:t>
    </dgm:pt>
    <dgm:pt modelId="{C56A6043-7BC1-4459-9542-4E28CFE59E27}">
      <dgm:prSet/>
      <dgm:spPr/>
      <dgm:t>
        <a:bodyPr/>
        <a:lstStyle/>
        <a:p>
          <a:r>
            <a:rPr lang="en-GB" dirty="0"/>
            <a:t>Slaves did not have the right to defend themselves before a tribunal and at the same time they could not be held legally responsible for damages caused to freemen, for which their masters were accountable.</a:t>
          </a:r>
          <a:endParaRPr lang="en-US" dirty="0"/>
        </a:p>
      </dgm:t>
    </dgm:pt>
    <dgm:pt modelId="{766C9A67-37B0-4553-B3E6-B7F705949C66}" type="parTrans" cxnId="{86BA476B-46AA-4E00-A733-1BF8F038AB1D}">
      <dgm:prSet/>
      <dgm:spPr/>
      <dgm:t>
        <a:bodyPr/>
        <a:lstStyle/>
        <a:p>
          <a:endParaRPr lang="en-US"/>
        </a:p>
      </dgm:t>
    </dgm:pt>
    <dgm:pt modelId="{053158D8-3CAB-4F26-8040-451DAC3366C8}" type="sibTrans" cxnId="{86BA476B-46AA-4E00-A733-1BF8F038AB1D}">
      <dgm:prSet/>
      <dgm:spPr/>
      <dgm:t>
        <a:bodyPr/>
        <a:lstStyle/>
        <a:p>
          <a:endParaRPr lang="en-US"/>
        </a:p>
      </dgm:t>
    </dgm:pt>
    <dgm:pt modelId="{349D2E85-DFF4-4325-8A1C-9678D4317699}">
      <dgm:prSet/>
      <dgm:spPr/>
      <dgm:t>
        <a:bodyPr/>
        <a:lstStyle/>
        <a:p>
          <a:r>
            <a:rPr lang="en-GB"/>
            <a:t>In cases where a master killed somebody else’s slave, the former offered the injured party a slave in place of the one he had killed.</a:t>
          </a:r>
          <a:endParaRPr lang="en-US"/>
        </a:p>
      </dgm:t>
    </dgm:pt>
    <dgm:pt modelId="{9FED6C1D-0655-42E5-AC03-84EC3341A59D}" type="parTrans" cxnId="{215D810E-2F6A-4C56-85B8-61C09A1421F6}">
      <dgm:prSet/>
      <dgm:spPr/>
      <dgm:t>
        <a:bodyPr/>
        <a:lstStyle/>
        <a:p>
          <a:endParaRPr lang="en-US"/>
        </a:p>
      </dgm:t>
    </dgm:pt>
    <dgm:pt modelId="{8543D46A-A1C6-4CD2-AC6F-39C72182DB0D}" type="sibTrans" cxnId="{215D810E-2F6A-4C56-85B8-61C09A1421F6}">
      <dgm:prSet/>
      <dgm:spPr/>
      <dgm:t>
        <a:bodyPr/>
        <a:lstStyle/>
        <a:p>
          <a:endParaRPr lang="en-US"/>
        </a:p>
      </dgm:t>
    </dgm:pt>
    <dgm:pt modelId="{4A5D0A97-0380-40C1-893F-33DDFAE35F82}">
      <dgm:prSet/>
      <dgm:spPr/>
      <dgm:t>
        <a:bodyPr/>
        <a:lstStyle/>
        <a:p>
          <a:r>
            <a:rPr lang="en-GB" dirty="0"/>
            <a:t>Slaves, theoretically, had no property of any kind; they were properties and belonged, with everything they had, to their master</a:t>
          </a:r>
          <a:r>
            <a:rPr lang="hu-HU" dirty="0"/>
            <a:t>.</a:t>
          </a:r>
          <a:endParaRPr lang="en-US" dirty="0"/>
        </a:p>
      </dgm:t>
    </dgm:pt>
    <dgm:pt modelId="{C88F01B8-3739-4A50-94EA-56BE53098168}" type="parTrans" cxnId="{E7041AE6-B37E-4F59-B4CE-0BBD302D50C0}">
      <dgm:prSet/>
      <dgm:spPr/>
      <dgm:t>
        <a:bodyPr/>
        <a:lstStyle/>
        <a:p>
          <a:endParaRPr lang="en-US"/>
        </a:p>
      </dgm:t>
    </dgm:pt>
    <dgm:pt modelId="{B94EA90B-B5ED-497E-ABF9-AA1A9CF4331E}" type="sibTrans" cxnId="{E7041AE6-B37E-4F59-B4CE-0BBD302D50C0}">
      <dgm:prSet/>
      <dgm:spPr/>
      <dgm:t>
        <a:bodyPr/>
        <a:lstStyle/>
        <a:p>
          <a:endParaRPr lang="en-US"/>
        </a:p>
      </dgm:t>
    </dgm:pt>
    <dgm:pt modelId="{0CE536AC-3264-4F75-A386-8A4D6CADE5D0}" type="pres">
      <dgm:prSet presAssocID="{D1799252-95F6-46E9-A5F0-D861C6A14DC4}" presName="diagram" presStyleCnt="0">
        <dgm:presLayoutVars>
          <dgm:dir/>
          <dgm:resizeHandles val="exact"/>
        </dgm:presLayoutVars>
      </dgm:prSet>
      <dgm:spPr/>
    </dgm:pt>
    <dgm:pt modelId="{23A5C634-812C-421B-89F5-06457A2029BF}" type="pres">
      <dgm:prSet presAssocID="{5BA3B474-C9B3-47C8-AFB6-BAD9AF8CDD64}" presName="node" presStyleLbl="node1" presStyleIdx="0" presStyleCnt="4">
        <dgm:presLayoutVars>
          <dgm:bulletEnabled val="1"/>
        </dgm:presLayoutVars>
      </dgm:prSet>
      <dgm:spPr/>
    </dgm:pt>
    <dgm:pt modelId="{8D809549-6938-4B36-91D1-F3A07168985C}" type="pres">
      <dgm:prSet presAssocID="{E07E511E-1C40-4791-86AC-59C678C9C601}" presName="sibTrans" presStyleCnt="0"/>
      <dgm:spPr/>
    </dgm:pt>
    <dgm:pt modelId="{23F6B581-4A02-4EFE-B7AF-7F27F0F34D4D}" type="pres">
      <dgm:prSet presAssocID="{C56A6043-7BC1-4459-9542-4E28CFE59E27}" presName="node" presStyleLbl="node1" presStyleIdx="1" presStyleCnt="4">
        <dgm:presLayoutVars>
          <dgm:bulletEnabled val="1"/>
        </dgm:presLayoutVars>
      </dgm:prSet>
      <dgm:spPr/>
    </dgm:pt>
    <dgm:pt modelId="{ACDEF040-680C-45A5-BC4F-3FBBA8E9BA9E}" type="pres">
      <dgm:prSet presAssocID="{053158D8-3CAB-4F26-8040-451DAC3366C8}" presName="sibTrans" presStyleCnt="0"/>
      <dgm:spPr/>
    </dgm:pt>
    <dgm:pt modelId="{74E23017-68A3-46B7-9D6C-D23494B22663}" type="pres">
      <dgm:prSet presAssocID="{349D2E85-DFF4-4325-8A1C-9678D4317699}" presName="node" presStyleLbl="node1" presStyleIdx="2" presStyleCnt="4">
        <dgm:presLayoutVars>
          <dgm:bulletEnabled val="1"/>
        </dgm:presLayoutVars>
      </dgm:prSet>
      <dgm:spPr/>
    </dgm:pt>
    <dgm:pt modelId="{AB197CCB-A2D9-4CD2-BFA2-1E1319DA6B92}" type="pres">
      <dgm:prSet presAssocID="{8543D46A-A1C6-4CD2-AC6F-39C72182DB0D}" presName="sibTrans" presStyleCnt="0"/>
      <dgm:spPr/>
    </dgm:pt>
    <dgm:pt modelId="{0210D76D-BAD2-4AA4-B864-CC6429F3027D}" type="pres">
      <dgm:prSet presAssocID="{4A5D0A97-0380-40C1-893F-33DDFAE35F82}" presName="node" presStyleLbl="node1" presStyleIdx="3" presStyleCnt="4">
        <dgm:presLayoutVars>
          <dgm:bulletEnabled val="1"/>
        </dgm:presLayoutVars>
      </dgm:prSet>
      <dgm:spPr/>
    </dgm:pt>
  </dgm:ptLst>
  <dgm:cxnLst>
    <dgm:cxn modelId="{215D810E-2F6A-4C56-85B8-61C09A1421F6}" srcId="{D1799252-95F6-46E9-A5F0-D861C6A14DC4}" destId="{349D2E85-DFF4-4325-8A1C-9678D4317699}" srcOrd="2" destOrd="0" parTransId="{9FED6C1D-0655-42E5-AC03-84EC3341A59D}" sibTransId="{8543D46A-A1C6-4CD2-AC6F-39C72182DB0D}"/>
    <dgm:cxn modelId="{8457ED42-43F4-4598-862C-D0B381033486}" type="presOf" srcId="{349D2E85-DFF4-4325-8A1C-9678D4317699}" destId="{74E23017-68A3-46B7-9D6C-D23494B22663}" srcOrd="0" destOrd="0" presId="urn:microsoft.com/office/officeart/2005/8/layout/default"/>
    <dgm:cxn modelId="{34A3A86A-F5FD-42B7-BC1A-CA86DE1B957D}" type="presOf" srcId="{C56A6043-7BC1-4459-9542-4E28CFE59E27}" destId="{23F6B581-4A02-4EFE-B7AF-7F27F0F34D4D}" srcOrd="0" destOrd="0" presId="urn:microsoft.com/office/officeart/2005/8/layout/default"/>
    <dgm:cxn modelId="{86BA476B-46AA-4E00-A733-1BF8F038AB1D}" srcId="{D1799252-95F6-46E9-A5F0-D861C6A14DC4}" destId="{C56A6043-7BC1-4459-9542-4E28CFE59E27}" srcOrd="1" destOrd="0" parTransId="{766C9A67-37B0-4553-B3E6-B7F705949C66}" sibTransId="{053158D8-3CAB-4F26-8040-451DAC3366C8}"/>
    <dgm:cxn modelId="{B2B01F74-FE9C-4F9B-A7E9-D3A88CE2C8CE}" type="presOf" srcId="{5BA3B474-C9B3-47C8-AFB6-BAD9AF8CDD64}" destId="{23A5C634-812C-421B-89F5-06457A2029BF}" srcOrd="0" destOrd="0" presId="urn:microsoft.com/office/officeart/2005/8/layout/default"/>
    <dgm:cxn modelId="{543E2282-EE55-48AB-A580-984D457DE899}" type="presOf" srcId="{4A5D0A97-0380-40C1-893F-33DDFAE35F82}" destId="{0210D76D-BAD2-4AA4-B864-CC6429F3027D}" srcOrd="0" destOrd="0" presId="urn:microsoft.com/office/officeart/2005/8/layout/default"/>
    <dgm:cxn modelId="{18299EA5-632F-4742-80B4-1ADB0CA4AD9D}" srcId="{D1799252-95F6-46E9-A5F0-D861C6A14DC4}" destId="{5BA3B474-C9B3-47C8-AFB6-BAD9AF8CDD64}" srcOrd="0" destOrd="0" parTransId="{DE0325E2-8263-4A6D-942C-AB5C6BED65F8}" sibTransId="{E07E511E-1C40-4791-86AC-59C678C9C601}"/>
    <dgm:cxn modelId="{E7041AE6-B37E-4F59-B4CE-0BBD302D50C0}" srcId="{D1799252-95F6-46E9-A5F0-D861C6A14DC4}" destId="{4A5D0A97-0380-40C1-893F-33DDFAE35F82}" srcOrd="3" destOrd="0" parTransId="{C88F01B8-3739-4A50-94EA-56BE53098168}" sibTransId="{B94EA90B-B5ED-497E-ABF9-AA1A9CF4331E}"/>
    <dgm:cxn modelId="{C25E5CEF-A0FE-471C-999E-2C42B17BB5C5}" type="presOf" srcId="{D1799252-95F6-46E9-A5F0-D861C6A14DC4}" destId="{0CE536AC-3264-4F75-A386-8A4D6CADE5D0}" srcOrd="0" destOrd="0" presId="urn:microsoft.com/office/officeart/2005/8/layout/default"/>
    <dgm:cxn modelId="{D75F1139-E297-4F1C-A16B-5231E00AC37C}" type="presParOf" srcId="{0CE536AC-3264-4F75-A386-8A4D6CADE5D0}" destId="{23A5C634-812C-421B-89F5-06457A2029BF}" srcOrd="0" destOrd="0" presId="urn:microsoft.com/office/officeart/2005/8/layout/default"/>
    <dgm:cxn modelId="{7EB50561-310E-430B-9A77-78CEC17CAD60}" type="presParOf" srcId="{0CE536AC-3264-4F75-A386-8A4D6CADE5D0}" destId="{8D809549-6938-4B36-91D1-F3A07168985C}" srcOrd="1" destOrd="0" presId="urn:microsoft.com/office/officeart/2005/8/layout/default"/>
    <dgm:cxn modelId="{CD832BF9-3A55-4E5D-8D78-0EC3DFC33B61}" type="presParOf" srcId="{0CE536AC-3264-4F75-A386-8A4D6CADE5D0}" destId="{23F6B581-4A02-4EFE-B7AF-7F27F0F34D4D}" srcOrd="2" destOrd="0" presId="urn:microsoft.com/office/officeart/2005/8/layout/default"/>
    <dgm:cxn modelId="{E1BA9CD2-0F08-462F-9E0F-5B94FAD10F95}" type="presParOf" srcId="{0CE536AC-3264-4F75-A386-8A4D6CADE5D0}" destId="{ACDEF040-680C-45A5-BC4F-3FBBA8E9BA9E}" srcOrd="3" destOrd="0" presId="urn:microsoft.com/office/officeart/2005/8/layout/default"/>
    <dgm:cxn modelId="{69EDFFC6-6EE0-40CA-8DFD-92DD7F1E6739}" type="presParOf" srcId="{0CE536AC-3264-4F75-A386-8A4D6CADE5D0}" destId="{74E23017-68A3-46B7-9D6C-D23494B22663}" srcOrd="4" destOrd="0" presId="urn:microsoft.com/office/officeart/2005/8/layout/default"/>
    <dgm:cxn modelId="{03ED0481-AD8C-4D59-90C3-CB9C8788386F}" type="presParOf" srcId="{0CE536AC-3264-4F75-A386-8A4D6CADE5D0}" destId="{AB197CCB-A2D9-4CD2-BFA2-1E1319DA6B92}" srcOrd="5" destOrd="0" presId="urn:microsoft.com/office/officeart/2005/8/layout/default"/>
    <dgm:cxn modelId="{ACB1CE32-3B48-47FC-8978-6E96882E1C0D}" type="presParOf" srcId="{0CE536AC-3264-4F75-A386-8A4D6CADE5D0}" destId="{0210D76D-BAD2-4AA4-B864-CC6429F3027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95FB0B-B8FE-4B3A-86FA-3A42209CE06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75FC30F-7EF5-4C3D-8396-9739082FDAE1}">
      <dgm:prSet/>
      <dgm:spPr/>
      <dgm:t>
        <a:bodyPr/>
        <a:lstStyle/>
        <a:p>
          <a:r>
            <a:rPr lang="en-US" i="0"/>
            <a:t>Only about half (53%) of Roma children between the age of four and the starting age of compulsory primary education participate in early childhood education. ​</a:t>
          </a:r>
          <a:endParaRPr lang="en-US"/>
        </a:p>
      </dgm:t>
    </dgm:pt>
    <dgm:pt modelId="{E2E4EF13-22E8-4B80-92E1-A133863B77FC}" type="parTrans" cxnId="{057683A0-3D6B-4833-A21B-38FDB00586A3}">
      <dgm:prSet/>
      <dgm:spPr/>
      <dgm:t>
        <a:bodyPr/>
        <a:lstStyle/>
        <a:p>
          <a:endParaRPr lang="en-US"/>
        </a:p>
      </dgm:t>
    </dgm:pt>
    <dgm:pt modelId="{16495BBC-62CE-420D-9776-B6BB1A127D63}" type="sibTrans" cxnId="{057683A0-3D6B-4833-A21B-38FDB00586A3}">
      <dgm:prSet/>
      <dgm:spPr/>
      <dgm:t>
        <a:bodyPr/>
        <a:lstStyle/>
        <a:p>
          <a:endParaRPr lang="en-US"/>
        </a:p>
      </dgm:t>
    </dgm:pt>
    <dgm:pt modelId="{7DBFD62D-E83E-4F45-A34B-CDA3EC28E7B0}">
      <dgm:prSet/>
      <dgm:spPr/>
      <dgm:t>
        <a:bodyPr/>
        <a:lstStyle/>
        <a:p>
          <a:r>
            <a:rPr lang="en-US" i="0"/>
            <a:t>On average, 18% of Roma between 6 and 24 years of age attend an educational level lower than that corresponding to their age. ​​</a:t>
          </a:r>
          <a:endParaRPr lang="en-US"/>
        </a:p>
      </dgm:t>
    </dgm:pt>
    <dgm:pt modelId="{EF18946F-5859-4A6C-B7F2-D17764D38008}" type="parTrans" cxnId="{B7F9A4E5-B4ED-48EC-8747-290786DCAA35}">
      <dgm:prSet/>
      <dgm:spPr/>
      <dgm:t>
        <a:bodyPr/>
        <a:lstStyle/>
        <a:p>
          <a:endParaRPr lang="en-US"/>
        </a:p>
      </dgm:t>
    </dgm:pt>
    <dgm:pt modelId="{5794AD26-DAE8-4355-81A4-3EC1AF9C6890}" type="sibTrans" cxnId="{B7F9A4E5-B4ED-48EC-8747-290786DCAA35}">
      <dgm:prSet/>
      <dgm:spPr/>
      <dgm:t>
        <a:bodyPr/>
        <a:lstStyle/>
        <a:p>
          <a:endParaRPr lang="en-US"/>
        </a:p>
      </dgm:t>
    </dgm:pt>
    <dgm:pt modelId="{6F73676F-43DF-45EE-83DA-BA68AB466C18}">
      <dgm:prSet/>
      <dgm:spPr/>
      <dgm:t>
        <a:bodyPr/>
        <a:lstStyle/>
        <a:p>
          <a:r>
            <a:rPr lang="en-US" i="0"/>
            <a:t>The proportion of Roma</a:t>
          </a:r>
          <a:r>
            <a:rPr lang="hu-HU" i="0"/>
            <a:t> </a:t>
          </a:r>
          <a:r>
            <a:rPr lang="en-US" i="0"/>
            <a:t>early school-leavers is disproportionately high compared with the general population. School segregation remains a problem in countries like Romania, Bulgaria, Czech Republic, Slovakia or Hungary.</a:t>
          </a:r>
          <a:endParaRPr lang="en-US"/>
        </a:p>
      </dgm:t>
    </dgm:pt>
    <dgm:pt modelId="{ABA602A4-2144-4E14-AF54-0FE6500C566C}" type="parTrans" cxnId="{B77F62C2-5FBA-4351-A1B1-873019409276}">
      <dgm:prSet/>
      <dgm:spPr/>
      <dgm:t>
        <a:bodyPr/>
        <a:lstStyle/>
        <a:p>
          <a:endParaRPr lang="en-US"/>
        </a:p>
      </dgm:t>
    </dgm:pt>
    <dgm:pt modelId="{93D71215-D8A8-4355-A450-5F83EBF28A1D}" type="sibTrans" cxnId="{B77F62C2-5FBA-4351-A1B1-873019409276}">
      <dgm:prSet/>
      <dgm:spPr/>
      <dgm:t>
        <a:bodyPr/>
        <a:lstStyle/>
        <a:p>
          <a:endParaRPr lang="en-US"/>
        </a:p>
      </dgm:t>
    </dgm:pt>
    <dgm:pt modelId="{B5F38865-730E-4C0B-B130-9BD1BFF89681}">
      <dgm:prSet/>
      <dgm:spPr/>
      <dgm:t>
        <a:bodyPr/>
        <a:lstStyle/>
        <a:p>
          <a:r>
            <a:rPr lang="en-US" i="0"/>
            <a:t>Roma children fall behind their non-Roma peers on all education indicators. ​</a:t>
          </a:r>
          <a:endParaRPr lang="en-US"/>
        </a:p>
      </dgm:t>
    </dgm:pt>
    <dgm:pt modelId="{8CEDBC72-210B-4EE6-A9E0-C54B9BF1DDA0}" type="sibTrans" cxnId="{80F9B2A4-A080-4B2E-8BC1-624484E81120}">
      <dgm:prSet/>
      <dgm:spPr/>
      <dgm:t>
        <a:bodyPr/>
        <a:lstStyle/>
        <a:p>
          <a:endParaRPr lang="en-US"/>
        </a:p>
      </dgm:t>
    </dgm:pt>
    <dgm:pt modelId="{9F53A222-EEBC-485A-BBF3-94AF66A55DA9}" type="parTrans" cxnId="{80F9B2A4-A080-4B2E-8BC1-624484E81120}">
      <dgm:prSet/>
      <dgm:spPr/>
      <dgm:t>
        <a:bodyPr/>
        <a:lstStyle/>
        <a:p>
          <a:endParaRPr lang="en-US"/>
        </a:p>
      </dgm:t>
    </dgm:pt>
    <dgm:pt modelId="{49634E88-5535-4CE3-9727-C25B2FC9A094}" type="pres">
      <dgm:prSet presAssocID="{0C95FB0B-B8FE-4B3A-86FA-3A42209CE066}" presName="linear" presStyleCnt="0">
        <dgm:presLayoutVars>
          <dgm:animLvl val="lvl"/>
          <dgm:resizeHandles val="exact"/>
        </dgm:presLayoutVars>
      </dgm:prSet>
      <dgm:spPr/>
    </dgm:pt>
    <dgm:pt modelId="{08CA5F07-11B1-4D26-BFDB-D2BD6C6E77D4}" type="pres">
      <dgm:prSet presAssocID="{B5F38865-730E-4C0B-B130-9BD1BFF89681}" presName="parentText" presStyleLbl="node1" presStyleIdx="0" presStyleCnt="4">
        <dgm:presLayoutVars>
          <dgm:chMax val="0"/>
          <dgm:bulletEnabled val="1"/>
        </dgm:presLayoutVars>
      </dgm:prSet>
      <dgm:spPr/>
    </dgm:pt>
    <dgm:pt modelId="{5820BCDD-1662-4498-970C-57FCDAA47438}" type="pres">
      <dgm:prSet presAssocID="{8CEDBC72-210B-4EE6-A9E0-C54B9BF1DDA0}" presName="spacer" presStyleCnt="0"/>
      <dgm:spPr/>
    </dgm:pt>
    <dgm:pt modelId="{C948DE49-DB28-4255-AB11-9F12A551B87E}" type="pres">
      <dgm:prSet presAssocID="{475FC30F-7EF5-4C3D-8396-9739082FDAE1}" presName="parentText" presStyleLbl="node1" presStyleIdx="1" presStyleCnt="4">
        <dgm:presLayoutVars>
          <dgm:chMax val="0"/>
          <dgm:bulletEnabled val="1"/>
        </dgm:presLayoutVars>
      </dgm:prSet>
      <dgm:spPr/>
    </dgm:pt>
    <dgm:pt modelId="{E03065EB-01B6-44A9-B2FF-12E3D4C826A0}" type="pres">
      <dgm:prSet presAssocID="{16495BBC-62CE-420D-9776-B6BB1A127D63}" presName="spacer" presStyleCnt="0"/>
      <dgm:spPr/>
    </dgm:pt>
    <dgm:pt modelId="{555AC401-D5B5-4CAB-819D-2036D7A00AC6}" type="pres">
      <dgm:prSet presAssocID="{7DBFD62D-E83E-4F45-A34B-CDA3EC28E7B0}" presName="parentText" presStyleLbl="node1" presStyleIdx="2" presStyleCnt="4">
        <dgm:presLayoutVars>
          <dgm:chMax val="0"/>
          <dgm:bulletEnabled val="1"/>
        </dgm:presLayoutVars>
      </dgm:prSet>
      <dgm:spPr/>
    </dgm:pt>
    <dgm:pt modelId="{B659A559-15A1-4925-A872-8F7CB5A97D89}" type="pres">
      <dgm:prSet presAssocID="{5794AD26-DAE8-4355-81A4-3EC1AF9C6890}" presName="spacer" presStyleCnt="0"/>
      <dgm:spPr/>
    </dgm:pt>
    <dgm:pt modelId="{61E1E3A0-93AB-444A-A3F8-85925D59875D}" type="pres">
      <dgm:prSet presAssocID="{6F73676F-43DF-45EE-83DA-BA68AB466C18}" presName="parentText" presStyleLbl="node1" presStyleIdx="3" presStyleCnt="4">
        <dgm:presLayoutVars>
          <dgm:chMax val="0"/>
          <dgm:bulletEnabled val="1"/>
        </dgm:presLayoutVars>
      </dgm:prSet>
      <dgm:spPr/>
    </dgm:pt>
  </dgm:ptLst>
  <dgm:cxnLst>
    <dgm:cxn modelId="{71C5DE02-C13F-4BA4-95D1-2FC480F12516}" type="presOf" srcId="{0C95FB0B-B8FE-4B3A-86FA-3A42209CE066}" destId="{49634E88-5535-4CE3-9727-C25B2FC9A094}" srcOrd="0" destOrd="0" presId="urn:microsoft.com/office/officeart/2005/8/layout/vList2"/>
    <dgm:cxn modelId="{0063179D-E1A7-4C95-9151-BF052F0BDE66}" type="presOf" srcId="{7DBFD62D-E83E-4F45-A34B-CDA3EC28E7B0}" destId="{555AC401-D5B5-4CAB-819D-2036D7A00AC6}" srcOrd="0" destOrd="0" presId="urn:microsoft.com/office/officeart/2005/8/layout/vList2"/>
    <dgm:cxn modelId="{057683A0-3D6B-4833-A21B-38FDB00586A3}" srcId="{0C95FB0B-B8FE-4B3A-86FA-3A42209CE066}" destId="{475FC30F-7EF5-4C3D-8396-9739082FDAE1}" srcOrd="1" destOrd="0" parTransId="{E2E4EF13-22E8-4B80-92E1-A133863B77FC}" sibTransId="{16495BBC-62CE-420D-9776-B6BB1A127D63}"/>
    <dgm:cxn modelId="{80F9B2A4-A080-4B2E-8BC1-624484E81120}" srcId="{0C95FB0B-B8FE-4B3A-86FA-3A42209CE066}" destId="{B5F38865-730E-4C0B-B130-9BD1BFF89681}" srcOrd="0" destOrd="0" parTransId="{9F53A222-EEBC-485A-BBF3-94AF66A55DA9}" sibTransId="{8CEDBC72-210B-4EE6-A9E0-C54B9BF1DDA0}"/>
    <dgm:cxn modelId="{C50991BE-90EA-4D0F-8ECF-4AF9F27777E3}" type="presOf" srcId="{6F73676F-43DF-45EE-83DA-BA68AB466C18}" destId="{61E1E3A0-93AB-444A-A3F8-85925D59875D}" srcOrd="0" destOrd="0" presId="urn:microsoft.com/office/officeart/2005/8/layout/vList2"/>
    <dgm:cxn modelId="{B77F62C2-5FBA-4351-A1B1-873019409276}" srcId="{0C95FB0B-B8FE-4B3A-86FA-3A42209CE066}" destId="{6F73676F-43DF-45EE-83DA-BA68AB466C18}" srcOrd="3" destOrd="0" parTransId="{ABA602A4-2144-4E14-AF54-0FE6500C566C}" sibTransId="{93D71215-D8A8-4355-A450-5F83EBF28A1D}"/>
    <dgm:cxn modelId="{79EBE0DE-0C2D-48F2-B717-2CA94D2BDFB5}" type="presOf" srcId="{B5F38865-730E-4C0B-B130-9BD1BFF89681}" destId="{08CA5F07-11B1-4D26-BFDB-D2BD6C6E77D4}" srcOrd="0" destOrd="0" presId="urn:microsoft.com/office/officeart/2005/8/layout/vList2"/>
    <dgm:cxn modelId="{B7F9A4E5-B4ED-48EC-8747-290786DCAA35}" srcId="{0C95FB0B-B8FE-4B3A-86FA-3A42209CE066}" destId="{7DBFD62D-E83E-4F45-A34B-CDA3EC28E7B0}" srcOrd="2" destOrd="0" parTransId="{EF18946F-5859-4A6C-B7F2-D17764D38008}" sibTransId="{5794AD26-DAE8-4355-81A4-3EC1AF9C6890}"/>
    <dgm:cxn modelId="{9ED480E9-0052-4721-89C4-B528E45AA455}" type="presOf" srcId="{475FC30F-7EF5-4C3D-8396-9739082FDAE1}" destId="{C948DE49-DB28-4255-AB11-9F12A551B87E}" srcOrd="0" destOrd="0" presId="urn:microsoft.com/office/officeart/2005/8/layout/vList2"/>
    <dgm:cxn modelId="{20B968AB-B17B-43F7-8FE7-BD4CA1938570}" type="presParOf" srcId="{49634E88-5535-4CE3-9727-C25B2FC9A094}" destId="{08CA5F07-11B1-4D26-BFDB-D2BD6C6E77D4}" srcOrd="0" destOrd="0" presId="urn:microsoft.com/office/officeart/2005/8/layout/vList2"/>
    <dgm:cxn modelId="{6D9EE343-3FB8-42DA-989B-BBD412202A0D}" type="presParOf" srcId="{49634E88-5535-4CE3-9727-C25B2FC9A094}" destId="{5820BCDD-1662-4498-970C-57FCDAA47438}" srcOrd="1" destOrd="0" presId="urn:microsoft.com/office/officeart/2005/8/layout/vList2"/>
    <dgm:cxn modelId="{CCC41DAA-AC0C-4542-8214-3841DFA3FC44}" type="presParOf" srcId="{49634E88-5535-4CE3-9727-C25B2FC9A094}" destId="{C948DE49-DB28-4255-AB11-9F12A551B87E}" srcOrd="2" destOrd="0" presId="urn:microsoft.com/office/officeart/2005/8/layout/vList2"/>
    <dgm:cxn modelId="{0943BF5E-F1E1-401D-B105-26ABFD2B6EBB}" type="presParOf" srcId="{49634E88-5535-4CE3-9727-C25B2FC9A094}" destId="{E03065EB-01B6-44A9-B2FF-12E3D4C826A0}" srcOrd="3" destOrd="0" presId="urn:microsoft.com/office/officeart/2005/8/layout/vList2"/>
    <dgm:cxn modelId="{DB78D34A-85E7-4391-97EE-384520ABE1C3}" type="presParOf" srcId="{49634E88-5535-4CE3-9727-C25B2FC9A094}" destId="{555AC401-D5B5-4CAB-819D-2036D7A00AC6}" srcOrd="4" destOrd="0" presId="urn:microsoft.com/office/officeart/2005/8/layout/vList2"/>
    <dgm:cxn modelId="{E4648D1E-B8E9-427F-A217-BB916CE671D5}" type="presParOf" srcId="{49634E88-5535-4CE3-9727-C25B2FC9A094}" destId="{B659A559-15A1-4925-A872-8F7CB5A97D89}" srcOrd="5" destOrd="0" presId="urn:microsoft.com/office/officeart/2005/8/layout/vList2"/>
    <dgm:cxn modelId="{78C9DFD1-F4C5-4895-9A07-4CECF7D9B7B4}" type="presParOf" srcId="{49634E88-5535-4CE3-9727-C25B2FC9A094}" destId="{61E1E3A0-93AB-444A-A3F8-85925D59875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A550C3-91B3-44AA-99C5-81E5F75C5354}" type="doc">
      <dgm:prSet loTypeId="urn:microsoft.com/office/officeart/2005/8/layout/vList2" loCatId="list" qsTypeId="urn:microsoft.com/office/officeart/2005/8/quickstyle/simple4" qsCatId="simple" csTypeId="urn:microsoft.com/office/officeart/2005/8/colors/accent6_2" csCatId="accent6"/>
      <dgm:spPr/>
      <dgm:t>
        <a:bodyPr/>
        <a:lstStyle/>
        <a:p>
          <a:endParaRPr lang="en-US"/>
        </a:p>
      </dgm:t>
    </dgm:pt>
    <dgm:pt modelId="{5BBBFB9B-D5BC-4939-9CBF-8400CAF330D8}">
      <dgm:prSet/>
      <dgm:spPr/>
      <dgm:t>
        <a:bodyPr/>
        <a:lstStyle/>
        <a:p>
          <a:r>
            <a:rPr lang="en-US"/>
            <a:t>61 percent of Roma experience housing deprivation.</a:t>
          </a:r>
        </a:p>
      </dgm:t>
    </dgm:pt>
    <dgm:pt modelId="{D10E780E-F4D0-495B-AA52-AEB1618BDC9B}" type="parTrans" cxnId="{6C8C0BED-8F4F-45B2-8290-3423E7201222}">
      <dgm:prSet/>
      <dgm:spPr/>
      <dgm:t>
        <a:bodyPr/>
        <a:lstStyle/>
        <a:p>
          <a:endParaRPr lang="en-US"/>
        </a:p>
      </dgm:t>
    </dgm:pt>
    <dgm:pt modelId="{453BF497-8C3B-4E79-BE11-75CC85759470}" type="sibTrans" cxnId="{6C8C0BED-8F4F-45B2-8290-3423E7201222}">
      <dgm:prSet/>
      <dgm:spPr/>
      <dgm:t>
        <a:bodyPr/>
        <a:lstStyle/>
        <a:p>
          <a:endParaRPr lang="en-US"/>
        </a:p>
      </dgm:t>
    </dgm:pt>
    <dgm:pt modelId="{B534FAB7-7C70-4785-93F0-E4829A1FA83A}">
      <dgm:prSet/>
      <dgm:spPr/>
      <dgm:t>
        <a:bodyPr/>
        <a:lstStyle/>
        <a:p>
          <a:r>
            <a:rPr lang="en-US" dirty="0"/>
            <a:t>78 percent of Roma live in overcrowded housing.</a:t>
          </a:r>
        </a:p>
      </dgm:t>
    </dgm:pt>
    <dgm:pt modelId="{9BB4A5D1-A6FA-476A-81CE-A8B052F589E1}" type="parTrans" cxnId="{00352DEE-4F0C-46E1-8F44-9C4DA508F015}">
      <dgm:prSet/>
      <dgm:spPr/>
      <dgm:t>
        <a:bodyPr/>
        <a:lstStyle/>
        <a:p>
          <a:endParaRPr lang="en-US"/>
        </a:p>
      </dgm:t>
    </dgm:pt>
    <dgm:pt modelId="{07D51DFD-CBAF-4396-826A-4F993FC8DD4B}" type="sibTrans" cxnId="{00352DEE-4F0C-46E1-8F44-9C4DA508F015}">
      <dgm:prSet/>
      <dgm:spPr/>
      <dgm:t>
        <a:bodyPr/>
        <a:lstStyle/>
        <a:p>
          <a:endParaRPr lang="en-US"/>
        </a:p>
      </dgm:t>
    </dgm:pt>
    <dgm:pt modelId="{8F219905-C6F6-4954-A3B8-062F003835B3}">
      <dgm:prSet/>
      <dgm:spPr/>
      <dgm:t>
        <a:bodyPr/>
        <a:lstStyle/>
        <a:p>
          <a:r>
            <a:rPr lang="en-US"/>
            <a:t>43 percent of Roma are discriminated against when trying to buy or rent housing.</a:t>
          </a:r>
        </a:p>
      </dgm:t>
    </dgm:pt>
    <dgm:pt modelId="{868D565B-55AC-4FCB-80AF-D2E692D64F73}" type="parTrans" cxnId="{1A4886A6-0E99-4C6C-9742-76202EBEA1F8}">
      <dgm:prSet/>
      <dgm:spPr/>
      <dgm:t>
        <a:bodyPr/>
        <a:lstStyle/>
        <a:p>
          <a:endParaRPr lang="en-US"/>
        </a:p>
      </dgm:t>
    </dgm:pt>
    <dgm:pt modelId="{429BF1E1-3FB3-4067-8553-8C3449E70D10}" type="sibTrans" cxnId="{1A4886A6-0E99-4C6C-9742-76202EBEA1F8}">
      <dgm:prSet/>
      <dgm:spPr/>
      <dgm:t>
        <a:bodyPr/>
        <a:lstStyle/>
        <a:p>
          <a:endParaRPr lang="en-US"/>
        </a:p>
      </dgm:t>
    </dgm:pt>
    <dgm:pt modelId="{E0AE7519-C36B-418A-A60A-FBD81171B48D}">
      <dgm:prSet/>
      <dgm:spPr/>
      <dgm:t>
        <a:bodyPr/>
        <a:lstStyle/>
        <a:p>
          <a:r>
            <a:rPr lang="en-GB" dirty="0"/>
            <a:t>Many Roma mobile EU citizens experience rough sleeping when arriving in a host country. </a:t>
          </a:r>
          <a:endParaRPr lang="en-US" dirty="0"/>
        </a:p>
      </dgm:t>
    </dgm:pt>
    <dgm:pt modelId="{1C01CACA-2BAA-4D5E-9B70-E7B96DD7804A}" type="parTrans" cxnId="{2F3C1226-7D6E-4DE4-B3E4-B581B6F7EF71}">
      <dgm:prSet/>
      <dgm:spPr/>
      <dgm:t>
        <a:bodyPr/>
        <a:lstStyle/>
        <a:p>
          <a:endParaRPr lang="en-US"/>
        </a:p>
      </dgm:t>
    </dgm:pt>
    <dgm:pt modelId="{EA02DAFD-42F1-454D-AA3F-CAF20EA7F0B5}" type="sibTrans" cxnId="{2F3C1226-7D6E-4DE4-B3E4-B581B6F7EF71}">
      <dgm:prSet/>
      <dgm:spPr/>
      <dgm:t>
        <a:bodyPr/>
        <a:lstStyle/>
        <a:p>
          <a:endParaRPr lang="en-US"/>
        </a:p>
      </dgm:t>
    </dgm:pt>
    <dgm:pt modelId="{434BAF84-2107-47CD-BA65-921093D4F36B}" type="pres">
      <dgm:prSet presAssocID="{FBA550C3-91B3-44AA-99C5-81E5F75C5354}" presName="linear" presStyleCnt="0">
        <dgm:presLayoutVars>
          <dgm:animLvl val="lvl"/>
          <dgm:resizeHandles val="exact"/>
        </dgm:presLayoutVars>
      </dgm:prSet>
      <dgm:spPr/>
    </dgm:pt>
    <dgm:pt modelId="{4C384299-5221-424C-A999-2D588B64211A}" type="pres">
      <dgm:prSet presAssocID="{5BBBFB9B-D5BC-4939-9CBF-8400CAF330D8}" presName="parentText" presStyleLbl="node1" presStyleIdx="0" presStyleCnt="4">
        <dgm:presLayoutVars>
          <dgm:chMax val="0"/>
          <dgm:bulletEnabled val="1"/>
        </dgm:presLayoutVars>
      </dgm:prSet>
      <dgm:spPr/>
    </dgm:pt>
    <dgm:pt modelId="{18632A95-784E-4460-9915-2E52731E6343}" type="pres">
      <dgm:prSet presAssocID="{453BF497-8C3B-4E79-BE11-75CC85759470}" presName="spacer" presStyleCnt="0"/>
      <dgm:spPr/>
    </dgm:pt>
    <dgm:pt modelId="{BD69213D-2B1E-4567-A7AF-6B42F9328F24}" type="pres">
      <dgm:prSet presAssocID="{B534FAB7-7C70-4785-93F0-E4829A1FA83A}" presName="parentText" presStyleLbl="node1" presStyleIdx="1" presStyleCnt="4">
        <dgm:presLayoutVars>
          <dgm:chMax val="0"/>
          <dgm:bulletEnabled val="1"/>
        </dgm:presLayoutVars>
      </dgm:prSet>
      <dgm:spPr/>
    </dgm:pt>
    <dgm:pt modelId="{434BB4DD-E39F-4244-8AAB-85E28F2D74E3}" type="pres">
      <dgm:prSet presAssocID="{07D51DFD-CBAF-4396-826A-4F993FC8DD4B}" presName="spacer" presStyleCnt="0"/>
      <dgm:spPr/>
    </dgm:pt>
    <dgm:pt modelId="{CA10816F-2644-41FE-A619-DB66583BAC4F}" type="pres">
      <dgm:prSet presAssocID="{8F219905-C6F6-4954-A3B8-062F003835B3}" presName="parentText" presStyleLbl="node1" presStyleIdx="2" presStyleCnt="4">
        <dgm:presLayoutVars>
          <dgm:chMax val="0"/>
          <dgm:bulletEnabled val="1"/>
        </dgm:presLayoutVars>
      </dgm:prSet>
      <dgm:spPr/>
    </dgm:pt>
    <dgm:pt modelId="{835BD6C4-2F8C-41D5-80FB-BD78759A2283}" type="pres">
      <dgm:prSet presAssocID="{429BF1E1-3FB3-4067-8553-8C3449E70D10}" presName="spacer" presStyleCnt="0"/>
      <dgm:spPr/>
    </dgm:pt>
    <dgm:pt modelId="{0781A91C-A58B-4579-83E8-839743052FD1}" type="pres">
      <dgm:prSet presAssocID="{E0AE7519-C36B-418A-A60A-FBD81171B48D}" presName="parentText" presStyleLbl="node1" presStyleIdx="3" presStyleCnt="4">
        <dgm:presLayoutVars>
          <dgm:chMax val="0"/>
          <dgm:bulletEnabled val="1"/>
        </dgm:presLayoutVars>
      </dgm:prSet>
      <dgm:spPr/>
    </dgm:pt>
  </dgm:ptLst>
  <dgm:cxnLst>
    <dgm:cxn modelId="{2F3C1226-7D6E-4DE4-B3E4-B581B6F7EF71}" srcId="{FBA550C3-91B3-44AA-99C5-81E5F75C5354}" destId="{E0AE7519-C36B-418A-A60A-FBD81171B48D}" srcOrd="3" destOrd="0" parTransId="{1C01CACA-2BAA-4D5E-9B70-E7B96DD7804A}" sibTransId="{EA02DAFD-42F1-454D-AA3F-CAF20EA7F0B5}"/>
    <dgm:cxn modelId="{E5505161-E314-4CE6-BB49-611374188AEA}" type="presOf" srcId="{5BBBFB9B-D5BC-4939-9CBF-8400CAF330D8}" destId="{4C384299-5221-424C-A999-2D588B64211A}" srcOrd="0" destOrd="0" presId="urn:microsoft.com/office/officeart/2005/8/layout/vList2"/>
    <dgm:cxn modelId="{788B0BA6-1D3A-4B8F-AF49-E17AA98F5FE4}" type="presOf" srcId="{FBA550C3-91B3-44AA-99C5-81E5F75C5354}" destId="{434BAF84-2107-47CD-BA65-921093D4F36B}" srcOrd="0" destOrd="0" presId="urn:microsoft.com/office/officeart/2005/8/layout/vList2"/>
    <dgm:cxn modelId="{1A4886A6-0E99-4C6C-9742-76202EBEA1F8}" srcId="{FBA550C3-91B3-44AA-99C5-81E5F75C5354}" destId="{8F219905-C6F6-4954-A3B8-062F003835B3}" srcOrd="2" destOrd="0" parTransId="{868D565B-55AC-4FCB-80AF-D2E692D64F73}" sibTransId="{429BF1E1-3FB3-4067-8553-8C3449E70D10}"/>
    <dgm:cxn modelId="{B49F02C3-E4A3-4A17-A8F3-3F8C3B6D55F1}" type="presOf" srcId="{B534FAB7-7C70-4785-93F0-E4829A1FA83A}" destId="{BD69213D-2B1E-4567-A7AF-6B42F9328F24}" srcOrd="0" destOrd="0" presId="urn:microsoft.com/office/officeart/2005/8/layout/vList2"/>
    <dgm:cxn modelId="{6C8C0BED-8F4F-45B2-8290-3423E7201222}" srcId="{FBA550C3-91B3-44AA-99C5-81E5F75C5354}" destId="{5BBBFB9B-D5BC-4939-9CBF-8400CAF330D8}" srcOrd="0" destOrd="0" parTransId="{D10E780E-F4D0-495B-AA52-AEB1618BDC9B}" sibTransId="{453BF497-8C3B-4E79-BE11-75CC85759470}"/>
    <dgm:cxn modelId="{00352DEE-4F0C-46E1-8F44-9C4DA508F015}" srcId="{FBA550C3-91B3-44AA-99C5-81E5F75C5354}" destId="{B534FAB7-7C70-4785-93F0-E4829A1FA83A}" srcOrd="1" destOrd="0" parTransId="{9BB4A5D1-A6FA-476A-81CE-A8B052F589E1}" sibTransId="{07D51DFD-CBAF-4396-826A-4F993FC8DD4B}"/>
    <dgm:cxn modelId="{8510A4F5-B989-4A58-A063-27F3F25CB92C}" type="presOf" srcId="{E0AE7519-C36B-418A-A60A-FBD81171B48D}" destId="{0781A91C-A58B-4579-83E8-839743052FD1}" srcOrd="0" destOrd="0" presId="urn:microsoft.com/office/officeart/2005/8/layout/vList2"/>
    <dgm:cxn modelId="{6F2134F9-0938-46B5-9D64-1CD1930F0698}" type="presOf" srcId="{8F219905-C6F6-4954-A3B8-062F003835B3}" destId="{CA10816F-2644-41FE-A619-DB66583BAC4F}" srcOrd="0" destOrd="0" presId="urn:microsoft.com/office/officeart/2005/8/layout/vList2"/>
    <dgm:cxn modelId="{3740DF0A-4F0F-4F7D-9500-329BCDD73670}" type="presParOf" srcId="{434BAF84-2107-47CD-BA65-921093D4F36B}" destId="{4C384299-5221-424C-A999-2D588B64211A}" srcOrd="0" destOrd="0" presId="urn:microsoft.com/office/officeart/2005/8/layout/vList2"/>
    <dgm:cxn modelId="{993AE07F-A952-445B-A836-4C598A41ABAA}" type="presParOf" srcId="{434BAF84-2107-47CD-BA65-921093D4F36B}" destId="{18632A95-784E-4460-9915-2E52731E6343}" srcOrd="1" destOrd="0" presId="urn:microsoft.com/office/officeart/2005/8/layout/vList2"/>
    <dgm:cxn modelId="{DA9E5858-CCC1-49FC-82E6-2DED26127E3F}" type="presParOf" srcId="{434BAF84-2107-47CD-BA65-921093D4F36B}" destId="{BD69213D-2B1E-4567-A7AF-6B42F9328F24}" srcOrd="2" destOrd="0" presId="urn:microsoft.com/office/officeart/2005/8/layout/vList2"/>
    <dgm:cxn modelId="{08C4EA3F-B559-402E-86B1-77CFDC326260}" type="presParOf" srcId="{434BAF84-2107-47CD-BA65-921093D4F36B}" destId="{434BB4DD-E39F-4244-8AAB-85E28F2D74E3}" srcOrd="3" destOrd="0" presId="urn:microsoft.com/office/officeart/2005/8/layout/vList2"/>
    <dgm:cxn modelId="{91D5F19B-70D2-4C68-A807-F39A2C5FC31F}" type="presParOf" srcId="{434BAF84-2107-47CD-BA65-921093D4F36B}" destId="{CA10816F-2644-41FE-A619-DB66583BAC4F}" srcOrd="4" destOrd="0" presId="urn:microsoft.com/office/officeart/2005/8/layout/vList2"/>
    <dgm:cxn modelId="{4C904EB2-8FD9-4DC4-8A61-6BE18B7D8D0E}" type="presParOf" srcId="{434BAF84-2107-47CD-BA65-921093D4F36B}" destId="{835BD6C4-2F8C-41D5-80FB-BD78759A2283}" srcOrd="5" destOrd="0" presId="urn:microsoft.com/office/officeart/2005/8/layout/vList2"/>
    <dgm:cxn modelId="{A97E393A-B628-4E2A-98A9-D8E985A52CCD}" type="presParOf" srcId="{434BAF84-2107-47CD-BA65-921093D4F36B}" destId="{0781A91C-A58B-4579-83E8-839743052FD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1E0CFB-FF20-412F-AF0F-AF1D6202AF50}"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02AAC37F-BCD1-4B10-AD96-7DE631C6176E}">
      <dgm:prSet/>
      <dgm:spPr/>
      <dgm:t>
        <a:bodyPr/>
        <a:lstStyle/>
        <a:p>
          <a:r>
            <a:rPr lang="hu-HU" dirty="0"/>
            <a:t>O</a:t>
          </a:r>
          <a:r>
            <a:rPr lang="en-GB" dirty="0"/>
            <a:t>n average, 43% of Roma aged 20 to 64 in the countries surveyed were in paid work in 2021.</a:t>
          </a:r>
          <a:endParaRPr lang="en-US" dirty="0"/>
        </a:p>
      </dgm:t>
    </dgm:pt>
    <dgm:pt modelId="{3A3888D7-4CFE-41B4-B95E-CE7F04F4FEFD}" type="parTrans" cxnId="{BD25969E-4ED5-4AC1-A970-71A96D1458A3}">
      <dgm:prSet/>
      <dgm:spPr/>
      <dgm:t>
        <a:bodyPr/>
        <a:lstStyle/>
        <a:p>
          <a:endParaRPr lang="en-US"/>
        </a:p>
      </dgm:t>
    </dgm:pt>
    <dgm:pt modelId="{FDFC8DBD-463F-4610-8791-E409382C1D2E}" type="sibTrans" cxnId="{BD25969E-4ED5-4AC1-A970-71A96D1458A3}">
      <dgm:prSet/>
      <dgm:spPr/>
      <dgm:t>
        <a:bodyPr/>
        <a:lstStyle/>
        <a:p>
          <a:endParaRPr lang="en-US"/>
        </a:p>
      </dgm:t>
    </dgm:pt>
    <dgm:pt modelId="{5CBB2F42-D50B-48B8-A26D-798B0F63BA83}">
      <dgm:prSet/>
      <dgm:spPr/>
      <dgm:t>
        <a:bodyPr/>
        <a:lstStyle/>
        <a:p>
          <a:r>
            <a:rPr lang="en-GB" dirty="0"/>
            <a:t>Only 28% of Roma women aged 20 to 64 are in employment in comparison with 58% of Roma men</a:t>
          </a:r>
          <a:r>
            <a:rPr lang="hu-HU" dirty="0"/>
            <a:t> in 2021</a:t>
          </a:r>
          <a:r>
            <a:rPr lang="en-GB" dirty="0"/>
            <a:t>. This gap is similar to that observed in 2016. </a:t>
          </a:r>
          <a:endParaRPr lang="en-US" dirty="0"/>
        </a:p>
      </dgm:t>
    </dgm:pt>
    <dgm:pt modelId="{E1500A72-1D79-4F88-B61E-932F94C2A8F0}" type="parTrans" cxnId="{6F39A5DA-0EF3-4F25-BD50-242C219A3EBC}">
      <dgm:prSet/>
      <dgm:spPr/>
      <dgm:t>
        <a:bodyPr/>
        <a:lstStyle/>
        <a:p>
          <a:endParaRPr lang="en-US"/>
        </a:p>
      </dgm:t>
    </dgm:pt>
    <dgm:pt modelId="{52F417BC-8CE4-40EA-B65F-50FE8BAF5067}" type="sibTrans" cxnId="{6F39A5DA-0EF3-4F25-BD50-242C219A3EBC}">
      <dgm:prSet/>
      <dgm:spPr/>
      <dgm:t>
        <a:bodyPr/>
        <a:lstStyle/>
        <a:p>
          <a:endParaRPr lang="en-US"/>
        </a:p>
      </dgm:t>
    </dgm:pt>
    <dgm:pt modelId="{E1071CC2-DF4C-408D-A878-53B54F652796}">
      <dgm:prSet/>
      <dgm:spPr/>
      <dgm:t>
        <a:bodyPr/>
        <a:lstStyle/>
        <a:p>
          <a:r>
            <a:rPr lang="en-GB" dirty="0"/>
            <a:t>The gender employment gap reached on average 31 percentage points in 2021 . This is a negative trend compared with 2016, as the gender gap was, on average, 27 percentage points in 2016. </a:t>
          </a:r>
          <a:endParaRPr lang="en-US" dirty="0"/>
        </a:p>
      </dgm:t>
    </dgm:pt>
    <dgm:pt modelId="{0ED89A57-CAEA-480D-863E-F070D9F245F3}" type="parTrans" cxnId="{E78F7223-3732-425B-830B-29C58EC48D8B}">
      <dgm:prSet/>
      <dgm:spPr/>
      <dgm:t>
        <a:bodyPr/>
        <a:lstStyle/>
        <a:p>
          <a:endParaRPr lang="en-US"/>
        </a:p>
      </dgm:t>
    </dgm:pt>
    <dgm:pt modelId="{72C5CB89-0729-4A8A-8110-1AD409C5F23E}" type="sibTrans" cxnId="{E78F7223-3732-425B-830B-29C58EC48D8B}">
      <dgm:prSet/>
      <dgm:spPr/>
      <dgm:t>
        <a:bodyPr/>
        <a:lstStyle/>
        <a:p>
          <a:endParaRPr lang="en-US"/>
        </a:p>
      </dgm:t>
    </dgm:pt>
    <dgm:pt modelId="{F7FBC5FD-C5F4-42C2-A76E-E5B6AD544999}">
      <dgm:prSet/>
      <dgm:spPr/>
      <dgm:t>
        <a:bodyPr/>
        <a:lstStyle/>
        <a:p>
          <a:r>
            <a:rPr lang="en-GB" dirty="0"/>
            <a:t>On average, even more Roma aged 16–24 were NEET in 2021 than in 2016 </a:t>
          </a:r>
          <a:endParaRPr lang="en-US" dirty="0"/>
        </a:p>
      </dgm:t>
    </dgm:pt>
    <dgm:pt modelId="{ED7E2CB8-0622-4B56-AB1E-AE5F0EA2B2D7}" type="parTrans" cxnId="{A26854FF-51D5-4157-A1FD-6ED9CB7979AB}">
      <dgm:prSet/>
      <dgm:spPr/>
      <dgm:t>
        <a:bodyPr/>
        <a:lstStyle/>
        <a:p>
          <a:endParaRPr lang="en-US"/>
        </a:p>
      </dgm:t>
    </dgm:pt>
    <dgm:pt modelId="{26AE49D5-C95D-44E8-9A25-1646B569AC6B}" type="sibTrans" cxnId="{A26854FF-51D5-4157-A1FD-6ED9CB7979AB}">
      <dgm:prSet/>
      <dgm:spPr/>
      <dgm:t>
        <a:bodyPr/>
        <a:lstStyle/>
        <a:p>
          <a:endParaRPr lang="en-US"/>
        </a:p>
      </dgm:t>
    </dgm:pt>
    <dgm:pt modelId="{3EE1D4E8-CA67-4DE3-93E0-5BCC179F9B99}">
      <dgm:prSet/>
      <dgm:spPr/>
      <dgm:t>
        <a:bodyPr/>
        <a:lstStyle/>
        <a:p>
          <a:r>
            <a:rPr lang="en-GB" dirty="0"/>
            <a:t>One out of three Roma older than 16 had experienced discrimination due to being Roma when looking for work in the last 12 months before the study.</a:t>
          </a:r>
          <a:endParaRPr lang="en-US" dirty="0"/>
        </a:p>
      </dgm:t>
    </dgm:pt>
    <dgm:pt modelId="{1C8711ED-6947-4C56-ACC4-E777A814F503}" type="parTrans" cxnId="{938BB26F-4182-4D1D-9A6F-54AA379222D4}">
      <dgm:prSet/>
      <dgm:spPr/>
      <dgm:t>
        <a:bodyPr/>
        <a:lstStyle/>
        <a:p>
          <a:endParaRPr lang="en-US"/>
        </a:p>
      </dgm:t>
    </dgm:pt>
    <dgm:pt modelId="{964F899F-8634-4816-9708-D5D2BA049D8F}" type="sibTrans" cxnId="{938BB26F-4182-4D1D-9A6F-54AA379222D4}">
      <dgm:prSet/>
      <dgm:spPr/>
      <dgm:t>
        <a:bodyPr/>
        <a:lstStyle/>
        <a:p>
          <a:endParaRPr lang="en-US"/>
        </a:p>
      </dgm:t>
    </dgm:pt>
    <dgm:pt modelId="{F3D2B365-B4D8-4E8B-A040-A1D41733DEEC}" type="pres">
      <dgm:prSet presAssocID="{961E0CFB-FF20-412F-AF0F-AF1D6202AF50}" presName="linear" presStyleCnt="0">
        <dgm:presLayoutVars>
          <dgm:animLvl val="lvl"/>
          <dgm:resizeHandles val="exact"/>
        </dgm:presLayoutVars>
      </dgm:prSet>
      <dgm:spPr/>
    </dgm:pt>
    <dgm:pt modelId="{DFB00A61-14B7-4A06-B416-1774CBE72A00}" type="pres">
      <dgm:prSet presAssocID="{02AAC37F-BCD1-4B10-AD96-7DE631C6176E}" presName="parentText" presStyleLbl="node1" presStyleIdx="0" presStyleCnt="5">
        <dgm:presLayoutVars>
          <dgm:chMax val="0"/>
          <dgm:bulletEnabled val="1"/>
        </dgm:presLayoutVars>
      </dgm:prSet>
      <dgm:spPr/>
    </dgm:pt>
    <dgm:pt modelId="{89040537-7A01-4C3A-89A2-5FF5836DE914}" type="pres">
      <dgm:prSet presAssocID="{FDFC8DBD-463F-4610-8791-E409382C1D2E}" presName="spacer" presStyleCnt="0"/>
      <dgm:spPr/>
    </dgm:pt>
    <dgm:pt modelId="{D5BD399B-1CCB-4D92-AAED-21747AE4DB95}" type="pres">
      <dgm:prSet presAssocID="{5CBB2F42-D50B-48B8-A26D-798B0F63BA83}" presName="parentText" presStyleLbl="node1" presStyleIdx="1" presStyleCnt="5">
        <dgm:presLayoutVars>
          <dgm:chMax val="0"/>
          <dgm:bulletEnabled val="1"/>
        </dgm:presLayoutVars>
      </dgm:prSet>
      <dgm:spPr/>
    </dgm:pt>
    <dgm:pt modelId="{2D57A4D4-84A5-497F-B6C0-2C5E2AAD1D18}" type="pres">
      <dgm:prSet presAssocID="{52F417BC-8CE4-40EA-B65F-50FE8BAF5067}" presName="spacer" presStyleCnt="0"/>
      <dgm:spPr/>
    </dgm:pt>
    <dgm:pt modelId="{48DB8C1D-6606-44BE-96B7-D04117D91FD7}" type="pres">
      <dgm:prSet presAssocID="{E1071CC2-DF4C-408D-A878-53B54F652796}" presName="parentText" presStyleLbl="node1" presStyleIdx="2" presStyleCnt="5">
        <dgm:presLayoutVars>
          <dgm:chMax val="0"/>
          <dgm:bulletEnabled val="1"/>
        </dgm:presLayoutVars>
      </dgm:prSet>
      <dgm:spPr/>
    </dgm:pt>
    <dgm:pt modelId="{9800EFB5-E84B-46BB-B8DE-04655C6810AD}" type="pres">
      <dgm:prSet presAssocID="{72C5CB89-0729-4A8A-8110-1AD409C5F23E}" presName="spacer" presStyleCnt="0"/>
      <dgm:spPr/>
    </dgm:pt>
    <dgm:pt modelId="{03748EFE-DF1D-4630-A0BF-F7D38BE1912F}" type="pres">
      <dgm:prSet presAssocID="{F7FBC5FD-C5F4-42C2-A76E-E5B6AD544999}" presName="parentText" presStyleLbl="node1" presStyleIdx="3" presStyleCnt="5">
        <dgm:presLayoutVars>
          <dgm:chMax val="0"/>
          <dgm:bulletEnabled val="1"/>
        </dgm:presLayoutVars>
      </dgm:prSet>
      <dgm:spPr/>
    </dgm:pt>
    <dgm:pt modelId="{300908AA-D1FE-40A6-A3CC-C889C04F3CDE}" type="pres">
      <dgm:prSet presAssocID="{26AE49D5-C95D-44E8-9A25-1646B569AC6B}" presName="spacer" presStyleCnt="0"/>
      <dgm:spPr/>
    </dgm:pt>
    <dgm:pt modelId="{0D45DFD7-9639-47C4-BC9C-2210CA71B95D}" type="pres">
      <dgm:prSet presAssocID="{3EE1D4E8-CA67-4DE3-93E0-5BCC179F9B99}" presName="parentText" presStyleLbl="node1" presStyleIdx="4" presStyleCnt="5">
        <dgm:presLayoutVars>
          <dgm:chMax val="0"/>
          <dgm:bulletEnabled val="1"/>
        </dgm:presLayoutVars>
      </dgm:prSet>
      <dgm:spPr/>
    </dgm:pt>
  </dgm:ptLst>
  <dgm:cxnLst>
    <dgm:cxn modelId="{BD07E409-5F02-48F7-BA41-94DDE5AC8F64}" type="presOf" srcId="{961E0CFB-FF20-412F-AF0F-AF1D6202AF50}" destId="{F3D2B365-B4D8-4E8B-A040-A1D41733DEEC}" srcOrd="0" destOrd="0" presId="urn:microsoft.com/office/officeart/2005/8/layout/vList2"/>
    <dgm:cxn modelId="{75859A0C-A69B-463A-A57E-B632AB256C31}" type="presOf" srcId="{02AAC37F-BCD1-4B10-AD96-7DE631C6176E}" destId="{DFB00A61-14B7-4A06-B416-1774CBE72A00}" srcOrd="0" destOrd="0" presId="urn:microsoft.com/office/officeart/2005/8/layout/vList2"/>
    <dgm:cxn modelId="{5E1CF213-CCA8-4298-A566-3DD26ECB317B}" type="presOf" srcId="{5CBB2F42-D50B-48B8-A26D-798B0F63BA83}" destId="{D5BD399B-1CCB-4D92-AAED-21747AE4DB95}" srcOrd="0" destOrd="0" presId="urn:microsoft.com/office/officeart/2005/8/layout/vList2"/>
    <dgm:cxn modelId="{304F6119-66AA-4752-8404-929D12789DE0}" type="presOf" srcId="{3EE1D4E8-CA67-4DE3-93E0-5BCC179F9B99}" destId="{0D45DFD7-9639-47C4-BC9C-2210CA71B95D}" srcOrd="0" destOrd="0" presId="urn:microsoft.com/office/officeart/2005/8/layout/vList2"/>
    <dgm:cxn modelId="{E78F7223-3732-425B-830B-29C58EC48D8B}" srcId="{961E0CFB-FF20-412F-AF0F-AF1D6202AF50}" destId="{E1071CC2-DF4C-408D-A878-53B54F652796}" srcOrd="2" destOrd="0" parTransId="{0ED89A57-CAEA-480D-863E-F070D9F245F3}" sibTransId="{72C5CB89-0729-4A8A-8110-1AD409C5F23E}"/>
    <dgm:cxn modelId="{938BB26F-4182-4D1D-9A6F-54AA379222D4}" srcId="{961E0CFB-FF20-412F-AF0F-AF1D6202AF50}" destId="{3EE1D4E8-CA67-4DE3-93E0-5BCC179F9B99}" srcOrd="4" destOrd="0" parTransId="{1C8711ED-6947-4C56-ACC4-E777A814F503}" sibTransId="{964F899F-8634-4816-9708-D5D2BA049D8F}"/>
    <dgm:cxn modelId="{BD25969E-4ED5-4AC1-A970-71A96D1458A3}" srcId="{961E0CFB-FF20-412F-AF0F-AF1D6202AF50}" destId="{02AAC37F-BCD1-4B10-AD96-7DE631C6176E}" srcOrd="0" destOrd="0" parTransId="{3A3888D7-4CFE-41B4-B95E-CE7F04F4FEFD}" sibTransId="{FDFC8DBD-463F-4610-8791-E409382C1D2E}"/>
    <dgm:cxn modelId="{4C2FE4A4-FDAC-4516-B8CA-5E62845C4C58}" type="presOf" srcId="{F7FBC5FD-C5F4-42C2-A76E-E5B6AD544999}" destId="{03748EFE-DF1D-4630-A0BF-F7D38BE1912F}" srcOrd="0" destOrd="0" presId="urn:microsoft.com/office/officeart/2005/8/layout/vList2"/>
    <dgm:cxn modelId="{6F39A5DA-0EF3-4F25-BD50-242C219A3EBC}" srcId="{961E0CFB-FF20-412F-AF0F-AF1D6202AF50}" destId="{5CBB2F42-D50B-48B8-A26D-798B0F63BA83}" srcOrd="1" destOrd="0" parTransId="{E1500A72-1D79-4F88-B61E-932F94C2A8F0}" sibTransId="{52F417BC-8CE4-40EA-B65F-50FE8BAF5067}"/>
    <dgm:cxn modelId="{84F68CFB-7FA6-4519-B6DE-9932DD4C25C7}" type="presOf" srcId="{E1071CC2-DF4C-408D-A878-53B54F652796}" destId="{48DB8C1D-6606-44BE-96B7-D04117D91FD7}" srcOrd="0" destOrd="0" presId="urn:microsoft.com/office/officeart/2005/8/layout/vList2"/>
    <dgm:cxn modelId="{A26854FF-51D5-4157-A1FD-6ED9CB7979AB}" srcId="{961E0CFB-FF20-412F-AF0F-AF1D6202AF50}" destId="{F7FBC5FD-C5F4-42C2-A76E-E5B6AD544999}" srcOrd="3" destOrd="0" parTransId="{ED7E2CB8-0622-4B56-AB1E-AE5F0EA2B2D7}" sibTransId="{26AE49D5-C95D-44E8-9A25-1646B569AC6B}"/>
    <dgm:cxn modelId="{A4ACD87D-A0FF-4110-9799-06C9D334485F}" type="presParOf" srcId="{F3D2B365-B4D8-4E8B-A040-A1D41733DEEC}" destId="{DFB00A61-14B7-4A06-B416-1774CBE72A00}" srcOrd="0" destOrd="0" presId="urn:microsoft.com/office/officeart/2005/8/layout/vList2"/>
    <dgm:cxn modelId="{AFEC6873-E8DB-416D-8C02-B62E664C1356}" type="presParOf" srcId="{F3D2B365-B4D8-4E8B-A040-A1D41733DEEC}" destId="{89040537-7A01-4C3A-89A2-5FF5836DE914}" srcOrd="1" destOrd="0" presId="urn:microsoft.com/office/officeart/2005/8/layout/vList2"/>
    <dgm:cxn modelId="{DE0BFA9F-775B-4576-A3D1-961F08C125F7}" type="presParOf" srcId="{F3D2B365-B4D8-4E8B-A040-A1D41733DEEC}" destId="{D5BD399B-1CCB-4D92-AAED-21747AE4DB95}" srcOrd="2" destOrd="0" presId="urn:microsoft.com/office/officeart/2005/8/layout/vList2"/>
    <dgm:cxn modelId="{CEEDDAC6-A95A-4529-91B4-4D6C8DA47A3D}" type="presParOf" srcId="{F3D2B365-B4D8-4E8B-A040-A1D41733DEEC}" destId="{2D57A4D4-84A5-497F-B6C0-2C5E2AAD1D18}" srcOrd="3" destOrd="0" presId="urn:microsoft.com/office/officeart/2005/8/layout/vList2"/>
    <dgm:cxn modelId="{430F9A53-2259-4C3A-8C60-7E4181AEC9D9}" type="presParOf" srcId="{F3D2B365-B4D8-4E8B-A040-A1D41733DEEC}" destId="{48DB8C1D-6606-44BE-96B7-D04117D91FD7}" srcOrd="4" destOrd="0" presId="urn:microsoft.com/office/officeart/2005/8/layout/vList2"/>
    <dgm:cxn modelId="{1B6215BF-C5A4-48D8-8F02-90EF5D4EF12B}" type="presParOf" srcId="{F3D2B365-B4D8-4E8B-A040-A1D41733DEEC}" destId="{9800EFB5-E84B-46BB-B8DE-04655C6810AD}" srcOrd="5" destOrd="0" presId="urn:microsoft.com/office/officeart/2005/8/layout/vList2"/>
    <dgm:cxn modelId="{0FC35EA2-3222-428F-8DF7-B5015AC6B68F}" type="presParOf" srcId="{F3D2B365-B4D8-4E8B-A040-A1D41733DEEC}" destId="{03748EFE-DF1D-4630-A0BF-F7D38BE1912F}" srcOrd="6" destOrd="0" presId="urn:microsoft.com/office/officeart/2005/8/layout/vList2"/>
    <dgm:cxn modelId="{7A2EF13D-BD7F-40AC-B79D-03996B6D316C}" type="presParOf" srcId="{F3D2B365-B4D8-4E8B-A040-A1D41733DEEC}" destId="{300908AA-D1FE-40A6-A3CC-C889C04F3CDE}" srcOrd="7" destOrd="0" presId="urn:microsoft.com/office/officeart/2005/8/layout/vList2"/>
    <dgm:cxn modelId="{0A984500-DAFD-486B-9587-7E42C7289589}" type="presParOf" srcId="{F3D2B365-B4D8-4E8B-A040-A1D41733DEEC}" destId="{0D45DFD7-9639-47C4-BC9C-2210CA71B95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4B3745-4F3D-4478-82E8-3AADC4C31E7D}"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D3E4DAAE-3F8B-4AF4-8012-99AEB8CC019B}">
      <dgm:prSet/>
      <dgm:spPr/>
      <dgm:t>
        <a:bodyPr/>
        <a:lstStyle/>
        <a:p>
          <a:r>
            <a:rPr lang="en-GB" dirty="0"/>
            <a:t>Roma populations have a markedly lower life expectancy than the general population in Europe: in 2014, their life expectancy was estimated to be between five and 20 years less than the average.</a:t>
          </a:r>
          <a:endParaRPr lang="en-US" dirty="0"/>
        </a:p>
      </dgm:t>
    </dgm:pt>
    <dgm:pt modelId="{EC8B4175-FAC1-4C1B-883F-413634519D27}" type="parTrans" cxnId="{54321FC0-9003-4A52-A2F2-F67DADA105BA}">
      <dgm:prSet/>
      <dgm:spPr/>
      <dgm:t>
        <a:bodyPr/>
        <a:lstStyle/>
        <a:p>
          <a:endParaRPr lang="en-US"/>
        </a:p>
      </dgm:t>
    </dgm:pt>
    <dgm:pt modelId="{92927D91-8005-48DD-B9A2-FD3039E67189}" type="sibTrans" cxnId="{54321FC0-9003-4A52-A2F2-F67DADA105BA}">
      <dgm:prSet/>
      <dgm:spPr/>
      <dgm:t>
        <a:bodyPr/>
        <a:lstStyle/>
        <a:p>
          <a:endParaRPr lang="en-US"/>
        </a:p>
      </dgm:t>
    </dgm:pt>
    <dgm:pt modelId="{9A946830-4EE1-4C36-9142-39C486706440}">
      <dgm:prSet/>
      <dgm:spPr/>
      <dgm:t>
        <a:bodyPr/>
        <a:lstStyle/>
        <a:p>
          <a:r>
            <a:rPr lang="en-GB" dirty="0"/>
            <a:t>On average, Roma women live 11 years less than women in the general population, and Roma men live 9.1 years less than men in the general population. </a:t>
          </a:r>
          <a:endParaRPr lang="en-US" dirty="0"/>
        </a:p>
      </dgm:t>
    </dgm:pt>
    <dgm:pt modelId="{9F45355A-B951-41CF-824F-C52B17926CDD}" type="parTrans" cxnId="{F085AFB5-7B64-4388-B12B-6D47248DCE4E}">
      <dgm:prSet/>
      <dgm:spPr/>
      <dgm:t>
        <a:bodyPr/>
        <a:lstStyle/>
        <a:p>
          <a:endParaRPr lang="en-US"/>
        </a:p>
      </dgm:t>
    </dgm:pt>
    <dgm:pt modelId="{DF5C885A-E1E2-4A4D-B816-11F2EFCDFE07}" type="sibTrans" cxnId="{F085AFB5-7B64-4388-B12B-6D47248DCE4E}">
      <dgm:prSet/>
      <dgm:spPr/>
      <dgm:t>
        <a:bodyPr/>
        <a:lstStyle/>
        <a:p>
          <a:endParaRPr lang="en-US"/>
        </a:p>
      </dgm:t>
    </dgm:pt>
    <dgm:pt modelId="{6D7B79FE-699C-4922-B6EC-44FAF0BB1024}">
      <dgm:prSet/>
      <dgm:spPr/>
      <dgm:t>
        <a:bodyPr/>
        <a:lstStyle/>
        <a:p>
          <a:r>
            <a:rPr lang="en-GB" dirty="0"/>
            <a:t>On average, 75% of Roma report that they had health insurance in their country of origin, in 2021.</a:t>
          </a:r>
          <a:endParaRPr lang="en-US" dirty="0"/>
        </a:p>
      </dgm:t>
    </dgm:pt>
    <dgm:pt modelId="{B2001206-BA50-40A3-91A3-341FBCE3F33A}" type="parTrans" cxnId="{240A9C88-ED35-4964-8E11-E4D19ADDD8BC}">
      <dgm:prSet/>
      <dgm:spPr/>
      <dgm:t>
        <a:bodyPr/>
        <a:lstStyle/>
        <a:p>
          <a:endParaRPr lang="en-US"/>
        </a:p>
      </dgm:t>
    </dgm:pt>
    <dgm:pt modelId="{13234C25-4EF7-476D-9D7B-11BB48CB72D4}" type="sibTrans" cxnId="{240A9C88-ED35-4964-8E11-E4D19ADDD8BC}">
      <dgm:prSet/>
      <dgm:spPr/>
      <dgm:t>
        <a:bodyPr/>
        <a:lstStyle/>
        <a:p>
          <a:endParaRPr lang="en-US"/>
        </a:p>
      </dgm:t>
    </dgm:pt>
    <dgm:pt modelId="{C3A0EE19-8C14-40A2-9DC8-C6FA6072E7F3}">
      <dgm:prSet/>
      <dgm:spPr/>
      <dgm:t>
        <a:bodyPr/>
        <a:lstStyle/>
        <a:p>
          <a:r>
            <a:rPr lang="hu-HU" dirty="0"/>
            <a:t>Roma </a:t>
          </a:r>
          <a:r>
            <a:rPr lang="en-GB" dirty="0"/>
            <a:t>were</a:t>
          </a:r>
          <a:r>
            <a:rPr lang="hu-HU" dirty="0"/>
            <a:t> hit the most by the Covid-19 pandemic</a:t>
          </a:r>
          <a:r>
            <a:rPr lang="en-GB" dirty="0"/>
            <a:t>; resulting from the </a:t>
          </a:r>
          <a:r>
            <a:rPr lang="hu-HU" dirty="0"/>
            <a:t>stigmati</a:t>
          </a:r>
          <a:r>
            <a:rPr lang="en-GB" dirty="0"/>
            <a:t>s</a:t>
          </a:r>
          <a:r>
            <a:rPr lang="hu-HU" dirty="0"/>
            <a:t>ation of Rom</a:t>
          </a:r>
          <a:r>
            <a:rPr lang="en-GB" dirty="0"/>
            <a:t>a</a:t>
          </a:r>
          <a:r>
            <a:rPr lang="hu-HU" dirty="0"/>
            <a:t> municipalities/police closing </a:t>
          </a:r>
          <a:r>
            <a:rPr lang="en-GB" dirty="0"/>
            <a:t>entire</a:t>
          </a:r>
          <a:r>
            <a:rPr lang="hu-HU" dirty="0"/>
            <a:t> settlements, discrimination in the health care systems, lack of financial means to buy medicine, etc. </a:t>
          </a:r>
          <a:endParaRPr lang="en-US" dirty="0"/>
        </a:p>
      </dgm:t>
    </dgm:pt>
    <dgm:pt modelId="{C594CBCB-38C8-43E4-9691-4F625BD58C8F}" type="parTrans" cxnId="{384A6AAD-5797-4598-B6DB-A0481FB970A7}">
      <dgm:prSet/>
      <dgm:spPr/>
      <dgm:t>
        <a:bodyPr/>
        <a:lstStyle/>
        <a:p>
          <a:endParaRPr lang="en-US"/>
        </a:p>
      </dgm:t>
    </dgm:pt>
    <dgm:pt modelId="{942AE50A-4F9F-48D1-851D-27D417FC3FDD}" type="sibTrans" cxnId="{384A6AAD-5797-4598-B6DB-A0481FB970A7}">
      <dgm:prSet/>
      <dgm:spPr/>
      <dgm:t>
        <a:bodyPr/>
        <a:lstStyle/>
        <a:p>
          <a:endParaRPr lang="en-US"/>
        </a:p>
      </dgm:t>
    </dgm:pt>
    <dgm:pt modelId="{FE10D0BD-4CF4-4885-A7D0-D5A950183417}" type="pres">
      <dgm:prSet presAssocID="{184B3745-4F3D-4478-82E8-3AADC4C31E7D}" presName="vert0" presStyleCnt="0">
        <dgm:presLayoutVars>
          <dgm:dir/>
          <dgm:animOne val="branch"/>
          <dgm:animLvl val="lvl"/>
        </dgm:presLayoutVars>
      </dgm:prSet>
      <dgm:spPr/>
    </dgm:pt>
    <dgm:pt modelId="{13011494-702D-42A4-B373-4A818E2E6AF9}" type="pres">
      <dgm:prSet presAssocID="{D3E4DAAE-3F8B-4AF4-8012-99AEB8CC019B}" presName="thickLine" presStyleLbl="alignNode1" presStyleIdx="0" presStyleCnt="4"/>
      <dgm:spPr/>
    </dgm:pt>
    <dgm:pt modelId="{A4E8D278-1DDD-488D-9441-BDA7DE22546E}" type="pres">
      <dgm:prSet presAssocID="{D3E4DAAE-3F8B-4AF4-8012-99AEB8CC019B}" presName="horz1" presStyleCnt="0"/>
      <dgm:spPr/>
    </dgm:pt>
    <dgm:pt modelId="{6DF3844D-FF16-4705-A72F-FDE2BA77EA44}" type="pres">
      <dgm:prSet presAssocID="{D3E4DAAE-3F8B-4AF4-8012-99AEB8CC019B}" presName="tx1" presStyleLbl="revTx" presStyleIdx="0" presStyleCnt="4"/>
      <dgm:spPr/>
    </dgm:pt>
    <dgm:pt modelId="{47486D9C-0759-4CDA-A975-087328B911EE}" type="pres">
      <dgm:prSet presAssocID="{D3E4DAAE-3F8B-4AF4-8012-99AEB8CC019B}" presName="vert1" presStyleCnt="0"/>
      <dgm:spPr/>
    </dgm:pt>
    <dgm:pt modelId="{E58F5002-363B-4E5D-BFEC-91E16CF8DC38}" type="pres">
      <dgm:prSet presAssocID="{9A946830-4EE1-4C36-9142-39C486706440}" presName="thickLine" presStyleLbl="alignNode1" presStyleIdx="1" presStyleCnt="4"/>
      <dgm:spPr/>
    </dgm:pt>
    <dgm:pt modelId="{553677D5-3799-4DBE-BF1D-A5FCE6108792}" type="pres">
      <dgm:prSet presAssocID="{9A946830-4EE1-4C36-9142-39C486706440}" presName="horz1" presStyleCnt="0"/>
      <dgm:spPr/>
    </dgm:pt>
    <dgm:pt modelId="{1C49143B-4B5A-4DCD-9C47-725C20A5D8BA}" type="pres">
      <dgm:prSet presAssocID="{9A946830-4EE1-4C36-9142-39C486706440}" presName="tx1" presStyleLbl="revTx" presStyleIdx="1" presStyleCnt="4"/>
      <dgm:spPr/>
    </dgm:pt>
    <dgm:pt modelId="{EB216F92-442F-4724-8424-6201A6299BD9}" type="pres">
      <dgm:prSet presAssocID="{9A946830-4EE1-4C36-9142-39C486706440}" presName="vert1" presStyleCnt="0"/>
      <dgm:spPr/>
    </dgm:pt>
    <dgm:pt modelId="{6237CF24-8651-4FAC-9D2F-3D030A592F54}" type="pres">
      <dgm:prSet presAssocID="{6D7B79FE-699C-4922-B6EC-44FAF0BB1024}" presName="thickLine" presStyleLbl="alignNode1" presStyleIdx="2" presStyleCnt="4"/>
      <dgm:spPr/>
    </dgm:pt>
    <dgm:pt modelId="{CBCDEE0B-5D0E-4911-A0B4-26DF503A83F8}" type="pres">
      <dgm:prSet presAssocID="{6D7B79FE-699C-4922-B6EC-44FAF0BB1024}" presName="horz1" presStyleCnt="0"/>
      <dgm:spPr/>
    </dgm:pt>
    <dgm:pt modelId="{5E33FC53-4FD6-40BC-89D3-3E6F97D925FB}" type="pres">
      <dgm:prSet presAssocID="{6D7B79FE-699C-4922-B6EC-44FAF0BB1024}" presName="tx1" presStyleLbl="revTx" presStyleIdx="2" presStyleCnt="4"/>
      <dgm:spPr/>
    </dgm:pt>
    <dgm:pt modelId="{46C42C2F-3F56-438C-96C7-B7F71C0048B4}" type="pres">
      <dgm:prSet presAssocID="{6D7B79FE-699C-4922-B6EC-44FAF0BB1024}" presName="vert1" presStyleCnt="0"/>
      <dgm:spPr/>
    </dgm:pt>
    <dgm:pt modelId="{0EA58126-2F80-4AC6-B5CD-470F2A54475A}" type="pres">
      <dgm:prSet presAssocID="{C3A0EE19-8C14-40A2-9DC8-C6FA6072E7F3}" presName="thickLine" presStyleLbl="alignNode1" presStyleIdx="3" presStyleCnt="4"/>
      <dgm:spPr/>
    </dgm:pt>
    <dgm:pt modelId="{FE26F25A-0D72-49D7-BDAF-C1D896D56BE9}" type="pres">
      <dgm:prSet presAssocID="{C3A0EE19-8C14-40A2-9DC8-C6FA6072E7F3}" presName="horz1" presStyleCnt="0"/>
      <dgm:spPr/>
    </dgm:pt>
    <dgm:pt modelId="{E5510B1A-9C9C-4D46-A1CF-2A450479EDD5}" type="pres">
      <dgm:prSet presAssocID="{C3A0EE19-8C14-40A2-9DC8-C6FA6072E7F3}" presName="tx1" presStyleLbl="revTx" presStyleIdx="3" presStyleCnt="4" custScaleY="154393"/>
      <dgm:spPr/>
    </dgm:pt>
    <dgm:pt modelId="{D2CC4E01-2383-46FB-A5E0-A4E2880FFC75}" type="pres">
      <dgm:prSet presAssocID="{C3A0EE19-8C14-40A2-9DC8-C6FA6072E7F3}" presName="vert1" presStyleCnt="0"/>
      <dgm:spPr/>
    </dgm:pt>
  </dgm:ptLst>
  <dgm:cxnLst>
    <dgm:cxn modelId="{D6415A2E-7D4B-4DED-B5D6-7B1F0D7E6A6C}" type="presOf" srcId="{C3A0EE19-8C14-40A2-9DC8-C6FA6072E7F3}" destId="{E5510B1A-9C9C-4D46-A1CF-2A450479EDD5}" srcOrd="0" destOrd="0" presId="urn:microsoft.com/office/officeart/2008/layout/LinedList"/>
    <dgm:cxn modelId="{CFD5E575-9C2E-4FE3-B169-BEE47487ECB1}" type="presOf" srcId="{D3E4DAAE-3F8B-4AF4-8012-99AEB8CC019B}" destId="{6DF3844D-FF16-4705-A72F-FDE2BA77EA44}" srcOrd="0" destOrd="0" presId="urn:microsoft.com/office/officeart/2008/layout/LinedList"/>
    <dgm:cxn modelId="{240A9C88-ED35-4964-8E11-E4D19ADDD8BC}" srcId="{184B3745-4F3D-4478-82E8-3AADC4C31E7D}" destId="{6D7B79FE-699C-4922-B6EC-44FAF0BB1024}" srcOrd="2" destOrd="0" parTransId="{B2001206-BA50-40A3-91A3-341FBCE3F33A}" sibTransId="{13234C25-4EF7-476D-9D7B-11BB48CB72D4}"/>
    <dgm:cxn modelId="{384A6AAD-5797-4598-B6DB-A0481FB970A7}" srcId="{184B3745-4F3D-4478-82E8-3AADC4C31E7D}" destId="{C3A0EE19-8C14-40A2-9DC8-C6FA6072E7F3}" srcOrd="3" destOrd="0" parTransId="{C594CBCB-38C8-43E4-9691-4F625BD58C8F}" sibTransId="{942AE50A-4F9F-48D1-851D-27D417FC3FDD}"/>
    <dgm:cxn modelId="{F085AFB5-7B64-4388-B12B-6D47248DCE4E}" srcId="{184B3745-4F3D-4478-82E8-3AADC4C31E7D}" destId="{9A946830-4EE1-4C36-9142-39C486706440}" srcOrd="1" destOrd="0" parTransId="{9F45355A-B951-41CF-824F-C52B17926CDD}" sibTransId="{DF5C885A-E1E2-4A4D-B816-11F2EFCDFE07}"/>
    <dgm:cxn modelId="{838EEAB5-E407-4E42-836B-6865A4703977}" type="presOf" srcId="{6D7B79FE-699C-4922-B6EC-44FAF0BB1024}" destId="{5E33FC53-4FD6-40BC-89D3-3E6F97D925FB}" srcOrd="0" destOrd="0" presId="urn:microsoft.com/office/officeart/2008/layout/LinedList"/>
    <dgm:cxn modelId="{FA72E0BD-5009-47C6-9D4B-9A283964E34C}" type="presOf" srcId="{9A946830-4EE1-4C36-9142-39C486706440}" destId="{1C49143B-4B5A-4DCD-9C47-725C20A5D8BA}" srcOrd="0" destOrd="0" presId="urn:microsoft.com/office/officeart/2008/layout/LinedList"/>
    <dgm:cxn modelId="{54321FC0-9003-4A52-A2F2-F67DADA105BA}" srcId="{184B3745-4F3D-4478-82E8-3AADC4C31E7D}" destId="{D3E4DAAE-3F8B-4AF4-8012-99AEB8CC019B}" srcOrd="0" destOrd="0" parTransId="{EC8B4175-FAC1-4C1B-883F-413634519D27}" sibTransId="{92927D91-8005-48DD-B9A2-FD3039E67189}"/>
    <dgm:cxn modelId="{383477D8-98D6-4E68-A6DB-8EC3FA8BFA7C}" type="presOf" srcId="{184B3745-4F3D-4478-82E8-3AADC4C31E7D}" destId="{FE10D0BD-4CF4-4885-A7D0-D5A950183417}" srcOrd="0" destOrd="0" presId="urn:microsoft.com/office/officeart/2008/layout/LinedList"/>
    <dgm:cxn modelId="{31CDE880-F008-4703-AE0C-DDAAD24D1A0B}" type="presParOf" srcId="{FE10D0BD-4CF4-4885-A7D0-D5A950183417}" destId="{13011494-702D-42A4-B373-4A818E2E6AF9}" srcOrd="0" destOrd="0" presId="urn:microsoft.com/office/officeart/2008/layout/LinedList"/>
    <dgm:cxn modelId="{CEA725BF-259F-48B7-86DC-2E21DEAD76CA}" type="presParOf" srcId="{FE10D0BD-4CF4-4885-A7D0-D5A950183417}" destId="{A4E8D278-1DDD-488D-9441-BDA7DE22546E}" srcOrd="1" destOrd="0" presId="urn:microsoft.com/office/officeart/2008/layout/LinedList"/>
    <dgm:cxn modelId="{78BEABA2-EB5A-4076-859D-77314CFCDB23}" type="presParOf" srcId="{A4E8D278-1DDD-488D-9441-BDA7DE22546E}" destId="{6DF3844D-FF16-4705-A72F-FDE2BA77EA44}" srcOrd="0" destOrd="0" presId="urn:microsoft.com/office/officeart/2008/layout/LinedList"/>
    <dgm:cxn modelId="{AB8C997C-1EB6-45BA-8B64-D3070BD5A8B6}" type="presParOf" srcId="{A4E8D278-1DDD-488D-9441-BDA7DE22546E}" destId="{47486D9C-0759-4CDA-A975-087328B911EE}" srcOrd="1" destOrd="0" presId="urn:microsoft.com/office/officeart/2008/layout/LinedList"/>
    <dgm:cxn modelId="{AD78109B-AFBA-4BF0-90BE-0998BA72E7E4}" type="presParOf" srcId="{FE10D0BD-4CF4-4885-A7D0-D5A950183417}" destId="{E58F5002-363B-4E5D-BFEC-91E16CF8DC38}" srcOrd="2" destOrd="0" presId="urn:microsoft.com/office/officeart/2008/layout/LinedList"/>
    <dgm:cxn modelId="{8C510494-965B-4792-A422-A68F16530085}" type="presParOf" srcId="{FE10D0BD-4CF4-4885-A7D0-D5A950183417}" destId="{553677D5-3799-4DBE-BF1D-A5FCE6108792}" srcOrd="3" destOrd="0" presId="urn:microsoft.com/office/officeart/2008/layout/LinedList"/>
    <dgm:cxn modelId="{5C0F6648-8CC3-4D42-8F34-53EA9B8F4C2A}" type="presParOf" srcId="{553677D5-3799-4DBE-BF1D-A5FCE6108792}" destId="{1C49143B-4B5A-4DCD-9C47-725C20A5D8BA}" srcOrd="0" destOrd="0" presId="urn:microsoft.com/office/officeart/2008/layout/LinedList"/>
    <dgm:cxn modelId="{3FAC0B79-912D-49C6-94A6-70B33E9B1E61}" type="presParOf" srcId="{553677D5-3799-4DBE-BF1D-A5FCE6108792}" destId="{EB216F92-442F-4724-8424-6201A6299BD9}" srcOrd="1" destOrd="0" presId="urn:microsoft.com/office/officeart/2008/layout/LinedList"/>
    <dgm:cxn modelId="{1A218E46-9B0A-4EF4-B1E7-A83D7137CE80}" type="presParOf" srcId="{FE10D0BD-4CF4-4885-A7D0-D5A950183417}" destId="{6237CF24-8651-4FAC-9D2F-3D030A592F54}" srcOrd="4" destOrd="0" presId="urn:microsoft.com/office/officeart/2008/layout/LinedList"/>
    <dgm:cxn modelId="{3E7AB1F2-DBF1-4486-AF1A-43B5DE99976A}" type="presParOf" srcId="{FE10D0BD-4CF4-4885-A7D0-D5A950183417}" destId="{CBCDEE0B-5D0E-4911-A0B4-26DF503A83F8}" srcOrd="5" destOrd="0" presId="urn:microsoft.com/office/officeart/2008/layout/LinedList"/>
    <dgm:cxn modelId="{2CECA52F-3A49-4623-ABF4-8019831E02E4}" type="presParOf" srcId="{CBCDEE0B-5D0E-4911-A0B4-26DF503A83F8}" destId="{5E33FC53-4FD6-40BC-89D3-3E6F97D925FB}" srcOrd="0" destOrd="0" presId="urn:microsoft.com/office/officeart/2008/layout/LinedList"/>
    <dgm:cxn modelId="{F27C7B02-ECF5-4522-9DDA-6846016B57F0}" type="presParOf" srcId="{CBCDEE0B-5D0E-4911-A0B4-26DF503A83F8}" destId="{46C42C2F-3F56-438C-96C7-B7F71C0048B4}" srcOrd="1" destOrd="0" presId="urn:microsoft.com/office/officeart/2008/layout/LinedList"/>
    <dgm:cxn modelId="{015F04DC-6CF2-4DCB-9BA6-E6CAD8AE91AD}" type="presParOf" srcId="{FE10D0BD-4CF4-4885-A7D0-D5A950183417}" destId="{0EA58126-2F80-4AC6-B5CD-470F2A54475A}" srcOrd="6" destOrd="0" presId="urn:microsoft.com/office/officeart/2008/layout/LinedList"/>
    <dgm:cxn modelId="{0B653B0D-ED54-4506-BB68-D6F7882C872F}" type="presParOf" srcId="{FE10D0BD-4CF4-4885-A7D0-D5A950183417}" destId="{FE26F25A-0D72-49D7-BDAF-C1D896D56BE9}" srcOrd="7" destOrd="0" presId="urn:microsoft.com/office/officeart/2008/layout/LinedList"/>
    <dgm:cxn modelId="{E86C7648-F412-4423-BA4F-1B092313EDFE}" type="presParOf" srcId="{FE26F25A-0D72-49D7-BDAF-C1D896D56BE9}" destId="{E5510B1A-9C9C-4D46-A1CF-2A450479EDD5}" srcOrd="0" destOrd="0" presId="urn:microsoft.com/office/officeart/2008/layout/LinedList"/>
    <dgm:cxn modelId="{4134FF9B-5D11-4558-89D6-F12485EC50A7}" type="presParOf" srcId="{FE26F25A-0D72-49D7-BDAF-C1D896D56BE9}" destId="{D2CC4E01-2383-46FB-A5E0-A4E2880FFC7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960CA-3A9C-4E65-A056-0A0D1E576C82}">
      <dsp:nvSpPr>
        <dsp:cNvPr id="0" name=""/>
        <dsp:cNvSpPr/>
      </dsp:nvSpPr>
      <dsp:spPr>
        <a:xfrm>
          <a:off x="0" y="2709"/>
          <a:ext cx="104624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708486-C334-48C6-9E2E-D6FA18FD3136}">
      <dsp:nvSpPr>
        <dsp:cNvPr id="0" name=""/>
        <dsp:cNvSpPr/>
      </dsp:nvSpPr>
      <dsp:spPr>
        <a:xfrm>
          <a:off x="10217" y="54734"/>
          <a:ext cx="10452238" cy="174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dirty="0"/>
            <a:t>“The term ‘Roma’ refers to Roma, Sinti, Kale and related groups in Europe, including </a:t>
          </a:r>
          <a:r>
            <a:rPr lang="en-US" sz="2000" i="1" kern="1200" dirty="0" err="1"/>
            <a:t>Travellers</a:t>
          </a:r>
          <a:r>
            <a:rPr lang="en-US" sz="2000" i="1" kern="1200" dirty="0"/>
            <a:t> and the Eastern groups (Dom and Lom), and covers the wide diversity of the groups concerned, including persons who identify themselves as gypsies.</a:t>
          </a:r>
          <a:r>
            <a:rPr lang="hu-HU" sz="2000" i="1" kern="1200" dirty="0"/>
            <a:t>”  -</a:t>
          </a:r>
          <a:r>
            <a:rPr lang="fr-BE" sz="2000" i="1" kern="1200" dirty="0"/>
            <a:t> </a:t>
          </a:r>
          <a:r>
            <a:rPr lang="en-US" sz="2000" kern="1200" dirty="0"/>
            <a:t>(</a:t>
          </a:r>
          <a:r>
            <a:rPr lang="en-US" sz="2000" kern="1200" dirty="0" err="1"/>
            <a:t>CoE</a:t>
          </a:r>
          <a:r>
            <a:rPr lang="en-US" sz="2000" kern="1200" dirty="0"/>
            <a:t> Glossary of Terms relating to Roma, 2012)</a:t>
          </a:r>
          <a:br>
            <a:rPr lang="en-US" sz="2000" kern="1200" dirty="0"/>
          </a:br>
          <a:endParaRPr lang="en-US" sz="2000" kern="1200" dirty="0"/>
        </a:p>
        <a:p>
          <a:pPr marL="0" lvl="0" indent="0" algn="l" defTabSz="889000">
            <a:lnSpc>
              <a:spcPct val="90000"/>
            </a:lnSpc>
            <a:spcBef>
              <a:spcPct val="0"/>
            </a:spcBef>
            <a:spcAft>
              <a:spcPct val="35000"/>
            </a:spcAft>
            <a:buNone/>
          </a:pPr>
          <a:endParaRPr lang="en-US" sz="2000" kern="1200" dirty="0"/>
        </a:p>
      </dsp:txBody>
      <dsp:txXfrm>
        <a:off x="10217" y="54734"/>
        <a:ext cx="10452238" cy="1742360"/>
      </dsp:txXfrm>
    </dsp:sp>
    <dsp:sp modelId="{F8A729BB-2650-418D-AE81-BCD037C8F732}">
      <dsp:nvSpPr>
        <dsp:cNvPr id="0" name=""/>
        <dsp:cNvSpPr/>
      </dsp:nvSpPr>
      <dsp:spPr>
        <a:xfrm>
          <a:off x="0" y="1745070"/>
          <a:ext cx="104624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81A7F-2E2A-4B62-93AA-962181A70D53}">
      <dsp:nvSpPr>
        <dsp:cNvPr id="0" name=""/>
        <dsp:cNvSpPr/>
      </dsp:nvSpPr>
      <dsp:spPr>
        <a:xfrm>
          <a:off x="0" y="1745070"/>
          <a:ext cx="10462456" cy="115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Roma/Sinti/Kale as ethnic group vs. others who sometimes share same lifestyle but do not have same ethnic origin or language – e.g. </a:t>
          </a:r>
          <a:r>
            <a:rPr lang="en-US" sz="2000" kern="1200" dirty="0" err="1"/>
            <a:t>Yenish</a:t>
          </a:r>
          <a:r>
            <a:rPr lang="en-US" sz="2000" kern="1200" dirty="0"/>
            <a:t> and Irish </a:t>
          </a:r>
          <a:r>
            <a:rPr lang="en-US" sz="2000" kern="1200" dirty="0" err="1"/>
            <a:t>Travellers</a:t>
          </a:r>
          <a:endParaRPr lang="en-US" sz="2000" kern="1200" dirty="0"/>
        </a:p>
      </dsp:txBody>
      <dsp:txXfrm>
        <a:off x="0" y="1745070"/>
        <a:ext cx="10462456" cy="1150291"/>
      </dsp:txXfrm>
    </dsp:sp>
    <dsp:sp modelId="{C5A1FDE4-A4A0-4933-8867-7296FFF418F0}">
      <dsp:nvSpPr>
        <dsp:cNvPr id="0" name=""/>
        <dsp:cNvSpPr/>
      </dsp:nvSpPr>
      <dsp:spPr>
        <a:xfrm>
          <a:off x="0" y="2895362"/>
          <a:ext cx="104624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81622-3E4A-4198-A395-580AA5A13253}">
      <dsp:nvSpPr>
        <dsp:cNvPr id="0" name=""/>
        <dsp:cNvSpPr/>
      </dsp:nvSpPr>
      <dsp:spPr>
        <a:xfrm>
          <a:off x="0" y="2895362"/>
          <a:ext cx="10452238" cy="1443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Europe’s largest minority </a:t>
          </a:r>
          <a:r>
            <a:rPr lang="en-US" sz="2000" kern="1200" dirty="0">
              <a:sym typeface="Wingdings" panose="05000000000000000000" pitchFamily="2" charset="2"/>
            </a:rPr>
            <a:t></a:t>
          </a:r>
          <a:r>
            <a:rPr lang="en-US" sz="2000" kern="1200" dirty="0"/>
            <a:t> 10-12 million Roma estimated in Europe (6 million est. within EU) </a:t>
          </a:r>
          <a:r>
            <a:rPr lang="hu-HU" sz="2000" kern="1200" dirty="0"/>
            <a:t> - </a:t>
          </a:r>
          <a:r>
            <a:rPr lang="fr-FR" sz="2000" kern="1200" dirty="0" err="1"/>
            <a:t>however</a:t>
          </a:r>
          <a:r>
            <a:rPr lang="fr-FR" sz="2000" kern="1200" dirty="0"/>
            <a:t>, </a:t>
          </a:r>
          <a:r>
            <a:rPr lang="hu-HU" sz="2000" kern="1200" dirty="0"/>
            <a:t>in many countries collecting data on ethnic origin is not allowed</a:t>
          </a:r>
          <a:endParaRPr lang="en-US" sz="2000" kern="1200" dirty="0"/>
        </a:p>
      </dsp:txBody>
      <dsp:txXfrm>
        <a:off x="0" y="2895362"/>
        <a:ext cx="10452238" cy="1443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3C603-D54D-430B-A66A-F0C6E53308BE}">
      <dsp:nvSpPr>
        <dsp:cNvPr id="0" name=""/>
        <dsp:cNvSpPr/>
      </dsp:nvSpPr>
      <dsp:spPr>
        <a:xfrm>
          <a:off x="11601" y="136244"/>
          <a:ext cx="6784452"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Homogeneity of European societies until the 10-12th century</a:t>
          </a:r>
        </a:p>
      </dsp:txBody>
      <dsp:txXfrm>
        <a:off x="49835" y="174478"/>
        <a:ext cx="5375822" cy="1228933"/>
      </dsp:txXfrm>
    </dsp:sp>
    <dsp:sp modelId="{FF160C9F-AB4F-4BB4-A76E-14A3F0B03EA9}">
      <dsp:nvSpPr>
        <dsp:cNvPr id="0" name=""/>
        <dsp:cNvSpPr/>
      </dsp:nvSpPr>
      <dsp:spPr>
        <a:xfrm>
          <a:off x="598628" y="1522968"/>
          <a:ext cx="6784452" cy="1305401"/>
        </a:xfrm>
        <a:prstGeom prst="roundRect">
          <a:avLst>
            <a:gd name="adj" fmla="val 10000"/>
          </a:avLst>
        </a:prstGeom>
        <a:solidFill>
          <a:schemeClr val="accent2">
            <a:hueOff val="-723100"/>
            <a:satOff val="-4962"/>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Growing tendencies of migration across countries and continents (arrival of Roma to Europe)</a:t>
          </a:r>
        </a:p>
      </dsp:txBody>
      <dsp:txXfrm>
        <a:off x="636862" y="1561202"/>
        <a:ext cx="5260845" cy="1228933"/>
      </dsp:txXfrm>
    </dsp:sp>
    <dsp:sp modelId="{3A8B4B18-73A6-4F0A-8213-EAE28B651FD9}">
      <dsp:nvSpPr>
        <dsp:cNvPr id="0" name=""/>
        <dsp:cNvSpPr/>
      </dsp:nvSpPr>
      <dsp:spPr>
        <a:xfrm>
          <a:off x="1197256" y="3045936"/>
          <a:ext cx="6784452" cy="1305401"/>
        </a:xfrm>
        <a:prstGeom prst="roundRect">
          <a:avLst>
            <a:gd name="adj" fmla="val 10000"/>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Roma becoming the Other – early marginalization practices</a:t>
          </a:r>
        </a:p>
      </dsp:txBody>
      <dsp:txXfrm>
        <a:off x="1235490" y="3084170"/>
        <a:ext cx="5260845" cy="1228933"/>
      </dsp:txXfrm>
    </dsp:sp>
    <dsp:sp modelId="{B63914FC-68E6-4161-BB6D-419B95C6FA77}">
      <dsp:nvSpPr>
        <dsp:cNvPr id="0" name=""/>
        <dsp:cNvSpPr/>
      </dsp:nvSpPr>
      <dsp:spPr>
        <a:xfrm>
          <a:off x="5935941"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26856" y="989929"/>
        <a:ext cx="466680" cy="638504"/>
      </dsp:txXfrm>
    </dsp:sp>
    <dsp:sp modelId="{9A0488B0-72EB-427E-8279-3ECDDF628483}">
      <dsp:nvSpPr>
        <dsp:cNvPr id="0" name=""/>
        <dsp:cNvSpPr/>
      </dsp:nvSpPr>
      <dsp:spPr>
        <a:xfrm>
          <a:off x="6534569" y="2504195"/>
          <a:ext cx="848510" cy="848510"/>
        </a:xfrm>
        <a:prstGeom prst="downArrow">
          <a:avLst>
            <a:gd name="adj1" fmla="val 55000"/>
            <a:gd name="adj2" fmla="val 45000"/>
          </a:avLst>
        </a:prstGeom>
        <a:solidFill>
          <a:schemeClr val="accent2">
            <a:tint val="40000"/>
            <a:alpha val="90000"/>
            <a:hueOff val="-1757410"/>
            <a:satOff val="-6624"/>
            <a:lumOff val="722"/>
            <a:alphaOff val="0"/>
          </a:schemeClr>
        </a:solidFill>
        <a:ln w="12700" cap="flat" cmpd="sng" algn="ctr">
          <a:solidFill>
            <a:schemeClr val="accent2">
              <a:tint val="40000"/>
              <a:alpha val="90000"/>
              <a:hueOff val="-1757410"/>
              <a:satOff val="-6624"/>
              <a:lumOff val="7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25484" y="2504195"/>
        <a:ext cx="466680" cy="63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5C634-812C-421B-89F5-06457A2029BF}">
      <dsp:nvSpPr>
        <dsp:cNvPr id="0" name=""/>
        <dsp:cNvSpPr/>
      </dsp:nvSpPr>
      <dsp:spPr>
        <a:xfrm>
          <a:off x="1952027" y="3196"/>
          <a:ext cx="3802462" cy="2281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Romanian law and slaves’ law were two different entities. Slaves had their own legal status that was different from that of the Romanian population. Slaves’ law consisted of numerous norms that referred chiefly to the obligations of slaves to their master and to the State.</a:t>
          </a:r>
          <a:endParaRPr lang="en-US" sz="1900" kern="1200" dirty="0"/>
        </a:p>
      </dsp:txBody>
      <dsp:txXfrm>
        <a:off x="1952027" y="3196"/>
        <a:ext cx="3802462" cy="2281477"/>
      </dsp:txXfrm>
    </dsp:sp>
    <dsp:sp modelId="{23F6B581-4A02-4EFE-B7AF-7F27F0F34D4D}">
      <dsp:nvSpPr>
        <dsp:cNvPr id="0" name=""/>
        <dsp:cNvSpPr/>
      </dsp:nvSpPr>
      <dsp:spPr>
        <a:xfrm>
          <a:off x="6134736" y="3196"/>
          <a:ext cx="3802462" cy="2281477"/>
        </a:xfrm>
        <a:prstGeom prst="rect">
          <a:avLst/>
        </a:prstGeom>
        <a:solidFill>
          <a:schemeClr val="accent2">
            <a:hueOff val="-482067"/>
            <a:satOff val="-330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Slaves did not have the right to defend themselves before a tribunal and at the same time they could not be held legally responsible for damages caused to freemen, for which their masters were accountable.</a:t>
          </a:r>
          <a:endParaRPr lang="en-US" sz="1900" kern="1200" dirty="0"/>
        </a:p>
      </dsp:txBody>
      <dsp:txXfrm>
        <a:off x="6134736" y="3196"/>
        <a:ext cx="3802462" cy="2281477"/>
      </dsp:txXfrm>
    </dsp:sp>
    <dsp:sp modelId="{74E23017-68A3-46B7-9D6C-D23494B22663}">
      <dsp:nvSpPr>
        <dsp:cNvPr id="0" name=""/>
        <dsp:cNvSpPr/>
      </dsp:nvSpPr>
      <dsp:spPr>
        <a:xfrm>
          <a:off x="1952027" y="2664920"/>
          <a:ext cx="3802462" cy="2281477"/>
        </a:xfrm>
        <a:prstGeom prst="rect">
          <a:avLst/>
        </a:prstGeom>
        <a:solidFill>
          <a:schemeClr val="accent2">
            <a:hueOff val="-964133"/>
            <a:satOff val="-6616"/>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 cases where a master killed somebody else’s slave, the former offered the injured party a slave in place of the one he had killed.</a:t>
          </a:r>
          <a:endParaRPr lang="en-US" sz="1900" kern="1200"/>
        </a:p>
      </dsp:txBody>
      <dsp:txXfrm>
        <a:off x="1952027" y="2664920"/>
        <a:ext cx="3802462" cy="2281477"/>
      </dsp:txXfrm>
    </dsp:sp>
    <dsp:sp modelId="{0210D76D-BAD2-4AA4-B864-CC6429F3027D}">
      <dsp:nvSpPr>
        <dsp:cNvPr id="0" name=""/>
        <dsp:cNvSpPr/>
      </dsp:nvSpPr>
      <dsp:spPr>
        <a:xfrm>
          <a:off x="6134736" y="2664920"/>
          <a:ext cx="3802462" cy="2281477"/>
        </a:xfrm>
        <a:prstGeom prst="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Slaves, theoretically, had no property of any kind; they were properties and belonged, with everything they had, to their master</a:t>
          </a:r>
          <a:r>
            <a:rPr lang="hu-HU" sz="1900" kern="1200" dirty="0"/>
            <a:t>.</a:t>
          </a:r>
          <a:endParaRPr lang="en-US" sz="1900" kern="1200" dirty="0"/>
        </a:p>
      </dsp:txBody>
      <dsp:txXfrm>
        <a:off x="6134736" y="2664920"/>
        <a:ext cx="3802462" cy="2281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A5F07-11B1-4D26-BFDB-D2BD6C6E77D4}">
      <dsp:nvSpPr>
        <dsp:cNvPr id="0" name=""/>
        <dsp:cNvSpPr/>
      </dsp:nvSpPr>
      <dsp:spPr>
        <a:xfrm>
          <a:off x="0" y="87425"/>
          <a:ext cx="10515600" cy="10055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0" kern="1200"/>
            <a:t>Roma children fall behind their non-Roma peers on all education indicators. ​</a:t>
          </a:r>
          <a:endParaRPr lang="en-US" sz="1800" kern="1200"/>
        </a:p>
      </dsp:txBody>
      <dsp:txXfrm>
        <a:off x="49087" y="136512"/>
        <a:ext cx="10417426" cy="907369"/>
      </dsp:txXfrm>
    </dsp:sp>
    <dsp:sp modelId="{C948DE49-DB28-4255-AB11-9F12A551B87E}">
      <dsp:nvSpPr>
        <dsp:cNvPr id="0" name=""/>
        <dsp:cNvSpPr/>
      </dsp:nvSpPr>
      <dsp:spPr>
        <a:xfrm>
          <a:off x="0" y="1144808"/>
          <a:ext cx="10515600" cy="1005543"/>
        </a:xfrm>
        <a:prstGeom prst="roundRect">
          <a:avLst/>
        </a:prstGeom>
        <a:solidFill>
          <a:schemeClr val="accent5">
            <a:hueOff val="262483"/>
            <a:satOff val="14096"/>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0" kern="1200"/>
            <a:t>Only about half (53%) of Roma children between the age of four and the starting age of compulsory primary education participate in early childhood education. ​</a:t>
          </a:r>
          <a:endParaRPr lang="en-US" sz="1800" kern="1200"/>
        </a:p>
      </dsp:txBody>
      <dsp:txXfrm>
        <a:off x="49087" y="1193895"/>
        <a:ext cx="10417426" cy="907369"/>
      </dsp:txXfrm>
    </dsp:sp>
    <dsp:sp modelId="{555AC401-D5B5-4CAB-819D-2036D7A00AC6}">
      <dsp:nvSpPr>
        <dsp:cNvPr id="0" name=""/>
        <dsp:cNvSpPr/>
      </dsp:nvSpPr>
      <dsp:spPr>
        <a:xfrm>
          <a:off x="0" y="2202192"/>
          <a:ext cx="10515600" cy="1005543"/>
        </a:xfrm>
        <a:prstGeom prst="roundRect">
          <a:avLst/>
        </a:prstGeom>
        <a:solidFill>
          <a:schemeClr val="accent5">
            <a:hueOff val="524966"/>
            <a:satOff val="28192"/>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0" kern="1200"/>
            <a:t>On average, 18% of Roma between 6 and 24 years of age attend an educational level lower than that corresponding to their age. ​​</a:t>
          </a:r>
          <a:endParaRPr lang="en-US" sz="1800" kern="1200"/>
        </a:p>
      </dsp:txBody>
      <dsp:txXfrm>
        <a:off x="49087" y="2251279"/>
        <a:ext cx="10417426" cy="907369"/>
      </dsp:txXfrm>
    </dsp:sp>
    <dsp:sp modelId="{61E1E3A0-93AB-444A-A3F8-85925D59875D}">
      <dsp:nvSpPr>
        <dsp:cNvPr id="0" name=""/>
        <dsp:cNvSpPr/>
      </dsp:nvSpPr>
      <dsp:spPr>
        <a:xfrm>
          <a:off x="0" y="3259575"/>
          <a:ext cx="10515600" cy="1005543"/>
        </a:xfrm>
        <a:prstGeom prst="roundRect">
          <a:avLst/>
        </a:prstGeom>
        <a:solidFill>
          <a:schemeClr val="accent5">
            <a:hueOff val="787450"/>
            <a:satOff val="42288"/>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0" kern="1200"/>
            <a:t>The proportion of Roma</a:t>
          </a:r>
          <a:r>
            <a:rPr lang="hu-HU" sz="1800" i="0" kern="1200"/>
            <a:t> </a:t>
          </a:r>
          <a:r>
            <a:rPr lang="en-US" sz="1800" i="0" kern="1200"/>
            <a:t>early school-leavers is disproportionately high compared with the general population. School segregation remains a problem in countries like Romania, Bulgaria, Czech Republic, Slovakia or Hungary.</a:t>
          </a:r>
          <a:endParaRPr lang="en-US" sz="1800" kern="1200"/>
        </a:p>
      </dsp:txBody>
      <dsp:txXfrm>
        <a:off x="49087" y="3308662"/>
        <a:ext cx="10417426" cy="907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84299-5221-424C-A999-2D588B64211A}">
      <dsp:nvSpPr>
        <dsp:cNvPr id="0" name=""/>
        <dsp:cNvSpPr/>
      </dsp:nvSpPr>
      <dsp:spPr>
        <a:xfrm>
          <a:off x="0" y="269601"/>
          <a:ext cx="5485437" cy="83537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61 percent of Roma experience housing deprivation.</a:t>
          </a:r>
        </a:p>
      </dsp:txBody>
      <dsp:txXfrm>
        <a:off x="40780" y="310381"/>
        <a:ext cx="5403877" cy="753819"/>
      </dsp:txXfrm>
    </dsp:sp>
    <dsp:sp modelId="{BD69213D-2B1E-4567-A7AF-6B42F9328F24}">
      <dsp:nvSpPr>
        <dsp:cNvPr id="0" name=""/>
        <dsp:cNvSpPr/>
      </dsp:nvSpPr>
      <dsp:spPr>
        <a:xfrm>
          <a:off x="0" y="1165461"/>
          <a:ext cx="5485437" cy="83537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78 percent of Roma live in overcrowded housing.</a:t>
          </a:r>
        </a:p>
      </dsp:txBody>
      <dsp:txXfrm>
        <a:off x="40780" y="1206241"/>
        <a:ext cx="5403877" cy="753819"/>
      </dsp:txXfrm>
    </dsp:sp>
    <dsp:sp modelId="{CA10816F-2644-41FE-A619-DB66583BAC4F}">
      <dsp:nvSpPr>
        <dsp:cNvPr id="0" name=""/>
        <dsp:cNvSpPr/>
      </dsp:nvSpPr>
      <dsp:spPr>
        <a:xfrm>
          <a:off x="0" y="2061321"/>
          <a:ext cx="5485437" cy="83537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43 percent of Roma are discriminated against when trying to buy or rent housing.</a:t>
          </a:r>
        </a:p>
      </dsp:txBody>
      <dsp:txXfrm>
        <a:off x="40780" y="2102101"/>
        <a:ext cx="5403877" cy="753819"/>
      </dsp:txXfrm>
    </dsp:sp>
    <dsp:sp modelId="{0781A91C-A58B-4579-83E8-839743052FD1}">
      <dsp:nvSpPr>
        <dsp:cNvPr id="0" name=""/>
        <dsp:cNvSpPr/>
      </dsp:nvSpPr>
      <dsp:spPr>
        <a:xfrm>
          <a:off x="0" y="2957181"/>
          <a:ext cx="5485437" cy="835379"/>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Many Roma mobile EU citizens experience rough sleeping when arriving in a host country. </a:t>
          </a:r>
          <a:endParaRPr lang="en-US" sz="2100" kern="1200" dirty="0"/>
        </a:p>
      </dsp:txBody>
      <dsp:txXfrm>
        <a:off x="40780" y="2997961"/>
        <a:ext cx="5403877" cy="753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00A61-14B7-4A06-B416-1774CBE72A00}">
      <dsp:nvSpPr>
        <dsp:cNvPr id="0" name=""/>
        <dsp:cNvSpPr/>
      </dsp:nvSpPr>
      <dsp:spPr>
        <a:xfrm>
          <a:off x="0" y="90581"/>
          <a:ext cx="10931525" cy="834228"/>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dirty="0"/>
            <a:t>O</a:t>
          </a:r>
          <a:r>
            <a:rPr lang="en-GB" sz="2100" kern="1200" dirty="0"/>
            <a:t>n average, 43% of Roma aged 20 to 64 in the countries surveyed were in paid work in 2021.</a:t>
          </a:r>
          <a:endParaRPr lang="en-US" sz="2100" kern="1200" dirty="0"/>
        </a:p>
      </dsp:txBody>
      <dsp:txXfrm>
        <a:off x="40724" y="131305"/>
        <a:ext cx="10850077" cy="752780"/>
      </dsp:txXfrm>
    </dsp:sp>
    <dsp:sp modelId="{D5BD399B-1CCB-4D92-AAED-21747AE4DB95}">
      <dsp:nvSpPr>
        <dsp:cNvPr id="0" name=""/>
        <dsp:cNvSpPr/>
      </dsp:nvSpPr>
      <dsp:spPr>
        <a:xfrm>
          <a:off x="0" y="985290"/>
          <a:ext cx="10931525" cy="834228"/>
        </a:xfrm>
        <a:prstGeom prst="roundRect">
          <a:avLst/>
        </a:prstGeom>
        <a:solidFill>
          <a:schemeClr val="accent6">
            <a:shade val="50000"/>
            <a:hueOff val="238098"/>
            <a:satOff val="-10709"/>
            <a:lumOff val="18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Only 28% of Roma women aged 20 to 64 are in employment in comparison with 58% of Roma men</a:t>
          </a:r>
          <a:r>
            <a:rPr lang="hu-HU" sz="2100" kern="1200" dirty="0"/>
            <a:t> in 2021</a:t>
          </a:r>
          <a:r>
            <a:rPr lang="en-GB" sz="2100" kern="1200" dirty="0"/>
            <a:t>. This gap is similar to that observed in 2016. </a:t>
          </a:r>
          <a:endParaRPr lang="en-US" sz="2100" kern="1200" dirty="0"/>
        </a:p>
      </dsp:txBody>
      <dsp:txXfrm>
        <a:off x="40724" y="1026014"/>
        <a:ext cx="10850077" cy="752780"/>
      </dsp:txXfrm>
    </dsp:sp>
    <dsp:sp modelId="{48DB8C1D-6606-44BE-96B7-D04117D91FD7}">
      <dsp:nvSpPr>
        <dsp:cNvPr id="0" name=""/>
        <dsp:cNvSpPr/>
      </dsp:nvSpPr>
      <dsp:spPr>
        <a:xfrm>
          <a:off x="0" y="1879998"/>
          <a:ext cx="10931525" cy="834228"/>
        </a:xfrm>
        <a:prstGeom prst="roundRect">
          <a:avLst/>
        </a:prstGeom>
        <a:solidFill>
          <a:schemeClr val="accent6">
            <a:shade val="50000"/>
            <a:hueOff val="476196"/>
            <a:satOff val="-21418"/>
            <a:lumOff val="37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The gender employment gap reached on average 31 percentage points in 2021 . This is a negative trend compared with 2016, as the gender gap was, on average, 27 percentage points in 2016. </a:t>
          </a:r>
          <a:endParaRPr lang="en-US" sz="2100" kern="1200" dirty="0"/>
        </a:p>
      </dsp:txBody>
      <dsp:txXfrm>
        <a:off x="40724" y="1920722"/>
        <a:ext cx="10850077" cy="752780"/>
      </dsp:txXfrm>
    </dsp:sp>
    <dsp:sp modelId="{03748EFE-DF1D-4630-A0BF-F7D38BE1912F}">
      <dsp:nvSpPr>
        <dsp:cNvPr id="0" name=""/>
        <dsp:cNvSpPr/>
      </dsp:nvSpPr>
      <dsp:spPr>
        <a:xfrm>
          <a:off x="0" y="2774706"/>
          <a:ext cx="10931525" cy="834228"/>
        </a:xfrm>
        <a:prstGeom prst="roundRect">
          <a:avLst/>
        </a:prstGeom>
        <a:solidFill>
          <a:schemeClr val="accent6">
            <a:shade val="50000"/>
            <a:hueOff val="476196"/>
            <a:satOff val="-21418"/>
            <a:lumOff val="37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On average, even more Roma aged 16–24 were NEET in 2021 than in 2016 </a:t>
          </a:r>
          <a:endParaRPr lang="en-US" sz="2100" kern="1200" dirty="0"/>
        </a:p>
      </dsp:txBody>
      <dsp:txXfrm>
        <a:off x="40724" y="2815430"/>
        <a:ext cx="10850077" cy="752780"/>
      </dsp:txXfrm>
    </dsp:sp>
    <dsp:sp modelId="{0D45DFD7-9639-47C4-BC9C-2210CA71B95D}">
      <dsp:nvSpPr>
        <dsp:cNvPr id="0" name=""/>
        <dsp:cNvSpPr/>
      </dsp:nvSpPr>
      <dsp:spPr>
        <a:xfrm>
          <a:off x="0" y="3669414"/>
          <a:ext cx="10931525" cy="834228"/>
        </a:xfrm>
        <a:prstGeom prst="roundRect">
          <a:avLst/>
        </a:prstGeom>
        <a:solidFill>
          <a:schemeClr val="accent6">
            <a:shade val="50000"/>
            <a:hueOff val="238098"/>
            <a:satOff val="-10709"/>
            <a:lumOff val="18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One out of three Roma older than 16 had experienced discrimination due to being Roma when looking for work in the last 12 months before the study.</a:t>
          </a:r>
          <a:endParaRPr lang="en-US" sz="2100" kern="1200" dirty="0"/>
        </a:p>
      </dsp:txBody>
      <dsp:txXfrm>
        <a:off x="40724" y="3710138"/>
        <a:ext cx="10850077" cy="752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11494-702D-42A4-B373-4A818E2E6AF9}">
      <dsp:nvSpPr>
        <dsp:cNvPr id="0" name=""/>
        <dsp:cNvSpPr/>
      </dsp:nvSpPr>
      <dsp:spPr>
        <a:xfrm>
          <a:off x="0" y="1499"/>
          <a:ext cx="549458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DF3844D-FF16-4705-A72F-FDE2BA77EA44}">
      <dsp:nvSpPr>
        <dsp:cNvPr id="0" name=""/>
        <dsp:cNvSpPr/>
      </dsp:nvSpPr>
      <dsp:spPr>
        <a:xfrm>
          <a:off x="0" y="1499"/>
          <a:ext cx="5494586" cy="1407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Roma populations have a markedly lower life expectancy than the general population in Europe: in 2014, their life expectancy was estimated to be between five and 20 years less than the average.</a:t>
          </a:r>
          <a:endParaRPr lang="en-US" sz="2000" kern="1200" dirty="0"/>
        </a:p>
      </dsp:txBody>
      <dsp:txXfrm>
        <a:off x="0" y="1499"/>
        <a:ext cx="5494586" cy="1407988"/>
      </dsp:txXfrm>
    </dsp:sp>
    <dsp:sp modelId="{E58F5002-363B-4E5D-BFEC-91E16CF8DC38}">
      <dsp:nvSpPr>
        <dsp:cNvPr id="0" name=""/>
        <dsp:cNvSpPr/>
      </dsp:nvSpPr>
      <dsp:spPr>
        <a:xfrm>
          <a:off x="0" y="1409487"/>
          <a:ext cx="549458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C49143B-4B5A-4DCD-9C47-725C20A5D8BA}">
      <dsp:nvSpPr>
        <dsp:cNvPr id="0" name=""/>
        <dsp:cNvSpPr/>
      </dsp:nvSpPr>
      <dsp:spPr>
        <a:xfrm>
          <a:off x="0" y="1409487"/>
          <a:ext cx="5494586" cy="1407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On average, Roma women live 11 years less than women in the general population, and Roma men live 9.1 years less than men in the general population. </a:t>
          </a:r>
          <a:endParaRPr lang="en-US" sz="2000" kern="1200" dirty="0"/>
        </a:p>
      </dsp:txBody>
      <dsp:txXfrm>
        <a:off x="0" y="1409487"/>
        <a:ext cx="5494586" cy="1407988"/>
      </dsp:txXfrm>
    </dsp:sp>
    <dsp:sp modelId="{6237CF24-8651-4FAC-9D2F-3D030A592F54}">
      <dsp:nvSpPr>
        <dsp:cNvPr id="0" name=""/>
        <dsp:cNvSpPr/>
      </dsp:nvSpPr>
      <dsp:spPr>
        <a:xfrm>
          <a:off x="0" y="2817476"/>
          <a:ext cx="549458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33FC53-4FD6-40BC-89D3-3E6F97D925FB}">
      <dsp:nvSpPr>
        <dsp:cNvPr id="0" name=""/>
        <dsp:cNvSpPr/>
      </dsp:nvSpPr>
      <dsp:spPr>
        <a:xfrm>
          <a:off x="0" y="2817476"/>
          <a:ext cx="5494586" cy="1407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On average, 75% of Roma report that they had health insurance in their country of origin, in 2021.</a:t>
          </a:r>
          <a:endParaRPr lang="en-US" sz="2000" kern="1200" dirty="0"/>
        </a:p>
      </dsp:txBody>
      <dsp:txXfrm>
        <a:off x="0" y="2817476"/>
        <a:ext cx="5494586" cy="1407988"/>
      </dsp:txXfrm>
    </dsp:sp>
    <dsp:sp modelId="{0EA58126-2F80-4AC6-B5CD-470F2A54475A}">
      <dsp:nvSpPr>
        <dsp:cNvPr id="0" name=""/>
        <dsp:cNvSpPr/>
      </dsp:nvSpPr>
      <dsp:spPr>
        <a:xfrm>
          <a:off x="0" y="4225464"/>
          <a:ext cx="549458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5510B1A-9C9C-4D46-A1CF-2A450479EDD5}">
      <dsp:nvSpPr>
        <dsp:cNvPr id="0" name=""/>
        <dsp:cNvSpPr/>
      </dsp:nvSpPr>
      <dsp:spPr>
        <a:xfrm>
          <a:off x="0" y="4225464"/>
          <a:ext cx="5489220" cy="2173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hu-HU" sz="2000" kern="1200" dirty="0"/>
            <a:t>Roma </a:t>
          </a:r>
          <a:r>
            <a:rPr lang="en-GB" sz="2000" kern="1200" dirty="0"/>
            <a:t>were</a:t>
          </a:r>
          <a:r>
            <a:rPr lang="hu-HU" sz="2000" kern="1200" dirty="0"/>
            <a:t> hit the most by the Covid-19 pandemic</a:t>
          </a:r>
          <a:r>
            <a:rPr lang="en-GB" sz="2000" kern="1200" dirty="0"/>
            <a:t>; resulting from the </a:t>
          </a:r>
          <a:r>
            <a:rPr lang="hu-HU" sz="2000" kern="1200" dirty="0"/>
            <a:t>stigmati</a:t>
          </a:r>
          <a:r>
            <a:rPr lang="en-GB" sz="2000" kern="1200" dirty="0"/>
            <a:t>s</a:t>
          </a:r>
          <a:r>
            <a:rPr lang="hu-HU" sz="2000" kern="1200" dirty="0"/>
            <a:t>ation of Rom</a:t>
          </a:r>
          <a:r>
            <a:rPr lang="en-GB" sz="2000" kern="1200" dirty="0"/>
            <a:t>a</a:t>
          </a:r>
          <a:r>
            <a:rPr lang="hu-HU" sz="2000" kern="1200" dirty="0"/>
            <a:t> municipalities/police closing </a:t>
          </a:r>
          <a:r>
            <a:rPr lang="en-GB" sz="2000" kern="1200" dirty="0"/>
            <a:t>entire</a:t>
          </a:r>
          <a:r>
            <a:rPr lang="hu-HU" sz="2000" kern="1200" dirty="0"/>
            <a:t> settlements, discrimination in the health care systems, lack of financial means to buy medicine, etc. </a:t>
          </a:r>
          <a:endParaRPr lang="en-US" sz="2000" kern="1200" dirty="0"/>
        </a:p>
      </dsp:txBody>
      <dsp:txXfrm>
        <a:off x="0" y="4225464"/>
        <a:ext cx="5489220" cy="21738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910F39-939F-AC3A-4416-C250EDF884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A0616C-7908-992C-6A81-61CF371FC3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39AA3D-931B-4B78-9562-7EB6F9697A50}" type="datetimeFigureOut">
              <a:rPr lang="en-GB" smtClean="0"/>
              <a:t>12/05/2023</a:t>
            </a:fld>
            <a:endParaRPr lang="en-GB"/>
          </a:p>
        </p:txBody>
      </p:sp>
      <p:sp>
        <p:nvSpPr>
          <p:cNvPr id="4" name="Footer Placeholder 3">
            <a:extLst>
              <a:ext uri="{FF2B5EF4-FFF2-40B4-BE49-F238E27FC236}">
                <a16:creationId xmlns:a16="http://schemas.microsoft.com/office/drawing/2014/main" id="{D0C6E3BB-683D-88DF-F8A8-C4475B5334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73F1E30-3EEC-41BE-24E8-DB303750EF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A6D51E-BEC4-4F3E-96A2-42F521893AB4}" type="slidenum">
              <a:rPr lang="en-GB" smtClean="0"/>
              <a:t>‹#›</a:t>
            </a:fld>
            <a:endParaRPr lang="en-GB"/>
          </a:p>
        </p:txBody>
      </p:sp>
    </p:spTree>
    <p:extLst>
      <p:ext uri="{BB962C8B-B14F-4D97-AF65-F5344CB8AC3E}">
        <p14:creationId xmlns:p14="http://schemas.microsoft.com/office/powerpoint/2010/main" val="4110148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3DB6E-1F70-4917-9CDD-80F28D4C65D9}"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B0C48-1CD8-4415-97AF-0187712161DE}" type="slidenum">
              <a:rPr lang="en-US" smtClean="0"/>
              <a:t>‹#›</a:t>
            </a:fld>
            <a:endParaRPr lang="en-US"/>
          </a:p>
        </p:txBody>
      </p:sp>
    </p:spTree>
    <p:extLst>
      <p:ext uri="{BB962C8B-B14F-4D97-AF65-F5344CB8AC3E}">
        <p14:creationId xmlns:p14="http://schemas.microsoft.com/office/powerpoint/2010/main" val="88890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md.org.uk/resource/2-august-1944-zigeunernacht-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oe.int/en/web/roma-and-travellers/-/16-may-1944-a-day-to-rememb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e.int/en/web/impact-convention-human-rights/-/forced-sterilisation-of-roma-woman-leads-to-stricter-rules-on-consent-to-treat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opendemocracy.net/en/can-europe-make-it/racisms-cruelest-cut-coercive-sterilization-of-roma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ra.europa.eu/en/news/2022/80-roma-live-poverty#:~:text=Roma%20across%20Europe%20continue%20to,and%20job%20prospects%20are%20poor"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jatlas.org/conflict/pata-rat-landfill-cluj-napoca-romania"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ra.europa.eu/ro/publication/2020/roma-travellers-survey?uncached="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news.un.org/en/story/2022/04/1115752" TargetMode="External"/><Relationship Id="rId4" Type="http://schemas.openxmlformats.org/officeDocument/2006/relationships/hyperlink" Target="http://www.errc.org/roma-rights-journal/anti-romani-speech-in-europes-public-space--the-mechanism-of-hate-speec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umanium.org/en/ending-discrimination-against-roma-children/"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fra.europa.eu/en/publication/2020/roma-travellers-survey" TargetMode="External"/><Relationship Id="rId4" Type="http://schemas.openxmlformats.org/officeDocument/2006/relationships/hyperlink" Target="https://www.humanium.org/en/school-segregation-of-roma-children-discrimination-in-education-in-hungar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rgonetwork.org/wp-content/uploads/2021/11/11-Housing-and-assistance-for-the-homeless-2.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eantsa.org/en/newsletter/2020/12/18/homeless-in-europe-magazine-winter-2020?bcParent=27"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ra.europa.eu/en/publication/2022/roma-survey-finding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rrc.org/cikk.php?cikk=193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roma.org/roma-history/migration-ma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m.coe.int/the-great-gypsy-round-up-in-spain-factsheets-on-romani-history/16808b1a7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rm.coe.int/austro-hungarian-empire-factsheets-on-romani-history/16808b19ed"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m.coe.int/second-migration-factsheets-on-romani-history/16808b1a86"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rm.coe.int/state-policies-under-communism-factsheets-on-romani-history/16808b1c5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DEB0C48-1CD8-4415-97AF-0187712161DE}" type="slidenum">
              <a:rPr lang="en-US" smtClean="0"/>
              <a:t>1</a:t>
            </a:fld>
            <a:endParaRPr lang="en-US"/>
          </a:p>
        </p:txBody>
      </p:sp>
      <p:sp>
        <p:nvSpPr>
          <p:cNvPr id="5" name="Notes Placeholder 4">
            <a:extLst>
              <a:ext uri="{FF2B5EF4-FFF2-40B4-BE49-F238E27FC236}">
                <a16:creationId xmlns:a16="http://schemas.microsoft.com/office/drawing/2014/main" id="{30CC68A5-7140-B48D-ABEC-A6D0B2D3CAC7}"/>
              </a:ext>
            </a:extLst>
          </p:cNvPr>
          <p:cNvSpPr>
            <a:spLocks noGrp="1"/>
          </p:cNvSpPr>
          <p:nvPr>
            <p:ph type="body" idx="1"/>
          </p:nvPr>
        </p:nvSpPr>
        <p:spPr/>
        <p:txBody>
          <a:bodyPr/>
          <a:lstStyle/>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Hello and welcome to our newest tool for </a:t>
            </a:r>
            <a:r>
              <a:rPr lang="en-GB" dirty="0">
                <a:latin typeface="Calibri" panose="020F0502020204030204" pitchFamily="34" charset="0"/>
                <a:ea typeface="Calibri" panose="020F0502020204030204" pitchFamily="34" charset="0"/>
                <a:cs typeface="Times New Roman" panose="02020603050405020304" pitchFamily="18" charset="0"/>
              </a:rPr>
              <a:t>professionals supporting destitute mobile EU citizens. </a:t>
            </a:r>
          </a:p>
          <a:p>
            <a:pPr algn="just"/>
            <a:r>
              <a:rPr lang="en-GB" dirty="0">
                <a:latin typeface="Calibri" panose="020F0502020204030204" pitchFamily="34" charset="0"/>
                <a:ea typeface="Calibri" panose="020F0502020204030204" pitchFamily="34" charset="0"/>
                <a:cs typeface="Times New Roman" panose="02020603050405020304" pitchFamily="18" charset="0"/>
              </a:rPr>
              <a:t>This is a series of five training modules focusing on Roma history and culture, designed for professionals working to protect and promote the rights of destitute mobile EU citizens, among who many have a Roma background. Each module focuses on a particular topic.</a:t>
            </a:r>
          </a:p>
          <a:p>
            <a:pPr algn="just"/>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r>
              <a:rPr lang="en-GB" dirty="0">
                <a:latin typeface="Calibri" panose="020F0502020204030204" pitchFamily="34" charset="0"/>
                <a:ea typeface="Calibri" panose="020F0502020204030204" pitchFamily="34" charset="0"/>
                <a:cs typeface="Times New Roman" panose="02020603050405020304" pitchFamily="18" charset="0"/>
              </a:rPr>
              <a:t>The first covers the history of Roma and the discrimination they have faced in the past and at present. Module number two explains the role of Civil Society Organisations in upholding Roma rights. The third deals with the intersection of being Roma with other factors of discrimination, like gender and sexual orientation. Module number four goes deeper on the particular challenges that Roma who migrate to other European countries are faced with. Finally, the last of these modules presents good practices in supporting Roma mobile EU citizens who are experiencing homelessness.</a:t>
            </a:r>
          </a:p>
          <a:p>
            <a:pPr algn="just"/>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r>
              <a:rPr lang="en-GB" dirty="0">
                <a:latin typeface="Calibri" panose="020F0502020204030204" pitchFamily="34" charset="0"/>
                <a:ea typeface="Calibri" panose="020F0502020204030204" pitchFamily="34" charset="0"/>
                <a:cs typeface="Times New Roman" panose="02020603050405020304" pitchFamily="18" charset="0"/>
              </a:rPr>
              <a:t>We hope you will enjoy the modules and find this tool useful!</a:t>
            </a:r>
          </a:p>
          <a:p>
            <a:endParaRPr lang="fr-BE" dirty="0"/>
          </a:p>
        </p:txBody>
      </p:sp>
    </p:spTree>
    <p:extLst>
      <p:ext uri="{BB962C8B-B14F-4D97-AF65-F5344CB8AC3E}">
        <p14:creationId xmlns:p14="http://schemas.microsoft.com/office/powerpoint/2010/main" val="390275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81223"/>
            <a:ext cx="5486400" cy="4633383"/>
          </a:xfrm>
        </p:spPr>
        <p: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GB" dirty="0"/>
              <a:t>Towards the middle of the 19th century, an abolitionist movement emerged in Europe, joined by</a:t>
            </a:r>
            <a:r>
              <a:rPr lang="en-US" dirty="0"/>
              <a:t> the young Romanian elite; t</a:t>
            </a:r>
            <a:r>
              <a:rPr lang="en-GB" dirty="0"/>
              <a:t>he figure of the “g*</a:t>
            </a:r>
            <a:r>
              <a:rPr lang="en-GB" dirty="0" err="1"/>
              <a:t>psy</a:t>
            </a:r>
            <a:r>
              <a:rPr lang="en-GB" dirty="0"/>
              <a:t>” became a frequent subject in newspaper articles, poetry,</a:t>
            </a:r>
            <a:r>
              <a:rPr lang="hu-HU" dirty="0"/>
              <a:t> </a:t>
            </a:r>
            <a:r>
              <a:rPr lang="en-GB" dirty="0"/>
              <a:t>literature, and plays while European intellectuals drew attention to the plight of slavery within the continent. Influenced by the wider access to </a:t>
            </a:r>
            <a:r>
              <a:rPr lang="en-US" dirty="0"/>
              <a:t>education in the Principalities, as well as an increasing number of Romanians studying abroad, particularly in France where they were exposed to the French revolution ideas, at their return Romanian young nobility initiated the abolishment of slavery in the 1840s. The transition was slow and even continued after 1856, the year of the formal abolition. </a:t>
            </a:r>
            <a:endParaRPr lang="en-GB" dirty="0"/>
          </a:p>
          <a:p>
            <a:pPr marL="0" marR="0" lvl="0" indent="0" algn="just" defTabSz="914400" rtl="0" eaLnBrk="1" fontAlgn="auto" latinLnBrk="0" hangingPunct="1">
              <a:spcBef>
                <a:spcPts val="600"/>
              </a:spcBef>
              <a:buClrTx/>
              <a:buSzTx/>
              <a:buFontTx/>
              <a:buNone/>
              <a:tabLst/>
              <a:defRPr/>
            </a:pPr>
            <a:r>
              <a:rPr lang="en-GB" b="1" dirty="0"/>
              <a:t>Once the emancipation of slaves had been achieved, it raised – and still raises today – the issue of Roma people’s integration into the social and economic life of Romania.</a:t>
            </a:r>
            <a:r>
              <a:rPr lang="hu-HU" b="1" dirty="0"/>
              <a:t> </a:t>
            </a:r>
            <a:endParaRPr lang="en-GB" b="1" dirty="0"/>
          </a:p>
          <a:p>
            <a:pPr marL="0" marR="0" lvl="0" indent="0" algn="just" defTabSz="914400" rtl="0" eaLnBrk="1" fontAlgn="auto" latinLnBrk="0" hangingPunct="1">
              <a:spcBef>
                <a:spcPts val="600"/>
              </a:spcBef>
              <a:buClrTx/>
              <a:buSzTx/>
              <a:buFontTx/>
              <a:buNone/>
              <a:tabLst/>
              <a:defRPr/>
            </a:pPr>
            <a:r>
              <a:rPr lang="en-GB" dirty="0"/>
              <a:t>Traces of slavery persisted in the memories of former masters and their slaves, and the period of slavery has marked relations between the descendants of these two social strata to this day. Furthermore, the abolition of slavery was done with compensation of the owners, while the newly freed people were left to wander – many returned to work for their former owners as they had no other means to support themselves. This resulted into exploitation of the Roma workforce. </a:t>
            </a:r>
          </a:p>
          <a:p>
            <a:pPr marL="0" marR="0" lvl="0" indent="0" algn="just" defTabSz="914400" rtl="0" eaLnBrk="1" fontAlgn="auto" latinLnBrk="0" hangingPunct="1">
              <a:spcBef>
                <a:spcPts val="600"/>
              </a:spcBef>
              <a:buClrTx/>
              <a:buSzTx/>
              <a:buFontTx/>
              <a:buNone/>
              <a:tabLst/>
              <a:defRPr/>
            </a:pPr>
            <a:r>
              <a:rPr lang="en-GB" dirty="0"/>
              <a:t>In the mid-19th century, when slavery was officially abolished, a large number of Roma left the country and migrated to Central and Western Europe as well as to America.</a:t>
            </a:r>
            <a:endParaRPr lang="hu-HU" dirty="0"/>
          </a:p>
          <a:p>
            <a:pPr algn="just">
              <a:spcBef>
                <a:spcPts val="600"/>
              </a:spcBef>
            </a:pPr>
            <a:r>
              <a:rPr lang="en-GB" dirty="0"/>
              <a:t> </a:t>
            </a:r>
            <a:endParaRPr lang="en-US" dirty="0"/>
          </a:p>
        </p:txBody>
      </p:sp>
      <p:sp>
        <p:nvSpPr>
          <p:cNvPr id="4" name="Slide Number Placeholder 3"/>
          <p:cNvSpPr>
            <a:spLocks noGrp="1"/>
          </p:cNvSpPr>
          <p:nvPr>
            <p:ph type="sldNum" sz="quarter" idx="5"/>
          </p:nvPr>
        </p:nvSpPr>
        <p:spPr/>
        <p:txBody>
          <a:bodyPr/>
          <a:lstStyle/>
          <a:p>
            <a:fld id="{2DEB0C48-1CD8-4415-97AF-0187712161DE}" type="slidenum">
              <a:rPr lang="en-US" smtClean="0"/>
              <a:t>10</a:t>
            </a:fld>
            <a:endParaRPr lang="en-US"/>
          </a:p>
        </p:txBody>
      </p:sp>
    </p:spTree>
    <p:extLst>
      <p:ext uri="{BB962C8B-B14F-4D97-AF65-F5344CB8AC3E}">
        <p14:creationId xmlns:p14="http://schemas.microsoft.com/office/powerpoint/2010/main" val="67941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81223"/>
            <a:ext cx="5486400" cy="4633383"/>
          </a:xfrm>
        </p:spPr>
        <p:txBody>
          <a:bodyPr/>
          <a:lstStyle/>
          <a:p>
            <a:pPr algn="just">
              <a:spcBef>
                <a:spcPts val="600"/>
              </a:spcBef>
            </a:pPr>
            <a:r>
              <a:rPr lang="en-US" dirty="0"/>
              <a:t>Scholars have </a:t>
            </a:r>
            <a:r>
              <a:rPr lang="en-US" dirty="0" err="1"/>
              <a:t>analysed</a:t>
            </a:r>
            <a:r>
              <a:rPr lang="en-US" dirty="0"/>
              <a:t> the history of slavery in Romanian Principalities, trying to identify how and why Roma were enslaved. Though there are different theories formulated, we find the following two explanations pertinent:</a:t>
            </a:r>
          </a:p>
          <a:p>
            <a:pPr lvl="0" algn="just">
              <a:spcBef>
                <a:spcPts val="600"/>
              </a:spcBef>
            </a:pPr>
            <a:r>
              <a:rPr lang="en-US" dirty="0"/>
              <a:t>Firstly, </a:t>
            </a:r>
            <a:r>
              <a:rPr lang="en-US" b="0" u="none" dirty="0"/>
              <a:t>the economic explanation that </a:t>
            </a:r>
            <a:r>
              <a:rPr lang="en-US" dirty="0"/>
              <a:t>Roma people were considered a very important source of income. “Roma were the only ones who worked best with metals, wood and other materials in a professional manner.”</a:t>
            </a:r>
          </a:p>
          <a:p>
            <a:pPr lvl="0" algn="just">
              <a:spcBef>
                <a:spcPts val="600"/>
              </a:spcBef>
            </a:pPr>
            <a:r>
              <a:rPr lang="en-US" dirty="0"/>
              <a:t>Secondly, the orthodox church and religion is considered to have played a major role. According to Roma historian </a:t>
            </a:r>
            <a:r>
              <a:rPr lang="en-US" dirty="0" err="1"/>
              <a:t>Petre</a:t>
            </a:r>
            <a:r>
              <a:rPr lang="en-US" dirty="0"/>
              <a:t> </a:t>
            </a:r>
            <a:r>
              <a:rPr lang="en-US" dirty="0" err="1"/>
              <a:t>Petcuţ</a:t>
            </a:r>
            <a:r>
              <a:rPr lang="en-US" dirty="0"/>
              <a:t>, the Orthodox Church played a crucial role in what he calls the “birth of the institution of slavery” in the Romanian principalities by exploiting the status of Roma as a highly skilled workers who were newly arrived in the territory, thus seen as outsiders, and especially not Christians (</a:t>
            </a:r>
            <a:r>
              <a:rPr lang="en-US" dirty="0" err="1"/>
              <a:t>Petre</a:t>
            </a:r>
            <a:r>
              <a:rPr lang="en-US" dirty="0"/>
              <a:t> </a:t>
            </a:r>
            <a:r>
              <a:rPr lang="en-US" dirty="0" err="1"/>
              <a:t>Petcut</a:t>
            </a:r>
            <a:r>
              <a:rPr lang="en-US" dirty="0"/>
              <a:t>, Roma: Slavery and Freedom, National Roma Culture Center, 2015). </a:t>
            </a:r>
          </a:p>
        </p:txBody>
      </p:sp>
      <p:sp>
        <p:nvSpPr>
          <p:cNvPr id="4" name="Slide Number Placeholder 3"/>
          <p:cNvSpPr>
            <a:spLocks noGrp="1"/>
          </p:cNvSpPr>
          <p:nvPr>
            <p:ph type="sldNum" sz="quarter" idx="5"/>
          </p:nvPr>
        </p:nvSpPr>
        <p:spPr/>
        <p:txBody>
          <a:bodyPr/>
          <a:lstStyle/>
          <a:p>
            <a:fld id="{2DEB0C48-1CD8-4415-97AF-0187712161DE}" type="slidenum">
              <a:rPr lang="en-US" smtClean="0"/>
              <a:t>11</a:t>
            </a:fld>
            <a:endParaRPr lang="en-US"/>
          </a:p>
        </p:txBody>
      </p:sp>
    </p:spTree>
    <p:extLst>
      <p:ext uri="{BB962C8B-B14F-4D97-AF65-F5344CB8AC3E}">
        <p14:creationId xmlns:p14="http://schemas.microsoft.com/office/powerpoint/2010/main" val="2793844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altLang="pl-PL" sz="1200" dirty="0"/>
              <a:t>Roma persecution under the Holocaust resulted in between 500,000 - 1.5 million victims.</a:t>
            </a:r>
          </a:p>
          <a:p>
            <a:pPr algn="just" eaLnBrk="1" hangingPunct="1"/>
            <a:endParaRPr lang="en-US" altLang="pl-PL" sz="1200" dirty="0"/>
          </a:p>
          <a:p>
            <a:pPr algn="just" eaLnBrk="1" hangingPunct="1"/>
            <a:r>
              <a:rPr lang="en-US" altLang="pl-PL" sz="1200" dirty="0"/>
              <a:t>During 1939-1940, Reinhard  Heydrich </a:t>
            </a:r>
            <a:r>
              <a:rPr lang="en-US" altLang="pl-PL" sz="1200" dirty="0" err="1"/>
              <a:t>organise</a:t>
            </a:r>
            <a:r>
              <a:rPr lang="pl-PL" altLang="pl-PL" sz="1200" dirty="0"/>
              <a:t>d</a:t>
            </a:r>
            <a:r>
              <a:rPr lang="en-US" altLang="pl-PL" sz="1200" dirty="0"/>
              <a:t> a </a:t>
            </a:r>
            <a:r>
              <a:rPr lang="pl-PL" altLang="pl-PL" sz="1200" dirty="0"/>
              <a:t>series of</a:t>
            </a:r>
            <a:r>
              <a:rPr lang="en-US" altLang="pl-PL" sz="1200" dirty="0"/>
              <a:t> conference</a:t>
            </a:r>
            <a:r>
              <a:rPr lang="pl-PL" altLang="pl-PL" sz="1200" dirty="0"/>
              <a:t>s</a:t>
            </a:r>
            <a:r>
              <a:rPr lang="en-US" altLang="pl-PL" sz="1200" dirty="0"/>
              <a:t> for </a:t>
            </a:r>
            <a:r>
              <a:rPr lang="pl-PL" altLang="pl-PL" sz="1200" dirty="0"/>
              <a:t>the </a:t>
            </a:r>
            <a:r>
              <a:rPr lang="en-US" altLang="pl-PL" sz="1200" dirty="0"/>
              <a:t>SS officers and police chiefs “in order to establish similar procedure for all units involved in carrying out the resettlement </a:t>
            </a:r>
            <a:r>
              <a:rPr lang="en-US" altLang="pl-PL" sz="1200" dirty="0" err="1"/>
              <a:t>programmes</a:t>
            </a:r>
            <a:r>
              <a:rPr lang="en-US" altLang="pl-PL" sz="1200" dirty="0"/>
              <a:t> decreed by Hitler”, in consequence of which “in short time the g*</a:t>
            </a:r>
            <a:r>
              <a:rPr lang="en-US" altLang="pl-PL" sz="1200" dirty="0" err="1"/>
              <a:t>psy</a:t>
            </a:r>
            <a:r>
              <a:rPr lang="en-US" altLang="pl-PL" sz="1200" dirty="0"/>
              <a:t> Question as regards Greater Germany will be radically resolved.” In 1940 deportations to the occupied territories of Poland (2,500 German Sinti and Roma) started, and were later postponed. Deportees who did not manage to escape were murdered in summary executions in 1942-1943.</a:t>
            </a:r>
          </a:p>
          <a:p>
            <a:pPr algn="just"/>
            <a:endParaRPr lang="en-US" altLang="pl-PL" sz="1200" dirty="0"/>
          </a:p>
          <a:p>
            <a:pPr algn="just"/>
            <a:r>
              <a:rPr lang="en-US" altLang="pl-PL" sz="1200" dirty="0"/>
              <a:t>In 1941, the deportations of the Austrian Sinti and Roma to the Jewish ghetto (a total of 5,000 persons) took place. In the ghetto, 500 persons died of typhoid. In January 1942, the remaining Roma were killed in </a:t>
            </a:r>
            <a:r>
              <a:rPr lang="en-US" altLang="pl-PL" sz="1200" dirty="0" err="1"/>
              <a:t>Chelmno</a:t>
            </a:r>
            <a:r>
              <a:rPr lang="en-US" altLang="pl-PL" sz="1200" dirty="0"/>
              <a:t> (</a:t>
            </a:r>
            <a:r>
              <a:rPr lang="en-US" altLang="pl-PL" sz="1200" dirty="0" err="1"/>
              <a:t>Kulmhof</a:t>
            </a:r>
            <a:r>
              <a:rPr lang="en-US" altLang="pl-PL" sz="1200" dirty="0"/>
              <a:t>) death camp by carbon monoxide in specially adjusted vans. </a:t>
            </a:r>
          </a:p>
          <a:p>
            <a:endParaRPr lang="en-US" dirty="0"/>
          </a:p>
        </p:txBody>
      </p:sp>
      <p:sp>
        <p:nvSpPr>
          <p:cNvPr id="4" name="Slide Number Placeholder 3"/>
          <p:cNvSpPr>
            <a:spLocks noGrp="1"/>
          </p:cNvSpPr>
          <p:nvPr>
            <p:ph type="sldNum" sz="quarter" idx="5"/>
          </p:nvPr>
        </p:nvSpPr>
        <p:spPr/>
        <p:txBody>
          <a:bodyPr/>
          <a:lstStyle/>
          <a:p>
            <a:fld id="{2DEB0C48-1CD8-4415-97AF-0187712161DE}" type="slidenum">
              <a:rPr lang="en-US" smtClean="0"/>
              <a:t>12</a:t>
            </a:fld>
            <a:endParaRPr lang="en-US"/>
          </a:p>
        </p:txBody>
      </p:sp>
    </p:spTree>
    <p:extLst>
      <p:ext uri="{BB962C8B-B14F-4D97-AF65-F5344CB8AC3E}">
        <p14:creationId xmlns:p14="http://schemas.microsoft.com/office/powerpoint/2010/main" val="26001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5517" y="4400549"/>
            <a:ext cx="6019137" cy="4695743"/>
          </a:xfrm>
        </p:spPr>
        <p:txBody>
          <a:bodyPr/>
          <a:lstStyle/>
          <a:p>
            <a:pPr algn="just">
              <a:spcBef>
                <a:spcPts val="600"/>
              </a:spcBef>
            </a:pPr>
            <a:r>
              <a:rPr lang="en-GB" altLang="pl-PL" sz="1200" dirty="0"/>
              <a:t>Several e</a:t>
            </a:r>
            <a:r>
              <a:rPr lang="hu-HU" altLang="pl-PL" sz="1200" dirty="0"/>
              <a:t>vents lead</a:t>
            </a:r>
            <a:r>
              <a:rPr lang="en-GB" altLang="pl-PL" sz="1200" dirty="0"/>
              <a:t> </a:t>
            </a:r>
            <a:r>
              <a:rPr lang="hu-HU" altLang="pl-PL" sz="1200" dirty="0"/>
              <a:t>to the mass murder of Roma in Auschwitz</a:t>
            </a:r>
            <a:r>
              <a:rPr lang="en-GB" altLang="pl-PL" sz="1200" dirty="0"/>
              <a:t>. On </a:t>
            </a:r>
            <a:r>
              <a:rPr lang="en-GB" altLang="pl-PL" sz="1200" b="1" dirty="0"/>
              <a:t>16</a:t>
            </a:r>
            <a:r>
              <a:rPr lang="en-GB" altLang="pl-PL" sz="1200" b="1" baseline="30000" dirty="0"/>
              <a:t>th</a:t>
            </a:r>
            <a:r>
              <a:rPr lang="en-GB" altLang="pl-PL" sz="1200" b="1" dirty="0"/>
              <a:t> </a:t>
            </a:r>
            <a:r>
              <a:rPr lang="en-US" altLang="pl-PL" sz="1200" b="1" dirty="0"/>
              <a:t>December</a:t>
            </a:r>
            <a:r>
              <a:rPr lang="pl-PL" altLang="pl-PL" sz="1200" b="1" dirty="0"/>
              <a:t> 1942</a:t>
            </a:r>
            <a:r>
              <a:rPr lang="en-GB" altLang="pl-PL" sz="1200" b="1" dirty="0"/>
              <a:t>, </a:t>
            </a:r>
            <a:r>
              <a:rPr lang="en-US" altLang="pl-PL" sz="1200" b="1" dirty="0"/>
              <a:t>Himmler’s “Auschwitz Decree”</a:t>
            </a:r>
            <a:r>
              <a:rPr lang="en-US" altLang="pl-PL" sz="1200" b="0" dirty="0"/>
              <a:t> was issued announcing</a:t>
            </a:r>
            <a:r>
              <a:rPr lang="pl-PL" altLang="pl-PL" sz="1200" b="1" dirty="0"/>
              <a:t> </a:t>
            </a:r>
            <a:r>
              <a:rPr lang="en-US" altLang="pl-PL" sz="1200" dirty="0"/>
              <a:t>deportations of German </a:t>
            </a:r>
            <a:r>
              <a:rPr lang="pl-PL" altLang="pl-PL" sz="1200" dirty="0"/>
              <a:t>Sinti and Roma</a:t>
            </a:r>
            <a:r>
              <a:rPr lang="en-US" altLang="pl-PL" sz="1200" dirty="0"/>
              <a:t> to Auschwitz. This was followed by a similar decree regarding Sinti and Roma from the Protectorate of Bohemia and Moravia, occupied Poland and Western European countries. The decrees also contained exemptions: “racially pure” Sinti, Sinti and Roma legally married to persons “of German blood,” “socially adjusted Sinti and Roma.” The exempted (except the “pure”) were to be sterilized.</a:t>
            </a:r>
          </a:p>
          <a:p>
            <a:pPr algn="just">
              <a:spcBef>
                <a:spcPts val="600"/>
              </a:spcBef>
            </a:pPr>
            <a:r>
              <a:rPr lang="en-US" altLang="pl-PL" sz="1200" dirty="0"/>
              <a:t>On 15th January 1943, a conference took place at the main office of Criminal Police regarding the implementation of the Auschwitz Decree in practice: deportation lists were made by local commissions which often disregarded the Decree and decided about deportation of whoever they wanted to be deported. The role of science in this decision was important, as racial scholarship produced “definitions” of Roma; according to one of them a Roma is a person who had at least one Roma great-grandparent (1/8 of “Roma blood”). In result, some people deported to Auschwitz learned that they were Roma in the moment of arrest.</a:t>
            </a:r>
            <a:endParaRPr lang="hu-HU" altLang="pl-PL" sz="1200" dirty="0"/>
          </a:p>
          <a:p>
            <a:pPr algn="just" eaLnBrk="1" hangingPunct="1">
              <a:spcBef>
                <a:spcPts val="600"/>
              </a:spcBef>
            </a:pPr>
            <a:r>
              <a:rPr lang="hu-HU" altLang="pl-PL" sz="1200" b="1" dirty="0"/>
              <a:t>The so called </a:t>
            </a:r>
            <a:r>
              <a:rPr lang="en-US" altLang="pl-PL" sz="1200" b="1" i="1" dirty="0" err="1"/>
              <a:t>Zigeunerfamilienlager</a:t>
            </a:r>
            <a:r>
              <a:rPr lang="en-US" altLang="pl-PL" sz="1200" b="1" i="1" dirty="0"/>
              <a:t> </a:t>
            </a:r>
            <a:r>
              <a:rPr lang="en-US" altLang="pl-PL" sz="1200" b="0" i="0" dirty="0"/>
              <a:t>was </a:t>
            </a:r>
            <a:r>
              <a:rPr lang="en-US" altLang="pl-PL" dirty="0"/>
              <a:t>the “</a:t>
            </a:r>
            <a:r>
              <a:rPr lang="fr-BE" dirty="0"/>
              <a:t>G*psy </a:t>
            </a:r>
            <a:r>
              <a:rPr lang="fr-BE" dirty="0" err="1"/>
              <a:t>family</a:t>
            </a:r>
            <a:r>
              <a:rPr lang="fr-BE" dirty="0"/>
              <a:t> camp</a:t>
            </a:r>
            <a:r>
              <a:rPr lang="en-US" altLang="pl-PL" dirty="0"/>
              <a:t>” at</a:t>
            </a:r>
            <a:r>
              <a:rPr lang="fr-BE" dirty="0"/>
              <a:t> Auschwitz. </a:t>
            </a:r>
            <a:r>
              <a:rPr lang="en-US" dirty="0"/>
              <a:t>As opposed to other parts of the camp, families were not divided; men, women, and children remained together. Their clothing, money, and baggage were not confiscated. At first, their heads were not shaved. They did not wear striped camp uniforms; on the left side of their clothing, they only had a triangle of black cloth sewn on, facing down, which was the insignia used in the camp to mark prisoners regarded by the Nazis as asocial (</a:t>
            </a:r>
            <a:r>
              <a:rPr lang="en-US" dirty="0" err="1"/>
              <a:t>Asoziale</a:t>
            </a:r>
            <a:r>
              <a:rPr lang="en-US" dirty="0"/>
              <a:t>). To the right of the triangle was the letter Z (for “</a:t>
            </a:r>
            <a:r>
              <a:rPr lang="en-US" i="1" dirty="0" err="1"/>
              <a:t>Zigeuner</a:t>
            </a:r>
            <a:r>
              <a:rPr lang="en-US" dirty="0"/>
              <a:t>”).</a:t>
            </a:r>
            <a:r>
              <a:rPr lang="hu-HU" dirty="0"/>
              <a:t> </a:t>
            </a:r>
          </a:p>
          <a:p>
            <a:pPr algn="just" eaLnBrk="1" hangingPunct="1">
              <a:spcBef>
                <a:spcPts val="600"/>
              </a:spcBef>
            </a:pPr>
            <a:r>
              <a:rPr lang="hu-HU" dirty="0"/>
              <a:t>Image: </a:t>
            </a:r>
            <a:r>
              <a:rPr lang="en-GB" dirty="0">
                <a:hlinkClick r:id="rId3"/>
              </a:rPr>
              <a:t>Holocaust Memorial Day Trust | 2 August 1944: Roma Genocide Remembrance Day (hmd.org.uk)</a:t>
            </a:r>
            <a:endParaRPr lang="en-GB" dirty="0"/>
          </a:p>
          <a:p>
            <a:pPr algn="just">
              <a:spcBef>
                <a:spcPts val="600"/>
              </a:spcBef>
            </a:pPr>
            <a:endParaRPr lang="pl-PL" altLang="pl-PL" sz="1200" dirty="0"/>
          </a:p>
          <a:p>
            <a:pPr algn="just">
              <a:spcBef>
                <a:spcPts val="600"/>
              </a:spcBef>
            </a:pPr>
            <a:br>
              <a:rPr lang="pl-PL" altLang="pl-PL" sz="1200" dirty="0"/>
            </a:br>
            <a:endParaRPr lang="pl-PL" altLang="pl-PL" sz="1200" dirty="0"/>
          </a:p>
          <a:p>
            <a:endParaRPr lang="en-GB" dirty="0"/>
          </a:p>
        </p:txBody>
      </p:sp>
      <p:sp>
        <p:nvSpPr>
          <p:cNvPr id="4" name="Slide Number Placeholder 3"/>
          <p:cNvSpPr>
            <a:spLocks noGrp="1"/>
          </p:cNvSpPr>
          <p:nvPr>
            <p:ph type="sldNum" sz="quarter" idx="5"/>
          </p:nvPr>
        </p:nvSpPr>
        <p:spPr/>
        <p:txBody>
          <a:bodyPr/>
          <a:lstStyle/>
          <a:p>
            <a:fld id="{19F0417D-C244-46B3-A1F9-344628E4F880}" type="slidenum">
              <a:rPr lang="en-US" smtClean="0"/>
              <a:t>13</a:t>
            </a:fld>
            <a:endParaRPr lang="en-US"/>
          </a:p>
        </p:txBody>
      </p:sp>
    </p:spTree>
    <p:extLst>
      <p:ext uri="{BB962C8B-B14F-4D97-AF65-F5344CB8AC3E}">
        <p14:creationId xmlns:p14="http://schemas.microsoft.com/office/powerpoint/2010/main" val="69226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5366" y="4425949"/>
            <a:ext cx="5647267" cy="3939117"/>
          </a:xfrm>
        </p:spPr>
        <p:txBody>
          <a:bodyPr/>
          <a:lstStyle/>
          <a:p>
            <a:pPr marL="0" indent="0" algn="just">
              <a:buNone/>
            </a:pPr>
            <a:r>
              <a:rPr lang="en-US" sz="1200" dirty="0"/>
              <a:t>In the spring of 1944, prisoners of the </a:t>
            </a:r>
            <a:r>
              <a:rPr lang="en-US" sz="1200" i="1" dirty="0" err="1"/>
              <a:t>Zigeunerlage</a:t>
            </a:r>
            <a:r>
              <a:rPr lang="en-US" sz="1200" dirty="0" err="1"/>
              <a:t>r</a:t>
            </a:r>
            <a:r>
              <a:rPr lang="en-US" sz="1200" dirty="0"/>
              <a:t> who were young, healthy and able to work began to be transferred to labor and concentration camps in Germany. During one of the selections, prisoners who believed it to be the beginning of the liquidation of the camp, decided to resist. Roma prisoners barricaded themselves in their barracks and did not come out when called by the guards who, therefore, had to change their plans. </a:t>
            </a:r>
          </a:p>
          <a:p>
            <a:pPr marL="0" indent="0" algn="just">
              <a:buNone/>
            </a:pPr>
            <a:endParaRPr lang="en-US"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In the next days, the selection of prisoners of the </a:t>
            </a:r>
            <a:r>
              <a:rPr lang="en-US" dirty="0" err="1"/>
              <a:t>Zigeunerlager</a:t>
            </a:r>
            <a:r>
              <a:rPr lang="en-US" dirty="0"/>
              <a:t> continued and the young and physically strong were chosen. Finally, this group consisted of more than 1,500 persons who on 23</a:t>
            </a:r>
            <a:r>
              <a:rPr lang="en-US" baseline="30000" dirty="0"/>
              <a:t>rd</a:t>
            </a:r>
            <a:r>
              <a:rPr lang="en-US" dirty="0"/>
              <a:t> May 1944 were marched to Auschwitz I and put in blocks 9 and 10. A little over 200 persons from this group were sent to camps in Germany the following day: KL </a:t>
            </a:r>
            <a:r>
              <a:rPr lang="en-US" dirty="0" err="1"/>
              <a:t>Flossenbürg</a:t>
            </a:r>
            <a:r>
              <a:rPr lang="en-US" dirty="0"/>
              <a:t> (82 men) and KL </a:t>
            </a:r>
            <a:r>
              <a:rPr lang="en-US" dirty="0" err="1"/>
              <a:t>Ravensbrück</a:t>
            </a:r>
            <a:r>
              <a:rPr lang="en-US" dirty="0"/>
              <a:t> (144 women).</a:t>
            </a:r>
          </a:p>
          <a:p>
            <a:pPr marL="0" indent="0" algn="just">
              <a:buNone/>
            </a:pPr>
            <a:endParaRPr lang="en-US" sz="1200" dirty="0"/>
          </a:p>
          <a:p>
            <a:pPr marL="0" indent="0" algn="just">
              <a:buNone/>
            </a:pPr>
            <a:r>
              <a:rPr lang="en-US" sz="1200" dirty="0"/>
              <a:t>This event is currently intensively commemorated by Roma activists as “Romani Resistance Day” (16</a:t>
            </a:r>
            <a:r>
              <a:rPr lang="en-US" sz="1200" baseline="30000" dirty="0"/>
              <a:t>th</a:t>
            </a:r>
            <a:r>
              <a:rPr lang="en-US" sz="1200" dirty="0"/>
              <a:t> May) and constitutes part of the social frames of memory developed by the Roma political movement. In these frames, active resistance, the struggle of Roma and Sinti against the genocidal policies of the Nazis and their allies is emphasized.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dirty="0"/>
          </a:p>
          <a:p>
            <a:pPr marL="0" marR="0" lvl="0" indent="0" algn="just" defTabSz="914400" rtl="0" eaLnBrk="1" fontAlgn="auto" latinLnBrk="0" hangingPunct="1">
              <a:lnSpc>
                <a:spcPct val="100000"/>
              </a:lnSpc>
              <a:spcBef>
                <a:spcPts val="0"/>
              </a:spcBef>
              <a:spcAft>
                <a:spcPts val="0"/>
              </a:spcAft>
              <a:buClrTx/>
              <a:buSzTx/>
              <a:buFontTx/>
              <a:buNone/>
              <a:tabLst/>
              <a:defRPr/>
            </a:pPr>
            <a:r>
              <a:rPr lang="hu-HU" dirty="0"/>
              <a:t>Image: </a:t>
            </a:r>
            <a:r>
              <a:rPr lang="en-GB" dirty="0">
                <a:hlinkClick r:id="rId3"/>
              </a:rPr>
              <a:t>16 May 1944 – a day to remember - Roma and Travellers (coe.int)</a:t>
            </a:r>
            <a:endParaRPr lang="en-US" dirty="0"/>
          </a:p>
        </p:txBody>
      </p:sp>
      <p:sp>
        <p:nvSpPr>
          <p:cNvPr id="4" name="Slide Number Placeholder 3"/>
          <p:cNvSpPr>
            <a:spLocks noGrp="1"/>
          </p:cNvSpPr>
          <p:nvPr>
            <p:ph type="sldNum" sz="quarter" idx="5"/>
          </p:nvPr>
        </p:nvSpPr>
        <p:spPr/>
        <p:txBody>
          <a:bodyPr/>
          <a:lstStyle/>
          <a:p>
            <a:fld id="{2DEB0C48-1CD8-4415-97AF-0187712161DE}" type="slidenum">
              <a:rPr lang="en-US" smtClean="0"/>
              <a:t>14</a:t>
            </a:fld>
            <a:endParaRPr lang="en-US"/>
          </a:p>
        </p:txBody>
      </p:sp>
    </p:spTree>
    <p:extLst>
      <p:ext uri="{BB962C8B-B14F-4D97-AF65-F5344CB8AC3E}">
        <p14:creationId xmlns:p14="http://schemas.microsoft.com/office/powerpoint/2010/main" val="1263827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indent="0" algn="just">
              <a:spcBef>
                <a:spcPts val="600"/>
              </a:spcBef>
              <a:buNone/>
            </a:pPr>
            <a:r>
              <a:rPr lang="en-US" sz="1200" dirty="0"/>
              <a:t>On 2</a:t>
            </a:r>
            <a:r>
              <a:rPr lang="en-US" sz="1200" baseline="30000" dirty="0"/>
              <a:t>nd</a:t>
            </a:r>
            <a:r>
              <a:rPr lang="en-US" sz="1200" dirty="0"/>
              <a:t> August 1944, 1,408 Roma were brought from Auschwitz I back to Birkenau and made to stand by a freight train waiting at the railroad ramp bordering the </a:t>
            </a:r>
            <a:r>
              <a:rPr lang="en-US" sz="1200" i="1" dirty="0" err="1"/>
              <a:t>Zigeunerfamilienlager</a:t>
            </a:r>
            <a:r>
              <a:rPr lang="en-US" sz="1200" dirty="0"/>
              <a:t> on the south. </a:t>
            </a:r>
          </a:p>
          <a:p>
            <a:pPr marL="0" indent="0" algn="just">
              <a:spcBef>
                <a:spcPts val="600"/>
              </a:spcBef>
              <a:buNone/>
            </a:pPr>
            <a:r>
              <a:rPr lang="en-US" sz="1200" dirty="0"/>
              <a:t>After the departure of Roma and Sinti who were able to work, the remaining prisoners, mainly women, children, and the elderly were put on trucks and brought to the gas chambers of crematorium V, where they were murdered, and their bodies burnt. </a:t>
            </a:r>
          </a:p>
          <a:p>
            <a:pPr marL="0" marR="0" lvl="0" indent="0" algn="just" defTabSz="914400" rtl="0" eaLnBrk="1" fontAlgn="auto" latinLnBrk="0" hangingPunct="1">
              <a:spcBef>
                <a:spcPts val="600"/>
              </a:spcBef>
              <a:buClrTx/>
              <a:buSzTx/>
              <a:buFontTx/>
              <a:buNone/>
              <a:tabLst/>
              <a:defRPr/>
            </a:pPr>
            <a:r>
              <a:rPr lang="en-US" sz="1200" dirty="0"/>
              <a:t>Until now it has been accepted that in the night of the 2</a:t>
            </a:r>
            <a:r>
              <a:rPr lang="en-US" sz="1200" baseline="30000" dirty="0"/>
              <a:t>nd</a:t>
            </a:r>
            <a:r>
              <a:rPr lang="en-US" sz="1200" dirty="0"/>
              <a:t> of August 1944</a:t>
            </a:r>
            <a:r>
              <a:rPr lang="pl-PL" sz="1200" dirty="0"/>
              <a:t>,</a:t>
            </a:r>
            <a:r>
              <a:rPr lang="en-US" sz="1200" dirty="0"/>
              <a:t> 2,897 persons were murdered. However, according to the latest research by historians from the State Museum Auschwitz-Birkenau, the number of victims was higher: around 4,200—4,300 persons.</a:t>
            </a:r>
            <a:endParaRPr lang="en-US" dirty="0"/>
          </a:p>
          <a:p>
            <a:pPr algn="just">
              <a:spcBef>
                <a:spcPts val="600"/>
              </a:spcBef>
            </a:pPr>
            <a:r>
              <a:rPr lang="en-US" dirty="0"/>
              <a:t>The end of the “g*</a:t>
            </a:r>
            <a:r>
              <a:rPr lang="en-US" dirty="0" err="1"/>
              <a:t>psy</a:t>
            </a:r>
            <a:r>
              <a:rPr lang="en-US" dirty="0"/>
              <a:t> camp” was not, however, the end of the murder of Roma and Sinti in Auschwitz-Birkenau. On the 26</a:t>
            </a:r>
            <a:r>
              <a:rPr lang="en-US" baseline="30000" dirty="0"/>
              <a:t>th</a:t>
            </a:r>
            <a:r>
              <a:rPr lang="en-US" dirty="0"/>
              <a:t> of September 1944, 200 Sinti children were deported from the Buchenwald concentration camp to KL Auschwitz and murdered in gas chambers immediately upon their arrival. In October 1944, almost 2,000 persons brought from other camps were murdered in the gas chambers</a:t>
            </a:r>
            <a:r>
              <a:rPr lang="pl-PL" dirty="0"/>
              <a:t>.</a:t>
            </a:r>
            <a:r>
              <a:rPr lang="en-US" dirty="0"/>
              <a:t> Included </a:t>
            </a:r>
            <a:r>
              <a:rPr lang="en-GB" dirty="0"/>
              <a:t>w</a:t>
            </a:r>
            <a:r>
              <a:rPr lang="en-US" dirty="0" err="1"/>
              <a:t>ithin</a:t>
            </a:r>
            <a:r>
              <a:rPr lang="en-US" dirty="0"/>
              <a:t> this number were many Roma and Sinti who earlier had already been prisoners of KL Auschwitz.</a:t>
            </a:r>
            <a:r>
              <a:rPr lang="hu-HU" dirty="0"/>
              <a:t> </a:t>
            </a:r>
            <a:r>
              <a:rPr lang="en-US" dirty="0"/>
              <a:t>Altogether, between gas chambers, hunger, diseases, and the murderous experiments by Dr. Mengele, more than 20,000 Roma and Sinti perished in KL Auschwitz.</a:t>
            </a:r>
          </a:p>
          <a:p>
            <a:pPr algn="just">
              <a:spcBef>
                <a:spcPts val="600"/>
              </a:spcBef>
            </a:pPr>
            <a:endParaRPr lang="en-US" dirty="0"/>
          </a:p>
        </p:txBody>
      </p:sp>
      <p:sp>
        <p:nvSpPr>
          <p:cNvPr id="4" name="Slide Number Placeholder 3"/>
          <p:cNvSpPr>
            <a:spLocks noGrp="1"/>
          </p:cNvSpPr>
          <p:nvPr>
            <p:ph type="sldNum" sz="quarter" idx="5"/>
          </p:nvPr>
        </p:nvSpPr>
        <p:spPr/>
        <p:txBody>
          <a:bodyPr/>
          <a:lstStyle/>
          <a:p>
            <a:fld id="{2DEB0C48-1CD8-4415-97AF-0187712161DE}" type="slidenum">
              <a:rPr lang="en-US" smtClean="0"/>
              <a:t>15</a:t>
            </a:fld>
            <a:endParaRPr lang="en-US"/>
          </a:p>
        </p:txBody>
      </p:sp>
    </p:spTree>
    <p:extLst>
      <p:ext uri="{BB962C8B-B14F-4D97-AF65-F5344CB8AC3E}">
        <p14:creationId xmlns:p14="http://schemas.microsoft.com/office/powerpoint/2010/main" val="566329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00525"/>
          </a:xfrm>
        </p:spPr>
        <p:txBody>
          <a:bodyPr/>
          <a:lstStyle/>
          <a:p>
            <a:pPr algn="just"/>
            <a:r>
              <a:rPr lang="hu-HU" b="0" i="0" dirty="0">
                <a:effectLst/>
              </a:rPr>
              <a:t>S</a:t>
            </a:r>
            <a:r>
              <a:rPr lang="en-GB" b="0" i="0" dirty="0" err="1">
                <a:effectLst/>
              </a:rPr>
              <a:t>oon</a:t>
            </a:r>
            <a:r>
              <a:rPr lang="en-GB" b="0" i="0" dirty="0">
                <a:effectLst/>
              </a:rPr>
              <a:t> after Hitler took power, the Nazis fulfilled long-held aspirations of eugenics proponents. Eugenicists believed the human race could be improved by controlled breeding. In an effort to further the Nazi vision of a biologically "pure" population and to create an "Aryan master race," on the 14</a:t>
            </a:r>
            <a:r>
              <a:rPr lang="en-GB" b="0" i="0" baseline="30000" dirty="0">
                <a:effectLst/>
              </a:rPr>
              <a:t>th</a:t>
            </a:r>
            <a:r>
              <a:rPr lang="en-GB" b="0" i="0" dirty="0">
                <a:effectLst/>
              </a:rPr>
              <a:t> July 1933, the German government promulgated the “Law for the Prevention of Progeny with Hereditary Diseases” (</a:t>
            </a:r>
            <a:r>
              <a:rPr lang="en-GB" b="0" i="1" dirty="0" err="1">
                <a:effectLst/>
              </a:rPr>
              <a:t>Gesetz</a:t>
            </a:r>
            <a:r>
              <a:rPr lang="en-GB" b="0" i="1" dirty="0">
                <a:effectLst/>
              </a:rPr>
              <a:t> </a:t>
            </a:r>
            <a:r>
              <a:rPr lang="en-GB" b="0" i="1" dirty="0" err="1">
                <a:effectLst/>
              </a:rPr>
              <a:t>zur</a:t>
            </a:r>
            <a:r>
              <a:rPr lang="en-GB" b="0" i="1" dirty="0">
                <a:effectLst/>
              </a:rPr>
              <a:t> </a:t>
            </a:r>
            <a:r>
              <a:rPr lang="en-GB" b="0" i="1" dirty="0" err="1">
                <a:effectLst/>
              </a:rPr>
              <a:t>Verhütung</a:t>
            </a:r>
            <a:r>
              <a:rPr lang="en-GB" b="0" i="1" dirty="0">
                <a:effectLst/>
              </a:rPr>
              <a:t> </a:t>
            </a:r>
            <a:r>
              <a:rPr lang="en-GB" b="0" i="1" dirty="0" err="1">
                <a:effectLst/>
              </a:rPr>
              <a:t>erbkranken</a:t>
            </a:r>
            <a:r>
              <a:rPr lang="en-GB" b="0" i="1" dirty="0">
                <a:effectLst/>
              </a:rPr>
              <a:t> </a:t>
            </a:r>
            <a:r>
              <a:rPr lang="en-GB" b="0" i="1" dirty="0" err="1">
                <a:effectLst/>
              </a:rPr>
              <a:t>Nachwuchses</a:t>
            </a:r>
            <a:r>
              <a:rPr lang="en-GB" b="0" i="0" dirty="0">
                <a:effectLst/>
              </a:rPr>
              <a:t>). This law mandated the forced sterilisation of certain individuals with physical and mental disabilities or mental illness. </a:t>
            </a:r>
            <a:endParaRPr lang="hu-HU" b="0" i="0" dirty="0">
              <a:effectLst/>
            </a:endParaRPr>
          </a:p>
          <a:p>
            <a:pPr algn="just"/>
            <a:endParaRPr lang="hu-HU" b="0" i="0" dirty="0">
              <a:effectLst/>
            </a:endParaRPr>
          </a:p>
          <a:p>
            <a:pPr algn="just"/>
            <a:r>
              <a:rPr lang="hu-HU" b="0" i="0" dirty="0">
                <a:effectLst/>
              </a:rPr>
              <a:t>Although the law did not </a:t>
            </a:r>
            <a:r>
              <a:rPr lang="en-GB" b="0" i="0" dirty="0">
                <a:effectLst/>
              </a:rPr>
              <a:t>explicitly target the </a:t>
            </a:r>
            <a:r>
              <a:rPr lang="hu-HU" b="0" i="0" dirty="0">
                <a:effectLst/>
              </a:rPr>
              <a:t>Roma, </a:t>
            </a:r>
            <a:r>
              <a:rPr lang="en-GB" b="0" i="0" dirty="0">
                <a:effectLst/>
              </a:rPr>
              <a:t>as a</a:t>
            </a:r>
            <a:r>
              <a:rPr lang="hu-HU" b="0" i="0" dirty="0">
                <a:effectLst/>
              </a:rPr>
              <a:t> deeply discriminated</a:t>
            </a:r>
            <a:r>
              <a:rPr lang="en-GB" b="0" i="0" dirty="0">
                <a:effectLst/>
              </a:rPr>
              <a:t> group they were particularly vulnerable under the Sterilisation Law, and many hundreds were forcibly sterilised in the years leading up to the second world war. The number of procedures escalated after war broke out, however, and by the end of the war around 3,000 Roma had been sterilised. Several Norwegian Roma women were subjected to such abuse while in Auschwitz-Birkenau.</a:t>
            </a:r>
            <a:endParaRPr lang="hu-HU" b="0" i="0" dirty="0">
              <a:effectLst/>
            </a:endParaRPr>
          </a:p>
          <a:p>
            <a:pPr algn="just"/>
            <a:endParaRPr lang="hu-HU" b="0" i="0" dirty="0">
              <a:effectLst/>
            </a:endParaRPr>
          </a:p>
        </p:txBody>
      </p:sp>
      <p:sp>
        <p:nvSpPr>
          <p:cNvPr id="4" name="Slide Number Placeholder 3"/>
          <p:cNvSpPr>
            <a:spLocks noGrp="1"/>
          </p:cNvSpPr>
          <p:nvPr>
            <p:ph type="sldNum" sz="quarter" idx="5"/>
          </p:nvPr>
        </p:nvSpPr>
        <p:spPr/>
        <p:txBody>
          <a:bodyPr/>
          <a:lstStyle/>
          <a:p>
            <a:fld id="{19F0417D-C244-46B3-A1F9-344628E4F880}" type="slidenum">
              <a:rPr lang="en-US" smtClean="0"/>
              <a:t>16</a:t>
            </a:fld>
            <a:endParaRPr lang="en-US"/>
          </a:p>
        </p:txBody>
      </p:sp>
    </p:spTree>
    <p:extLst>
      <p:ext uri="{BB962C8B-B14F-4D97-AF65-F5344CB8AC3E}">
        <p14:creationId xmlns:p14="http://schemas.microsoft.com/office/powerpoint/2010/main" val="462683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766" y="4392599"/>
            <a:ext cx="5850468" cy="4641850"/>
          </a:xfrm>
        </p:spPr>
        <p:txBody>
          <a:bodyPr/>
          <a:lstStyle/>
          <a:p>
            <a:pPr algn="just">
              <a:spcBef>
                <a:spcPts val="600"/>
              </a:spcBef>
            </a:pPr>
            <a:r>
              <a:rPr lang="hu-HU" b="0" i="0" dirty="0">
                <a:effectLst/>
              </a:rPr>
              <a:t>The forced sterili</a:t>
            </a:r>
            <a:r>
              <a:rPr lang="en-GB" b="0" i="0" dirty="0">
                <a:effectLst/>
              </a:rPr>
              <a:t>s</a:t>
            </a:r>
            <a:r>
              <a:rPr lang="hu-HU" b="0" i="0" dirty="0">
                <a:effectLst/>
              </a:rPr>
              <a:t>ation of Roma women continued after the war, and </a:t>
            </a:r>
            <a:r>
              <a:rPr lang="en-GB" b="0" i="0" dirty="0">
                <a:effectLst/>
              </a:rPr>
              <a:t>it is still happening </a:t>
            </a:r>
            <a:r>
              <a:rPr lang="hu-HU" b="0" i="0" dirty="0">
                <a:effectLst/>
              </a:rPr>
              <a:t>nowadays. Mistreatment of Roma women based on racism is still an urgent issue in most of the European countries. Testimonies of victims and legal procedures have rev</a:t>
            </a:r>
            <a:r>
              <a:rPr lang="en-GB" b="0" i="0" dirty="0" err="1">
                <a:effectLst/>
              </a:rPr>
              <a:t>ea</a:t>
            </a:r>
            <a:r>
              <a:rPr lang="hu-HU" b="0" i="0" dirty="0">
                <a:effectLst/>
              </a:rPr>
              <a:t>led countless cases, however it is still hard to </a:t>
            </a:r>
            <a:r>
              <a:rPr lang="en-GB" b="0" i="0" dirty="0">
                <a:effectLst/>
              </a:rPr>
              <a:t>grasp</a:t>
            </a:r>
            <a:r>
              <a:rPr lang="hu-HU" b="0" i="0" dirty="0">
                <a:effectLst/>
              </a:rPr>
              <a:t> the real number</a:t>
            </a:r>
            <a:r>
              <a:rPr lang="en-GB" b="0" i="0" dirty="0">
                <a:effectLst/>
              </a:rPr>
              <a:t>.</a:t>
            </a:r>
            <a:r>
              <a:rPr lang="hu-HU" b="0" i="0" dirty="0">
                <a:effectLst/>
              </a:rPr>
              <a:t> Roma human rights organi</a:t>
            </a:r>
            <a:r>
              <a:rPr lang="en-GB" b="0" i="0" dirty="0">
                <a:effectLst/>
              </a:rPr>
              <a:t>s</a:t>
            </a:r>
            <a:r>
              <a:rPr lang="hu-HU" b="0" i="0" dirty="0">
                <a:effectLst/>
              </a:rPr>
              <a:t>ations, such as the European Roma Rights Center (ERRC), provide targetted legal support to Roma women who were victims of sterili</a:t>
            </a:r>
            <a:r>
              <a:rPr lang="en-GB" b="0" i="0" dirty="0">
                <a:effectLst/>
              </a:rPr>
              <a:t>s</a:t>
            </a:r>
            <a:r>
              <a:rPr lang="hu-HU" b="0" i="0" dirty="0">
                <a:effectLst/>
              </a:rPr>
              <a:t>ation. </a:t>
            </a:r>
          </a:p>
          <a:p>
            <a:pPr algn="just">
              <a:spcBef>
                <a:spcPts val="600"/>
              </a:spcBef>
            </a:pPr>
            <a:r>
              <a:rPr lang="en-GB" dirty="0"/>
              <a:t>Female sterilisation was a state policy in Czechoslovakia until 1993 when the Sterilisations Directive was abolished.</a:t>
            </a:r>
            <a:r>
              <a:rPr lang="hu-HU" dirty="0"/>
              <a:t> </a:t>
            </a:r>
            <a:r>
              <a:rPr lang="en-GB" dirty="0"/>
              <a:t>However, the practice of sterilising Romani women and women with disabilities against their will did not end with the abolition of the legislation allowing it. This continued throughout the 1990s and 2000s, with the last known case occurring as recently as 2007.</a:t>
            </a:r>
          </a:p>
          <a:p>
            <a:pPr algn="just">
              <a:spcBef>
                <a:spcPts val="600"/>
              </a:spcBef>
            </a:pPr>
            <a:r>
              <a:rPr lang="en-GB" dirty="0"/>
              <a:t>The European court found that the Slovakian authorities had displayed “gross disregard for [V.C.’s] right to autonomy and choice as a patient.”  The sterilisation procedure was neither immediately necessary, from a medical point of view, nor did V.C. give her free and informed consent to it. This amounted to ill-treatment. </a:t>
            </a:r>
            <a:r>
              <a:rPr lang="hu-HU" dirty="0"/>
              <a:t> </a:t>
            </a:r>
            <a:r>
              <a:rPr lang="en-GB" dirty="0"/>
              <a:t>Slovakia had failed to put in place effective safeguards to protect V.C.’s reproductive health as a woman of Roma origin. The court awarded V.C. €31,000 in compensation.</a:t>
            </a:r>
            <a:endParaRPr lang="hu-HU" dirty="0"/>
          </a:p>
          <a:p>
            <a:pPr algn="l">
              <a:spcBef>
                <a:spcPts val="600"/>
              </a:spcBef>
            </a:pPr>
            <a:r>
              <a:rPr lang="en-GB" dirty="0">
                <a:hlinkClick r:id="rId3"/>
              </a:rPr>
              <a:t>https://www.coe.int/en/web/impact-convention-human-rights/-/forced-sterilisation-of-roma-woman-leads-to-stricter-rules-on-consent-to-treatment</a:t>
            </a:r>
            <a:endParaRPr lang="en-GB" dirty="0"/>
          </a:p>
          <a:p>
            <a:pPr marL="0" marR="0" lvl="0" indent="0" algn="l" defTabSz="914400" rtl="0" eaLnBrk="1" fontAlgn="auto" latinLnBrk="0" hangingPunct="1">
              <a:spcBef>
                <a:spcPts val="600"/>
              </a:spcBef>
              <a:buClrTx/>
              <a:buSzTx/>
              <a:buFontTx/>
              <a:buNone/>
              <a:tabLst/>
              <a:defRPr/>
            </a:pPr>
            <a:r>
              <a:rPr lang="hu-HU" dirty="0"/>
              <a:t>Picture and more </a:t>
            </a:r>
            <a:r>
              <a:rPr lang="en-GB" dirty="0"/>
              <a:t>information</a:t>
            </a:r>
            <a:r>
              <a:rPr lang="hu-HU" dirty="0"/>
              <a:t>: </a:t>
            </a:r>
            <a:r>
              <a:rPr lang="hu-HU" dirty="0">
                <a:hlinkClick r:id="rId4"/>
              </a:rPr>
              <a:t>https://www.opendemocracy.net/en/can-europe-make-it/racisms-cruelest-cut-coercive-sterilization-of-roman/</a:t>
            </a:r>
            <a:r>
              <a:rPr lang="en-GB" dirty="0"/>
              <a:t> </a:t>
            </a:r>
            <a:endParaRPr lang="hu-HU" dirty="0"/>
          </a:p>
          <a:p>
            <a:pPr algn="l">
              <a:spcBef>
                <a:spcPts val="600"/>
              </a:spcBef>
            </a:pPr>
            <a:endParaRPr lang="en-GB" b="0" i="0" dirty="0">
              <a:solidFill>
                <a:srgbClr val="161616"/>
              </a:solidFill>
              <a:effectLst/>
              <a:latin typeface="Open Sans" panose="020B0606030504020204" pitchFamily="34" charset="0"/>
            </a:endParaRPr>
          </a:p>
          <a:p>
            <a:pPr algn="just">
              <a:spcBef>
                <a:spcPts val="600"/>
              </a:spcBef>
            </a:pPr>
            <a:endParaRPr lang="hu-HU" b="0" i="0" dirty="0">
              <a:effectLst/>
            </a:endParaRPr>
          </a:p>
        </p:txBody>
      </p:sp>
      <p:sp>
        <p:nvSpPr>
          <p:cNvPr id="4" name="Slide Number Placeholder 3"/>
          <p:cNvSpPr>
            <a:spLocks noGrp="1"/>
          </p:cNvSpPr>
          <p:nvPr>
            <p:ph type="sldNum" sz="quarter" idx="5"/>
          </p:nvPr>
        </p:nvSpPr>
        <p:spPr/>
        <p:txBody>
          <a:bodyPr/>
          <a:lstStyle/>
          <a:p>
            <a:fld id="{2DEB0C48-1CD8-4415-97AF-0187712161DE}" type="slidenum">
              <a:rPr lang="en-US" smtClean="0"/>
              <a:t>17</a:t>
            </a:fld>
            <a:endParaRPr lang="en-US" dirty="0"/>
          </a:p>
        </p:txBody>
      </p:sp>
    </p:spTree>
    <p:extLst>
      <p:ext uri="{BB962C8B-B14F-4D97-AF65-F5344CB8AC3E}">
        <p14:creationId xmlns:p14="http://schemas.microsoft.com/office/powerpoint/2010/main" val="151639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7840" y="4572000"/>
            <a:ext cx="5674360" cy="3771901"/>
          </a:xfrm>
        </p:spPr>
        <p:txBody>
          <a:bodyPr/>
          <a:lstStyle/>
          <a:p>
            <a:pPr algn="just">
              <a:spcBef>
                <a:spcPts val="600"/>
              </a:spcBef>
            </a:pPr>
            <a:r>
              <a:rPr lang="en-US" dirty="0">
                <a:ln w="0"/>
              </a:rPr>
              <a:t>The oppression and marginalization of Roma throughout centuries in Europe bears its marks on the situation of Europe’s biggest ethnic minority today: </a:t>
            </a:r>
            <a:r>
              <a:rPr lang="en-US" b="0" i="0" dirty="0">
                <a:ln w="0"/>
              </a:rPr>
              <a:t>Roma people are the poorest people in all EU countries. According to the </a:t>
            </a:r>
            <a:r>
              <a:rPr lang="en-US" u="sng" kern="100" dirty="0">
                <a:solidFill>
                  <a:srgbClr val="0563C1"/>
                </a:solidFill>
                <a:effectLst/>
                <a:ea typeface="Calibri" panose="020F0502020204030204" pitchFamily="34" charset="0"/>
                <a:cs typeface="Times New Roman" panose="02020603050405020304" pitchFamily="18" charset="0"/>
                <a:hlinkClick r:id="rId3"/>
              </a:rPr>
              <a:t>latest report from the Fundamental Rights Agency</a:t>
            </a:r>
            <a:r>
              <a:rPr lang="en-US" u="sng" kern="100" dirty="0">
                <a:solidFill>
                  <a:srgbClr val="0563C1"/>
                </a:solidFill>
                <a:effectLst/>
                <a:ea typeface="Calibri" panose="020F0502020204030204" pitchFamily="34" charset="0"/>
                <a:cs typeface="Times New Roman" panose="02020603050405020304" pitchFamily="18" charset="0"/>
              </a:rPr>
              <a:t>, </a:t>
            </a:r>
            <a:r>
              <a:rPr lang="en-US" b="0" i="0" dirty="0">
                <a:ln w="0"/>
              </a:rPr>
              <a:t>80% of Roma continue to live at risk of poverty across Europe.</a:t>
            </a:r>
            <a:endParaRPr lang="en-US" dirty="0">
              <a:ln w="0"/>
            </a:endParaRPr>
          </a:p>
          <a:p>
            <a:pPr algn="just">
              <a:spcBef>
                <a:spcPts val="600"/>
              </a:spcBef>
            </a:pPr>
            <a:r>
              <a:rPr lang="en-US" b="0" dirty="0">
                <a:ln w="0"/>
              </a:rPr>
              <a:t>This is a consequence of historical and ongoing acts of discrimination and segregation as explained in the previous section of this module. Institutional and every day racism continues to push Roma into deep </a:t>
            </a:r>
            <a:r>
              <a:rPr lang="en-US" b="0" dirty="0" err="1">
                <a:ln w="0"/>
              </a:rPr>
              <a:t>marginalisation</a:t>
            </a:r>
            <a:r>
              <a:rPr lang="en-US" b="0" dirty="0">
                <a:ln w="0"/>
              </a:rPr>
              <a:t> and denies their chance to exit destitution, preventing Roma from accessing public services on equal footing with the non-Roma. </a:t>
            </a:r>
          </a:p>
          <a:p>
            <a:pPr marL="0" marR="0" lvl="0" indent="0" algn="just" defTabSz="914400" rtl="0" eaLnBrk="1" fontAlgn="auto" latinLnBrk="0" hangingPunct="1">
              <a:spcBef>
                <a:spcPts val="600"/>
              </a:spcBef>
              <a:buClrTx/>
              <a:buSzTx/>
              <a:buFontTx/>
              <a:buNone/>
              <a:tabLst/>
              <a:defRPr/>
            </a:pPr>
            <a:r>
              <a:rPr lang="en-US" b="0" cap="none" spc="0" dirty="0">
                <a:ln w="0"/>
              </a:rPr>
              <a:t>The following slides will present the current situation of Roma communities in relation to racism, access to education, housing, </a:t>
            </a:r>
            <a:r>
              <a:rPr lang="en-US" b="0" cap="none" spc="0" dirty="0" err="1">
                <a:ln w="0"/>
              </a:rPr>
              <a:t>employement</a:t>
            </a:r>
            <a:r>
              <a:rPr lang="en-US" b="0" cap="none" spc="0" dirty="0">
                <a:ln w="0"/>
              </a:rPr>
              <a:t> and health.</a:t>
            </a:r>
            <a:endParaRPr lang="en-GB" kern="1200" dirty="0">
              <a:ea typeface="+mn-ea"/>
              <a:cs typeface="+mn-cs"/>
            </a:endParaRPr>
          </a:p>
          <a:p>
            <a:pPr marL="0" marR="0" lvl="0" indent="0" algn="just" defTabSz="914400" rtl="0" eaLnBrk="1" fontAlgn="auto" latinLnBrk="0" hangingPunct="1">
              <a:spcBef>
                <a:spcPts val="600"/>
              </a:spcBef>
              <a:buClrTx/>
              <a:buSzTx/>
              <a:buFontTx/>
              <a:buNone/>
              <a:tabLst/>
              <a:defRPr/>
            </a:pPr>
            <a:r>
              <a:rPr lang="en-GB" kern="1200" dirty="0">
                <a:ea typeface="+mn-ea"/>
                <a:cs typeface="+mn-cs"/>
              </a:rPr>
              <a:t>Photo: </a:t>
            </a:r>
            <a:r>
              <a:rPr lang="en-GB" kern="1200" dirty="0">
                <a:ea typeface="+mn-ea"/>
                <a:cs typeface="+mn-cs"/>
                <a:hlinkClick r:id="rId4"/>
              </a:rPr>
              <a:t>https://ejatlas.org/conflict/pata-rat-landfill-cluj-napoca-romania</a:t>
            </a:r>
            <a:r>
              <a:rPr lang="en-GB" kern="1200" dirty="0">
                <a:ea typeface="+mn-ea"/>
                <a:cs typeface="+mn-cs"/>
              </a:rPr>
              <a:t>  </a:t>
            </a:r>
            <a:endParaRPr lang="hu-HU" kern="1200" dirty="0">
              <a:ea typeface="+mn-ea"/>
              <a:cs typeface="+mn-cs"/>
            </a:endParaRPr>
          </a:p>
        </p:txBody>
      </p:sp>
      <p:sp>
        <p:nvSpPr>
          <p:cNvPr id="4" name="Slide Number Placeholder 3"/>
          <p:cNvSpPr>
            <a:spLocks noGrp="1"/>
          </p:cNvSpPr>
          <p:nvPr>
            <p:ph type="sldNum" sz="quarter" idx="5"/>
          </p:nvPr>
        </p:nvSpPr>
        <p:spPr/>
        <p:txBody>
          <a:bodyPr/>
          <a:lstStyle/>
          <a:p>
            <a:fld id="{2DEB0C48-1CD8-4415-97AF-0187712161DE}" type="slidenum">
              <a:rPr lang="en-US" smtClean="0"/>
              <a:t>18</a:t>
            </a:fld>
            <a:endParaRPr lang="en-US"/>
          </a:p>
        </p:txBody>
      </p:sp>
    </p:spTree>
    <p:extLst>
      <p:ext uri="{BB962C8B-B14F-4D97-AF65-F5344CB8AC3E}">
        <p14:creationId xmlns:p14="http://schemas.microsoft.com/office/powerpoint/2010/main" val="2221254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906" y="4408501"/>
            <a:ext cx="6257677" cy="4632132"/>
          </a:xfrm>
        </p:spPr>
        <p:txBody>
          <a:bodyPr/>
          <a:lstStyle/>
          <a:p>
            <a:pPr algn="just">
              <a:spcBef>
                <a:spcPts val="600"/>
              </a:spcBef>
            </a:pPr>
            <a:r>
              <a:rPr lang="en-GB" dirty="0"/>
              <a:t>‘Hate crime’ and ‘hate speech’ are growing problems across Europe. ‘Hate crime’ and ‘hate speech’ are ubiquitous but not (or not strictly) legal terms or concepts. Hate speech covers many forms of expressions which spread, incite, promote, or justify hatred, violence, and discrimination against a person or group of persons for a variety of reasons. Hate crime, also known as bias-motivated crime, is a criminal act motivated by bias or prejudice towards particular groups of people. </a:t>
            </a:r>
          </a:p>
          <a:p>
            <a:pPr algn="just">
              <a:spcBef>
                <a:spcPts val="600"/>
              </a:spcBef>
              <a:defRPr/>
            </a:pPr>
            <a:r>
              <a:rPr lang="en-GB" dirty="0"/>
              <a:t>Hate</a:t>
            </a:r>
            <a:r>
              <a:rPr lang="hu-HU" dirty="0"/>
              <a:t>-</a:t>
            </a:r>
            <a:r>
              <a:rPr lang="en-GB" dirty="0"/>
              <a:t>motivated harassment affects Roma at a high level - almost half (44%) of Roma and Traveller respondents to a </a:t>
            </a:r>
            <a:r>
              <a:rPr lang="en-GB" kern="100" dirty="0">
                <a:solidFill>
                  <a:srgbClr val="117BA5"/>
                </a:solidFill>
                <a:effectLst/>
                <a:ea typeface="Calibri" panose="020F0502020204030204" pitchFamily="34" charset="0"/>
                <a:cs typeface="Times New Roman" panose="02020603050405020304" pitchFamily="18" charset="0"/>
                <a:hlinkClick r:id="rId3"/>
              </a:rPr>
              <a:t>FRA survey from 2019</a:t>
            </a:r>
            <a:r>
              <a:rPr lang="en-GB" dirty="0"/>
              <a:t> declared that they experienced this in the previous year. About one in ten Roma and Traveller respondents (11%) were stopped by the police in the 12 months preceding the survey with ethnic profiling. Moreover, about 4% of the survey respondents indicate that they were physically assaulted by a police officer because of their Roma or Traveller background in the past five years. </a:t>
            </a:r>
          </a:p>
          <a:p>
            <a:pPr algn="just">
              <a:spcBef>
                <a:spcPts val="600"/>
              </a:spcBef>
              <a:defRPr/>
            </a:pPr>
            <a:r>
              <a:rPr lang="en-US" dirty="0"/>
              <a:t>Hate speech against Roma has been enacted at all levels in society and by representatives of national and European institutions: </a:t>
            </a:r>
            <a:r>
              <a:rPr lang="en-GB" kern="100" dirty="0">
                <a:solidFill>
                  <a:srgbClr val="117BA5"/>
                </a:solidFill>
                <a:effectLst/>
                <a:latin typeface="Calibri" panose="020F0502020204030204" pitchFamily="34" charset="0"/>
                <a:ea typeface="Calibri" panose="020F0502020204030204" pitchFamily="34" charset="0"/>
                <a:cs typeface="Times New Roman" panose="02020603050405020304" pitchFamily="18" charset="0"/>
                <a:hlinkClick r:id="rId4"/>
              </a:rPr>
              <a:t>ANTI-ROMANI SPEECH IN EUROPE'S PUBLIC SPACE - THE MECHANISM OF HATE SPEECH</a:t>
            </a:r>
            <a:r>
              <a:rPr lang="en-GB" kern="100" dirty="0">
                <a:solidFill>
                  <a:srgbClr val="117BA5"/>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a:t>Dangerous levels were reached more recently during the COVID 19 pandemic,</a:t>
            </a:r>
            <a:r>
              <a:rPr lang="en-GB" kern="100" dirty="0">
                <a:solidFill>
                  <a:srgbClr val="117BA5"/>
                </a:solidFill>
                <a:effectLst/>
                <a:latin typeface="Calibri" panose="020F0502020204030204" pitchFamily="34" charset="0"/>
                <a:ea typeface="Calibri" panose="020F0502020204030204" pitchFamily="34" charset="0"/>
                <a:cs typeface="Times New Roman" panose="02020603050405020304" pitchFamily="18" charset="0"/>
              </a:rPr>
              <a:t> </a:t>
            </a:r>
            <a:r>
              <a:rPr lang="en-GB" kern="100" dirty="0">
                <a:solidFill>
                  <a:srgbClr val="117BA5"/>
                </a:solidFill>
                <a:effectLst/>
                <a:latin typeface="Calibri" panose="020F0502020204030204" pitchFamily="34" charset="0"/>
                <a:ea typeface="Calibri" panose="020F0502020204030204" pitchFamily="34" charset="0"/>
                <a:cs typeface="Times New Roman" panose="02020603050405020304" pitchFamily="18" charset="0"/>
                <a:hlinkClick r:id="rId5"/>
              </a:rPr>
              <a:t>as reported by the United Nations.</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defRPr/>
            </a:pPr>
            <a:r>
              <a:rPr lang="en-GB" dirty="0"/>
              <a:t>Despite this, not reporting hate-motivated incidents is common: 93% of hate-motivated harassment and 88% of physical attacks that happened in the past five years were not reported anywhere. More than half (53%) of respondents who did not report the most recent hate-motivated physical attack believed that nothing would happen or change if they reported it. Meanwhile, 16% did not know where to go or whom to contact about it.</a:t>
            </a:r>
          </a:p>
          <a:p>
            <a:pPr marL="0" marR="0" lvl="0" indent="0" algn="just" defTabSz="914400" rtl="0" eaLnBrk="1" fontAlgn="auto" latinLnBrk="0" hangingPunct="1">
              <a:spcBef>
                <a:spcPts val="600"/>
              </a:spcBef>
              <a:buClrTx/>
              <a:buSzTx/>
              <a:buFontTx/>
              <a:buNone/>
              <a:tabLst/>
              <a:defRPr/>
            </a:pPr>
            <a:r>
              <a:rPr lang="en-US" dirty="0"/>
              <a:t>Photo source and more about the </a:t>
            </a:r>
            <a:r>
              <a:rPr lang="en-US" dirty="0" err="1"/>
              <a:t>Dosta</a:t>
            </a:r>
            <a:r>
              <a:rPr lang="en-US" dirty="0"/>
              <a:t>! Campaign on fighting hate speech against Roma: https://civicamobilitas.mk/en/vesti-od-go/let-s-meet-the-roma-through-the-campaign-dosta/ </a:t>
            </a:r>
          </a:p>
          <a:p>
            <a:pPr marL="0" marR="0" lvl="0" indent="0" algn="just" defTabSz="914400" rtl="0" eaLnBrk="1" fontAlgn="auto" latinLnBrk="0" hangingPunct="1">
              <a:spcBef>
                <a:spcPts val="600"/>
              </a:spcBef>
              <a:buClrTx/>
              <a:buSzTx/>
              <a:buFontTx/>
              <a:buNone/>
              <a:tabLst/>
              <a:defRPr/>
            </a:pPr>
            <a:endParaRPr lang="en-US" dirty="0"/>
          </a:p>
          <a:p>
            <a:pPr marL="0" marR="0" lvl="0" indent="0" algn="just" defTabSz="914400" rtl="0" eaLnBrk="1" fontAlgn="auto" latinLnBrk="0" hangingPunct="1">
              <a:spcBef>
                <a:spcPts val="600"/>
              </a:spcBef>
              <a:buClrTx/>
              <a:buSzTx/>
              <a:buFontTx/>
              <a:buNone/>
              <a:tabLst/>
              <a:defRPr/>
            </a:pPr>
            <a:endParaRPr lang="en-US" dirty="0"/>
          </a:p>
          <a:p>
            <a:pPr algn="just">
              <a:spcBef>
                <a:spcPts val="600"/>
              </a:spcBef>
            </a:pPr>
            <a:endParaRPr lang="hu-HU" dirty="0"/>
          </a:p>
          <a:p>
            <a:pPr>
              <a:spcBef>
                <a:spcPts val="600"/>
              </a:spcBef>
            </a:pPr>
            <a:endParaRPr lang="hu-HU" dirty="0"/>
          </a:p>
          <a:p>
            <a:endParaRPr lang="en-GB" dirty="0"/>
          </a:p>
        </p:txBody>
      </p:sp>
      <p:sp>
        <p:nvSpPr>
          <p:cNvPr id="4" name="Slide Number Placeholder 3"/>
          <p:cNvSpPr>
            <a:spLocks noGrp="1"/>
          </p:cNvSpPr>
          <p:nvPr>
            <p:ph type="sldNum" sz="quarter" idx="5"/>
          </p:nvPr>
        </p:nvSpPr>
        <p:spPr/>
        <p:txBody>
          <a:bodyPr/>
          <a:lstStyle/>
          <a:p>
            <a:fld id="{19F0417D-C244-46B3-A1F9-344628E4F880}" type="slidenum">
              <a:rPr lang="en-US" smtClean="0"/>
              <a:t>19</a:t>
            </a:fld>
            <a:endParaRPr lang="en-US" dirty="0"/>
          </a:p>
        </p:txBody>
      </p:sp>
    </p:spTree>
    <p:extLst>
      <p:ext uri="{BB962C8B-B14F-4D97-AF65-F5344CB8AC3E}">
        <p14:creationId xmlns:p14="http://schemas.microsoft.com/office/powerpoint/2010/main" val="54293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defRPr/>
            </a:pPr>
            <a:r>
              <a:rPr lang="en-US" dirty="0"/>
              <a:t>In this first module, we will address the discrimination that Roma people have faced in the past, and that they continue to face now. To this end, an overview of Roma history will be provided.</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B0C48-1CD8-4415-97AF-0187712161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757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3772" y="4297182"/>
            <a:ext cx="6130456" cy="4695744"/>
          </a:xfrm>
        </p:spPr>
        <p:txBody>
          <a:bodyPr/>
          <a:lstStyle/>
          <a:p>
            <a:pPr algn="just">
              <a:spcBef>
                <a:spcPts val="600"/>
              </a:spcBef>
            </a:pPr>
            <a:r>
              <a:rPr lang="en-US" sz="1150" b="0" i="0" dirty="0">
                <a:effectLst/>
              </a:rPr>
              <a:t>The </a:t>
            </a:r>
            <a:r>
              <a:rPr lang="hu-HU" sz="1150" dirty="0"/>
              <a:t>International Holocaust Remembrance Alliance</a:t>
            </a:r>
            <a:r>
              <a:rPr lang="en-US" sz="1150" b="0" i="0" dirty="0">
                <a:effectLst/>
              </a:rPr>
              <a:t> acknowledged that the neglect of the genocide of the Roma has contributed to the prejudice and discrimination that many Roma communities still experience today</a:t>
            </a:r>
            <a:r>
              <a:rPr lang="en-US" sz="1150" dirty="0"/>
              <a:t>. T</a:t>
            </a:r>
            <a:r>
              <a:rPr lang="en-US" sz="1150" b="0" i="0" dirty="0">
                <a:effectLst/>
              </a:rPr>
              <a:t>o advance on countering such forms of racism and discrimination the IHRA adopted a definition of </a:t>
            </a:r>
            <a:r>
              <a:rPr lang="en-US" sz="1150" b="0" i="0" dirty="0" err="1">
                <a:effectLst/>
              </a:rPr>
              <a:t>antigypsyism</a:t>
            </a:r>
            <a:r>
              <a:rPr lang="en-US" sz="1150" b="0" i="0" dirty="0">
                <a:effectLst/>
              </a:rPr>
              <a:t> in 2020. But d</a:t>
            </a:r>
            <a:r>
              <a:rPr lang="en-GB" sz="1150" dirty="0" err="1"/>
              <a:t>efining</a:t>
            </a:r>
            <a:r>
              <a:rPr lang="en-GB" sz="1150" dirty="0"/>
              <a:t> </a:t>
            </a:r>
            <a:r>
              <a:rPr lang="en-GB" sz="1150" dirty="0" err="1"/>
              <a:t>antigypsyism</a:t>
            </a:r>
            <a:r>
              <a:rPr lang="en-GB" sz="1150" dirty="0"/>
              <a:t> is not an easy task. Academics, activists, and institutions have provided different definitions, while no international definition has been legally agreed upon. A common element of the different definitions is that </a:t>
            </a:r>
            <a:r>
              <a:rPr lang="en-GB" sz="1150" dirty="0" err="1"/>
              <a:t>antigypsyism</a:t>
            </a:r>
            <a:r>
              <a:rPr lang="en-GB" sz="1150" dirty="0"/>
              <a:t> is a form of racism. However, such a definition must provide details about the content and the mechanism through which racism operates, as without such details the definition is tautological. </a:t>
            </a:r>
            <a:endParaRPr lang="hu-HU" sz="1150" dirty="0"/>
          </a:p>
          <a:p>
            <a:pPr algn="just">
              <a:spcBef>
                <a:spcPts val="600"/>
              </a:spcBef>
            </a:pPr>
            <a:r>
              <a:rPr lang="hu-HU" sz="1150" dirty="0"/>
              <a:t>IHRA’s </a:t>
            </a:r>
            <a:r>
              <a:rPr lang="en-GB" sz="1150" dirty="0"/>
              <a:t>definition is a compromise between the positions adopted by participating governments in relation to the use of a historically pejorative term for Roma. While certain governments supported the use of the term </a:t>
            </a:r>
            <a:r>
              <a:rPr lang="en-GB" sz="1150" dirty="0" err="1"/>
              <a:t>antigypsyism</a:t>
            </a:r>
            <a:r>
              <a:rPr lang="en-GB" sz="1150" dirty="0"/>
              <a:t>, the delegations of US and Canadian governments insisted on using the term “anti-Roma racism”. In fact, in a footnote to the definition, the participating governments specify the geographical scope of the use of each term. This compromise led to the equating of </a:t>
            </a:r>
            <a:r>
              <a:rPr lang="en-GB" sz="1150" dirty="0" err="1"/>
              <a:t>antigypsyism</a:t>
            </a:r>
            <a:r>
              <a:rPr lang="en-GB" sz="1150" dirty="0"/>
              <a:t> with anti-Roma discrimination, which is inaccurate, as </a:t>
            </a:r>
            <a:r>
              <a:rPr lang="en-GB" sz="1150" dirty="0" err="1"/>
              <a:t>antigypsyism</a:t>
            </a:r>
            <a:r>
              <a:rPr lang="en-GB" sz="1150" dirty="0"/>
              <a:t> comprises a larger range of practices than just discrimination. One of the challenges with the definitions of </a:t>
            </a:r>
            <a:r>
              <a:rPr lang="en-GB" sz="1150" dirty="0" err="1"/>
              <a:t>antigypsyism</a:t>
            </a:r>
            <a:r>
              <a:rPr lang="en-GB" sz="1150" dirty="0"/>
              <a:t> provided by international organisations and academics is their implementation, that is, how to measure </a:t>
            </a:r>
            <a:r>
              <a:rPr lang="en-GB" sz="1150" dirty="0" err="1"/>
              <a:t>antigypsyism</a:t>
            </a:r>
            <a:r>
              <a:rPr lang="en-GB" sz="1150" dirty="0"/>
              <a:t>. </a:t>
            </a:r>
          </a:p>
          <a:p>
            <a:pPr algn="just">
              <a:spcBef>
                <a:spcPts val="600"/>
              </a:spcBef>
            </a:pPr>
            <a:r>
              <a:rPr lang="en-GB" sz="1150" dirty="0"/>
              <a:t>One way to define </a:t>
            </a:r>
            <a:r>
              <a:rPr lang="en-GB" sz="1150" dirty="0" err="1"/>
              <a:t>antigypsyism</a:t>
            </a:r>
            <a:r>
              <a:rPr lang="en-GB" sz="1150" dirty="0"/>
              <a:t> (as used by the author of the modules) is as a special form of racism directed towards Roma and those stigmatised in the public imagination as “g*</a:t>
            </a:r>
            <a:r>
              <a:rPr lang="en-GB" sz="1150" dirty="0" err="1"/>
              <a:t>psies</a:t>
            </a:r>
            <a:r>
              <a:rPr lang="en-GB" sz="1150" dirty="0"/>
              <a:t>”, which has at its core the assumption that Roma are inferior and deviant, thus justifying their oppression and marginalisation. Other preconceptions of </a:t>
            </a:r>
            <a:r>
              <a:rPr lang="en-GB" sz="1150" dirty="0" err="1"/>
              <a:t>antigypsyism</a:t>
            </a:r>
            <a:r>
              <a:rPr lang="en-GB" sz="1150" dirty="0"/>
              <a:t> are that they are nomadic, of oriental origin, rootless, and backward. As such, </a:t>
            </a:r>
            <a:r>
              <a:rPr lang="en-GB" sz="1150" dirty="0" err="1"/>
              <a:t>antigypsyism</a:t>
            </a:r>
            <a:r>
              <a:rPr lang="en-GB" sz="1150" dirty="0"/>
              <a:t> represents a historical system of oppression of Roma whose consequences are clearly apparent in the current difficult situation of Roma, in the dominant narratives on Roma and in the continuous stigmatisation of Romani identity in public statements.</a:t>
            </a:r>
            <a:endParaRPr lang="hu-HU" sz="1150" dirty="0"/>
          </a:p>
          <a:p>
            <a:pPr algn="just">
              <a:spcBef>
                <a:spcPts val="600"/>
              </a:spcBef>
            </a:pPr>
            <a:endParaRPr lang="en-US" sz="1150" dirty="0"/>
          </a:p>
        </p:txBody>
      </p:sp>
      <p:sp>
        <p:nvSpPr>
          <p:cNvPr id="4" name="Slide Number Placeholder 3"/>
          <p:cNvSpPr>
            <a:spLocks noGrp="1"/>
          </p:cNvSpPr>
          <p:nvPr>
            <p:ph type="sldNum" sz="quarter" idx="5"/>
          </p:nvPr>
        </p:nvSpPr>
        <p:spPr/>
        <p:txBody>
          <a:bodyPr/>
          <a:lstStyle/>
          <a:p>
            <a:fld id="{2DEB0C48-1CD8-4415-97AF-0187712161DE}" type="slidenum">
              <a:rPr lang="en-US" smtClean="0"/>
              <a:t>20</a:t>
            </a:fld>
            <a:endParaRPr lang="en-US"/>
          </a:p>
        </p:txBody>
      </p:sp>
    </p:spTree>
    <p:extLst>
      <p:ext uri="{BB962C8B-B14F-4D97-AF65-F5344CB8AC3E}">
        <p14:creationId xmlns:p14="http://schemas.microsoft.com/office/powerpoint/2010/main" val="2537681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3772" y="4313084"/>
            <a:ext cx="6130456" cy="4830916"/>
          </a:xfrm>
        </p:spPr>
        <p:txBody>
          <a:bodyPr/>
          <a:lstStyle/>
          <a:p>
            <a:pPr marL="0" marR="0" lvl="0" indent="0" algn="just" defTabSz="914400" rtl="0" eaLnBrk="1" fontAlgn="auto" latinLnBrk="0" hangingPunct="1">
              <a:spcBef>
                <a:spcPts val="600"/>
              </a:spcBef>
              <a:buClrTx/>
              <a:buSzTx/>
              <a:buFontTx/>
              <a:buNone/>
              <a:tabLst/>
              <a:defRPr/>
            </a:pPr>
            <a:r>
              <a:rPr lang="en-GB" sz="1200" b="0" i="0" kern="1200" dirty="0">
                <a:effectLst/>
                <a:ea typeface="+mn-ea"/>
                <a:cs typeface="+mn-cs"/>
              </a:rPr>
              <a:t>The cruel reality of today is that Roma children continue to fall behind their non-Roma peers when it comes to education, with many being denied equal access (from early childhood education to high level studies). The school environment is hostile to Roma children, teachers, and pupils rejecting them. </a:t>
            </a:r>
            <a:r>
              <a:rPr lang="en-GB" b="0" i="0" dirty="0">
                <a:effectLst/>
              </a:rPr>
              <a:t>Roma children continue to be racially </a:t>
            </a:r>
            <a:r>
              <a:rPr lang="en-GB" b="0" i="0" strike="noStrike" dirty="0">
                <a:effectLst/>
                <a:hlinkClick r:id="rId3">
                  <a:extLst>
                    <a:ext uri="{A12FA001-AC4F-418D-AE19-62706E023703}">
                      <ahyp:hlinkClr xmlns:ahyp="http://schemas.microsoft.com/office/drawing/2018/hyperlinkcolor" val="tx"/>
                    </a:ext>
                  </a:extLst>
                </a:hlinkClick>
              </a:rPr>
              <a:t>discriminated in school systems</a:t>
            </a:r>
            <a:r>
              <a:rPr lang="en-GB" b="0" i="0" dirty="0">
                <a:effectLst/>
              </a:rPr>
              <a:t> all across Eastern Europe also through the physical separation, mainly by one of three means: being placed in ‘special needs’ schools; </a:t>
            </a:r>
            <a:r>
              <a:rPr lang="en-GB" b="0" i="0" strike="noStrike" dirty="0">
                <a:effectLst/>
                <a:hlinkClick r:id="rId4">
                  <a:extLst>
                    <a:ext uri="{A12FA001-AC4F-418D-AE19-62706E023703}">
                      <ahyp:hlinkClr xmlns:ahyp="http://schemas.microsoft.com/office/drawing/2018/hyperlinkcolor" val="tx"/>
                    </a:ext>
                  </a:extLst>
                </a:hlinkClick>
              </a:rPr>
              <a:t>classroom segregation</a:t>
            </a:r>
            <a:r>
              <a:rPr lang="en-GB" b="0" i="0" dirty="0">
                <a:effectLst/>
              </a:rPr>
              <a:t> in the same school; or school segregation, as a result of residential segregation, where non-Roma parents do not send their children to schools within Roma populated areas</a:t>
            </a:r>
            <a:r>
              <a:rPr lang="hu-HU" sz="1200" b="0" i="0" kern="1200" dirty="0">
                <a:effectLst/>
                <a:ea typeface="+mn-ea"/>
                <a:cs typeface="+mn-cs"/>
              </a:rPr>
              <a:t>.</a:t>
            </a:r>
            <a:r>
              <a:rPr lang="en-GB" sz="1200" b="0" i="0" kern="1200" dirty="0">
                <a:effectLst/>
                <a:ea typeface="+mn-ea"/>
                <a:cs typeface="+mn-cs"/>
              </a:rPr>
              <a:t> As a continuation of the history of oppression presented in the previous slides, these following factors lead to</a:t>
            </a:r>
            <a:r>
              <a:rPr lang="en-GB" dirty="0"/>
              <a:t> poor educational outcomes among Roma</a:t>
            </a:r>
            <a:r>
              <a:rPr lang="hu-HU" sz="1200" b="0" i="0" kern="1200" dirty="0">
                <a:effectLst/>
                <a:ea typeface="+mn-ea"/>
                <a:cs typeface="+mn-cs"/>
              </a:rPr>
              <a:t>:</a:t>
            </a:r>
            <a:r>
              <a:rPr lang="en-GB" sz="1200" b="0" i="0" kern="1200" dirty="0">
                <a:effectLst/>
                <a:ea typeface="+mn-ea"/>
                <a:cs typeface="+mn-cs"/>
              </a:rPr>
              <a:t> </a:t>
            </a:r>
          </a:p>
          <a:p>
            <a:pPr algn="just">
              <a:spcBef>
                <a:spcPts val="600"/>
              </a:spcBef>
            </a:pPr>
            <a:r>
              <a:rPr lang="hu-HU" sz="1200" b="0" i="0" kern="1200" dirty="0">
                <a:effectLst/>
                <a:ea typeface="+mn-ea"/>
                <a:cs typeface="+mn-cs"/>
              </a:rPr>
              <a:t>1. </a:t>
            </a:r>
            <a:r>
              <a:rPr lang="en-GB" dirty="0"/>
              <a:t>Lack of quality early childhood education services</a:t>
            </a:r>
            <a:r>
              <a:rPr lang="hu-HU" sz="1200" b="0" i="0" kern="1200" dirty="0">
                <a:effectLst/>
                <a:ea typeface="+mn-ea"/>
                <a:cs typeface="+mn-cs"/>
              </a:rPr>
              <a:t> - </a:t>
            </a:r>
            <a:r>
              <a:rPr lang="en-GB" dirty="0"/>
              <a:t>The low educational achievement among Roma can in large part be attributed to poor quality or non-existent institutions and support for the development, care, and education of very young children</a:t>
            </a:r>
            <a:r>
              <a:rPr lang="hu-HU" sz="1200" b="0" i="0" kern="1200" dirty="0">
                <a:effectLst/>
                <a:ea typeface="+mn-ea"/>
                <a:cs typeface="+mn-cs"/>
              </a:rPr>
              <a:t>. Roma chidlren face triple burden: </a:t>
            </a:r>
            <a:r>
              <a:rPr lang="en-GB" dirty="0"/>
              <a:t>First, they are subject to the stigma and discrimination that are associated with poor Roma communities. Second, like other young children who are dependent and voiceless, they too are most likely to have their needs and rights overlooked as countries in Central and Eastern Europe cope with social and economic transition and sectoral reform. Third, mainstream early care and educational institutions are conventionally insensitive to the cultural and linguistic background of Roma communities; this reinforces Roma young children’s exclusion from service provision, thereby deepening disparities and increasing marginalization and vulnerability.</a:t>
            </a:r>
            <a:r>
              <a:rPr lang="hu-HU" dirty="0"/>
              <a:t> </a:t>
            </a:r>
            <a:r>
              <a:rPr lang="en-GB" dirty="0"/>
              <a:t>The problems are compounded by the fact that a majority of the Roma parents have themselves received an inadequate education, making them less empowered to claim the right to quality education for their own children.</a:t>
            </a:r>
            <a:endParaRPr lang="hu-HU" sz="1200" kern="1200" dirty="0">
              <a:ea typeface="+mn-ea"/>
              <a:cs typeface="+mn-cs"/>
            </a:endParaRPr>
          </a:p>
          <a:p>
            <a:pPr algn="just">
              <a:spcBef>
                <a:spcPts val="600"/>
              </a:spcBef>
            </a:pPr>
            <a:r>
              <a:rPr lang="hu-HU" sz="1200" kern="1200" dirty="0">
                <a:ea typeface="+mn-ea"/>
                <a:cs typeface="+mn-cs"/>
              </a:rPr>
              <a:t>Resource:  </a:t>
            </a:r>
            <a:r>
              <a:rPr lang="en-GB" dirty="0">
                <a:hlinkClick r:id="rId5"/>
              </a:rPr>
              <a:t>Roma and Travellers in six countries | European Union Agency for Fundamental Rights (europa.eu)</a:t>
            </a:r>
            <a:endParaRPr lang="hu-HU" sz="1200" kern="1200" dirty="0">
              <a:ea typeface="+mn-ea"/>
              <a:cs typeface="+mn-cs"/>
            </a:endParaRPr>
          </a:p>
          <a:p>
            <a:pPr algn="just">
              <a:spcBef>
                <a:spcPts val="600"/>
              </a:spcBef>
            </a:pPr>
            <a:endParaRPr lang="en-US" dirty="0"/>
          </a:p>
        </p:txBody>
      </p:sp>
      <p:sp>
        <p:nvSpPr>
          <p:cNvPr id="4" name="Slide Number Placeholder 3"/>
          <p:cNvSpPr>
            <a:spLocks noGrp="1"/>
          </p:cNvSpPr>
          <p:nvPr>
            <p:ph type="sldNum" sz="quarter" idx="5"/>
          </p:nvPr>
        </p:nvSpPr>
        <p:spPr/>
        <p:txBody>
          <a:bodyPr/>
          <a:lstStyle/>
          <a:p>
            <a:fld id="{2DEB0C48-1CD8-4415-97AF-0187712161DE}" type="slidenum">
              <a:rPr lang="en-US" smtClean="0"/>
              <a:t>21</a:t>
            </a:fld>
            <a:endParaRPr lang="en-US"/>
          </a:p>
        </p:txBody>
      </p:sp>
    </p:spTree>
    <p:extLst>
      <p:ext uri="{BB962C8B-B14F-4D97-AF65-F5344CB8AC3E}">
        <p14:creationId xmlns:p14="http://schemas.microsoft.com/office/powerpoint/2010/main" val="275592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00221"/>
            <a:ext cx="6248400" cy="4701540"/>
          </a:xfrm>
        </p:spPr>
        <p:txBody>
          <a:bodyPr/>
          <a:lstStyle/>
          <a:p>
            <a:pPr algn="just">
              <a:spcBef>
                <a:spcPts val="600"/>
              </a:spcBef>
            </a:pPr>
            <a:r>
              <a:rPr lang="hu-HU" sz="1150" kern="1200" dirty="0">
                <a:ea typeface="+mn-ea"/>
                <a:cs typeface="+mn-cs"/>
              </a:rPr>
              <a:t>2. </a:t>
            </a:r>
            <a:r>
              <a:rPr lang="hu-HU" sz="1150" dirty="0"/>
              <a:t>Prejudice against Roma - </a:t>
            </a:r>
            <a:r>
              <a:rPr lang="en-GB" sz="1150" dirty="0"/>
              <a:t>Negative assumptions about the intellectual inferiority of Roma children are widespread across the region as well as disregard of parents towards education. Stereotypes held by teachers lower their expectations and inspire weaker instruction. For example, 47% of teachers in Slovakia believed that Roma children could not succeed in school, and 88% believed that Roma children are less capable than their non-Romani peers</a:t>
            </a:r>
            <a:r>
              <a:rPr lang="hu-HU" sz="1150" dirty="0"/>
              <a:t>.</a:t>
            </a:r>
            <a:r>
              <a:rPr lang="en-GB" sz="1150" dirty="0"/>
              <a:t> In a survey conducted by the European Roma Rights Centre, children testified that teachers systematically ignore them in the educational process. Verbal and physical castigation of Roma classmates by majority students is not uncommon. According to a survey of Hungarian schoolteachers, Roma are the least preferred students out of all minorities.</a:t>
            </a:r>
            <a:r>
              <a:rPr lang="hu-HU" sz="1150" dirty="0"/>
              <a:t> </a:t>
            </a:r>
            <a:r>
              <a:rPr lang="en-GB" sz="1150" dirty="0"/>
              <a:t>Under these conditions, it is not surprising that Roma children suffer from lower self-esteem, academic performance, enrolment and retention rates, and a poorer ability to transition between levels of education. Many Roma parents feel reluctant to send their children to school, perceiving it as a hostile place that offers little of value for their children, particularly as the high unemployment rates among their communities serve as a disincentive to the need for formal qualifications. </a:t>
            </a:r>
            <a:endParaRPr lang="hu-HU" sz="1150" dirty="0"/>
          </a:p>
          <a:p>
            <a:pPr algn="just">
              <a:spcBef>
                <a:spcPts val="600"/>
              </a:spcBef>
            </a:pPr>
            <a:r>
              <a:rPr lang="hu-HU" sz="1150" dirty="0"/>
              <a:t>3. </a:t>
            </a:r>
            <a:r>
              <a:rPr lang="en-US" sz="1150" dirty="0"/>
              <a:t>Segregation</a:t>
            </a:r>
            <a:r>
              <a:rPr lang="hu-HU" sz="1150" dirty="0"/>
              <a:t> – Segregation of Roma children </a:t>
            </a:r>
            <a:r>
              <a:rPr lang="en-GB" sz="1150" dirty="0"/>
              <a:t>takes </a:t>
            </a:r>
            <a:r>
              <a:rPr lang="hu-HU" sz="1150" dirty="0"/>
              <a:t>different forms. Segregation between schools means that certain schools will be dominated by Roma and other ones by non-Roma (majority) children even within one neighbourhood. I</a:t>
            </a:r>
            <a:r>
              <a:rPr lang="en-GB" sz="1150" dirty="0"/>
              <a:t>n</a:t>
            </a:r>
            <a:r>
              <a:rPr lang="hu-HU" sz="1150" dirty="0"/>
              <a:t> most of the case</a:t>
            </a:r>
            <a:r>
              <a:rPr lang="en-GB" sz="1150" dirty="0"/>
              <a:t>s</a:t>
            </a:r>
            <a:r>
              <a:rPr lang="hu-HU" sz="1150" dirty="0"/>
              <a:t> non-Roma parents decide to </a:t>
            </a:r>
            <a:r>
              <a:rPr lang="en-GB" sz="1150" dirty="0"/>
              <a:t>remove </a:t>
            </a:r>
            <a:r>
              <a:rPr lang="hu-HU" sz="1150" dirty="0"/>
              <a:t>their children from </a:t>
            </a:r>
            <a:r>
              <a:rPr lang="en-GB" sz="1150" dirty="0"/>
              <a:t>a </a:t>
            </a:r>
            <a:r>
              <a:rPr lang="hu-HU" sz="1150" dirty="0"/>
              <a:t>school where there any many Roma students and enroll them into more well-developed and moderni</a:t>
            </a:r>
            <a:r>
              <a:rPr lang="en-GB" sz="1150" dirty="0"/>
              <a:t>s</a:t>
            </a:r>
            <a:r>
              <a:rPr lang="hu-HU" sz="1150" dirty="0"/>
              <a:t>ed schools</a:t>
            </a:r>
            <a:r>
              <a:rPr lang="en-GB" sz="1150" dirty="0"/>
              <a:t> (</a:t>
            </a:r>
            <a:r>
              <a:rPr lang="en-GB" sz="1150" u="sng" dirty="0"/>
              <a:t>also know as the ‘white flight’ phenomenon)</a:t>
            </a:r>
            <a:r>
              <a:rPr lang="hu-HU" sz="1150" dirty="0"/>
              <a:t>. In these well-developed schools Roma students are not allowed to enroll and are denied to </a:t>
            </a:r>
            <a:r>
              <a:rPr lang="en-GB" sz="1150" dirty="0"/>
              <a:t>even </a:t>
            </a:r>
            <a:r>
              <a:rPr lang="hu-HU" sz="1150" dirty="0"/>
              <a:t>enter the premises of the school. The Roma-dominated schools tend to </a:t>
            </a:r>
            <a:r>
              <a:rPr lang="en-GB" sz="1150" dirty="0"/>
              <a:t>be </a:t>
            </a:r>
            <a:r>
              <a:rPr lang="hu-HU" sz="1150" dirty="0"/>
              <a:t>less equipped, </a:t>
            </a:r>
            <a:r>
              <a:rPr lang="en-GB" sz="1150" dirty="0"/>
              <a:t>they </a:t>
            </a:r>
            <a:r>
              <a:rPr lang="hu-HU" sz="1150" dirty="0"/>
              <a:t>struggle with shortage of teachers, lack of funding. </a:t>
            </a:r>
            <a:r>
              <a:rPr lang="en-GB" sz="1150" dirty="0"/>
              <a:t>S</a:t>
            </a:r>
            <a:r>
              <a:rPr lang="hu-HU" sz="1150" dirty="0"/>
              <a:t>egregation within school</a:t>
            </a:r>
            <a:r>
              <a:rPr lang="en-GB" sz="1150" dirty="0"/>
              <a:t>s</a:t>
            </a:r>
            <a:r>
              <a:rPr lang="hu-HU" sz="1150" dirty="0"/>
              <a:t> means that</a:t>
            </a:r>
            <a:r>
              <a:rPr lang="en-GB" sz="1150" dirty="0"/>
              <a:t>, for example,</a:t>
            </a:r>
            <a:r>
              <a:rPr lang="hu-HU" sz="1150" dirty="0"/>
              <a:t> within one common school, Roma children are denied to sit in the front rows in the classrom and are pushed to back of the classrooms or are placed in a </a:t>
            </a:r>
            <a:r>
              <a:rPr lang="en-GB" sz="1150" dirty="0"/>
              <a:t>separated</a:t>
            </a:r>
            <a:r>
              <a:rPr lang="hu-HU" sz="1150" dirty="0"/>
              <a:t> </a:t>
            </a:r>
            <a:r>
              <a:rPr lang="en-GB" sz="1150" dirty="0"/>
              <a:t>section</a:t>
            </a:r>
            <a:r>
              <a:rPr lang="hu-HU" sz="1150" dirty="0"/>
              <a:t> of the school (for instance </a:t>
            </a:r>
            <a:r>
              <a:rPr lang="en-GB" sz="1150" dirty="0"/>
              <a:t>in</a:t>
            </a:r>
            <a:r>
              <a:rPr lang="hu-HU" sz="1150" dirty="0"/>
              <a:t> class</a:t>
            </a:r>
            <a:r>
              <a:rPr lang="en-GB" sz="1150" dirty="0"/>
              <a:t>es or on entire floors where only</a:t>
            </a:r>
            <a:r>
              <a:rPr lang="hu-HU" sz="1150" dirty="0"/>
              <a:t> Roma pupils</a:t>
            </a:r>
            <a:r>
              <a:rPr lang="en-GB" sz="1150" dirty="0"/>
              <a:t> are placed</a:t>
            </a:r>
            <a:r>
              <a:rPr lang="hu-HU" sz="1150" dirty="0"/>
              <a:t>). </a:t>
            </a:r>
            <a:endParaRPr lang="en-GB" sz="1150" dirty="0"/>
          </a:p>
          <a:p>
            <a:pPr algn="just">
              <a:spcBef>
                <a:spcPts val="600"/>
              </a:spcBef>
            </a:pPr>
            <a:r>
              <a:rPr lang="en-GB" sz="1150" dirty="0"/>
              <a:t>Photo source: https://www.flickr.com/photos/193092213@N08/51468122439 </a:t>
            </a:r>
            <a:endParaRPr lang="en-US" sz="1150" dirty="0"/>
          </a:p>
        </p:txBody>
      </p:sp>
      <p:sp>
        <p:nvSpPr>
          <p:cNvPr id="4" name="Slide Number Placeholder 3"/>
          <p:cNvSpPr>
            <a:spLocks noGrp="1"/>
          </p:cNvSpPr>
          <p:nvPr>
            <p:ph type="sldNum" sz="quarter" idx="5"/>
          </p:nvPr>
        </p:nvSpPr>
        <p:spPr/>
        <p:txBody>
          <a:bodyPr/>
          <a:lstStyle/>
          <a:p>
            <a:fld id="{2DEB0C48-1CD8-4415-97AF-0187712161DE}" type="slidenum">
              <a:rPr lang="en-US" smtClean="0"/>
              <a:t>22</a:t>
            </a:fld>
            <a:endParaRPr lang="en-US" dirty="0"/>
          </a:p>
        </p:txBody>
      </p:sp>
    </p:spTree>
    <p:extLst>
      <p:ext uri="{BB962C8B-B14F-4D97-AF65-F5344CB8AC3E}">
        <p14:creationId xmlns:p14="http://schemas.microsoft.com/office/powerpoint/2010/main" val="171264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31200"/>
          </a:xfrm>
        </p:spPr>
        <p:txBody>
          <a:bodyPr/>
          <a:lstStyle/>
          <a:p>
            <a:pPr algn="just"/>
            <a:r>
              <a:rPr lang="en-US" dirty="0">
                <a:ea typeface="+mj-ea"/>
                <a:cs typeface="+mj-cs"/>
              </a:rPr>
              <a:t>According to the latest evaluation at EU level on Roma inclusion, housing is the area with the least registered progress in the past ten years which requires continuous investment and political engagement.</a:t>
            </a:r>
          </a:p>
          <a:p>
            <a:pPr algn="just"/>
            <a:endParaRPr lang="en-US" dirty="0">
              <a:ea typeface="+mj-ea"/>
              <a:cs typeface="+mj-cs"/>
            </a:endParaRPr>
          </a:p>
          <a:p>
            <a:pPr algn="just"/>
            <a:r>
              <a:rPr lang="en-US" dirty="0">
                <a:ea typeface="+mj-ea"/>
                <a:cs typeface="+mj-cs"/>
              </a:rPr>
              <a:t>After a decade of work under the previous EU Roma framework, an evaluation of the housing situation of the Roma shows that “Especially due to inadequate and segregated housing, the housing situation remains difficult.” </a:t>
            </a:r>
            <a:r>
              <a:rPr lang="en-US" i="1" dirty="0">
                <a:ea typeface="+mj-ea"/>
                <a:cs typeface="+mj-cs"/>
              </a:rPr>
              <a:t>(source: </a:t>
            </a:r>
            <a:r>
              <a:rPr lang="en-US" b="0" i="1" dirty="0">
                <a:solidFill>
                  <a:srgbClr val="292929"/>
                </a:solidFill>
                <a:effectLst/>
              </a:rPr>
              <a:t>Communication from the Commission to the European Parliament and the Council. A Union of Equality: EU Roma strategic framework for equality, inclusion and participation, Brussels, 7.10.2020 COM(2020) 620 final.)</a:t>
            </a:r>
            <a:endParaRPr lang="en-US" i="1" dirty="0">
              <a:ea typeface="+mj-ea"/>
              <a:cs typeface="+mj-cs"/>
            </a:endParaRPr>
          </a:p>
          <a:p>
            <a:endParaRPr lang="en-US" dirty="0"/>
          </a:p>
          <a:p>
            <a:pPr algn="just"/>
            <a:r>
              <a:rPr lang="en-US" dirty="0">
                <a:ea typeface="+mj-ea"/>
                <a:cs typeface="+mj-cs"/>
              </a:rPr>
              <a:t>The issues that Roma communities face with regard to housing and homelessness are complex and involve  the demolition of property; the impediment of the </a:t>
            </a:r>
            <a:r>
              <a:rPr lang="en-US" dirty="0" err="1">
                <a:ea typeface="+mj-ea"/>
                <a:cs typeface="+mj-cs"/>
              </a:rPr>
              <a:t>legalisation</a:t>
            </a:r>
            <a:r>
              <a:rPr lang="en-US" dirty="0">
                <a:ea typeface="+mj-ea"/>
                <a:cs typeface="+mj-cs"/>
              </a:rPr>
              <a:t> of informal settlements; forced evictions; environmental racism; energy poverty; residential segregation; discrimination in accessing housing or housing deprivation, and overcrowding.</a:t>
            </a:r>
          </a:p>
          <a:p>
            <a:endParaRPr lang="en-US" dirty="0">
              <a:ea typeface="+mj-ea"/>
              <a:cs typeface="+mj-cs"/>
            </a:endParaRPr>
          </a:p>
          <a:p>
            <a:r>
              <a:rPr lang="en-US" dirty="0">
                <a:ea typeface="+mj-ea"/>
                <a:cs typeface="+mj-cs"/>
              </a:rPr>
              <a:t>For more information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ERGO Network, </a:t>
            </a:r>
            <a:r>
              <a:rPr lang="en-US" i="1" dirty="0">
                <a:hlinkClick r:id="rId3"/>
              </a:rPr>
              <a:t>Snapshot on Housing and Assistance for the Homeless</a:t>
            </a:r>
            <a:r>
              <a:rPr lang="en-US" dirty="0"/>
              <a:t>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defRPr/>
            </a:pPr>
            <a:r>
              <a:rPr lang="en-US" u="sng" dirty="0">
                <a:solidFill>
                  <a:srgbClr val="11354E"/>
                </a:solidFill>
              </a:rPr>
              <a:t>FEANTSA, </a:t>
            </a:r>
            <a:r>
              <a:rPr lang="en-US" b="0" i="0" u="sng" dirty="0">
                <a:solidFill>
                  <a:srgbClr val="11354E"/>
                </a:solidFill>
                <a:effectLst/>
                <a:hlinkClick r:id="rId4"/>
              </a:rPr>
              <a:t>HOMELESS IN EUROPE MAGAZINE WINTER 2020 - ROMA EXPERIENCES OF HOMELESSNESS IN EUROPE</a:t>
            </a:r>
            <a:r>
              <a:rPr lang="en-US" b="0" i="0" u="sng" dirty="0">
                <a:solidFill>
                  <a:srgbClr val="11354E"/>
                </a:solidFill>
                <a:effectLst/>
              </a:rPr>
              <a:t> (2020)</a:t>
            </a:r>
            <a:endParaRPr lang="en-US" dirty="0"/>
          </a:p>
          <a:p>
            <a:endParaRPr lang="fr-BE" dirty="0"/>
          </a:p>
        </p:txBody>
      </p:sp>
      <p:sp>
        <p:nvSpPr>
          <p:cNvPr id="4" name="Slide Number Placeholder 3"/>
          <p:cNvSpPr>
            <a:spLocks noGrp="1"/>
          </p:cNvSpPr>
          <p:nvPr>
            <p:ph type="sldNum" sz="quarter" idx="5"/>
          </p:nvPr>
        </p:nvSpPr>
        <p:spPr/>
        <p:txBody>
          <a:bodyPr/>
          <a:lstStyle/>
          <a:p>
            <a:fld id="{093CD41D-A93A-4645-8E9C-B1A36C9580DC}" type="slidenum">
              <a:rPr lang="en-GB" smtClean="0"/>
              <a:t>23</a:t>
            </a:fld>
            <a:endParaRPr lang="en-GB"/>
          </a:p>
        </p:txBody>
      </p:sp>
    </p:spTree>
    <p:extLst>
      <p:ext uri="{BB962C8B-B14F-4D97-AF65-F5344CB8AC3E}">
        <p14:creationId xmlns:p14="http://schemas.microsoft.com/office/powerpoint/2010/main" val="1160368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5760" y="4400550"/>
            <a:ext cx="6241774" cy="4560570"/>
          </a:xfrm>
        </p:spPr>
        <p:txBody>
          <a:bodyPr/>
          <a:lstStyle/>
          <a:p>
            <a:pPr algn="just">
              <a:spcBef>
                <a:spcPts val="600"/>
              </a:spcBef>
            </a:pPr>
            <a:r>
              <a:rPr lang="en-GB" dirty="0"/>
              <a:t>According to </a:t>
            </a:r>
            <a:r>
              <a:rPr lang="en-GB" kern="100" dirty="0">
                <a:solidFill>
                  <a:srgbClr val="117BA5"/>
                </a:solidFill>
                <a:effectLst/>
                <a:latin typeface="Calibri" panose="020F0502020204030204" pitchFamily="34" charset="0"/>
                <a:ea typeface="Calibri" panose="020F0502020204030204" pitchFamily="34" charset="0"/>
                <a:cs typeface="Times New Roman" panose="02020603050405020304" pitchFamily="18" charset="0"/>
                <a:hlinkClick r:id="rId3"/>
              </a:rPr>
              <a:t>the FRA report from 2022</a:t>
            </a:r>
            <a:r>
              <a:rPr lang="en-GB" dirty="0"/>
              <a:t>, the access to the labour market for Roma remains limited. On average, 43% of Roma aged 20 to 64 in the countries surveyed were in paid work in 2021 – that is, in full-time work, in part-time work, doing ad hoc jobs, in self-employment or occasional work – or had worked in the past four weeks. The situation has not changed since 2016. </a:t>
            </a:r>
            <a:r>
              <a:rPr lang="en-GB" b="0" i="0" dirty="0">
                <a:effectLst/>
              </a:rPr>
              <a:t>The majority of working age Roma in Central and South-eastern Europe do not have a job and many have been out of work for a considerable length of time. Growing numbers of Roma, especially of young people, have never had a job.</a:t>
            </a:r>
          </a:p>
          <a:p>
            <a:pPr algn="just">
              <a:spcBef>
                <a:spcPts val="600"/>
              </a:spcBef>
            </a:pPr>
            <a:r>
              <a:rPr lang="en-GB" b="0" i="0" dirty="0">
                <a:effectLst/>
              </a:rPr>
              <a:t>The mass-unemployment of working age Roma is most often perceived as a labour market supply - side issue and the high level of unemployment is attributed to Roma’s inability to find employment because of their low levels of education, out-of-date work skills, and detachment from the labour market. Additionally, large segments of the Romani community lost out during the economic and industrial restructuring that occurred during the transition from Communism. Undoubtedly, these factors create very real barriers that reduce employability and exclude many Roma from work. </a:t>
            </a:r>
            <a:r>
              <a:rPr lang="en-GB" dirty="0"/>
              <a:t>B</a:t>
            </a:r>
            <a:r>
              <a:rPr lang="en-GB" b="0" i="0" dirty="0">
                <a:effectLst/>
              </a:rPr>
              <a:t>ut there is another dimension to add to this: discrimination. This significantly aggravates the situation and causes systemic exclusion from employment for vast numbers of working-age Roma.</a:t>
            </a:r>
            <a:endParaRPr lang="hu-HU" b="0" i="0" dirty="0">
              <a:effectLst/>
            </a:endParaRPr>
          </a:p>
          <a:p>
            <a:pPr marL="0" marR="0" lvl="0" indent="0" algn="just" defTabSz="914400" rtl="0" eaLnBrk="1" fontAlgn="auto" latinLnBrk="0" hangingPunct="1">
              <a:lnSpc>
                <a:spcPct val="100000"/>
              </a:lnSpc>
              <a:spcBef>
                <a:spcPts val="600"/>
              </a:spcBef>
              <a:buClrTx/>
              <a:buSzTx/>
              <a:buFontTx/>
              <a:buNone/>
              <a:tabLst/>
              <a:defRPr/>
            </a:pPr>
            <a:r>
              <a:rPr lang="en-GB" b="0" i="0" dirty="0">
                <a:effectLst/>
              </a:rPr>
              <a:t>Discrimination is rejected as a major factor behind Romani unemployment, and when the issue is raised there is often strong resistance to discuss the subject or denial that the problem is sufficiently severe to demand attention. Employment discrimination against Roma is not considered a major determinant in the employment (or more importantly the non-employment) of Roma by the key actors in the labour market. Nonetheless, every third Roma </a:t>
            </a:r>
            <a:r>
              <a:rPr lang="en-GB" dirty="0"/>
              <a:t>older than 16 experienced discrimination due to being Roma when looking for work in the last 12 months before the FRA study.</a:t>
            </a:r>
            <a:endParaRPr lang="fr-BE" dirty="0"/>
          </a:p>
          <a:p>
            <a:pPr algn="just">
              <a:spcBef>
                <a:spcPts val="600"/>
              </a:spcBef>
            </a:pPr>
            <a:endParaRPr lang="en-US" dirty="0"/>
          </a:p>
        </p:txBody>
      </p:sp>
      <p:sp>
        <p:nvSpPr>
          <p:cNvPr id="4" name="Slide Number Placeholder 3"/>
          <p:cNvSpPr>
            <a:spLocks noGrp="1"/>
          </p:cNvSpPr>
          <p:nvPr>
            <p:ph type="sldNum" sz="quarter" idx="5"/>
          </p:nvPr>
        </p:nvSpPr>
        <p:spPr/>
        <p:txBody>
          <a:bodyPr/>
          <a:lstStyle/>
          <a:p>
            <a:fld id="{2DEB0C48-1CD8-4415-97AF-0187712161DE}" type="slidenum">
              <a:rPr lang="en-US" smtClean="0"/>
              <a:t>24</a:t>
            </a:fld>
            <a:endParaRPr lang="en-US"/>
          </a:p>
        </p:txBody>
      </p:sp>
    </p:spTree>
    <p:extLst>
      <p:ext uri="{BB962C8B-B14F-4D97-AF65-F5344CB8AC3E}">
        <p14:creationId xmlns:p14="http://schemas.microsoft.com/office/powerpoint/2010/main" val="30826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6490" y="4425950"/>
            <a:ext cx="6106602" cy="4718050"/>
          </a:xfrm>
        </p:spPr>
        <p:txBody>
          <a:bodyPr/>
          <a:lstStyle/>
          <a:p>
            <a:pPr marL="0" marR="0" lvl="0" indent="0" algn="just" defTabSz="914400" rtl="0" eaLnBrk="1" fontAlgn="auto" latinLnBrk="0" hangingPunct="1">
              <a:spcBef>
                <a:spcPts val="600"/>
              </a:spcBef>
              <a:buClrTx/>
              <a:buSzTx/>
              <a:buFontTx/>
              <a:buNone/>
              <a:tabLst/>
              <a:defRPr/>
            </a:pPr>
            <a:r>
              <a:rPr lang="hu-HU" dirty="0"/>
              <a:t>Lower life expectancy is a huge issue when it comes to the Romani population in Europe. Due to poverty, Roma people are more subjected to difficult</a:t>
            </a:r>
            <a:r>
              <a:rPr lang="en-GB" dirty="0"/>
              <a:t>y when</a:t>
            </a:r>
            <a:r>
              <a:rPr lang="hu-HU" dirty="0"/>
              <a:t> buying nutritious food</a:t>
            </a:r>
            <a:r>
              <a:rPr lang="en-GB" dirty="0"/>
              <a:t> or</a:t>
            </a:r>
            <a:r>
              <a:rPr lang="hu-HU" dirty="0"/>
              <a:t> having </a:t>
            </a:r>
            <a:r>
              <a:rPr lang="en-GB" dirty="0"/>
              <a:t>the recommended number of </a:t>
            </a:r>
            <a:r>
              <a:rPr lang="hu-HU" dirty="0"/>
              <a:t>meals daily. This factor contibutes to an unhealty lifesty</a:t>
            </a:r>
            <a:r>
              <a:rPr lang="en-GB" dirty="0"/>
              <a:t>le,</a:t>
            </a:r>
            <a:r>
              <a:rPr lang="hu-HU" dirty="0"/>
              <a:t> which is </a:t>
            </a:r>
            <a:r>
              <a:rPr lang="en-GB" dirty="0"/>
              <a:t>a key</a:t>
            </a:r>
            <a:r>
              <a:rPr lang="hu-HU" dirty="0"/>
              <a:t> reason behi</a:t>
            </a:r>
            <a:r>
              <a:rPr lang="en-GB" dirty="0"/>
              <a:t>n</a:t>
            </a:r>
            <a:r>
              <a:rPr lang="hu-HU" dirty="0"/>
              <a:t>d lower life expectancy. Mor</a:t>
            </a:r>
            <a:r>
              <a:rPr lang="en-GB" dirty="0" err="1"/>
              <a:t>eo</a:t>
            </a:r>
            <a:r>
              <a:rPr lang="hu-HU" dirty="0"/>
              <a:t>ver, due to the mental distress which social exclusion cau</a:t>
            </a:r>
            <a:r>
              <a:rPr lang="en-GB" dirty="0"/>
              <a:t>s</a:t>
            </a:r>
            <a:r>
              <a:rPr lang="hu-HU" dirty="0"/>
              <a:t>es, Roma people are also more likely </a:t>
            </a:r>
            <a:r>
              <a:rPr lang="en-GB" dirty="0"/>
              <a:t>to </a:t>
            </a:r>
            <a:r>
              <a:rPr lang="hu-HU" dirty="0"/>
              <a:t>suffer from addictions, such as drugs</a:t>
            </a:r>
            <a:r>
              <a:rPr lang="en-GB" dirty="0"/>
              <a:t> and</a:t>
            </a:r>
            <a:r>
              <a:rPr lang="hu-HU" dirty="0"/>
              <a:t> smokin</a:t>
            </a:r>
            <a:r>
              <a:rPr lang="en-GB" dirty="0"/>
              <a:t>g</a:t>
            </a:r>
            <a:r>
              <a:rPr lang="hu-HU" dirty="0"/>
              <a:t>.</a:t>
            </a:r>
          </a:p>
          <a:p>
            <a:pPr algn="just">
              <a:spcBef>
                <a:spcPts val="600"/>
              </a:spcBef>
            </a:pPr>
            <a:r>
              <a:rPr lang="en-GB" dirty="0"/>
              <a:t>According to the </a:t>
            </a:r>
            <a:r>
              <a:rPr lang="hu-HU" dirty="0"/>
              <a:t>FRA Roma Survey</a:t>
            </a:r>
            <a:r>
              <a:rPr lang="en-GB" dirty="0"/>
              <a:t> from 2021</a:t>
            </a:r>
            <a:r>
              <a:rPr lang="hu-HU" dirty="0"/>
              <a:t>, </a:t>
            </a:r>
            <a:r>
              <a:rPr lang="en-GB" dirty="0"/>
              <a:t>of those who had used healthcare services in the previous 12 months, more Roma women (16%) experienced discrimination than Roma men (13%). Respondents aged 16–24 report the lowest share (10%) of discrimination experiences when accessing health services, followed by the oldest (65+) age group (13%). Those in the 25–44 and 45–64 age groups report higher levels of discrimination (16%). Because of discrimination and </a:t>
            </a:r>
            <a:r>
              <a:rPr lang="hu-HU" dirty="0"/>
              <a:t>centuries long mistreatment, Roma people have trust issues to turn to doctors and health care workers for help. </a:t>
            </a:r>
            <a:r>
              <a:rPr lang="en-GB" dirty="0"/>
              <a:t>This also contributes to hardened access to health services and a higher level of self-medication among Roma communities.</a:t>
            </a:r>
          </a:p>
          <a:p>
            <a:pPr algn="just">
              <a:spcBef>
                <a:spcPts val="600"/>
              </a:spcBef>
            </a:pPr>
            <a:r>
              <a:rPr lang="en-GB" dirty="0"/>
              <a:t>In more recent years, the </a:t>
            </a:r>
            <a:r>
              <a:rPr lang="hu-HU" dirty="0"/>
              <a:t>Covid-19 pandemic</a:t>
            </a:r>
            <a:r>
              <a:rPr lang="en-GB" dirty="0"/>
              <a:t> has affected the daily lives of Roma and Travellers living in marginalised communities and suffering from social exclusion and poverty. The data collected in the FRA survey confirms that marginalised Roma and Travellers are amongst the most affected and impacted by Covid-19, mainly due to their devastating living conditions and exclusion, triggered by widespread </a:t>
            </a:r>
            <a:r>
              <a:rPr lang="hu-HU" dirty="0"/>
              <a:t>discrimination. D</a:t>
            </a:r>
            <a:r>
              <a:rPr lang="en-GB" dirty="0" err="1"/>
              <a:t>uring</a:t>
            </a:r>
            <a:r>
              <a:rPr lang="en-GB" dirty="0"/>
              <a:t> the pandemic, many Roma and Travellers living in poverty found it very hard to protect themselves from getting the virus due to their lack of access to water and sanitation. This was even harder for those living in segregated and informal settlements and/or improvised shelters. </a:t>
            </a:r>
            <a:endParaRPr lang="hu-HU" dirty="0"/>
          </a:p>
          <a:p>
            <a:pPr>
              <a:spcBef>
                <a:spcPts val="600"/>
              </a:spcBef>
            </a:pPr>
            <a:r>
              <a:rPr lang="hu-HU" dirty="0"/>
              <a:t>For more information on the situation of Roma in healthcare: https://epha.org/roma-health/</a:t>
            </a:r>
          </a:p>
          <a:p>
            <a:pPr>
              <a:spcBef>
                <a:spcPts val="600"/>
              </a:spcBef>
            </a:pPr>
            <a:endParaRPr lang="hu-HU" dirty="0"/>
          </a:p>
        </p:txBody>
      </p:sp>
      <p:sp>
        <p:nvSpPr>
          <p:cNvPr id="4" name="Slide Number Placeholder 3"/>
          <p:cNvSpPr>
            <a:spLocks noGrp="1"/>
          </p:cNvSpPr>
          <p:nvPr>
            <p:ph type="sldNum" sz="quarter" idx="5"/>
          </p:nvPr>
        </p:nvSpPr>
        <p:spPr/>
        <p:txBody>
          <a:bodyPr/>
          <a:lstStyle/>
          <a:p>
            <a:fld id="{2DEB0C48-1CD8-4415-97AF-0187712161DE}" type="slidenum">
              <a:rPr lang="en-US" smtClean="0"/>
              <a:t>25</a:t>
            </a:fld>
            <a:endParaRPr lang="en-US"/>
          </a:p>
        </p:txBody>
      </p:sp>
    </p:spTree>
    <p:extLst>
      <p:ext uri="{BB962C8B-B14F-4D97-AF65-F5344CB8AC3E}">
        <p14:creationId xmlns:p14="http://schemas.microsoft.com/office/powerpoint/2010/main" val="2750357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DEB0C48-1CD8-4415-97AF-0187712161DE}" type="slidenum">
              <a:rPr lang="en-US" smtClean="0"/>
              <a:t>26</a:t>
            </a:fld>
            <a:endParaRPr lang="en-US"/>
          </a:p>
        </p:txBody>
      </p:sp>
    </p:spTree>
    <p:extLst>
      <p:ext uri="{BB962C8B-B14F-4D97-AF65-F5344CB8AC3E}">
        <p14:creationId xmlns:p14="http://schemas.microsoft.com/office/powerpoint/2010/main" val="2904975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have reached the end of this module. </a:t>
            </a:r>
            <a:endParaRPr lang="es-E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next module, we will go into detail about the role of the Roma civil society in upholding Roma rights. </a:t>
            </a:r>
          </a:p>
          <a:p>
            <a:endParaRPr lang="en-GB" sz="1200" kern="1200" dirty="0">
              <a:solidFill>
                <a:schemeClr val="tx1"/>
              </a:solidFill>
              <a:effectLst/>
              <a:latin typeface="+mn-lt"/>
              <a:ea typeface="+mn-ea"/>
              <a:cs typeface="+mn-cs"/>
            </a:endParaRP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Thank you for reading our training modules! You can find all the modules on FEANTSA’s website (</a:t>
            </a:r>
            <a:r>
              <a:rPr lang="en-GB" dirty="0">
                <a:highlight>
                  <a:srgbClr val="FFFF00"/>
                </a:highlight>
                <a:latin typeface="Calibri" panose="020F0502020204030204" pitchFamily="34" charset="0"/>
                <a:ea typeface="Calibri" panose="020F0502020204030204" pitchFamily="34" charset="0"/>
                <a:cs typeface="Times New Roman" panose="02020603050405020304" pitchFamily="18" charset="0"/>
              </a:rPr>
              <a:t>insert link</a:t>
            </a:r>
            <a:r>
              <a:rPr lang="en-GB"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0A9AA34-C42E-4BE2-8A38-E141ABA62A80}" type="slidenum">
              <a:rPr lang="en-US" smtClean="0"/>
              <a:t>27</a:t>
            </a:fld>
            <a:endParaRPr lang="en-US"/>
          </a:p>
        </p:txBody>
      </p:sp>
    </p:spTree>
    <p:extLst>
      <p:ext uri="{BB962C8B-B14F-4D97-AF65-F5344CB8AC3E}">
        <p14:creationId xmlns:p14="http://schemas.microsoft.com/office/powerpoint/2010/main" val="276397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110" y="4348709"/>
            <a:ext cx="6329779" cy="4565897"/>
          </a:xfrm>
        </p:spPr>
        <p:txBody>
          <a:bodyPr/>
          <a:lstStyle/>
          <a:p>
            <a:pPr algn="just">
              <a:spcBef>
                <a:spcPts val="600"/>
              </a:spcBef>
            </a:pPr>
            <a:r>
              <a:rPr lang="en-US" dirty="0"/>
              <a:t>Firstly, who are the Roma? </a:t>
            </a:r>
          </a:p>
          <a:p>
            <a:pPr algn="just">
              <a:spcBef>
                <a:spcPts val="600"/>
              </a:spcBef>
            </a:pPr>
            <a:r>
              <a:rPr lang="en-US" dirty="0"/>
              <a:t>“The umbrella term “Roma” refers to Roma, Sinti, Kale and related groups in Europe, including </a:t>
            </a:r>
            <a:r>
              <a:rPr lang="en-GB" noProof="0" dirty="0"/>
              <a:t>Travellers</a:t>
            </a:r>
            <a:r>
              <a:rPr lang="en-US" dirty="0"/>
              <a:t> and the Eastern groups (Dom and Lom), and covers the wide diversity of the groups concerned, including persons who identify themselves as gypsies” (</a:t>
            </a:r>
            <a:r>
              <a:rPr lang="en-US" dirty="0" err="1"/>
              <a:t>CoE</a:t>
            </a:r>
            <a:r>
              <a:rPr lang="en-US" dirty="0"/>
              <a:t> Glossary of Terms relating to Roma 2012).</a:t>
            </a:r>
          </a:p>
          <a:p>
            <a:pPr algn="just">
              <a:spcBef>
                <a:spcPts val="600"/>
              </a:spcBef>
            </a:pPr>
            <a:r>
              <a:rPr lang="en-US" dirty="0"/>
              <a:t>The European Commission currently uses the following definition: “The reference to ‘Roma’, as an umbrella term, encompasses a wide range of different people of Romani origin such as: Roma, Sinti, Kale, </a:t>
            </a:r>
            <a:r>
              <a:rPr lang="en-US" dirty="0" err="1"/>
              <a:t>Romanichels</a:t>
            </a:r>
            <a:r>
              <a:rPr lang="en-US" dirty="0"/>
              <a:t> and </a:t>
            </a:r>
            <a:r>
              <a:rPr lang="en-US" dirty="0" err="1"/>
              <a:t>Boyash</a:t>
            </a:r>
            <a:r>
              <a:rPr lang="en-US" dirty="0"/>
              <a:t>/</a:t>
            </a:r>
            <a:r>
              <a:rPr lang="en-US" dirty="0" err="1"/>
              <a:t>Rudari</a:t>
            </a:r>
            <a:r>
              <a:rPr lang="en-US" dirty="0"/>
              <a:t>. It also encompasses groups such as </a:t>
            </a:r>
            <a:r>
              <a:rPr lang="en-US" dirty="0" err="1"/>
              <a:t>Ashkali</a:t>
            </a:r>
            <a:r>
              <a:rPr lang="en-US" dirty="0"/>
              <a:t>, Egyptians, </a:t>
            </a:r>
            <a:r>
              <a:rPr lang="en-US" dirty="0" err="1"/>
              <a:t>Yenish</a:t>
            </a:r>
            <a:r>
              <a:rPr lang="en-US" dirty="0"/>
              <a:t>, Dom, Lom, Rom and </a:t>
            </a:r>
            <a:r>
              <a:rPr lang="en-US" dirty="0" err="1"/>
              <a:t>Abdal</a:t>
            </a:r>
            <a:r>
              <a:rPr lang="en-US" dirty="0"/>
              <a:t>, as well as </a:t>
            </a:r>
            <a:r>
              <a:rPr lang="en-US" dirty="0" err="1"/>
              <a:t>Traveller</a:t>
            </a:r>
            <a:r>
              <a:rPr lang="en-US" dirty="0"/>
              <a:t> populations, including ethnic </a:t>
            </a:r>
            <a:r>
              <a:rPr lang="en-US" dirty="0" err="1"/>
              <a:t>Travellers</a:t>
            </a:r>
            <a:r>
              <a:rPr lang="en-US" dirty="0"/>
              <a:t> or those designated under the administrative term ‘gens du voyage’ and people who identify as g*</a:t>
            </a:r>
            <a:r>
              <a:rPr lang="en-US" dirty="0" err="1"/>
              <a:t>psies</a:t>
            </a:r>
            <a:r>
              <a:rPr lang="en-US" dirty="0"/>
              <a:t>, </a:t>
            </a:r>
            <a:r>
              <a:rPr lang="en-US" dirty="0" err="1"/>
              <a:t>Tsiganes</a:t>
            </a:r>
            <a:r>
              <a:rPr lang="en-US" dirty="0"/>
              <a:t> or Tziganes, without denying their specificities”.</a:t>
            </a:r>
          </a:p>
          <a:p>
            <a:pPr algn="just">
              <a:spcBef>
                <a:spcPts val="600"/>
              </a:spcBef>
            </a:pPr>
            <a:r>
              <a:rPr lang="en-US" sz="1200" dirty="0"/>
              <a:t>Roma are Europe’s largest minority. </a:t>
            </a:r>
            <a:r>
              <a:rPr lang="en-US" dirty="0"/>
              <a:t>An </a:t>
            </a:r>
            <a:r>
              <a:rPr lang="en-US" sz="1200" dirty="0"/>
              <a:t>estimate of almost 10-12 million Roma live in Europe, 6 million of which live within the EU. H</a:t>
            </a:r>
            <a:r>
              <a:rPr lang="fr-FR" sz="1200" dirty="0" err="1"/>
              <a:t>owever</a:t>
            </a:r>
            <a:r>
              <a:rPr lang="fr-FR" sz="1200" dirty="0"/>
              <a:t>, </a:t>
            </a:r>
            <a:r>
              <a:rPr lang="fr-FR" sz="1200" dirty="0" err="1"/>
              <a:t>it</a:t>
            </a:r>
            <a:r>
              <a:rPr lang="fr-FR" sz="1200" dirty="0"/>
              <a:t> </a:t>
            </a:r>
            <a:r>
              <a:rPr lang="fr-FR" sz="1200" dirty="0" err="1"/>
              <a:t>is</a:t>
            </a:r>
            <a:r>
              <a:rPr lang="fr-FR" sz="1200" dirty="0"/>
              <a:t> </a:t>
            </a:r>
            <a:r>
              <a:rPr lang="fr-FR" sz="1200" dirty="0" err="1"/>
              <a:t>difficult</a:t>
            </a:r>
            <a:r>
              <a:rPr lang="fr-FR" sz="1200" dirty="0"/>
              <a:t> to know the </a:t>
            </a:r>
            <a:r>
              <a:rPr lang="fr-FR" sz="1200" dirty="0" err="1"/>
              <a:t>precise</a:t>
            </a:r>
            <a:r>
              <a:rPr lang="fr-FR" sz="1200" dirty="0"/>
              <a:t> </a:t>
            </a:r>
            <a:r>
              <a:rPr lang="fr-FR" sz="1200" dirty="0" err="1"/>
              <a:t>number</a:t>
            </a:r>
            <a:r>
              <a:rPr lang="fr-FR" sz="1200" dirty="0"/>
              <a:t> </a:t>
            </a:r>
            <a:r>
              <a:rPr lang="fr-FR" sz="1200" dirty="0" err="1"/>
              <a:t>since</a:t>
            </a:r>
            <a:r>
              <a:rPr lang="fr-FR" sz="1200" dirty="0"/>
              <a:t> c</a:t>
            </a:r>
            <a:r>
              <a:rPr lang="hu-HU" dirty="0"/>
              <a:t>ollecting ethnic data can</a:t>
            </a:r>
            <a:r>
              <a:rPr lang="en-GB" dirty="0"/>
              <a:t> sometimes</a:t>
            </a:r>
            <a:r>
              <a:rPr lang="hu-HU" dirty="0"/>
              <a:t> be challenging. Some of the challenges </a:t>
            </a:r>
            <a:r>
              <a:rPr lang="en-GB" dirty="0"/>
              <a:t>may result from</a:t>
            </a:r>
            <a:r>
              <a:rPr lang="hu-HU" dirty="0"/>
              <a:t>:</a:t>
            </a:r>
            <a:endParaRPr lang="en-GB" dirty="0"/>
          </a:p>
          <a:p>
            <a:pPr marL="171450" indent="-171450" algn="just">
              <a:buFont typeface="Arial" panose="020B0604020202020204" pitchFamily="34" charset="0"/>
              <a:buChar char="•"/>
            </a:pPr>
            <a:r>
              <a:rPr lang="hu-HU" dirty="0"/>
              <a:t>Fear that ethnic data will be misused and can cause harm for the Roma community; </a:t>
            </a:r>
            <a:r>
              <a:rPr lang="en-GB" dirty="0"/>
              <a:t>a</a:t>
            </a:r>
            <a:r>
              <a:rPr lang="hu-HU" dirty="0"/>
              <a:t> fear deeply rooted in historical persecution. For instance, during the WWII national state institutions (such as schools, hospitals, </a:t>
            </a:r>
            <a:r>
              <a:rPr lang="en-GB" dirty="0"/>
              <a:t>and </a:t>
            </a:r>
            <a:r>
              <a:rPr lang="hu-HU" dirty="0"/>
              <a:t>municipalities) collected data about their Roma citizens, which was later used to deport and kill them.</a:t>
            </a:r>
          </a:p>
          <a:p>
            <a:pPr marL="171450" indent="-171450" algn="just">
              <a:buFont typeface="Arial" panose="020B0604020202020204" pitchFamily="34" charset="0"/>
              <a:buChar char="•"/>
            </a:pPr>
            <a:r>
              <a:rPr lang="hu-HU" dirty="0"/>
              <a:t>Roma people many times have strong national identities as well (Bulgarian, Romania, etc.) and when declaring their identities they do not include Roma as an ethnic identity.</a:t>
            </a:r>
          </a:p>
          <a:p>
            <a:pPr marL="171450" indent="-171450" algn="just">
              <a:buFont typeface="Arial" panose="020B0604020202020204" pitchFamily="34" charset="0"/>
              <a:buChar char="•"/>
            </a:pPr>
            <a:r>
              <a:rPr lang="hu-HU" dirty="0"/>
              <a:t>Some countr</a:t>
            </a:r>
            <a:r>
              <a:rPr lang="en-GB" dirty="0" err="1"/>
              <a:t>i</a:t>
            </a:r>
            <a:r>
              <a:rPr lang="hu-HU" dirty="0"/>
              <a:t>es do not see the importance of </a:t>
            </a:r>
            <a:r>
              <a:rPr lang="en-GB" dirty="0"/>
              <a:t>collecting</a:t>
            </a:r>
            <a:r>
              <a:rPr lang="hu-HU" dirty="0"/>
              <a:t> ethnic data </a:t>
            </a:r>
            <a:r>
              <a:rPr lang="en-GB" dirty="0"/>
              <a:t>at national level.</a:t>
            </a:r>
            <a:r>
              <a:rPr lang="hu-HU" dirty="0"/>
              <a:t> </a:t>
            </a:r>
            <a:endParaRPr lang="en-GB" dirty="0"/>
          </a:p>
          <a:p>
            <a:pPr algn="just"/>
            <a:endParaRPr lang="en-GB" dirty="0"/>
          </a:p>
          <a:p>
            <a:pPr algn="just"/>
            <a:r>
              <a:rPr lang="en-GB" dirty="0"/>
              <a:t>     </a:t>
            </a:r>
            <a:r>
              <a:rPr lang="hu-HU" dirty="0"/>
              <a:t>For more information: </a:t>
            </a:r>
            <a:r>
              <a:rPr lang="hu-HU" dirty="0">
                <a:hlinkClick r:id="rId3"/>
              </a:rPr>
              <a:t>http://www.errc.org/cikk.php?cikk=1935</a:t>
            </a:r>
            <a:r>
              <a:rPr lang="en-GB" dirty="0"/>
              <a:t> </a:t>
            </a:r>
            <a:endParaRPr lang="hu-HU" dirty="0"/>
          </a:p>
          <a:p>
            <a:pPr algn="just">
              <a:spcBef>
                <a:spcPts val="600"/>
              </a:spcBef>
            </a:pPr>
            <a:endParaRPr lang="hu-HU" dirty="0">
              <a:cs typeface="Calibri"/>
            </a:endParaRPr>
          </a:p>
          <a:p>
            <a:pPr algn="just">
              <a:spcBef>
                <a:spcPts val="600"/>
              </a:spcBef>
            </a:pPr>
            <a:endParaRPr lang="en-US" dirty="0">
              <a:cs typeface="Calibri"/>
            </a:endParaRPr>
          </a:p>
          <a:p>
            <a:pPr>
              <a:spcBef>
                <a:spcPts val="600"/>
              </a:spcBef>
            </a:pPr>
            <a:endParaRPr lang="en-US" dirty="0">
              <a:cs typeface="Calibri"/>
            </a:endParaRPr>
          </a:p>
          <a:p>
            <a:pPr marL="0" marR="0" lvl="0" indent="0" algn="just" defTabSz="914400" rtl="0" eaLnBrk="1" fontAlgn="auto" latinLnBrk="0" hangingPunct="1">
              <a:spcBef>
                <a:spcPts val="600"/>
              </a:spcBef>
              <a:spcAft>
                <a:spcPts val="0"/>
              </a:spcAft>
              <a:buClrTx/>
              <a:buSzTx/>
              <a:buFontTx/>
              <a:buNone/>
              <a:tabLst/>
              <a:defRPr/>
            </a:pPr>
            <a:endParaRPr lang="hu-HU" b="0" i="0" dirty="0">
              <a:solidFill>
                <a:srgbClr val="000000"/>
              </a:solidFill>
              <a:effectLst/>
            </a:endParaRPr>
          </a:p>
        </p:txBody>
      </p:sp>
      <p:sp>
        <p:nvSpPr>
          <p:cNvPr id="4" name="Slide Number Placeholder 3"/>
          <p:cNvSpPr>
            <a:spLocks noGrp="1"/>
          </p:cNvSpPr>
          <p:nvPr>
            <p:ph type="sldNum" sz="quarter" idx="5"/>
          </p:nvPr>
        </p:nvSpPr>
        <p:spPr/>
        <p:txBody>
          <a:bodyPr/>
          <a:lstStyle/>
          <a:p>
            <a:fld id="{2DEB0C48-1CD8-4415-97AF-0187712161DE}" type="slidenum">
              <a:rPr lang="en-US" smtClean="0"/>
              <a:t>3</a:t>
            </a:fld>
            <a:endParaRPr lang="en-US"/>
          </a:p>
        </p:txBody>
      </p:sp>
    </p:spTree>
    <p:extLst>
      <p:ext uri="{BB962C8B-B14F-4D97-AF65-F5344CB8AC3E}">
        <p14:creationId xmlns:p14="http://schemas.microsoft.com/office/powerpoint/2010/main" val="3927781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33350"/>
          </a:xfrm>
        </p:spPr>
        <p:txBody>
          <a:bodyPr/>
          <a:lstStyle/>
          <a:p>
            <a:pPr algn="just"/>
            <a:r>
              <a:rPr lang="en-GB" dirty="0"/>
              <a:t>The Roma</a:t>
            </a:r>
            <a:r>
              <a:rPr lang="hu-HU" dirty="0"/>
              <a:t>ni people’s</a:t>
            </a:r>
            <a:r>
              <a:rPr lang="en-GB" dirty="0"/>
              <a:t> Indian origin is uncontested. By analysing Romani, the language of the Roma, and comparing it with other languages, it could be shown that the Roma migrated from Central India to the Eastern parts of Northern India, and probably stayed there for some time. Then, they possibly moved via Persia and Armenia to the Byzantine Empire, to Asia Minor and later on to Greece. </a:t>
            </a:r>
          </a:p>
          <a:p>
            <a:pPr algn="just"/>
            <a:endParaRPr lang="en-GB" dirty="0"/>
          </a:p>
          <a:p>
            <a:pPr algn="just"/>
            <a:r>
              <a:rPr lang="en-GB" dirty="0"/>
              <a:t>Linguistic findings point at a fairly homogenous group which arrived in the Byzantine Empire, because all groups of Roma existing today have a common linguistic basis, which also includes parts of lexicon and grammar taken from Greek language. Also, according to more recent preliminary findings of population genetics, the Roma’s ancestors were Indian. These were supposedly part of a relatively small</a:t>
            </a:r>
            <a:r>
              <a:rPr lang="hu-HU" dirty="0"/>
              <a:t> </a:t>
            </a:r>
            <a:r>
              <a:rPr lang="en-GB" dirty="0"/>
              <a:t>homogenous group, as shown by analyses of blood groups. Differentiations within this group probably only occurred at the time of their arrival and their early spread into Europe. </a:t>
            </a:r>
            <a:endParaRPr lang="hu-HU" dirty="0"/>
          </a:p>
          <a:p>
            <a:pPr algn="just"/>
            <a:endParaRPr lang="hu-HU" dirty="0"/>
          </a:p>
          <a:p>
            <a:pPr marL="0" marR="0" lvl="0" indent="0" algn="just" defTabSz="914400" rtl="0" eaLnBrk="1" fontAlgn="auto" latinLnBrk="0" hangingPunct="1">
              <a:spcBef>
                <a:spcPts val="0"/>
              </a:spcBef>
              <a:spcAft>
                <a:spcPts val="0"/>
              </a:spcAft>
              <a:buClrTx/>
              <a:buSzTx/>
              <a:buFontTx/>
              <a:buNone/>
              <a:tabLst/>
              <a:defRPr/>
            </a:pPr>
            <a:r>
              <a:rPr lang="fr-FR" dirty="0"/>
              <a:t>The </a:t>
            </a:r>
            <a:r>
              <a:rPr lang="hu-HU" dirty="0"/>
              <a:t>Romani language</a:t>
            </a:r>
            <a:r>
              <a:rPr lang="fr-FR" dirty="0"/>
              <a:t> </a:t>
            </a:r>
            <a:r>
              <a:rPr lang="en-GB" dirty="0"/>
              <a:t>has many features of the so</a:t>
            </a:r>
            <a:r>
              <a:rPr lang="hu-HU" dirty="0"/>
              <a:t> </a:t>
            </a:r>
            <a:r>
              <a:rPr lang="en-GB" dirty="0"/>
              <a:t>called Central Indo-Aryan languages, like Hindi-Urdu, Panjabi, Gujarati or the Rajasthani group, but it also shares features with Northern Indo-Aryan languages like Kashmiri. Based on this and other considerations, it has been concluded that the Roma’s ancestors originally lived in Central India.</a:t>
            </a:r>
            <a:r>
              <a:rPr lang="hu-HU" dirty="0"/>
              <a:t> </a:t>
            </a:r>
            <a:r>
              <a:rPr lang="en-GB" dirty="0"/>
              <a:t>The precise time when the Roma left India is unknown. Linguistic data cannot provide precise dates, and there are no contemporary documents about the Roma’s migration through the Middle East. </a:t>
            </a:r>
            <a:endParaRPr lang="hu-HU" dirty="0"/>
          </a:p>
          <a:p>
            <a:pPr marL="0" marR="0" lvl="0" indent="0" algn="just" defTabSz="914400" rtl="0" eaLnBrk="1" fontAlgn="auto" latinLnBrk="0" hangingPunct="1">
              <a:spcBef>
                <a:spcPts val="0"/>
              </a:spcBef>
              <a:spcAft>
                <a:spcPts val="0"/>
              </a:spcAft>
              <a:buClrTx/>
              <a:buSzTx/>
              <a:buFontTx/>
              <a:buNone/>
              <a:tabLst/>
              <a:defRPr/>
            </a:pPr>
            <a:endParaRPr lang="hu-HU" dirty="0"/>
          </a:p>
          <a:p>
            <a:pPr marL="0" marR="0" lvl="0" indent="0" algn="just" defTabSz="914400" rtl="0" eaLnBrk="1" fontAlgn="auto" latinLnBrk="0" hangingPunct="1">
              <a:spcBef>
                <a:spcPts val="0"/>
              </a:spcBef>
              <a:spcAft>
                <a:spcPts val="0"/>
              </a:spcAft>
              <a:buClrTx/>
              <a:buSzTx/>
              <a:buFontTx/>
              <a:buNone/>
              <a:tabLst/>
              <a:defRPr/>
            </a:pPr>
            <a:r>
              <a:rPr lang="hu-HU" dirty="0"/>
              <a:t>Image: </a:t>
            </a:r>
            <a:r>
              <a:rPr lang="hu-HU" dirty="0">
                <a:hlinkClick r:id="rId3"/>
              </a:rPr>
              <a:t>https://rroma.org/roma-history/migration-map/</a:t>
            </a:r>
            <a:r>
              <a:rPr lang="en-GB" dirty="0"/>
              <a:t> </a:t>
            </a:r>
            <a:endParaRPr lang="en-US" dirty="0"/>
          </a:p>
          <a:p>
            <a:endParaRPr lang="en-US" dirty="0"/>
          </a:p>
          <a:p>
            <a:endParaRPr lang="en-US"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19F0417D-C244-46B3-A1F9-344628E4F880}" type="slidenum">
              <a:rPr lang="en-US" smtClean="0"/>
              <a:t>4</a:t>
            </a:fld>
            <a:endParaRPr lang="en-US"/>
          </a:p>
        </p:txBody>
      </p:sp>
    </p:spTree>
    <p:extLst>
      <p:ext uri="{BB962C8B-B14F-4D97-AF65-F5344CB8AC3E}">
        <p14:creationId xmlns:p14="http://schemas.microsoft.com/office/powerpoint/2010/main" val="63189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51390" cy="4655986"/>
          </a:xfrm>
        </p:spPr>
        <p:txBody>
          <a:bodyPr/>
          <a:lstStyle/>
          <a:p>
            <a:pPr algn="just">
              <a:spcBef>
                <a:spcPts val="600"/>
              </a:spcBef>
            </a:pPr>
            <a:r>
              <a:rPr lang="hu-HU" dirty="0"/>
              <a:t>When </a:t>
            </a:r>
            <a:r>
              <a:rPr lang="en-GB" dirty="0"/>
              <a:t>discussing </a:t>
            </a:r>
            <a:r>
              <a:rPr lang="hu-HU" dirty="0"/>
              <a:t>discrimination, </a:t>
            </a:r>
            <a:r>
              <a:rPr lang="en-GB" noProof="0" dirty="0"/>
              <a:t>it</a:t>
            </a:r>
            <a:r>
              <a:rPr lang="fr-FR" dirty="0"/>
              <a:t> </a:t>
            </a:r>
            <a:r>
              <a:rPr lang="en-GB" noProof="0" dirty="0"/>
              <a:t>is</a:t>
            </a:r>
            <a:r>
              <a:rPr lang="fr-FR" dirty="0"/>
              <a:t> important to </a:t>
            </a:r>
            <a:r>
              <a:rPr lang="fr-FR" dirty="0" err="1"/>
              <a:t>underline</a:t>
            </a:r>
            <a:r>
              <a:rPr lang="fr-FR" dirty="0"/>
              <a:t> the </a:t>
            </a:r>
            <a:r>
              <a:rPr lang="hu-HU" dirty="0"/>
              <a:t>historical process</a:t>
            </a:r>
            <a:r>
              <a:rPr lang="en-GB" dirty="0"/>
              <a:t>es</a:t>
            </a:r>
            <a:r>
              <a:rPr lang="hu-HU" dirty="0"/>
              <a:t> that led to the structural and deep-rooted racism</a:t>
            </a:r>
            <a:r>
              <a:rPr lang="en-GB" dirty="0"/>
              <a:t> against Roma</a:t>
            </a:r>
            <a:r>
              <a:rPr lang="hu-HU" dirty="0"/>
              <a:t> within </a:t>
            </a:r>
            <a:r>
              <a:rPr lang="fr-FR" dirty="0" err="1"/>
              <a:t>current</a:t>
            </a:r>
            <a:r>
              <a:rPr lang="fr-FR" dirty="0"/>
              <a:t> </a:t>
            </a:r>
            <a:r>
              <a:rPr lang="hu-HU" dirty="0"/>
              <a:t>European societies. </a:t>
            </a:r>
            <a:endParaRPr lang="en-GB" dirty="0"/>
          </a:p>
          <a:p>
            <a:pPr algn="just">
              <a:spcBef>
                <a:spcPts val="600"/>
              </a:spcBef>
            </a:pPr>
            <a:r>
              <a:rPr lang="hu-HU" dirty="0"/>
              <a:t>Until the 10-12th century</a:t>
            </a:r>
            <a:r>
              <a:rPr lang="fr-FR" dirty="0"/>
              <a:t>,</a:t>
            </a:r>
            <a:r>
              <a:rPr lang="hu-HU" dirty="0"/>
              <a:t> European societies (at this time we cannot talk about nation states yet) were quite homogenous. However, due to different </a:t>
            </a:r>
            <a:r>
              <a:rPr lang="en-GB" dirty="0"/>
              <a:t>developments</a:t>
            </a:r>
            <a:r>
              <a:rPr lang="hu-HU" dirty="0"/>
              <a:t> such as wars, persecution</a:t>
            </a:r>
            <a:r>
              <a:rPr lang="en-GB" dirty="0"/>
              <a:t>, and</a:t>
            </a:r>
            <a:r>
              <a:rPr lang="hu-HU" dirty="0"/>
              <a:t> developing travel routes, migration across continents (in the case of Roma from Asia to Eu</a:t>
            </a:r>
            <a:r>
              <a:rPr lang="en-GB" dirty="0"/>
              <a:t>r</a:t>
            </a:r>
            <a:r>
              <a:rPr lang="hu-HU" dirty="0"/>
              <a:t>ope)</a:t>
            </a:r>
            <a:r>
              <a:rPr lang="fr-FR" dirty="0"/>
              <a:t> </a:t>
            </a:r>
            <a:r>
              <a:rPr lang="fr-FR" dirty="0" err="1"/>
              <a:t>started</a:t>
            </a:r>
            <a:r>
              <a:rPr lang="fr-FR" dirty="0"/>
              <a:t> to </a:t>
            </a:r>
            <a:r>
              <a:rPr lang="fr-FR" dirty="0" err="1"/>
              <a:t>take</a:t>
            </a:r>
            <a:r>
              <a:rPr lang="fr-FR" dirty="0"/>
              <a:t> place.</a:t>
            </a:r>
          </a:p>
          <a:p>
            <a:pPr algn="just">
              <a:spcBef>
                <a:spcPts val="600"/>
              </a:spcBef>
            </a:pPr>
            <a:r>
              <a:rPr lang="hu-HU" dirty="0"/>
              <a:t>When Roma started to arrive </a:t>
            </a:r>
            <a:r>
              <a:rPr lang="en-GB" dirty="0"/>
              <a:t>in</a:t>
            </a:r>
            <a:r>
              <a:rPr lang="hu-HU" dirty="0"/>
              <a:t> Europe, people did not know where they c</a:t>
            </a:r>
            <a:r>
              <a:rPr lang="en-GB" dirty="0"/>
              <a:t>a</a:t>
            </a:r>
            <a:r>
              <a:rPr lang="hu-HU" dirty="0"/>
              <a:t>me from, </a:t>
            </a:r>
            <a:r>
              <a:rPr lang="en-GB" dirty="0"/>
              <a:t>and </a:t>
            </a:r>
            <a:r>
              <a:rPr lang="hu-HU" dirty="0"/>
              <a:t>did not understand their language(s)</a:t>
            </a:r>
            <a:r>
              <a:rPr lang="en-GB" dirty="0"/>
              <a:t>.</a:t>
            </a:r>
            <a:r>
              <a:rPr lang="hu-HU" dirty="0"/>
              <a:t> </a:t>
            </a:r>
            <a:r>
              <a:rPr lang="en-GB" dirty="0"/>
              <a:t>T</a:t>
            </a:r>
            <a:r>
              <a:rPr lang="hu-HU" dirty="0"/>
              <a:t>hey looked somehow different from what </a:t>
            </a:r>
            <a:r>
              <a:rPr lang="en-GB" dirty="0"/>
              <a:t>Europeans</a:t>
            </a:r>
            <a:r>
              <a:rPr lang="hu-HU" dirty="0"/>
              <a:t> </a:t>
            </a:r>
            <a:r>
              <a:rPr lang="fr-FR" dirty="0" err="1"/>
              <a:t>were</a:t>
            </a:r>
            <a:r>
              <a:rPr lang="fr-FR" dirty="0"/>
              <a:t> </a:t>
            </a:r>
            <a:r>
              <a:rPr lang="hu-HU" dirty="0"/>
              <a:t>used to. Roma people immediately became </a:t>
            </a:r>
            <a:r>
              <a:rPr lang="en-GB" dirty="0"/>
              <a:t>‘</a:t>
            </a:r>
            <a:r>
              <a:rPr lang="hu-HU" dirty="0"/>
              <a:t>the Other</a:t>
            </a:r>
            <a:r>
              <a:rPr lang="en-GB" dirty="0"/>
              <a:t>’</a:t>
            </a:r>
            <a:r>
              <a:rPr lang="hu-HU" dirty="0"/>
              <a:t>. At this time, we cannot talk about racism yet, since </a:t>
            </a:r>
            <a:r>
              <a:rPr lang="en-GB" dirty="0"/>
              <a:t>‘</a:t>
            </a:r>
            <a:r>
              <a:rPr lang="hu-HU" dirty="0"/>
              <a:t>race</a:t>
            </a:r>
            <a:r>
              <a:rPr lang="en-GB" dirty="0"/>
              <a:t>’</a:t>
            </a:r>
            <a:r>
              <a:rPr lang="hu-HU" dirty="0"/>
              <a:t> as a concept was not used until 16th century. However, discrmination based on visible racial features, differences in lifestyle, language, culture, etc.</a:t>
            </a:r>
            <a:r>
              <a:rPr lang="fr-FR" dirty="0"/>
              <a:t>, </a:t>
            </a:r>
            <a:r>
              <a:rPr lang="hu-HU" dirty="0"/>
              <a:t>hugely contributed to racism later.</a:t>
            </a:r>
            <a:endParaRPr lang="en-GB" dirty="0"/>
          </a:p>
          <a:p>
            <a:pPr algn="just">
              <a:spcBef>
                <a:spcPts val="600"/>
              </a:spcBef>
            </a:pPr>
            <a:r>
              <a:rPr lang="hu-HU" dirty="0"/>
              <a:t>While some people appreciated the different </a:t>
            </a:r>
            <a:r>
              <a:rPr lang="fr-FR" dirty="0" err="1"/>
              <a:t>skills</a:t>
            </a:r>
            <a:r>
              <a:rPr lang="fr-FR" dirty="0"/>
              <a:t> </a:t>
            </a:r>
            <a:r>
              <a:rPr lang="hu-HU" dirty="0"/>
              <a:t>Roma brought to their communities, in general Roma</a:t>
            </a:r>
            <a:r>
              <a:rPr lang="en-GB" dirty="0"/>
              <a:t> </a:t>
            </a:r>
            <a:r>
              <a:rPr lang="hu-HU" dirty="0"/>
              <a:t>were not welcomed in the European soci</a:t>
            </a:r>
            <a:r>
              <a:rPr lang="en-GB" dirty="0"/>
              <a:t>e</a:t>
            </a:r>
            <a:r>
              <a:rPr lang="hu-HU" dirty="0"/>
              <a:t>ties. They were pushed to live in </a:t>
            </a:r>
            <a:r>
              <a:rPr lang="fr-FR" dirty="0"/>
              <a:t>the </a:t>
            </a:r>
            <a:r>
              <a:rPr lang="hu-HU" dirty="0"/>
              <a:t>worst places, could not enter village</a:t>
            </a:r>
            <a:r>
              <a:rPr lang="fr-FR" dirty="0"/>
              <a:t>s</a:t>
            </a:r>
            <a:r>
              <a:rPr lang="hu-HU" dirty="0"/>
              <a:t> without special permission</a:t>
            </a:r>
            <a:r>
              <a:rPr lang="en-GB" dirty="0"/>
              <a:t>,</a:t>
            </a:r>
            <a:r>
              <a:rPr lang="fr-FR" dirty="0"/>
              <a:t> and, in </a:t>
            </a:r>
            <a:r>
              <a:rPr lang="fr-FR" dirty="0" err="1"/>
              <a:t>general</a:t>
            </a:r>
            <a:r>
              <a:rPr lang="fr-FR" dirty="0"/>
              <a:t>, </a:t>
            </a:r>
            <a:r>
              <a:rPr lang="fr-FR" dirty="0" err="1"/>
              <a:t>were</a:t>
            </a:r>
            <a:r>
              <a:rPr lang="fr-FR" dirty="0"/>
              <a:t> </a:t>
            </a:r>
            <a:r>
              <a:rPr lang="hu-HU" dirty="0"/>
              <a:t>not provided with the same rights as </a:t>
            </a:r>
            <a:r>
              <a:rPr lang="en-GB" dirty="0"/>
              <a:t>the local population</a:t>
            </a:r>
            <a:r>
              <a:rPr lang="hu-HU" dirty="0"/>
              <a:t>. </a:t>
            </a:r>
            <a:r>
              <a:rPr lang="en-GB" dirty="0"/>
              <a:t>Anti-Roma laws were implemented across Europe, as we will show in the following slides.</a:t>
            </a:r>
          </a:p>
          <a:p>
            <a:pPr algn="just">
              <a:spcBef>
                <a:spcPts val="600"/>
              </a:spcBef>
            </a:pPr>
            <a:r>
              <a:rPr lang="hu-HU" dirty="0"/>
              <a:t>Becoming the Other </a:t>
            </a:r>
            <a:r>
              <a:rPr lang="en-GB" dirty="0"/>
              <a:t>essentially </a:t>
            </a:r>
            <a:r>
              <a:rPr lang="hu-HU" dirty="0"/>
              <a:t>meant be</a:t>
            </a:r>
            <a:r>
              <a:rPr lang="en-GB" dirty="0" err="1"/>
              <a:t>ing</a:t>
            </a:r>
            <a:r>
              <a:rPr lang="hu-HU" dirty="0"/>
              <a:t> </a:t>
            </a:r>
            <a:r>
              <a:rPr lang="en-GB" dirty="0"/>
              <a:t>pushed to</a:t>
            </a:r>
            <a:r>
              <a:rPr lang="hu-HU" dirty="0"/>
              <a:t> the margins of societ</a:t>
            </a:r>
            <a:r>
              <a:rPr lang="en-GB" dirty="0"/>
              <a:t>y</a:t>
            </a:r>
            <a:r>
              <a:rPr lang="hu-HU" dirty="0"/>
              <a:t>. Therefore, when we want to understand the current situation of the Roma</a:t>
            </a:r>
            <a:r>
              <a:rPr lang="en-GB" dirty="0"/>
              <a:t>,</a:t>
            </a:r>
            <a:r>
              <a:rPr lang="hu-HU" dirty="0"/>
              <a:t> and why poverty and marginali</a:t>
            </a:r>
            <a:r>
              <a:rPr lang="en-GB" dirty="0"/>
              <a:t>s</a:t>
            </a:r>
            <a:r>
              <a:rPr lang="hu-HU" dirty="0"/>
              <a:t>ation are </a:t>
            </a:r>
            <a:r>
              <a:rPr lang="en-GB" dirty="0"/>
              <a:t>still </a:t>
            </a:r>
            <a:r>
              <a:rPr lang="hu-HU" dirty="0"/>
              <a:t>huge problems, we have to take into consideration the discrimination and oppression that </a:t>
            </a:r>
            <a:r>
              <a:rPr lang="en-GB" dirty="0"/>
              <a:t>Roma communities</a:t>
            </a:r>
            <a:r>
              <a:rPr lang="hu-HU" dirty="0"/>
              <a:t> have been facing for many centuries.</a:t>
            </a:r>
            <a:endParaRPr lang="en-US" dirty="0"/>
          </a:p>
          <a:p>
            <a:pPr marL="0" marR="0" lvl="0" indent="0" algn="just" defTabSz="914400" rtl="0" eaLnBrk="1" fontAlgn="auto" latinLnBrk="0" hangingPunct="1">
              <a:spcBef>
                <a:spcPts val="600"/>
              </a:spcBef>
              <a:spcAft>
                <a:spcPts val="0"/>
              </a:spcAft>
              <a:buClrTx/>
              <a:buSzTx/>
              <a:buFontTx/>
              <a:buNone/>
              <a:tabLst/>
              <a:defRPr/>
            </a:pPr>
            <a:endParaRPr lang="hu-HU" b="0" i="0" dirty="0">
              <a:solidFill>
                <a:srgbClr val="000000"/>
              </a:solidFill>
              <a:effectLst/>
            </a:endParaRPr>
          </a:p>
        </p:txBody>
      </p:sp>
      <p:sp>
        <p:nvSpPr>
          <p:cNvPr id="4" name="Slide Number Placeholder 3"/>
          <p:cNvSpPr>
            <a:spLocks noGrp="1"/>
          </p:cNvSpPr>
          <p:nvPr>
            <p:ph type="sldNum" sz="quarter" idx="5"/>
          </p:nvPr>
        </p:nvSpPr>
        <p:spPr/>
        <p:txBody>
          <a:bodyPr/>
          <a:lstStyle/>
          <a:p>
            <a:fld id="{2DEB0C48-1CD8-4415-97AF-0187712161DE}" type="slidenum">
              <a:rPr lang="en-US" smtClean="0"/>
              <a:t>5</a:t>
            </a:fld>
            <a:endParaRPr lang="en-US"/>
          </a:p>
        </p:txBody>
      </p:sp>
    </p:spTree>
    <p:extLst>
      <p:ext uri="{BB962C8B-B14F-4D97-AF65-F5344CB8AC3E}">
        <p14:creationId xmlns:p14="http://schemas.microsoft.com/office/powerpoint/2010/main" val="121118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9207" y="4424404"/>
            <a:ext cx="5619585" cy="4528765"/>
          </a:xfrm>
        </p:spPr>
        <p:txBody>
          <a:bodyPr/>
          <a:lstStyle/>
          <a:p>
            <a:pPr algn="just">
              <a:spcBef>
                <a:spcPts val="600"/>
              </a:spcBef>
            </a:pPr>
            <a:r>
              <a:rPr lang="en-GB" dirty="0"/>
              <a:t>To better understand the historical </a:t>
            </a:r>
            <a:r>
              <a:rPr lang="hu-HU" dirty="0"/>
              <a:t>discrimination and oppression </a:t>
            </a:r>
            <a:r>
              <a:rPr lang="en-GB" dirty="0"/>
              <a:t>of Roma within Europe, the following slides will present different anti-Roma laws and policies adopted across European countries throughout different periods of time. </a:t>
            </a:r>
          </a:p>
          <a:p>
            <a:pPr algn="just">
              <a:spcBef>
                <a:spcPts val="600"/>
              </a:spcBef>
            </a:pPr>
            <a:r>
              <a:rPr lang="en-GB" dirty="0"/>
              <a:t>I</a:t>
            </a:r>
            <a:r>
              <a:rPr lang="hu-HU" dirty="0"/>
              <a:t>n Spain</a:t>
            </a:r>
            <a:r>
              <a:rPr lang="en-GB" dirty="0"/>
              <a:t>, the p</a:t>
            </a:r>
            <a:r>
              <a:rPr lang="hu-HU" dirty="0"/>
              <a:t>ersecution of the Gitano </a:t>
            </a:r>
            <a:r>
              <a:rPr lang="en-GB" dirty="0"/>
              <a:t>culminated with what is now referred to as </a:t>
            </a:r>
            <a:r>
              <a:rPr lang="en-US" dirty="0"/>
              <a:t>the Great “G*</a:t>
            </a:r>
            <a:r>
              <a:rPr lang="en-US" dirty="0" err="1"/>
              <a:t>psy</a:t>
            </a:r>
            <a:r>
              <a:rPr lang="en-US" dirty="0"/>
              <a:t>” Round-up or “The Black Wednesday”, a day when more</a:t>
            </a:r>
            <a:r>
              <a:rPr lang="en-GB" b="0" i="0" dirty="0">
                <a:effectLst/>
              </a:rPr>
              <a:t> than 10,000 Roma were rounded up in a well-planned military-police action in 1749. The purpose, according to a leading clergyman who advised the government, was to “root out this bad race, which is hateful to God and pernicious to man”. The result was devastating – deportations, detentions, forced labour, and killings which destroyed much of the original Roma culture. </a:t>
            </a:r>
            <a:r>
              <a:rPr lang="hu-HU" b="0" i="0" dirty="0">
                <a:effectLst/>
              </a:rPr>
              <a:t>For more information: </a:t>
            </a:r>
            <a:r>
              <a:rPr lang="hu-HU" b="0" i="0" dirty="0">
                <a:effectLst/>
                <a:hlinkClick r:id="rId3">
                  <a:extLst>
                    <a:ext uri="{A12FA001-AC4F-418D-AE19-62706E023703}">
                      <ahyp:hlinkClr xmlns:ahyp="http://schemas.microsoft.com/office/drawing/2018/hyperlinkcolor" val="tx"/>
                    </a:ext>
                  </a:extLst>
                </a:hlinkClick>
              </a:rPr>
              <a:t>https://rm.coe.int/the-great-g*psy-round-up-in-spain-factsheets-on-romani-history/16808b1a7d</a:t>
            </a:r>
            <a:r>
              <a:rPr lang="en-GB" b="0" i="0" dirty="0">
                <a:effectLst/>
              </a:rPr>
              <a:t> </a:t>
            </a:r>
            <a:r>
              <a:rPr lang="fr-BE" b="0" i="0" dirty="0">
                <a:effectLst/>
              </a:rPr>
              <a:t> </a:t>
            </a:r>
          </a:p>
          <a:p>
            <a:pPr marL="0" marR="0" lvl="0" indent="0" algn="just" defTabSz="914400" rtl="0" eaLnBrk="1" fontAlgn="auto" latinLnBrk="0" hangingPunct="1">
              <a:spcBef>
                <a:spcPts val="600"/>
              </a:spcBef>
              <a:spcAft>
                <a:spcPts val="0"/>
              </a:spcAft>
              <a:buClrTx/>
              <a:buSzTx/>
              <a:buFontTx/>
              <a:buNone/>
              <a:tabLst/>
              <a:defRPr/>
            </a:pPr>
            <a:r>
              <a:rPr lang="hu-HU" b="0" i="0" dirty="0">
                <a:effectLst/>
              </a:rPr>
              <a:t>Forced assimilations in the Austro-Hungarian Empire</a:t>
            </a:r>
            <a:r>
              <a:rPr lang="en-GB" b="0" i="0" dirty="0">
                <a:effectLst/>
              </a:rPr>
              <a:t> </a:t>
            </a:r>
            <a:r>
              <a:rPr lang="en-GB" dirty="0"/>
              <a:t>happened during the 18th century, when rulers applied a policy of enforced assimilation. Among the measures applied during this period, Roma children were taken from their parents, and no Roma was allowed to marry another Roma. The Romani language was </a:t>
            </a:r>
            <a:r>
              <a:rPr lang="en-GB" b="0" i="0" dirty="0">
                <a:effectLst/>
              </a:rPr>
              <a:t>banned. This last policy was brutally enforced and use of the language was punishable by flogging. </a:t>
            </a:r>
            <a:r>
              <a:rPr lang="hu-HU" b="0" i="0" dirty="0">
                <a:effectLst/>
              </a:rPr>
              <a:t>For more information:</a:t>
            </a:r>
            <a:r>
              <a:rPr lang="en-GB" b="0" i="0" dirty="0">
                <a:effectLst/>
              </a:rPr>
              <a:t> </a:t>
            </a:r>
            <a:r>
              <a:rPr lang="hu-HU" b="0" i="0" dirty="0">
                <a:effectLst/>
                <a:hlinkClick r:id="rId4">
                  <a:extLst>
                    <a:ext uri="{A12FA001-AC4F-418D-AE19-62706E023703}">
                      <ahyp:hlinkClr xmlns:ahyp="http://schemas.microsoft.com/office/drawing/2018/hyperlinkcolor" val="tx"/>
                    </a:ext>
                  </a:extLst>
                </a:hlinkClick>
              </a:rPr>
              <a:t>https://rm.coe.int/austro-hungarian-empire-factsheets-on-romani-history/16808b19ed</a:t>
            </a:r>
            <a:r>
              <a:rPr lang="fr-BE" b="0" i="0" dirty="0">
                <a:effectLst/>
              </a:rPr>
              <a:t> </a:t>
            </a:r>
            <a:endParaRPr lang="hu-HU" b="0" i="0" dirty="0">
              <a:effectLst/>
            </a:endParaRPr>
          </a:p>
          <a:p>
            <a:pPr marL="0" marR="0" lvl="0" indent="0" algn="just" defTabSz="914400" rtl="0" eaLnBrk="1" fontAlgn="auto" latinLnBrk="0" hangingPunct="1">
              <a:spcBef>
                <a:spcPts val="0"/>
              </a:spcBef>
              <a:spcAft>
                <a:spcPts val="0"/>
              </a:spcAft>
              <a:buClrTx/>
              <a:buSzTx/>
              <a:buFontTx/>
              <a:buNone/>
              <a:tabLst/>
              <a:defRPr/>
            </a:pPr>
            <a:endParaRPr lang="en-GB" b="0" i="0" dirty="0">
              <a:solidFill>
                <a:srgbClr val="000000"/>
              </a:solidFill>
              <a:effectLst/>
            </a:endParaRPr>
          </a:p>
          <a:p>
            <a:pPr marL="0" marR="0" lvl="0" indent="0" algn="just" defTabSz="914400" rtl="0" eaLnBrk="1" fontAlgn="auto" latinLnBrk="0" hangingPunct="1">
              <a:spcBef>
                <a:spcPts val="0"/>
              </a:spcBef>
              <a:spcAft>
                <a:spcPts val="0"/>
              </a:spcAft>
              <a:buClrTx/>
              <a:buSzTx/>
              <a:buFontTx/>
              <a:buNone/>
              <a:tabLst/>
              <a:defRPr/>
            </a:pPr>
            <a:r>
              <a:rPr lang="en-GB" dirty="0"/>
              <a:t>Photo source: </a:t>
            </a:r>
            <a:r>
              <a:rPr lang="en-US" dirty="0"/>
              <a:t>A woman holding a Roma flag, at a protest in </a:t>
            </a:r>
            <a:r>
              <a:rPr lang="en-US" dirty="0" err="1"/>
              <a:t>Lety</a:t>
            </a:r>
            <a:r>
              <a:rPr lang="en-US" dirty="0"/>
              <a:t>, Czech Republic, the site of World War II Romani genocide. Martin </a:t>
            </a:r>
            <a:r>
              <a:rPr lang="en-US" dirty="0" err="1"/>
              <a:t>Divisek</a:t>
            </a:r>
            <a:r>
              <a:rPr lang="en-US" dirty="0"/>
              <a:t>/EPA (</a:t>
            </a:r>
            <a:r>
              <a:rPr lang="en-GB" dirty="0"/>
              <a:t>https://theconversation.com/anti-roma-stigma-of-czech-president-milos-zeman-threatens-progress-over-romani-rights-88437)</a:t>
            </a:r>
            <a:endParaRPr lang="hu-HU" dirty="0"/>
          </a:p>
        </p:txBody>
      </p:sp>
      <p:sp>
        <p:nvSpPr>
          <p:cNvPr id="4" name="Slide Number Placeholder 3"/>
          <p:cNvSpPr>
            <a:spLocks noGrp="1"/>
          </p:cNvSpPr>
          <p:nvPr>
            <p:ph type="sldNum" sz="quarter" idx="5"/>
          </p:nvPr>
        </p:nvSpPr>
        <p:spPr/>
        <p:txBody>
          <a:bodyPr/>
          <a:lstStyle/>
          <a:p>
            <a:fld id="{2DEB0C48-1CD8-4415-97AF-0187712161DE}" type="slidenum">
              <a:rPr lang="en-US" smtClean="0"/>
              <a:t>6</a:t>
            </a:fld>
            <a:endParaRPr lang="en-US"/>
          </a:p>
        </p:txBody>
      </p:sp>
    </p:spTree>
    <p:extLst>
      <p:ext uri="{BB962C8B-B14F-4D97-AF65-F5344CB8AC3E}">
        <p14:creationId xmlns:p14="http://schemas.microsoft.com/office/powerpoint/2010/main" val="111588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48717"/>
          </a:xfrm>
        </p:spPr>
        <p:txBody>
          <a:bodyPr/>
          <a:lstStyle/>
          <a:p>
            <a:pPr marL="0" marR="0" lvl="0" indent="0" algn="just" defTabSz="914400" rtl="0" eaLnBrk="1" fontAlgn="auto" latinLnBrk="0" hangingPunct="1">
              <a:spcBef>
                <a:spcPts val="600"/>
              </a:spcBef>
              <a:spcAft>
                <a:spcPts val="0"/>
              </a:spcAft>
              <a:buClrTx/>
              <a:buSzTx/>
              <a:buFontTx/>
              <a:buNone/>
              <a:tabLst/>
              <a:defRPr/>
            </a:pPr>
            <a:r>
              <a:rPr lang="en-GB" dirty="0"/>
              <a:t>In the mid-19th century, a second migratory movement took place, which changed the Roma population worldwide. </a:t>
            </a:r>
            <a:r>
              <a:rPr lang="en-GB" dirty="0" err="1"/>
              <a:t>Kalderaš</a:t>
            </a:r>
            <a:r>
              <a:rPr lang="en-GB" dirty="0"/>
              <a:t>, </a:t>
            </a:r>
            <a:r>
              <a:rPr lang="en-GB" dirty="0" err="1"/>
              <a:t>Lovara</a:t>
            </a:r>
            <a:r>
              <a:rPr lang="en-GB" dirty="0"/>
              <a:t> and other Roma groups from Central and South-Eastern Europe moved east and westward and even reached America and Australia. This second migration, so-called after the first wave of Roma migration in Europe around the year 1400, was caused by far-reaching social changes, particularly the abolition of slavery in Wallachia and Moldavia, and emerging industrialisation. </a:t>
            </a:r>
            <a:r>
              <a:rPr lang="hu-HU" b="0" i="0" dirty="0">
                <a:solidFill>
                  <a:srgbClr val="000000"/>
                </a:solidFill>
                <a:effectLst/>
              </a:rPr>
              <a:t>For more information: </a:t>
            </a:r>
            <a:r>
              <a:rPr lang="hu-HU" b="0" i="0" dirty="0">
                <a:solidFill>
                  <a:srgbClr val="000000"/>
                </a:solidFill>
                <a:effectLst/>
                <a:hlinkClick r:id="rId3"/>
              </a:rPr>
              <a:t>https://rm.coe.int/second-migration-factsheets-on-romani-history/16808b1a86</a:t>
            </a:r>
            <a:r>
              <a:rPr lang="fr-BE" b="0" i="0" dirty="0">
                <a:solidFill>
                  <a:srgbClr val="000000"/>
                </a:solidFill>
                <a:effectLst/>
              </a:rPr>
              <a:t> </a:t>
            </a:r>
          </a:p>
          <a:p>
            <a:pPr marL="0" marR="0" lvl="0" indent="0" algn="just" defTabSz="914400" rtl="0" eaLnBrk="1" fontAlgn="auto" latinLnBrk="0" hangingPunct="1">
              <a:spcBef>
                <a:spcPts val="600"/>
              </a:spcBef>
              <a:spcAft>
                <a:spcPts val="0"/>
              </a:spcAft>
              <a:buClrTx/>
              <a:buSzTx/>
              <a:buFontTx/>
              <a:buNone/>
              <a:tabLst/>
              <a:defRPr/>
            </a:pPr>
            <a:r>
              <a:rPr lang="hu-HU" dirty="0"/>
              <a:t>Roma </a:t>
            </a:r>
            <a:r>
              <a:rPr lang="en-GB" dirty="0"/>
              <a:t>oppression and assimilation continued </a:t>
            </a:r>
            <a:r>
              <a:rPr lang="hu-HU" dirty="0"/>
              <a:t>under communist leadership</a:t>
            </a:r>
            <a:r>
              <a:rPr lang="en-GB" dirty="0"/>
              <a:t>.</a:t>
            </a:r>
          </a:p>
          <a:p>
            <a:pPr marL="0" marR="0" lvl="0" indent="0" algn="just" defTabSz="914400" rtl="0" eaLnBrk="1" fontAlgn="auto" latinLnBrk="0" hangingPunct="1">
              <a:spcBef>
                <a:spcPts val="600"/>
              </a:spcBef>
              <a:spcAft>
                <a:spcPts val="0"/>
              </a:spcAft>
              <a:buClrTx/>
              <a:buSzTx/>
              <a:buFontTx/>
              <a:buNone/>
              <a:tabLst/>
              <a:defRPr/>
            </a:pPr>
            <a:r>
              <a:rPr lang="en-GB" dirty="0"/>
              <a:t>The end of the Second World War saw the emergence of what was officially called the “Socialist Bloc” over a large part of Europe, where a considerable number of European Roma lived. In line with the new communist ideology, overall social and economic changes took place in these countries, affecting the entire population, Roma included. Despite the common ideological parameters, the policies towards “g*</a:t>
            </a:r>
            <a:r>
              <a:rPr lang="en-GB" dirty="0" err="1"/>
              <a:t>psies</a:t>
            </a:r>
            <a:r>
              <a:rPr lang="en-GB" dirty="0"/>
              <a:t>” were not identical across countries but based on historical models and on national strategies. The main aim was integration into society, which in some countries reached the stage of striving towards assimilation. In most countries, the so called ‘integration’ has resulted in a</a:t>
            </a:r>
            <a:r>
              <a:rPr lang="en-US" dirty="0"/>
              <a:t> partial or total lost of Roma identity and ethnic and cultural characteristics, as any manifestation of this was prohibited, including speaking Romani. </a:t>
            </a:r>
          </a:p>
          <a:p>
            <a:pPr marL="0" marR="0" lvl="0" indent="0" defTabSz="914400" rtl="0" eaLnBrk="1" fontAlgn="auto" latinLnBrk="0" hangingPunct="1">
              <a:spcBef>
                <a:spcPts val="600"/>
              </a:spcBef>
              <a:spcAft>
                <a:spcPts val="0"/>
              </a:spcAft>
              <a:buClrTx/>
              <a:buSzTx/>
              <a:buFontTx/>
              <a:buNone/>
              <a:tabLst/>
              <a:defRPr/>
            </a:pPr>
            <a:r>
              <a:rPr lang="hu-HU" b="0" i="0" dirty="0">
                <a:solidFill>
                  <a:srgbClr val="000000"/>
                </a:solidFill>
                <a:effectLst/>
              </a:rPr>
              <a:t>For more information: </a:t>
            </a:r>
            <a:r>
              <a:rPr lang="hu-HU" b="0" i="0" dirty="0">
                <a:solidFill>
                  <a:srgbClr val="000000"/>
                </a:solidFill>
                <a:effectLst/>
                <a:hlinkClick r:id="rId4"/>
              </a:rPr>
              <a:t>https://rm.coe.int/state-policies-under-communism-factsheets-on-romani-history/16808b1c58</a:t>
            </a:r>
            <a:r>
              <a:rPr lang="en-GB" b="0" i="0" dirty="0">
                <a:solidFill>
                  <a:srgbClr val="000000"/>
                </a:solidFill>
                <a:effectLst/>
              </a:rPr>
              <a:t>  </a:t>
            </a:r>
            <a:endParaRPr lang="hu-HU" b="0" i="0" dirty="0">
              <a:solidFill>
                <a:srgbClr val="000000"/>
              </a:solidFill>
              <a:effectLst/>
            </a:endParaRPr>
          </a:p>
          <a:p>
            <a:pPr marL="0" marR="0" lvl="0" indent="0" algn="just" defTabSz="914400" rtl="0" eaLnBrk="1" fontAlgn="auto" latinLnBrk="0" hangingPunct="1">
              <a:spcBef>
                <a:spcPts val="600"/>
              </a:spcBef>
              <a:spcAft>
                <a:spcPts val="0"/>
              </a:spcAft>
              <a:buClrTx/>
              <a:buSzTx/>
              <a:buFontTx/>
              <a:buNone/>
              <a:tabLst/>
              <a:defRPr/>
            </a:pPr>
            <a:endParaRPr lang="hu-HU" b="0" i="0" dirty="0">
              <a:solidFill>
                <a:srgbClr val="000000"/>
              </a:solidFill>
              <a:effectLst/>
            </a:endParaRPr>
          </a:p>
        </p:txBody>
      </p:sp>
      <p:sp>
        <p:nvSpPr>
          <p:cNvPr id="4" name="Slide Number Placeholder 3"/>
          <p:cNvSpPr>
            <a:spLocks noGrp="1"/>
          </p:cNvSpPr>
          <p:nvPr>
            <p:ph type="sldNum" sz="quarter" idx="5"/>
          </p:nvPr>
        </p:nvSpPr>
        <p:spPr/>
        <p:txBody>
          <a:bodyPr/>
          <a:lstStyle/>
          <a:p>
            <a:fld id="{2DEB0C48-1CD8-4415-97AF-0187712161DE}" type="slidenum">
              <a:rPr lang="en-US" smtClean="0"/>
              <a:t>7</a:t>
            </a:fld>
            <a:endParaRPr lang="en-US"/>
          </a:p>
        </p:txBody>
      </p:sp>
    </p:spTree>
    <p:extLst>
      <p:ext uri="{BB962C8B-B14F-4D97-AF65-F5344CB8AC3E}">
        <p14:creationId xmlns:p14="http://schemas.microsoft.com/office/powerpoint/2010/main" val="341486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48717"/>
          </a:xfrm>
        </p:spPr>
        <p:txBody>
          <a:bodyPr/>
          <a:lstStyle/>
          <a:p>
            <a:pPr algn="just">
              <a:spcBef>
                <a:spcPts val="600"/>
              </a:spcBef>
            </a:pPr>
            <a:r>
              <a:rPr lang="en-GB" dirty="0"/>
              <a:t>Unlike in any other European regions, </a:t>
            </a:r>
            <a:r>
              <a:rPr lang="en-GB" b="1" dirty="0"/>
              <a:t>the Roma in former Wallachia and Moldavia (today‘s Romania), have lived in slavery for five hundred years</a:t>
            </a:r>
            <a:r>
              <a:rPr lang="en-GB" dirty="0"/>
              <a:t>. Contrary to the theory that slavery existed only in the U.S., the history of Roma migration into Europe was abruptly brought to a halt for those who arrived in the Romanian territories of the Southern and Eastern Carpathian Mountains. Roma who arrived in Wallachia and Moldavia in the second half of the 14th century were forced into slavery for five centuries, and their history was marked by a turning point comparable only to the enslavement of the Afro-American population in the United States. </a:t>
            </a:r>
          </a:p>
          <a:p>
            <a:pPr algn="just">
              <a:spcBef>
                <a:spcPts val="600"/>
              </a:spcBef>
            </a:pPr>
            <a:endParaRPr lang="hu-HU" dirty="0"/>
          </a:p>
          <a:p>
            <a:pPr algn="just">
              <a:spcBef>
                <a:spcPts val="600"/>
              </a:spcBef>
            </a:pPr>
            <a:r>
              <a:rPr lang="en-GB" b="1" dirty="0"/>
              <a:t>“g*</a:t>
            </a:r>
            <a:r>
              <a:rPr lang="en-GB" b="1" dirty="0" err="1"/>
              <a:t>psies</a:t>
            </a:r>
            <a:r>
              <a:rPr lang="en-GB" b="1" dirty="0"/>
              <a:t> shall be born only slaves; anyone born of a slave mother shall also become a slave…”</a:t>
            </a:r>
            <a:r>
              <a:rPr lang="en-GB" dirty="0"/>
              <a:t> stated the code of Wallachia at the beginning of the 19th century. Roma were owned by the Crown (as “slaves of the State” – “</a:t>
            </a:r>
            <a:r>
              <a:rPr lang="ro-RO" dirty="0"/>
              <a:t>ț</a:t>
            </a:r>
            <a:r>
              <a:rPr lang="en-GB" dirty="0" err="1"/>
              <a:t>ig</a:t>
            </a:r>
            <a:r>
              <a:rPr lang="ro-RO" dirty="0"/>
              <a:t>ă</a:t>
            </a:r>
            <a:r>
              <a:rPr lang="en-GB" dirty="0" err="1"/>
              <a:t>nia</a:t>
            </a:r>
            <a:r>
              <a:rPr lang="en-GB" dirty="0"/>
              <a:t> </a:t>
            </a:r>
            <a:r>
              <a:rPr lang="en-GB" dirty="0" err="1"/>
              <a:t>domneasc</a:t>
            </a:r>
            <a:r>
              <a:rPr lang="ro-RO" dirty="0"/>
              <a:t>ă</a:t>
            </a:r>
            <a:r>
              <a:rPr lang="en-GB" dirty="0"/>
              <a:t>”), monasteries and private individuals who were from the nobility or so-called boyars. Selling, buying, and giving away whole families of Roma was common practice among the owners, who had unlimited rights over their slaves. </a:t>
            </a:r>
          </a:p>
          <a:p>
            <a:pPr marL="0" marR="0" lvl="0" indent="0" algn="just" defTabSz="914400" rtl="0" eaLnBrk="1" fontAlgn="auto" latinLnBrk="0" hangingPunct="1">
              <a:spcBef>
                <a:spcPts val="600"/>
              </a:spcBef>
              <a:spcAft>
                <a:spcPts val="0"/>
              </a:spcAft>
              <a:buClrTx/>
              <a:buSzTx/>
              <a:buFontTx/>
              <a:buNone/>
              <a:tabLst/>
              <a:defRPr/>
            </a:pPr>
            <a:endParaRPr lang="hu-HU" b="0" i="0" dirty="0">
              <a:solidFill>
                <a:srgbClr val="000000"/>
              </a:solidFill>
              <a:effectLst/>
            </a:endParaRPr>
          </a:p>
        </p:txBody>
      </p:sp>
      <p:sp>
        <p:nvSpPr>
          <p:cNvPr id="4" name="Slide Number Placeholder 3"/>
          <p:cNvSpPr>
            <a:spLocks noGrp="1"/>
          </p:cNvSpPr>
          <p:nvPr>
            <p:ph type="sldNum" sz="quarter" idx="5"/>
          </p:nvPr>
        </p:nvSpPr>
        <p:spPr/>
        <p:txBody>
          <a:bodyPr/>
          <a:lstStyle/>
          <a:p>
            <a:fld id="{2DEB0C48-1CD8-4415-97AF-0187712161DE}" type="slidenum">
              <a:rPr lang="en-US" smtClean="0"/>
              <a:t>8</a:t>
            </a:fld>
            <a:endParaRPr lang="en-US"/>
          </a:p>
        </p:txBody>
      </p:sp>
    </p:spTree>
    <p:extLst>
      <p:ext uri="{BB962C8B-B14F-4D97-AF65-F5344CB8AC3E}">
        <p14:creationId xmlns:p14="http://schemas.microsoft.com/office/powerpoint/2010/main" val="591843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48717"/>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dirty="0"/>
              <a:t>In the early 19th century, the Moldavian Civil Code was designed primarily to guarantee the master’s rights over the slave</a:t>
            </a:r>
            <a:r>
              <a:rPr lang="en-GB" dirty="0"/>
              <a:t>. Chapter II of the Code provided that “there can be no legitimate union between free men and slaves”, and the slaves’ masters decided on the “most suitable” time and person for their slaves to be wed. Slaves were usually married very young, so as to have many children and increase the master’s wealth. If slaves escaped from a bad situation, the “slaves’ masters and their legitimate heirs, according to the custom of the country, always have the right to claim runaway slaves, from anyone, for there is no period of limitation for slaves in Moldavia”.</a:t>
            </a:r>
            <a:endParaRPr lang="hu-HU"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hu-HU"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The Code of Wallachia, although more concise, contains the same principles:</a:t>
            </a:r>
            <a:r>
              <a:rPr lang="hu-HU" dirty="0"/>
              <a:t> </a:t>
            </a:r>
            <a:r>
              <a:rPr lang="en-GB" b="1" dirty="0"/>
              <a:t>“g*</a:t>
            </a:r>
            <a:r>
              <a:rPr lang="en-GB" b="1" dirty="0" err="1"/>
              <a:t>psies</a:t>
            </a:r>
            <a:r>
              <a:rPr lang="en-GB" b="1" dirty="0"/>
              <a:t> shall be born only slaves; anyone born of a slave mother shall also become a slave;</a:t>
            </a:r>
            <a:r>
              <a:rPr lang="en-GB" dirty="0"/>
              <a:t> the master shall have no rights over his slave’s life; the master’s rights over the slave shall be confined to selling him or giving him away; g*</a:t>
            </a:r>
            <a:r>
              <a:rPr lang="en-GB" dirty="0" err="1"/>
              <a:t>psies</a:t>
            </a:r>
            <a:r>
              <a:rPr lang="en-GB" dirty="0"/>
              <a:t> without a master shall be slaves of the prince; marriage shall be recognised among slaves; a separation shall be declared when a marriage takes place between a slave and a free man without the master’s knowledge” .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dirty="0"/>
              <a:t>These were the main conditions set down by the law until the abolition of slavery in the two Romanian principalities. </a:t>
            </a:r>
            <a:endParaRPr lang="hu-H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just" defTabSz="914400" rtl="0" eaLnBrk="1" fontAlgn="auto" latinLnBrk="0" hangingPunct="1">
              <a:spcBef>
                <a:spcPts val="600"/>
              </a:spcBef>
              <a:spcAft>
                <a:spcPts val="0"/>
              </a:spcAft>
              <a:buClrTx/>
              <a:buSzTx/>
              <a:buFontTx/>
              <a:buNone/>
              <a:tabLst/>
              <a:defRPr/>
            </a:pPr>
            <a:endParaRPr lang="hu-HU" b="0" i="0" dirty="0">
              <a:solidFill>
                <a:srgbClr val="000000"/>
              </a:solidFill>
              <a:effectLst/>
            </a:endParaRPr>
          </a:p>
        </p:txBody>
      </p:sp>
      <p:sp>
        <p:nvSpPr>
          <p:cNvPr id="4" name="Slide Number Placeholder 3"/>
          <p:cNvSpPr>
            <a:spLocks noGrp="1"/>
          </p:cNvSpPr>
          <p:nvPr>
            <p:ph type="sldNum" sz="quarter" idx="5"/>
          </p:nvPr>
        </p:nvSpPr>
        <p:spPr/>
        <p:txBody>
          <a:bodyPr/>
          <a:lstStyle/>
          <a:p>
            <a:fld id="{2DEB0C48-1CD8-4415-97AF-0187712161DE}" type="slidenum">
              <a:rPr lang="en-US" smtClean="0"/>
              <a:t>9</a:t>
            </a:fld>
            <a:endParaRPr lang="en-US"/>
          </a:p>
        </p:txBody>
      </p:sp>
    </p:spTree>
    <p:extLst>
      <p:ext uri="{BB962C8B-B14F-4D97-AF65-F5344CB8AC3E}">
        <p14:creationId xmlns:p14="http://schemas.microsoft.com/office/powerpoint/2010/main" val="128671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351A-0163-743B-884F-480A117740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46F7699-6EA5-89EE-5AA2-C2582E3DB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7A11056-D277-79F2-003B-42B1005B93B2}"/>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5" name="Footer Placeholder 4">
            <a:extLst>
              <a:ext uri="{FF2B5EF4-FFF2-40B4-BE49-F238E27FC236}">
                <a16:creationId xmlns:a16="http://schemas.microsoft.com/office/drawing/2014/main" id="{0F2C575A-EC6B-7D7E-DDA6-E036A1B43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B9026-5A29-EA03-A5E3-D7C7A2AFFCB8}"/>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272863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1522-A525-AB71-3C22-90A6832F61C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04B27-E69B-6836-19D0-DFAC5E7511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5AA189-4C73-4827-44F5-0BB76D4C15C6}"/>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5" name="Footer Placeholder 4">
            <a:extLst>
              <a:ext uri="{FF2B5EF4-FFF2-40B4-BE49-F238E27FC236}">
                <a16:creationId xmlns:a16="http://schemas.microsoft.com/office/drawing/2014/main" id="{78BDDD54-C3B1-CDD9-9143-48CC08972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8A6D7-ED5D-3789-3179-BCFD285A6B87}"/>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132318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94CD2-A5FD-5A38-47E2-BE014071C16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954351-CFEB-2AF8-D189-7DC85DB55D7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803F14-DE1E-F173-AA7A-85CC8158BE24}"/>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5" name="Footer Placeholder 4">
            <a:extLst>
              <a:ext uri="{FF2B5EF4-FFF2-40B4-BE49-F238E27FC236}">
                <a16:creationId xmlns:a16="http://schemas.microsoft.com/office/drawing/2014/main" id="{EFD6CE19-6C43-41BF-8265-7891173C6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052B1-3FC3-A033-6391-65D2B7971D16}"/>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71061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err="1"/>
              <a:t>Click</a:t>
            </a:r>
            <a:r>
              <a:rPr lang="nb-NO"/>
              <a:t> to </a:t>
            </a:r>
            <a:r>
              <a:rPr lang="nb-NO" err="1"/>
              <a:t>add</a:t>
            </a:r>
            <a:r>
              <a:rPr lang="nb-NO"/>
              <a:t> </a:t>
            </a:r>
            <a:r>
              <a:rPr lang="nb-NO" err="1"/>
              <a:t>title</a:t>
            </a:r>
            <a:endParaRPr lang="nb-NO"/>
          </a:p>
        </p:txBody>
      </p:sp>
      <p:sp>
        <p:nvSpPr>
          <p:cNvPr id="3" name="Plassholder for innhold 2"/>
          <p:cNvSpPr>
            <a:spLocks noGrp="1"/>
          </p:cNvSpPr>
          <p:nvPr>
            <p:ph idx="1" hasCustomPrompt="1"/>
          </p:nvPr>
        </p:nvSpPr>
        <p:spPr>
          <a:xfrm>
            <a:off x="630275" y="1545950"/>
            <a:ext cx="10932276" cy="4594525"/>
          </a:xfrm>
        </p:spPr>
        <p:txBody>
          <a:bodyPr/>
          <a:lstStyle>
            <a:lvl1pPr>
              <a:defRPr/>
            </a:lvl1pPr>
          </a:lstStyle>
          <a:p>
            <a:pPr lvl="0"/>
            <a:r>
              <a:rPr lang="nb-NO"/>
              <a:t>Click to add text</a:t>
            </a:r>
          </a:p>
          <a:p>
            <a:pPr lvl="1"/>
            <a:r>
              <a:rPr lang="nb-NO"/>
              <a:t>Second level</a:t>
            </a:r>
          </a:p>
          <a:p>
            <a:pPr lvl="2"/>
            <a:r>
              <a:rPr lang="nb-NO"/>
              <a:t>Third level</a:t>
            </a:r>
          </a:p>
          <a:p>
            <a:pPr lvl="3"/>
            <a:r>
              <a:rPr lang="nb-NO"/>
              <a:t>Fourth level</a:t>
            </a:r>
          </a:p>
          <a:p>
            <a:pPr lvl="4"/>
            <a:r>
              <a:rPr lang="nb-NO"/>
              <a:t>Fifth level</a:t>
            </a:r>
          </a:p>
        </p:txBody>
      </p:sp>
      <p:sp>
        <p:nvSpPr>
          <p:cNvPr id="9" name="Plassholder for tekst 8"/>
          <p:cNvSpPr>
            <a:spLocks noGrp="1"/>
          </p:cNvSpPr>
          <p:nvPr>
            <p:ph type="body" sz="quarter" idx="10" hasCustomPrompt="1"/>
          </p:nvPr>
        </p:nvSpPr>
        <p:spPr>
          <a:xfrm>
            <a:off x="629862" y="1315554"/>
            <a:ext cx="10932275" cy="230859"/>
          </a:xfrm>
        </p:spPr>
        <p:txBody>
          <a:bodyPr>
            <a:spAutoFit/>
          </a:bodyPr>
          <a:lstStyle>
            <a:lvl1pPr marL="0" indent="0">
              <a:buNone/>
              <a:defRPr b="1">
                <a:solidFill>
                  <a:schemeClr val="accent1"/>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283973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D0B3-CCA4-6D66-CA9D-FB50A5D9B22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531B6C-846F-601C-E596-2E8CAB30A3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004D0A-C55F-7D25-172D-39367F58AD83}"/>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5" name="Footer Placeholder 4">
            <a:extLst>
              <a:ext uri="{FF2B5EF4-FFF2-40B4-BE49-F238E27FC236}">
                <a16:creationId xmlns:a16="http://schemas.microsoft.com/office/drawing/2014/main" id="{398AACAF-92DD-FAAD-B22C-CE1F68294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4A82A-1F88-0392-28CD-34BCADCC3B33}"/>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422189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D389-487E-35E9-06A3-59338E41AB5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C1AAF1-6642-3698-52F6-A6BB0F82F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D8FCDB-584E-2CDA-D70B-791142D929E0}"/>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5" name="Footer Placeholder 4">
            <a:extLst>
              <a:ext uri="{FF2B5EF4-FFF2-40B4-BE49-F238E27FC236}">
                <a16:creationId xmlns:a16="http://schemas.microsoft.com/office/drawing/2014/main" id="{7156EDDA-3A9D-6EA1-2C2C-B206627E4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C33BC-8124-CEEA-DF7E-BFD906775868}"/>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75693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FD89-8A04-8CD3-2BA0-49475548A2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66178E-6A53-CE36-DC0F-F4E72FE204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38977B-C194-BAC5-BD56-5F2020852F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42C9026-A82A-BF3F-0572-2A6062F30FE9}"/>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6" name="Footer Placeholder 5">
            <a:extLst>
              <a:ext uri="{FF2B5EF4-FFF2-40B4-BE49-F238E27FC236}">
                <a16:creationId xmlns:a16="http://schemas.microsoft.com/office/drawing/2014/main" id="{66CA51D5-3E3E-69FA-63F7-3C45B036A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B74B2-E4A1-E114-4B2C-FD4DA8207EF1}"/>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282980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4F91-0D85-D091-B34D-A628F5866A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85852F-FC51-7CD8-D6F6-0CFAF587E5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9F85A29-604D-FB09-1C66-24BDB0A1E24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9CE58CC-751E-200D-0C2E-E8C977C53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E420352-E34A-B36F-478F-C816A6941A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CD9BA6-E638-8C2A-2BC7-FF6A45D0A99E}"/>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8" name="Footer Placeholder 7">
            <a:extLst>
              <a:ext uri="{FF2B5EF4-FFF2-40B4-BE49-F238E27FC236}">
                <a16:creationId xmlns:a16="http://schemas.microsoft.com/office/drawing/2014/main" id="{9DC529B3-38F4-F684-748B-303A673059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BEE2E-7BBC-A7EE-3A5A-00337AFECCC6}"/>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284218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D3A3-ABF7-40D4-EC51-DD14C61423F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8366E4F-6ABE-96D7-F279-ECEDED61577D}"/>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4" name="Footer Placeholder 3">
            <a:extLst>
              <a:ext uri="{FF2B5EF4-FFF2-40B4-BE49-F238E27FC236}">
                <a16:creationId xmlns:a16="http://schemas.microsoft.com/office/drawing/2014/main" id="{7C98B34D-4034-29EF-83C9-D71E397EDB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32BB52-558D-4338-DBAC-EB13619A8B0F}"/>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358756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3DEFC-72D3-B6A9-67FE-214993036658}"/>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3" name="Footer Placeholder 2">
            <a:extLst>
              <a:ext uri="{FF2B5EF4-FFF2-40B4-BE49-F238E27FC236}">
                <a16:creationId xmlns:a16="http://schemas.microsoft.com/office/drawing/2014/main" id="{F1140E22-BF1D-7A7E-E799-924ACB4985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138D88-F474-7018-28E5-A650F3265962}"/>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419780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6665-0405-0BCC-29D4-9321060A2E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3321825-2FEE-75E4-7691-68FBC4097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B1190A2-4D84-2D2C-C404-A98F71700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6FE2D4-B2EC-E35B-4A14-027FF561955F}"/>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6" name="Footer Placeholder 5">
            <a:extLst>
              <a:ext uri="{FF2B5EF4-FFF2-40B4-BE49-F238E27FC236}">
                <a16:creationId xmlns:a16="http://schemas.microsoft.com/office/drawing/2014/main" id="{498853B0-A05F-87AC-0D61-CBA92C0D6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F0991-2D7F-6BDC-4045-80C67EDDD314}"/>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62452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F8E64-BF56-EC31-6677-DAA661AC0A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0FA3F47-A183-7392-F764-BED0836E5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D4C958-6A10-7E01-EC61-8A50902A2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D5F5AD-6C5A-5B21-1009-4A8BF2BA0F38}"/>
              </a:ext>
            </a:extLst>
          </p:cNvPr>
          <p:cNvSpPr>
            <a:spLocks noGrp="1"/>
          </p:cNvSpPr>
          <p:nvPr>
            <p:ph type="dt" sz="half" idx="10"/>
          </p:nvPr>
        </p:nvSpPr>
        <p:spPr/>
        <p:txBody>
          <a:bodyPr/>
          <a:lstStyle/>
          <a:p>
            <a:fld id="{937CD29F-B048-4059-900F-40C7F47822C7}" type="datetimeFigureOut">
              <a:rPr lang="en-US" smtClean="0"/>
              <a:t>5/12/2023</a:t>
            </a:fld>
            <a:endParaRPr lang="en-US"/>
          </a:p>
        </p:txBody>
      </p:sp>
      <p:sp>
        <p:nvSpPr>
          <p:cNvPr id="6" name="Footer Placeholder 5">
            <a:extLst>
              <a:ext uri="{FF2B5EF4-FFF2-40B4-BE49-F238E27FC236}">
                <a16:creationId xmlns:a16="http://schemas.microsoft.com/office/drawing/2014/main" id="{84DF9E14-F59B-8D9C-499B-BF5A75273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D9C96-FFF9-1AB4-1CB2-F0298EC05755}"/>
              </a:ext>
            </a:extLst>
          </p:cNvPr>
          <p:cNvSpPr>
            <a:spLocks noGrp="1"/>
          </p:cNvSpPr>
          <p:nvPr>
            <p:ph type="sldNum" sz="quarter" idx="12"/>
          </p:nvPr>
        </p:nvSpPr>
        <p:spPr/>
        <p:txBody>
          <a:bodyPr/>
          <a:lstStyle/>
          <a:p>
            <a:fld id="{AD3FB8E1-27B8-47B7-A3F7-15C0D55F0966}" type="slidenum">
              <a:rPr lang="en-US" smtClean="0"/>
              <a:t>‹#›</a:t>
            </a:fld>
            <a:endParaRPr lang="en-US"/>
          </a:p>
        </p:txBody>
      </p:sp>
    </p:spTree>
    <p:extLst>
      <p:ext uri="{BB962C8B-B14F-4D97-AF65-F5344CB8AC3E}">
        <p14:creationId xmlns:p14="http://schemas.microsoft.com/office/powerpoint/2010/main" val="316946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AFF45-55D8-DFDC-CEEB-F5D932A94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F8B52F8-2464-8C7A-A09B-D5D4EE3F8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4D0DF9-4A0B-6771-388B-FEA19F649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CD29F-B048-4059-900F-40C7F47822C7}" type="datetimeFigureOut">
              <a:rPr lang="en-US" smtClean="0"/>
              <a:t>5/12/2023</a:t>
            </a:fld>
            <a:endParaRPr lang="en-US"/>
          </a:p>
        </p:txBody>
      </p:sp>
      <p:sp>
        <p:nvSpPr>
          <p:cNvPr id="5" name="Footer Placeholder 4">
            <a:extLst>
              <a:ext uri="{FF2B5EF4-FFF2-40B4-BE49-F238E27FC236}">
                <a16:creationId xmlns:a16="http://schemas.microsoft.com/office/drawing/2014/main" id="{15950258-3DCB-EF6B-6D08-BAFB0978A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A95B4C-352D-6B81-0B8E-17388BB2F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FB8E1-27B8-47B7-A3F7-15C0D55F0966}" type="slidenum">
              <a:rPr lang="en-US" smtClean="0"/>
              <a:t>‹#›</a:t>
            </a:fld>
            <a:endParaRPr lang="en-US"/>
          </a:p>
        </p:txBody>
      </p:sp>
    </p:spTree>
    <p:extLst>
      <p:ext uri="{BB962C8B-B14F-4D97-AF65-F5344CB8AC3E}">
        <p14:creationId xmlns:p14="http://schemas.microsoft.com/office/powerpoint/2010/main" val="51835136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rm.coe.int/adi-rom-2020-27-final-antig*psyism-causes-prevalence-consequences-poss/1680a6d05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jpe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jpeg"/><Relationship Id="rId7"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NkHw0jPS-a4" TargetMode="External"/><Relationship Id="rId13" Type="http://schemas.openxmlformats.org/officeDocument/2006/relationships/hyperlink" Target="http://www.errc.org/roma-rights-journal/report-reveals-that-romani-women-were-sterilised-against-their-will-in-sweden" TargetMode="External"/><Relationship Id="rId3" Type="http://schemas.openxmlformats.org/officeDocument/2006/relationships/hyperlink" Target="https://www.coe.int/en/web/roma-and-travellers/roma-history-factsheets" TargetMode="External"/><Relationship Id="rId7" Type="http://schemas.openxmlformats.org/officeDocument/2006/relationships/hyperlink" Target="https://www.youtube.com/watch?v=tAEJb-p6SOE" TargetMode="External"/><Relationship Id="rId12" Type="http://schemas.openxmlformats.org/officeDocument/2006/relationships/hyperlink" Target="http://www.errc.org/uploads/upload_en/file/coercive-and-cruel-28-november-2016.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facinghistory.org/resource-library/we-call-ourselves-roma" TargetMode="External"/><Relationship Id="rId11" Type="http://schemas.openxmlformats.org/officeDocument/2006/relationships/hyperlink" Target="https://fra.europa.eu/en/publication/2020/roma-travellers-survey" TargetMode="External"/><Relationship Id="rId5" Type="http://schemas.openxmlformats.org/officeDocument/2006/relationships/hyperlink" Target="https://www.youtube.com/watch?v=Ubb7dohTISA" TargetMode="External"/><Relationship Id="rId15" Type="http://schemas.openxmlformats.org/officeDocument/2006/relationships/hyperlink" Target="https://ergonetwork.eu/wp-content/uploads/2021/04/Ergo-covidstudy-final-web-double-v2.pdf" TargetMode="External"/><Relationship Id="rId10" Type="http://schemas.openxmlformats.org/officeDocument/2006/relationships/hyperlink" Target="https://fra.europa.eu/en/publication/2016/second-european-union-minorities-and-discrimination-survey-roma-selected-findings" TargetMode="External"/><Relationship Id="rId4" Type="http://schemas.openxmlformats.org/officeDocument/2006/relationships/hyperlink" Target="https://www.youtube.com/watch?v=sPBio-ER0Fk" TargetMode="External"/><Relationship Id="rId9" Type="http://schemas.openxmlformats.org/officeDocument/2006/relationships/hyperlink" Target="https://fra.europa.eu/en/publication/2012/situation-roma-11-eu-member-states-survey-results-glance" TargetMode="External"/><Relationship Id="rId14" Type="http://schemas.openxmlformats.org/officeDocument/2006/relationships/hyperlink" Target="http://www.errc.org/uploads/upload_en/file/roma-rights-2-2015-nothing-about-us-without-u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simona.barbu@feantsa.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DBE6"/>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35"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Graphical user interface&#10;&#10;Description automatically generated">
            <a:extLst>
              <a:ext uri="{FF2B5EF4-FFF2-40B4-BE49-F238E27FC236}">
                <a16:creationId xmlns:a16="http://schemas.microsoft.com/office/drawing/2014/main" id="{F6710DCC-8E2F-15AB-611C-0D0DA8792495}"/>
              </a:ext>
            </a:extLst>
          </p:cNvPr>
          <p:cNvPicPr>
            <a:picLocks noChangeAspect="1"/>
          </p:cNvPicPr>
          <p:nvPr/>
        </p:nvPicPr>
        <p:blipFill rotWithShape="1">
          <a:blip r:embed="rId3">
            <a:extLst>
              <a:ext uri="{28A0092B-C50C-407E-A947-70E740481C1C}">
                <a14:useLocalDpi xmlns:a14="http://schemas.microsoft.com/office/drawing/2010/main" val="0"/>
              </a:ext>
            </a:extLst>
          </a:blip>
          <a:srcRect t="58" r="4" b="4"/>
          <a:stretch/>
        </p:blipFill>
        <p:spPr>
          <a:xfrm>
            <a:off x="8223421" y="1582076"/>
            <a:ext cx="3720450" cy="3718274"/>
          </a:xfrm>
          <a:prstGeom prst="rect">
            <a:avLst/>
          </a:prstGeom>
        </p:spPr>
      </p:pic>
      <p:grpSp>
        <p:nvGrpSpPr>
          <p:cNvPr id="38" name="Group 3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9" name="Freeform: Shape 3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0" name="Freeform: Shape 3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1" name="Freeform: Shape 4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2" name="Freeform: Shape 4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3" name="Freeform: Shape 4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4" name="Freeform: Shape 4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5" name="Freeform: Shape 4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3" name="Subtitle 2">
            <a:extLst>
              <a:ext uri="{FF2B5EF4-FFF2-40B4-BE49-F238E27FC236}">
                <a16:creationId xmlns:a16="http://schemas.microsoft.com/office/drawing/2014/main" id="{45931DF4-8798-D123-0E54-F2DCA615D55D}"/>
              </a:ext>
            </a:extLst>
          </p:cNvPr>
          <p:cNvSpPr>
            <a:spLocks noGrp="1"/>
          </p:cNvSpPr>
          <p:nvPr>
            <p:ph type="subTitle" idx="1"/>
          </p:nvPr>
        </p:nvSpPr>
        <p:spPr>
          <a:xfrm>
            <a:off x="244687" y="3525179"/>
            <a:ext cx="7881150" cy="3291431"/>
          </a:xfrm>
        </p:spPr>
        <p:txBody>
          <a:bodyPr vert="horz" lIns="91440" tIns="45720" rIns="91440" bIns="45720" rtlCol="0" anchor="ctr">
            <a:normAutofit fontScale="92500" lnSpcReduction="10000"/>
          </a:bodyPr>
          <a:lstStyle/>
          <a:p>
            <a:pPr algn="l"/>
            <a:endParaRPr lang="en-US" sz="600" kern="1200" dirty="0">
              <a:solidFill>
                <a:schemeClr val="tx2"/>
              </a:solidFill>
              <a:latin typeface="+mn-lt"/>
              <a:ea typeface="+mn-ea"/>
              <a:cs typeface="+mn-cs"/>
            </a:endParaRPr>
          </a:p>
          <a:p>
            <a:pPr algn="l"/>
            <a:r>
              <a:rPr lang="en-US" sz="1800" b="1" u="sng" kern="1200" dirty="0">
                <a:solidFill>
                  <a:schemeClr val="tx2"/>
                </a:solidFill>
                <a:latin typeface="+mn-lt"/>
                <a:ea typeface="+mn-ea"/>
                <a:cs typeface="+mn-cs"/>
              </a:rPr>
              <a:t>5 Modules:</a:t>
            </a:r>
          </a:p>
          <a:p>
            <a:pPr marL="342900" indent="-342900" algn="l">
              <a:buFont typeface="+mj-lt"/>
              <a:buAutoNum type="arabicPeriod"/>
            </a:pPr>
            <a:r>
              <a:rPr lang="en-US" sz="1800" b="1" kern="1200" dirty="0">
                <a:solidFill>
                  <a:schemeClr val="tx2"/>
                </a:solidFill>
                <a:effectLst/>
                <a:latin typeface="+mn-lt"/>
                <a:ea typeface="+mn-ea"/>
                <a:cs typeface="+mn-cs"/>
              </a:rPr>
              <a:t>Roma history and discrimination against Roma in Europe: then and now</a:t>
            </a:r>
          </a:p>
          <a:p>
            <a:pPr marL="342900" indent="-342900" algn="l">
              <a:buFont typeface="+mj-lt"/>
              <a:buAutoNum type="arabicPeriod"/>
            </a:pPr>
            <a:r>
              <a:rPr lang="en-GB" sz="1800" b="1" kern="1200" dirty="0">
                <a:solidFill>
                  <a:schemeClr val="tx2"/>
                </a:solidFill>
                <a:effectLst/>
                <a:latin typeface="+mn-lt"/>
                <a:ea typeface="+mn-ea"/>
                <a:cs typeface="+mn-cs"/>
              </a:rPr>
              <a:t>The role of the Roma civil society in upholding Roma rights</a:t>
            </a:r>
            <a:r>
              <a:rPr lang="en-US" sz="1800" b="1" kern="1200" dirty="0">
                <a:solidFill>
                  <a:schemeClr val="tx2"/>
                </a:solidFill>
                <a:effectLst/>
                <a:latin typeface="+mn-lt"/>
                <a:ea typeface="+mn-ea"/>
                <a:cs typeface="+mn-cs"/>
              </a:rPr>
              <a:t> </a:t>
            </a:r>
            <a:endParaRPr lang="en-US" sz="1800" kern="1200" dirty="0">
              <a:solidFill>
                <a:schemeClr val="tx2"/>
              </a:solidFill>
              <a:effectLst/>
              <a:latin typeface="+mn-lt"/>
              <a:ea typeface="+mn-ea"/>
              <a:cs typeface="+mn-cs"/>
            </a:endParaRPr>
          </a:p>
          <a:p>
            <a:pPr marL="342900" indent="-342900" algn="l">
              <a:buFont typeface="+mj-lt"/>
              <a:buAutoNum type="arabicPeriod"/>
            </a:pPr>
            <a:r>
              <a:rPr lang="en-GB" sz="1800" b="1" kern="1200" dirty="0">
                <a:solidFill>
                  <a:schemeClr val="tx2"/>
                </a:solidFill>
                <a:effectLst/>
                <a:latin typeface="+mn-lt"/>
                <a:ea typeface="+mn-ea"/>
                <a:cs typeface="+mn-cs"/>
              </a:rPr>
              <a:t>Intersectional oppression </a:t>
            </a:r>
            <a:r>
              <a:rPr lang="en-GB" sz="1800" b="1" dirty="0">
                <a:solidFill>
                  <a:schemeClr val="tx2"/>
                </a:solidFill>
              </a:rPr>
              <a:t>e</a:t>
            </a:r>
            <a:r>
              <a:rPr lang="en-GB" sz="1800" b="1" kern="1200" dirty="0">
                <a:solidFill>
                  <a:schemeClr val="tx2"/>
                </a:solidFill>
                <a:effectLst/>
                <a:latin typeface="+mn-lt"/>
                <a:ea typeface="+mn-ea"/>
                <a:cs typeface="+mn-cs"/>
              </a:rPr>
              <a:t>xperienced by Roma women and LGBTI</a:t>
            </a:r>
            <a:endParaRPr lang="en-US" sz="1800" b="1" kern="1200" dirty="0">
              <a:solidFill>
                <a:schemeClr val="tx2"/>
              </a:solidFill>
              <a:effectLst/>
              <a:latin typeface="+mn-lt"/>
              <a:ea typeface="+mn-ea"/>
              <a:cs typeface="+mn-cs"/>
            </a:endParaRPr>
          </a:p>
          <a:p>
            <a:pPr marL="342900" indent="-342900" algn="l">
              <a:buFont typeface="+mj-lt"/>
              <a:buAutoNum type="arabicPeriod"/>
            </a:pPr>
            <a:r>
              <a:rPr lang="en-GB" sz="1800" b="1" kern="1200" dirty="0">
                <a:solidFill>
                  <a:schemeClr val="tx2"/>
                </a:solidFill>
                <a:effectLst/>
                <a:latin typeface="+mn-lt"/>
                <a:ea typeface="+mn-ea"/>
                <a:cs typeface="+mn-cs"/>
              </a:rPr>
              <a:t>Roma in migration: Experiencing poverty and homelessness</a:t>
            </a:r>
            <a:endParaRPr lang="en-US" sz="1800" kern="1200" dirty="0">
              <a:solidFill>
                <a:schemeClr val="tx2"/>
              </a:solidFill>
              <a:latin typeface="+mn-lt"/>
              <a:ea typeface="+mn-ea"/>
              <a:cs typeface="+mn-cs"/>
            </a:endParaRPr>
          </a:p>
          <a:p>
            <a:pPr marL="342900" indent="-342900" algn="l">
              <a:buFont typeface="+mj-lt"/>
              <a:buAutoNum type="arabicPeriod"/>
            </a:pPr>
            <a:r>
              <a:rPr lang="en-US" sz="1800" b="1" dirty="0">
                <a:solidFill>
                  <a:schemeClr val="tx2"/>
                </a:solidFill>
                <a:effectLst/>
              </a:rPr>
              <a:t>Good practices and projects in supporting </a:t>
            </a:r>
            <a:r>
              <a:rPr lang="hu-HU" sz="1800" b="1" dirty="0">
                <a:solidFill>
                  <a:schemeClr val="tx2"/>
                </a:solidFill>
                <a:effectLst/>
              </a:rPr>
              <a:t>Roma </a:t>
            </a:r>
            <a:r>
              <a:rPr lang="en-US" sz="1800" b="1" dirty="0">
                <a:solidFill>
                  <a:schemeClr val="tx2"/>
                </a:solidFill>
                <a:effectLst/>
              </a:rPr>
              <a:t>mobile EU citizens </a:t>
            </a:r>
            <a:r>
              <a:rPr lang="hu-HU" sz="1800" b="1" dirty="0">
                <a:solidFill>
                  <a:schemeClr val="tx2"/>
                </a:solidFill>
                <a:effectLst/>
              </a:rPr>
              <a:t>experiencing homelessness</a:t>
            </a:r>
            <a:endParaRPr kumimoji="0" lang="en-US" sz="900" b="0" i="0" u="none" strike="noStrike" kern="1200" cap="none" spc="0" normalizeH="0" baseline="0" noProof="0" dirty="0">
              <a:ln>
                <a:noFill/>
              </a:ln>
              <a:solidFill>
                <a:schemeClr val="tx2"/>
              </a:solidFill>
              <a:effectLst/>
              <a:uLnTx/>
              <a:uFillTx/>
              <a:latin typeface="+mn-lt"/>
              <a:ea typeface="+mn-ea"/>
              <a:cs typeface="+mn-cs"/>
            </a:endParaRPr>
          </a:p>
          <a:p>
            <a:pPr algn="l"/>
            <a:endParaRPr kumimoji="0" lang="en-US" sz="900" b="0" i="0" u="none" strike="noStrike" kern="1200" cap="none" spc="0" normalizeH="0" baseline="0" noProof="0" dirty="0">
              <a:ln>
                <a:noFill/>
              </a:ln>
              <a:solidFill>
                <a:schemeClr val="tx2"/>
              </a:solidFill>
              <a:effectLst/>
              <a:uLnTx/>
              <a:uFillTx/>
              <a:latin typeface="+mn-lt"/>
              <a:ea typeface="+mn-ea"/>
              <a:cs typeface="+mn-cs"/>
            </a:endParaRPr>
          </a:p>
          <a:p>
            <a:pPr marR="0" lvl="0" algn="l" fontAlgn="auto">
              <a:tabLst/>
              <a:defRPr/>
            </a:pPr>
            <a:r>
              <a:rPr kumimoji="0" lang="en-US" sz="1300" b="1" i="0" u="none" strike="noStrike" kern="1200" cap="none" spc="0" normalizeH="0" baseline="0" noProof="0" dirty="0">
                <a:ln>
                  <a:noFill/>
                </a:ln>
                <a:solidFill>
                  <a:schemeClr val="tx2"/>
                </a:solidFill>
                <a:effectLst/>
                <a:uLnTx/>
                <a:uFillTx/>
                <a:latin typeface="+mn-lt"/>
                <a:ea typeface="+mn-ea"/>
                <a:cs typeface="+mn-cs"/>
              </a:rPr>
              <a:t>This material has been prepared by Marina </a:t>
            </a:r>
            <a:r>
              <a:rPr kumimoji="0" lang="en-US" sz="1300" b="1" i="0" u="none" strike="noStrike" kern="1200" cap="none" spc="0" normalizeH="0" baseline="0" noProof="0" dirty="0" err="1">
                <a:ln>
                  <a:noFill/>
                </a:ln>
                <a:solidFill>
                  <a:schemeClr val="tx2"/>
                </a:solidFill>
                <a:effectLst/>
                <a:uLnTx/>
                <a:uFillTx/>
                <a:latin typeface="+mn-lt"/>
                <a:ea typeface="+mn-ea"/>
                <a:cs typeface="+mn-cs"/>
              </a:rPr>
              <a:t>Csikós</a:t>
            </a:r>
            <a:r>
              <a:rPr kumimoji="0" lang="en-US" sz="1300" b="1" i="0" u="none" strike="noStrike" kern="1200" cap="none" spc="0" normalizeH="0" baseline="0" noProof="0" dirty="0">
                <a:ln>
                  <a:noFill/>
                </a:ln>
                <a:solidFill>
                  <a:schemeClr val="tx2"/>
                </a:solidFill>
                <a:effectLst/>
                <a:uLnTx/>
                <a:uFillTx/>
                <a:latin typeface="+mn-lt"/>
                <a:ea typeface="+mn-ea"/>
                <a:cs typeface="+mn-cs"/>
              </a:rPr>
              <a:t> (</a:t>
            </a:r>
            <a:r>
              <a:rPr lang="en-US" sz="1300" b="1" kern="1200" dirty="0">
                <a:solidFill>
                  <a:schemeClr val="tx2"/>
                </a:solidFill>
                <a:latin typeface="+mn-lt"/>
                <a:ea typeface="+mn-ea"/>
                <a:cs typeface="+mn-cs"/>
              </a:rPr>
              <a:t>csikosmarina1993</a:t>
            </a:r>
            <a:r>
              <a:rPr kumimoji="0" lang="en-US" sz="1300" b="1" i="0" u="none" strike="noStrike" kern="1200" cap="none" spc="0" normalizeH="0" baseline="0" noProof="0" dirty="0">
                <a:ln>
                  <a:noFill/>
                </a:ln>
                <a:solidFill>
                  <a:schemeClr val="tx2"/>
                </a:solidFill>
                <a:effectLst/>
                <a:uLnTx/>
                <a:uFillTx/>
                <a:latin typeface="+mn-lt"/>
                <a:ea typeface="+mn-ea"/>
                <a:cs typeface="+mn-cs"/>
              </a:rPr>
              <a:t>@gmail.com) in the context of PRODEC project.</a:t>
            </a:r>
          </a:p>
          <a:p>
            <a:pPr algn="l"/>
            <a:r>
              <a:rPr lang="en-US" sz="1300" dirty="0">
                <a:solidFill>
                  <a:schemeClr val="tx2"/>
                </a:solidFill>
              </a:rPr>
              <a:t>April</a:t>
            </a:r>
            <a:r>
              <a:rPr lang="en-US" sz="1300" kern="1200" dirty="0">
                <a:solidFill>
                  <a:schemeClr val="tx2"/>
                </a:solidFill>
                <a:latin typeface="+mn-lt"/>
                <a:ea typeface="+mn-ea"/>
                <a:cs typeface="+mn-cs"/>
              </a:rPr>
              <a:t> 2023</a:t>
            </a:r>
            <a:endParaRPr lang="en-US" sz="600" kern="1200" dirty="0">
              <a:solidFill>
                <a:schemeClr val="tx2"/>
              </a:solidFill>
              <a:latin typeface="+mn-lt"/>
              <a:ea typeface="+mn-ea"/>
              <a:cs typeface="+mn-cs"/>
            </a:endParaRPr>
          </a:p>
          <a:p>
            <a:pPr algn="l"/>
            <a:endParaRPr lang="en-US" sz="600" kern="1200" dirty="0">
              <a:solidFill>
                <a:schemeClr val="tx2"/>
              </a:solidFill>
              <a:latin typeface="+mn-lt"/>
              <a:ea typeface="+mn-ea"/>
              <a:cs typeface="+mn-cs"/>
            </a:endParaRPr>
          </a:p>
        </p:txBody>
      </p:sp>
      <p:sp>
        <p:nvSpPr>
          <p:cNvPr id="4" name="TextBox 3">
            <a:extLst>
              <a:ext uri="{FF2B5EF4-FFF2-40B4-BE49-F238E27FC236}">
                <a16:creationId xmlns:a16="http://schemas.microsoft.com/office/drawing/2014/main" id="{D7D3E7D1-D49B-1D52-F886-1E22F9240EFF}"/>
              </a:ext>
            </a:extLst>
          </p:cNvPr>
          <p:cNvSpPr txBox="1"/>
          <p:nvPr/>
        </p:nvSpPr>
        <p:spPr>
          <a:xfrm>
            <a:off x="248129" y="296531"/>
            <a:ext cx="8863108"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1200"/>
              </a:spcBef>
              <a:spcAft>
                <a:spcPts val="600"/>
              </a:spcAft>
              <a:buClrTx/>
              <a:buSzTx/>
              <a:buFontTx/>
              <a:buNone/>
              <a:tabLst/>
              <a:defRPr/>
            </a:pPr>
            <a:r>
              <a:rPr kumimoji="0" lang="hu-HU" sz="4000" b="1" i="0" u="none" strike="noStrike" kern="1200" cap="none" spc="0" normalizeH="0" baseline="0" noProof="0" dirty="0">
                <a:ln>
                  <a:noFill/>
                </a:ln>
                <a:solidFill>
                  <a:prstClr val="white"/>
                </a:solidFill>
                <a:effectLst/>
                <a:uLnTx/>
                <a:uFillTx/>
                <a:latin typeface="Calibri" panose="020F0502020204030204"/>
                <a:ea typeface="+mn-ea"/>
                <a:cs typeface="+mn-cs"/>
              </a:rPr>
              <a:t>Learning About Europe’s </a:t>
            </a:r>
            <a:r>
              <a:rPr kumimoji="0" lang="fr-BE" sz="4000" b="1" i="0" u="none" strike="noStrike" kern="1200" cap="none" spc="0" normalizeH="0" baseline="0" noProof="0" dirty="0">
                <a:ln>
                  <a:noFill/>
                </a:ln>
                <a:solidFill>
                  <a:prstClr val="white"/>
                </a:solidFill>
                <a:effectLst/>
                <a:uLnTx/>
                <a:uFillTx/>
                <a:latin typeface="Calibri" panose="020F0502020204030204"/>
                <a:ea typeface="+mn-ea"/>
                <a:cs typeface="+mn-cs"/>
              </a:rPr>
              <a:t>B</a:t>
            </a:r>
            <a:r>
              <a:rPr kumimoji="0" lang="hu-HU" sz="4000" b="1" i="0" u="none" strike="noStrike" kern="1200" cap="none" spc="0" normalizeH="0" baseline="0" noProof="0" dirty="0">
                <a:ln>
                  <a:noFill/>
                </a:ln>
                <a:solidFill>
                  <a:prstClr val="white"/>
                </a:solidFill>
                <a:effectLst/>
                <a:uLnTx/>
                <a:uFillTx/>
                <a:latin typeface="Calibri" panose="020F0502020204030204"/>
                <a:ea typeface="+mn-ea"/>
                <a:cs typeface="+mn-cs"/>
              </a:rPr>
              <a:t>iggest </a:t>
            </a:r>
            <a:r>
              <a:rPr kumimoji="0" lang="fr-BE" sz="4000" b="1" i="0" u="none" strike="noStrike" kern="1200" cap="none" spc="0" normalizeH="0" baseline="0" noProof="0" dirty="0" err="1">
                <a:ln>
                  <a:noFill/>
                </a:ln>
                <a:solidFill>
                  <a:prstClr val="white"/>
                </a:solidFill>
                <a:effectLst/>
                <a:uLnTx/>
                <a:uFillTx/>
                <a:latin typeface="Calibri" panose="020F0502020204030204"/>
                <a:ea typeface="+mn-ea"/>
                <a:cs typeface="+mn-cs"/>
              </a:rPr>
              <a:t>Ethnic</a:t>
            </a:r>
            <a:r>
              <a:rPr kumimoji="0" lang="fr-BE" sz="4000" b="1" i="0" u="none" strike="noStrike" kern="1200" cap="none" spc="0" normalizeH="0" baseline="0" noProof="0" dirty="0">
                <a:ln>
                  <a:noFill/>
                </a:ln>
                <a:solidFill>
                  <a:prstClr val="white"/>
                </a:solidFill>
                <a:effectLst/>
                <a:uLnTx/>
                <a:uFillTx/>
                <a:latin typeface="Calibri" panose="020F0502020204030204"/>
                <a:ea typeface="+mn-ea"/>
                <a:cs typeface="+mn-cs"/>
              </a:rPr>
              <a:t> M</a:t>
            </a:r>
            <a:r>
              <a:rPr kumimoji="0" lang="hu-HU" sz="4000" b="1" i="0" u="none" strike="noStrike" kern="1200" cap="none" spc="0" normalizeH="0" baseline="0" noProof="0" dirty="0">
                <a:ln>
                  <a:noFill/>
                </a:ln>
                <a:solidFill>
                  <a:prstClr val="white"/>
                </a:solidFill>
                <a:effectLst/>
                <a:uLnTx/>
                <a:uFillTx/>
                <a:latin typeface="Calibri" panose="020F0502020204030204"/>
                <a:ea typeface="+mn-ea"/>
                <a:cs typeface="+mn-cs"/>
              </a:rPr>
              <a:t>inority</a:t>
            </a:r>
            <a:r>
              <a:rPr lang="en-GB" sz="4000" b="1" dirty="0">
                <a:solidFill>
                  <a:prstClr val="white"/>
                </a:solidFill>
                <a:latin typeface="Calibri" panose="020F0502020204030204"/>
              </a:rPr>
              <a:t> -</a:t>
            </a:r>
            <a:r>
              <a:rPr kumimoji="0" lang="hu-HU" sz="4000" b="1" i="0" u="none" strike="noStrike" kern="1200" cap="none" spc="0" normalizeH="0" baseline="0" noProof="0" dirty="0">
                <a:ln>
                  <a:noFill/>
                </a:ln>
                <a:solidFill>
                  <a:prstClr val="white"/>
                </a:solidFill>
                <a:effectLst/>
                <a:uLnTx/>
                <a:uFillTx/>
                <a:latin typeface="Calibri" panose="020F0502020204030204"/>
                <a:ea typeface="+mn-ea"/>
                <a:cs typeface="+mn-cs"/>
              </a:rPr>
              <a:t> The Roma</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68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306456-D623-08F8-FE8A-9BC5239D7F2E}"/>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u="sng" kern="1200" dirty="0">
                <a:solidFill>
                  <a:schemeClr val="tx1"/>
                </a:solidFill>
                <a:latin typeface="+mn-lt"/>
                <a:ea typeface="+mj-ea"/>
                <a:cs typeface="+mj-cs"/>
              </a:rPr>
              <a:t>500 years of slavery in Romania (II)</a:t>
            </a:r>
          </a:p>
        </p:txBody>
      </p:sp>
      <p:sp>
        <p:nvSpPr>
          <p:cNvPr id="3" name="Content Placeholder 2">
            <a:extLst>
              <a:ext uri="{FF2B5EF4-FFF2-40B4-BE49-F238E27FC236}">
                <a16:creationId xmlns:a16="http://schemas.microsoft.com/office/drawing/2014/main" id="{46EAAE32-C5AD-CDA7-0512-AF65BE66414F}"/>
              </a:ext>
            </a:extLst>
          </p:cNvPr>
          <p:cNvSpPr>
            <a:spLocks noGrp="1"/>
          </p:cNvSpPr>
          <p:nvPr>
            <p:ph idx="1"/>
          </p:nvPr>
        </p:nvSpPr>
        <p:spPr>
          <a:xfrm>
            <a:off x="643467" y="1782981"/>
            <a:ext cx="5452533" cy="4275987"/>
          </a:xfrm>
        </p:spPr>
        <p:txBody>
          <a:bodyPr vert="horz" lIns="91440" tIns="45720" rIns="91440" bIns="45720" rtlCol="0">
            <a:normAutofit/>
          </a:bodyPr>
          <a:lstStyle/>
          <a:p>
            <a:r>
              <a:rPr lang="en-US" sz="2400" dirty="0"/>
              <a:t>Treating Roma slaves as materials/animals – inhuman conditions</a:t>
            </a:r>
          </a:p>
          <a:p>
            <a:pPr marL="0" indent="0">
              <a:buNone/>
            </a:pPr>
            <a:endParaRPr lang="en-US" sz="2400" dirty="0"/>
          </a:p>
          <a:p>
            <a:r>
              <a:rPr lang="en-US" sz="2400" dirty="0"/>
              <a:t>Abolishment of the slavery – starting with middle of the 19th century</a:t>
            </a:r>
          </a:p>
          <a:p>
            <a:pPr marL="0" indent="0">
              <a:buNone/>
            </a:pPr>
            <a:endParaRPr lang="en-US" sz="2400" dirty="0"/>
          </a:p>
          <a:p>
            <a:r>
              <a:rPr lang="en-GB" sz="2400" dirty="0"/>
              <a:t>The abolition of slavery was done with compensation of the owners, while the newly freed people were left to wander.</a:t>
            </a:r>
          </a:p>
          <a:p>
            <a:pPr marL="0" indent="0">
              <a:buNone/>
            </a:pPr>
            <a:r>
              <a:rPr lang="en-GB" sz="2400" dirty="0">
                <a:sym typeface="Wingdings" panose="05000000000000000000" pitchFamily="2" charset="2"/>
              </a:rPr>
              <a:t>      </a:t>
            </a:r>
            <a:r>
              <a:rPr lang="en-GB" sz="2400" dirty="0"/>
              <a:t> exploitation of the Roma workforce</a:t>
            </a:r>
            <a:endParaRPr lang="en-US" sz="2400" dirty="0"/>
          </a:p>
          <a:p>
            <a:endParaRPr lang="en-US" sz="2400" dirty="0"/>
          </a:p>
          <a:p>
            <a:endParaRPr lang="en-US" sz="2000" dirty="0"/>
          </a:p>
          <a:p>
            <a:endParaRPr lang="en-US" sz="2000" dirty="0"/>
          </a:p>
          <a:p>
            <a:endParaRPr lang="en-US" sz="2000" dirty="0"/>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old, gallery, posing&#10;&#10;Description automatically generated">
            <a:extLst>
              <a:ext uri="{FF2B5EF4-FFF2-40B4-BE49-F238E27FC236}">
                <a16:creationId xmlns:a16="http://schemas.microsoft.com/office/drawing/2014/main" id="{7098BE1A-BA43-F5A3-8BE6-08FFF2338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940" y="875217"/>
            <a:ext cx="4355088" cy="5269656"/>
          </a:xfrm>
          <a:prstGeom prst="rect">
            <a:avLst/>
          </a:prstGeom>
        </p:spPr>
      </p:pic>
      <p:sp>
        <p:nvSpPr>
          <p:cNvPr id="7" name="TextBox 6">
            <a:extLst>
              <a:ext uri="{FF2B5EF4-FFF2-40B4-BE49-F238E27FC236}">
                <a16:creationId xmlns:a16="http://schemas.microsoft.com/office/drawing/2014/main" id="{916EB25E-2719-EDE4-8868-0E16DA5119DF}"/>
              </a:ext>
            </a:extLst>
          </p:cNvPr>
          <p:cNvSpPr txBox="1"/>
          <p:nvPr/>
        </p:nvSpPr>
        <p:spPr>
          <a:xfrm>
            <a:off x="6096000" y="6211669"/>
            <a:ext cx="6094070" cy="307777"/>
          </a:xfrm>
          <a:prstGeom prst="rect">
            <a:avLst/>
          </a:prstGeom>
          <a:noFill/>
        </p:spPr>
        <p:txBody>
          <a:bodyPr wrap="square">
            <a:spAutoFit/>
          </a:bodyPr>
          <a:lstStyle/>
          <a:p>
            <a:r>
              <a:rPr lang="fr-BE" sz="1400" dirty="0"/>
              <a:t>Source: https://www.europeana.eu/en/blog/roma-slavery-in-romania-a-history</a:t>
            </a:r>
          </a:p>
        </p:txBody>
      </p:sp>
    </p:spTree>
    <p:extLst>
      <p:ext uri="{BB962C8B-B14F-4D97-AF65-F5344CB8AC3E}">
        <p14:creationId xmlns:p14="http://schemas.microsoft.com/office/powerpoint/2010/main" val="369170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306456-D623-08F8-FE8A-9BC5239D7F2E}"/>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u="sng" kern="1200" dirty="0">
                <a:solidFill>
                  <a:schemeClr val="tx1"/>
                </a:solidFill>
                <a:latin typeface="+mn-lt"/>
                <a:ea typeface="+mj-ea"/>
                <a:cs typeface="+mj-cs"/>
              </a:rPr>
              <a:t>Justification of Roma slavery</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4AF53D5F-F224-1ADF-CA6C-21BFADB99779}"/>
              </a:ext>
            </a:extLst>
          </p:cNvPr>
          <p:cNvGrpSpPr/>
          <p:nvPr/>
        </p:nvGrpSpPr>
        <p:grpSpPr>
          <a:xfrm>
            <a:off x="629449" y="1480023"/>
            <a:ext cx="5202457" cy="3509714"/>
            <a:chOff x="1333" y="-104275"/>
            <a:chExt cx="5202457" cy="3509714"/>
          </a:xfrm>
        </p:grpSpPr>
        <p:sp>
          <p:nvSpPr>
            <p:cNvPr id="7" name="Rectangle 6">
              <a:extLst>
                <a:ext uri="{FF2B5EF4-FFF2-40B4-BE49-F238E27FC236}">
                  <a16:creationId xmlns:a16="http://schemas.microsoft.com/office/drawing/2014/main" id="{0ABD1199-0BE5-E5F3-3118-140A65EE4F05}"/>
                </a:ext>
              </a:extLst>
            </p:cNvPr>
            <p:cNvSpPr/>
            <p:nvPr/>
          </p:nvSpPr>
          <p:spPr>
            <a:xfrm>
              <a:off x="1333" y="283965"/>
              <a:ext cx="5202457" cy="3121474"/>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3C0AAF8F-0450-3C8B-6D6F-FBF166C81FC4}"/>
                </a:ext>
              </a:extLst>
            </p:cNvPr>
            <p:cNvSpPr txBox="1"/>
            <p:nvPr/>
          </p:nvSpPr>
          <p:spPr>
            <a:xfrm>
              <a:off x="70874" y="-104275"/>
              <a:ext cx="4930789" cy="3121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Economic:</a:t>
              </a:r>
              <a:endParaRPr lang="hu-HU" sz="2000" b="1" u="sng" kern="1200" dirty="0"/>
            </a:p>
            <a:p>
              <a:pPr marL="0" lvl="0" indent="0" algn="ctr" defTabSz="889000">
                <a:lnSpc>
                  <a:spcPct val="90000"/>
                </a:lnSpc>
                <a:spcBef>
                  <a:spcPct val="0"/>
                </a:spcBef>
                <a:spcAft>
                  <a:spcPct val="35000"/>
                </a:spcAft>
                <a:buNone/>
              </a:pPr>
              <a:r>
                <a:rPr lang="en-GB" sz="2000" kern="1200" dirty="0"/>
                <a:t>Roma people were considered a very important source of income, and their skills in working with metals, wood and other materials were used by their masters.</a:t>
              </a:r>
              <a:endParaRPr lang="en-US" sz="2000" kern="1200" dirty="0"/>
            </a:p>
          </p:txBody>
        </p:sp>
      </p:grpSp>
      <p:grpSp>
        <p:nvGrpSpPr>
          <p:cNvPr id="11" name="Group 10">
            <a:extLst>
              <a:ext uri="{FF2B5EF4-FFF2-40B4-BE49-F238E27FC236}">
                <a16:creationId xmlns:a16="http://schemas.microsoft.com/office/drawing/2014/main" id="{F58BA34A-A951-D341-7009-7B59286C57A3}"/>
              </a:ext>
            </a:extLst>
          </p:cNvPr>
          <p:cNvGrpSpPr/>
          <p:nvPr/>
        </p:nvGrpSpPr>
        <p:grpSpPr>
          <a:xfrm>
            <a:off x="6346076" y="1868263"/>
            <a:ext cx="5202457" cy="3129963"/>
            <a:chOff x="5724037" y="283965"/>
            <a:chExt cx="5202457" cy="3129963"/>
          </a:xfrm>
        </p:grpSpPr>
        <p:sp>
          <p:nvSpPr>
            <p:cNvPr id="13" name="Rectangle 12">
              <a:extLst>
                <a:ext uri="{FF2B5EF4-FFF2-40B4-BE49-F238E27FC236}">
                  <a16:creationId xmlns:a16="http://schemas.microsoft.com/office/drawing/2014/main" id="{7882FB41-9587-53D8-9897-C0005E2360CA}"/>
                </a:ext>
              </a:extLst>
            </p:cNvPr>
            <p:cNvSpPr/>
            <p:nvPr/>
          </p:nvSpPr>
          <p:spPr>
            <a:xfrm>
              <a:off x="5724037" y="283965"/>
              <a:ext cx="5202457" cy="3121474"/>
            </a:xfrm>
            <a:prstGeom prst="rect">
              <a:avLst/>
            </a:prstGeom>
          </p:spPr>
          <p:style>
            <a:lnRef idx="2">
              <a:schemeClr val="lt1">
                <a:hueOff val="0"/>
                <a:satOff val="0"/>
                <a:lumOff val="0"/>
                <a:alphaOff val="0"/>
              </a:schemeClr>
            </a:lnRef>
            <a:fillRef idx="1">
              <a:schemeClr val="accent5">
                <a:hueOff val="787450"/>
                <a:satOff val="42288"/>
                <a:lumOff val="-15294"/>
                <a:alphaOff val="0"/>
              </a:schemeClr>
            </a:fillRef>
            <a:effectRef idx="0">
              <a:schemeClr val="accent5">
                <a:hueOff val="787450"/>
                <a:satOff val="42288"/>
                <a:lumOff val="-15294"/>
                <a:alphaOff val="0"/>
              </a:schemeClr>
            </a:effectRef>
            <a:fontRef idx="minor">
              <a:schemeClr val="lt1"/>
            </a:fontRef>
          </p:style>
        </p:sp>
        <p:sp>
          <p:nvSpPr>
            <p:cNvPr id="15" name="TextBox 14">
              <a:extLst>
                <a:ext uri="{FF2B5EF4-FFF2-40B4-BE49-F238E27FC236}">
                  <a16:creationId xmlns:a16="http://schemas.microsoft.com/office/drawing/2014/main" id="{99E45BAD-852C-F56B-E4A0-F88D592ED5E8}"/>
                </a:ext>
              </a:extLst>
            </p:cNvPr>
            <p:cNvSpPr txBox="1"/>
            <p:nvPr/>
          </p:nvSpPr>
          <p:spPr>
            <a:xfrm>
              <a:off x="5839316" y="292454"/>
              <a:ext cx="4985539" cy="3121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t>Religious: </a:t>
              </a:r>
            </a:p>
            <a:p>
              <a:pPr marL="0" lvl="0" indent="0" algn="ctr" defTabSz="889000">
                <a:lnSpc>
                  <a:spcPct val="90000"/>
                </a:lnSpc>
                <a:spcBef>
                  <a:spcPct val="0"/>
                </a:spcBef>
                <a:spcAft>
                  <a:spcPct val="35000"/>
                </a:spcAft>
                <a:buNone/>
              </a:pPr>
              <a:r>
                <a:rPr lang="en-GB" sz="2000" dirty="0"/>
                <a:t>P</a:t>
              </a:r>
              <a:r>
                <a:rPr lang="en-GB" sz="2000" kern="1200" dirty="0"/>
                <a:t>eople with Roma background were often not considered Christians, therefore being included in the category of 'foreigners/enemies' together with pagans, Muslims and Jews.</a:t>
              </a:r>
              <a:endParaRPr lang="hu-HU" sz="2000" kern="1200" dirty="0"/>
            </a:p>
          </p:txBody>
        </p:sp>
      </p:grpSp>
    </p:spTree>
    <p:extLst>
      <p:ext uri="{BB962C8B-B14F-4D97-AF65-F5344CB8AC3E}">
        <p14:creationId xmlns:p14="http://schemas.microsoft.com/office/powerpoint/2010/main" val="374338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6" name="Rectangle 1229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ectangle 2"/>
          <p:cNvSpPr>
            <a:spLocks noGrp="1" noChangeArrowheads="1"/>
          </p:cNvSpPr>
          <p:nvPr>
            <p:ph type="title"/>
          </p:nvPr>
        </p:nvSpPr>
        <p:spPr>
          <a:xfrm>
            <a:off x="643467" y="847135"/>
            <a:ext cx="10768629" cy="925182"/>
          </a:xfrm>
        </p:spPr>
        <p:txBody>
          <a:bodyPr>
            <a:noAutofit/>
          </a:bodyPr>
          <a:lstStyle/>
          <a:p>
            <a:r>
              <a:rPr lang="hu-HU" altLang="pl-PL" sz="3200" b="1" u="sng" dirty="0">
                <a:latin typeface="Calibri "/>
              </a:rPr>
              <a:t>The Genocide of the Roma during WWII </a:t>
            </a:r>
            <a:r>
              <a:rPr lang="en-GB" altLang="pl-PL" sz="3200" b="1" u="sng" dirty="0">
                <a:latin typeface="Calibri "/>
              </a:rPr>
              <a:t>- </a:t>
            </a:r>
            <a:r>
              <a:rPr lang="hu-HU" altLang="pl-PL" sz="3200" b="1" i="1" u="sng" dirty="0">
                <a:latin typeface="Calibri "/>
              </a:rPr>
              <a:t>Porajmos</a:t>
            </a:r>
            <a:r>
              <a:rPr lang="en-GB" altLang="pl-PL" sz="3200" b="1" i="1" u="sng" dirty="0">
                <a:latin typeface="Calibri "/>
              </a:rPr>
              <a:t> </a:t>
            </a:r>
            <a:r>
              <a:rPr lang="en-US" altLang="pl-PL" sz="3200" b="1" u="sng" dirty="0">
                <a:latin typeface="Calibri "/>
              </a:rPr>
              <a:t>1935: Nuremberg Racial Laws and </a:t>
            </a:r>
            <a:r>
              <a:rPr lang="en-US" altLang="pl-PL" sz="3200" b="1" u="sng" dirty="0" err="1">
                <a:latin typeface="Calibri "/>
              </a:rPr>
              <a:t>radicalisation</a:t>
            </a:r>
            <a:r>
              <a:rPr lang="en-US" altLang="pl-PL" sz="3200" b="1" u="sng" dirty="0">
                <a:latin typeface="Calibri "/>
              </a:rPr>
              <a:t> of anti-Roma policy</a:t>
            </a:r>
            <a:br>
              <a:rPr lang="en-GB" sz="3200" dirty="0"/>
            </a:br>
            <a:endParaRPr lang="pl-PL" altLang="pl-PL" sz="3200" b="1" u="sng" dirty="0"/>
          </a:p>
        </p:txBody>
      </p:sp>
      <p:sp>
        <p:nvSpPr>
          <p:cNvPr id="12291" name="Rectangle 3"/>
          <p:cNvSpPr>
            <a:spLocks noGrp="1" noChangeArrowheads="1"/>
          </p:cNvSpPr>
          <p:nvPr>
            <p:ph idx="1"/>
          </p:nvPr>
        </p:nvSpPr>
        <p:spPr>
          <a:xfrm>
            <a:off x="643466" y="1772317"/>
            <a:ext cx="10768629" cy="4601497"/>
          </a:xfrm>
        </p:spPr>
        <p:txBody>
          <a:bodyPr>
            <a:normAutofit/>
          </a:bodyPr>
          <a:lstStyle/>
          <a:p>
            <a:r>
              <a:rPr lang="en-US" altLang="pl-PL" sz="2400" dirty="0"/>
              <a:t>Holocaust: 500,000 - 1.5 million Roma exterminated.</a:t>
            </a:r>
          </a:p>
          <a:p>
            <a:pPr eaLnBrk="1" hangingPunct="1"/>
            <a:r>
              <a:rPr lang="en-US" altLang="pl-PL" sz="2400" dirty="0"/>
              <a:t>The ‘Law for the Protection of German Blood and Honor’; ‘The Citizenship Law’. </a:t>
            </a:r>
            <a:r>
              <a:rPr lang="pl-PL" altLang="pl-PL" sz="2400" dirty="0"/>
              <a:t>Roma</a:t>
            </a:r>
            <a:r>
              <a:rPr lang="en-US" altLang="pl-PL" sz="2400" dirty="0"/>
              <a:t> not mentioned explicitly in the main text but in the </a:t>
            </a:r>
            <a:r>
              <a:rPr lang="pl-PL" altLang="pl-PL" sz="2400" dirty="0"/>
              <a:t>implementation </a:t>
            </a:r>
            <a:r>
              <a:rPr lang="en-US" altLang="pl-PL" sz="2400" dirty="0"/>
              <a:t>decrees that followed the laws </a:t>
            </a:r>
            <a:r>
              <a:rPr lang="pl-PL" altLang="pl-PL" sz="2400" dirty="0"/>
              <a:t>(Hans Globke)</a:t>
            </a:r>
            <a:r>
              <a:rPr lang="en-GB" altLang="pl-PL" sz="2400" dirty="0"/>
              <a:t>.</a:t>
            </a:r>
            <a:endParaRPr lang="pl-PL" altLang="pl-PL" sz="2400" dirty="0"/>
          </a:p>
          <a:p>
            <a:r>
              <a:rPr lang="en-US" altLang="pl-PL" sz="2400" dirty="0"/>
              <a:t>March 1938: First official mentioning of “the final resolution of the g*</a:t>
            </a:r>
            <a:r>
              <a:rPr lang="en-US" altLang="pl-PL" sz="2400" dirty="0" err="1"/>
              <a:t>psy</a:t>
            </a:r>
            <a:r>
              <a:rPr lang="en-US" altLang="pl-PL" sz="2400" dirty="0"/>
              <a:t> Question on racial lines” (Werner Best, Head of Gestapo).</a:t>
            </a:r>
          </a:p>
          <a:p>
            <a:r>
              <a:rPr lang="en-US" altLang="pl-PL" sz="2400" dirty="0"/>
              <a:t>8</a:t>
            </a:r>
            <a:r>
              <a:rPr lang="en-US" altLang="pl-PL" sz="2400" baseline="30000" dirty="0"/>
              <a:t>th</a:t>
            </a:r>
            <a:r>
              <a:rPr lang="en-US" altLang="pl-PL" sz="2400" dirty="0"/>
              <a:t> December, 1938: Himmler’s Decree for Combating the g*</a:t>
            </a:r>
            <a:r>
              <a:rPr lang="en-US" altLang="pl-PL" sz="2400" dirty="0" err="1"/>
              <a:t>psy</a:t>
            </a:r>
            <a:r>
              <a:rPr lang="en-US" altLang="pl-PL" sz="2400" dirty="0"/>
              <a:t> Plague.  </a:t>
            </a:r>
          </a:p>
          <a:p>
            <a:pPr marL="0" indent="0">
              <a:buNone/>
            </a:pPr>
            <a:r>
              <a:rPr lang="en-US" altLang="pl-PL" sz="2400" dirty="0"/>
              <a:t>	“It is…necessary that in the final solution of the g*</a:t>
            </a:r>
            <a:r>
              <a:rPr lang="en-US" altLang="pl-PL" sz="2400" dirty="0" err="1"/>
              <a:t>psy</a:t>
            </a:r>
            <a:r>
              <a:rPr lang="en-US" altLang="pl-PL" sz="2400" dirty="0"/>
              <a:t> question racially pure 		g*</a:t>
            </a:r>
            <a:r>
              <a:rPr lang="en-US" altLang="pl-PL" sz="2400" dirty="0" err="1"/>
              <a:t>psies</a:t>
            </a:r>
            <a:r>
              <a:rPr lang="en-US" altLang="pl-PL" sz="2400" dirty="0"/>
              <a:t> and Mischlinge be treated differently”</a:t>
            </a:r>
          </a:p>
          <a:p>
            <a:r>
              <a:rPr lang="en-US" altLang="pl-PL" sz="2400" dirty="0"/>
              <a:t>Roma persecuted after 8th December, 1938 = “racially persecuted” according to German law.</a:t>
            </a:r>
            <a:endParaRPr lang="pl-PL" altLang="pl-PL" sz="2000" dirty="0"/>
          </a:p>
        </p:txBody>
      </p:sp>
      <p:sp>
        <p:nvSpPr>
          <p:cNvPr id="12298" name="Rectangle 1229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0" name="Isosceles Triangle 1229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2" name="Isosceles Triangle 1230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04" name="Rectangle 1230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4833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Isosceles Triangle 2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99C86B8-06D5-411A-3DDD-6FF7FEB55CF3}"/>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de-DE" sz="3600" b="1" u="sng" kern="1200" dirty="0">
                <a:solidFill>
                  <a:schemeClr val="tx1"/>
                </a:solidFill>
                <a:latin typeface="+mn-lt"/>
                <a:ea typeface="+mj-ea"/>
                <a:cs typeface="+mj-cs"/>
              </a:rPr>
              <a:t>1943: Mass murder of Roma in Auschwitz</a:t>
            </a:r>
            <a:endParaRPr lang="en-US" sz="3600" b="1" u="sng" kern="1200" dirty="0">
              <a:solidFill>
                <a:schemeClr val="tx1"/>
              </a:solidFill>
              <a:latin typeface="+mn-lt"/>
              <a:ea typeface="+mj-ea"/>
              <a:cs typeface="+mj-cs"/>
            </a:endParaRPr>
          </a:p>
        </p:txBody>
      </p:sp>
      <p:pic>
        <p:nvPicPr>
          <p:cNvPr id="6" name="Picture 5" descr="A group of people sitting together&#10;&#10;Description automatically generated with low confidence">
            <a:extLst>
              <a:ext uri="{FF2B5EF4-FFF2-40B4-BE49-F238E27FC236}">
                <a16:creationId xmlns:a16="http://schemas.microsoft.com/office/drawing/2014/main" id="{E73A2319-79D2-371F-CD09-E9432397724D}"/>
              </a:ext>
            </a:extLst>
          </p:cNvPr>
          <p:cNvPicPr>
            <a:picLocks noChangeAspect="1"/>
          </p:cNvPicPr>
          <p:nvPr/>
        </p:nvPicPr>
        <p:blipFill rotWithShape="1">
          <a:blip r:embed="rId3">
            <a:extLst>
              <a:ext uri="{28A0092B-C50C-407E-A947-70E740481C1C}">
                <a14:useLocalDpi xmlns:a14="http://schemas.microsoft.com/office/drawing/2010/main" val="0"/>
              </a:ext>
            </a:extLst>
          </a:blip>
          <a:srcRect t="6155" r="2" b="2"/>
          <a:stretch/>
        </p:blipFill>
        <p:spPr>
          <a:xfrm>
            <a:off x="6871741" y="2090230"/>
            <a:ext cx="4969804" cy="3054871"/>
          </a:xfrm>
          <a:prstGeom prst="rect">
            <a:avLst/>
          </a:prstGeom>
        </p:spPr>
      </p:pic>
      <p:sp>
        <p:nvSpPr>
          <p:cNvPr id="7" name="Rectangle 3">
            <a:extLst>
              <a:ext uri="{FF2B5EF4-FFF2-40B4-BE49-F238E27FC236}">
                <a16:creationId xmlns:a16="http://schemas.microsoft.com/office/drawing/2014/main" id="{3FA0774A-A4F1-7B90-7009-525F9FB7992C}"/>
              </a:ext>
            </a:extLst>
          </p:cNvPr>
          <p:cNvSpPr>
            <a:spLocks noGrp="1" noChangeArrowheads="1"/>
          </p:cNvSpPr>
          <p:nvPr>
            <p:ph idx="1"/>
          </p:nvPr>
        </p:nvSpPr>
        <p:spPr>
          <a:xfrm>
            <a:off x="757980" y="1668443"/>
            <a:ext cx="5618106" cy="4784700"/>
          </a:xfrm>
        </p:spPr>
        <p:txBody>
          <a:bodyPr anchor="ctr">
            <a:normAutofit/>
          </a:bodyPr>
          <a:lstStyle/>
          <a:p>
            <a:r>
              <a:rPr lang="en-US" altLang="pl-PL" sz="2000" dirty="0"/>
              <a:t>23</a:t>
            </a:r>
            <a:r>
              <a:rPr lang="en-US" altLang="pl-PL" sz="2000" baseline="30000" dirty="0"/>
              <a:t>rd</a:t>
            </a:r>
            <a:r>
              <a:rPr lang="en-US" altLang="pl-PL" sz="2000" dirty="0"/>
              <a:t> March, 1943: ca. 1,700 Polish Roma transported from </a:t>
            </a:r>
            <a:r>
              <a:rPr lang="en-US" altLang="pl-PL" sz="2000" dirty="0" err="1"/>
              <a:t>Białystok</a:t>
            </a:r>
            <a:r>
              <a:rPr lang="en-US" altLang="pl-PL" sz="2000" dirty="0"/>
              <a:t> were murdered. These Roma had not been registered as prisoners of the camp. In February 1943 they were sent to barracks 20 and 22 of the </a:t>
            </a:r>
            <a:r>
              <a:rPr lang="en-US" altLang="pl-PL" sz="2000" i="1" dirty="0" err="1"/>
              <a:t>Zigeunerfamilienlager</a:t>
            </a:r>
            <a:r>
              <a:rPr lang="en-US" altLang="pl-PL" sz="2000" dirty="0"/>
              <a:t> which were isolated from the rest of the camp. They were murdered mostly in the gas chamber and crematorium II in Birkenau.</a:t>
            </a:r>
          </a:p>
          <a:p>
            <a:pPr marL="0" indent="0">
              <a:buNone/>
            </a:pPr>
            <a:endParaRPr lang="en-US" altLang="pl-PL" sz="2000" dirty="0"/>
          </a:p>
          <a:p>
            <a:r>
              <a:rPr lang="en-US" altLang="pl-PL" sz="2000" dirty="0"/>
              <a:t>25</a:t>
            </a:r>
            <a:r>
              <a:rPr lang="en-US" altLang="pl-PL" sz="2000" baseline="30000" dirty="0"/>
              <a:t>th</a:t>
            </a:r>
            <a:r>
              <a:rPr lang="en-US" altLang="pl-PL" sz="2000" dirty="0"/>
              <a:t> May, 1943: 1035 persons were murdered (507 men and 528 women). They were Polish Roma from the </a:t>
            </a:r>
            <a:r>
              <a:rPr lang="en-US" altLang="pl-PL" sz="2000" dirty="0" err="1"/>
              <a:t>Białystok</a:t>
            </a:r>
            <a:r>
              <a:rPr lang="en-US" altLang="pl-PL" sz="2000" dirty="0"/>
              <a:t> region and Austrian Roma/Sinti brought to the </a:t>
            </a:r>
            <a:r>
              <a:rPr lang="en-US" altLang="pl-PL" sz="2000" i="1" dirty="0" err="1"/>
              <a:t>Zigeunerlager</a:t>
            </a:r>
            <a:r>
              <a:rPr lang="en-US" altLang="pl-PL" sz="2000" dirty="0"/>
              <a:t> on 12</a:t>
            </a:r>
            <a:r>
              <a:rPr lang="en-US" altLang="pl-PL" sz="2000" baseline="30000" dirty="0"/>
              <a:t>th</a:t>
            </a:r>
            <a:r>
              <a:rPr lang="en-US" altLang="pl-PL" sz="2000" dirty="0"/>
              <a:t> May, 1943.</a:t>
            </a:r>
            <a:endParaRPr lang="hu-HU" altLang="pl-PL" sz="2000" dirty="0"/>
          </a:p>
          <a:p>
            <a:endParaRPr lang="hu-HU" altLang="pl-PL" sz="2000" dirty="0"/>
          </a:p>
          <a:p>
            <a:endParaRPr lang="en-US" altLang="pl-PL" sz="1500" dirty="0"/>
          </a:p>
        </p:txBody>
      </p:sp>
    </p:spTree>
    <p:extLst>
      <p:ext uri="{BB962C8B-B14F-4D97-AF65-F5344CB8AC3E}">
        <p14:creationId xmlns:p14="http://schemas.microsoft.com/office/powerpoint/2010/main" val="322801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838199" y="1068891"/>
            <a:ext cx="4259731" cy="1985085"/>
          </a:xfrm>
        </p:spPr>
        <p:txBody>
          <a:bodyPr anchor="b">
            <a:normAutofit/>
          </a:bodyPr>
          <a:lstStyle/>
          <a:p>
            <a:pPr algn="ctr"/>
            <a:r>
              <a:rPr lang="hu-HU" sz="3600" b="1" u="sng" dirty="0">
                <a:latin typeface="+mn-lt"/>
              </a:rPr>
              <a:t>1</a:t>
            </a:r>
            <a:r>
              <a:rPr lang="en-GB" sz="3600" b="1" u="sng" dirty="0">
                <a:latin typeface="+mn-lt"/>
              </a:rPr>
              <a:t>6th May</a:t>
            </a:r>
            <a:r>
              <a:rPr lang="hu-HU" sz="3600" b="1" u="sng" dirty="0">
                <a:latin typeface="+mn-lt"/>
              </a:rPr>
              <a:t> 1944 - International </a:t>
            </a:r>
            <a:r>
              <a:rPr lang="en-US" sz="3600" b="1" u="sng" dirty="0">
                <a:latin typeface="+mn-lt"/>
              </a:rPr>
              <a:t>Romani Resistance Day</a:t>
            </a:r>
          </a:p>
        </p:txBody>
      </p:sp>
      <p:sp>
        <p:nvSpPr>
          <p:cNvPr id="42" name="Freeform: Shape 41">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164533D9-3F7C-FBB6-803C-E173FDAEE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617" y="3706580"/>
            <a:ext cx="3836894" cy="2148660"/>
          </a:xfrm>
          <a:prstGeom prst="rect">
            <a:avLst/>
          </a:prstGeom>
        </p:spPr>
      </p:pic>
      <p:sp>
        <p:nvSpPr>
          <p:cNvPr id="44"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480888" y="1068891"/>
            <a:ext cx="6255687" cy="5651768"/>
          </a:xfrm>
        </p:spPr>
        <p:txBody>
          <a:bodyPr anchor="ctr">
            <a:normAutofit/>
          </a:bodyPr>
          <a:lstStyle/>
          <a:p>
            <a:endParaRPr lang="en-US" sz="2000" dirty="0"/>
          </a:p>
          <a:p>
            <a:r>
              <a:rPr lang="en-US" dirty="0"/>
              <a:t>Intensively commemorated by Roma activists as “Romani Resistance Day” every year on 16th May</a:t>
            </a:r>
          </a:p>
          <a:p>
            <a:r>
              <a:rPr lang="en-US" dirty="0"/>
              <a:t>Constitutes part of the social frames of memory developed by the Roma political movement</a:t>
            </a:r>
          </a:p>
          <a:p>
            <a:r>
              <a:rPr lang="en-US" dirty="0"/>
              <a:t>In these frames, active resistance, the struggle of Roma and Sinti against the genocidal policies of the Nazis and their allies is emphasized</a:t>
            </a:r>
            <a:endParaRPr lang="hu-HU" dirty="0"/>
          </a:p>
          <a:p>
            <a:endParaRPr lang="hu-HU" sz="2000" dirty="0"/>
          </a:p>
          <a:p>
            <a:endParaRPr lang="en-US" sz="2000" dirty="0"/>
          </a:p>
          <a:p>
            <a:pPr marL="0" indent="0">
              <a:buNone/>
            </a:pPr>
            <a:endParaRPr lang="en-US" sz="2000" dirty="0"/>
          </a:p>
        </p:txBody>
      </p:sp>
    </p:spTree>
    <p:extLst>
      <p:ext uri="{BB962C8B-B14F-4D97-AF65-F5344CB8AC3E}">
        <p14:creationId xmlns:p14="http://schemas.microsoft.com/office/powerpoint/2010/main" val="232449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643467" y="474204"/>
            <a:ext cx="10905066" cy="1135737"/>
          </a:xfrm>
        </p:spPr>
        <p:txBody>
          <a:bodyPr>
            <a:normAutofit/>
          </a:bodyPr>
          <a:lstStyle/>
          <a:p>
            <a:r>
              <a:rPr lang="en-US" sz="3600" b="1" u="sng" dirty="0">
                <a:latin typeface="Calibri "/>
              </a:rPr>
              <a:t>Towards the liquidation of </a:t>
            </a:r>
            <a:r>
              <a:rPr lang="en-US" sz="3600" b="1" u="sng" dirty="0" err="1">
                <a:latin typeface="Calibri "/>
              </a:rPr>
              <a:t>Zigeunerlager</a:t>
            </a:r>
            <a:r>
              <a:rPr lang="hu-HU" sz="3600" b="1" u="sng" dirty="0">
                <a:latin typeface="Calibri "/>
              </a:rPr>
              <a:t> – 2nd August, Roma Genocide Remembrance Day</a:t>
            </a:r>
            <a:endParaRPr lang="en-US" sz="3600" b="1" u="sng" dirty="0">
              <a:latin typeface="Calibri "/>
            </a:endParaRPr>
          </a:p>
        </p:txBody>
      </p:sp>
      <p:sp>
        <p:nvSpPr>
          <p:cNvPr id="3" name="Symbol zastępczy zawartości 2"/>
          <p:cNvSpPr>
            <a:spLocks noGrp="1"/>
          </p:cNvSpPr>
          <p:nvPr>
            <p:ph idx="1"/>
          </p:nvPr>
        </p:nvSpPr>
        <p:spPr>
          <a:xfrm>
            <a:off x="643467" y="1920871"/>
            <a:ext cx="10905066" cy="4393982"/>
          </a:xfrm>
        </p:spPr>
        <p:txBody>
          <a:bodyPr>
            <a:normAutofit lnSpcReduction="10000"/>
          </a:bodyPr>
          <a:lstStyle/>
          <a:p>
            <a:pPr algn="just"/>
            <a:r>
              <a:rPr lang="en-US" sz="2400" dirty="0"/>
              <a:t>On 2</a:t>
            </a:r>
            <a:r>
              <a:rPr lang="en-US" sz="2400" baseline="30000" dirty="0"/>
              <a:t>nd</a:t>
            </a:r>
            <a:r>
              <a:rPr lang="en-US" sz="2400" dirty="0"/>
              <a:t> August 1944, 1,408 Roma were brought from Auschwitz I back to Birkenau and made to stand by a freight train waiting at the railroad ramp bordering the </a:t>
            </a:r>
            <a:r>
              <a:rPr lang="en-US" sz="2400" i="1" dirty="0" err="1"/>
              <a:t>Zigeunerfamilienlager</a:t>
            </a:r>
            <a:r>
              <a:rPr lang="en-US" sz="2400" dirty="0"/>
              <a:t> on the south. </a:t>
            </a:r>
          </a:p>
          <a:p>
            <a:pPr algn="just"/>
            <a:endParaRPr lang="en-US" sz="2400" dirty="0"/>
          </a:p>
          <a:p>
            <a:pPr algn="just"/>
            <a:r>
              <a:rPr lang="en-US" sz="2400" dirty="0"/>
              <a:t>After the departure of Roma and Sinti who were able to work, the remaining prisoners (mainly women, children, and elderly) were put on trucks and brought to the gas chambers of crematorium V, where they were murdered and their bodies burnt. </a:t>
            </a:r>
          </a:p>
          <a:p>
            <a:pPr algn="just"/>
            <a:endParaRPr lang="en-US" sz="2400" dirty="0"/>
          </a:p>
          <a:p>
            <a:pPr algn="just"/>
            <a:r>
              <a:rPr lang="en-US" sz="2400" dirty="0"/>
              <a:t>2</a:t>
            </a:r>
            <a:r>
              <a:rPr lang="en-US" sz="2400" baseline="30000" dirty="0"/>
              <a:t>nd</a:t>
            </a:r>
            <a:r>
              <a:rPr lang="en-US" sz="2400" dirty="0"/>
              <a:t> August 1944</a:t>
            </a:r>
            <a:r>
              <a:rPr lang="pl-PL" sz="2400" dirty="0"/>
              <a:t>,</a:t>
            </a:r>
            <a:r>
              <a:rPr lang="en-US" sz="2400" dirty="0"/>
              <a:t> 2,897 persons were murdered </a:t>
            </a:r>
            <a:r>
              <a:rPr lang="en-US" sz="2400" dirty="0">
                <a:sym typeface="Wingdings" panose="05000000000000000000" pitchFamily="2" charset="2"/>
              </a:rPr>
              <a:t></a:t>
            </a:r>
            <a:r>
              <a:rPr lang="en-US" sz="2400" dirty="0"/>
              <a:t> latest research shows the number of victims was higher: 4,200—4,300 persons (the State Museum Auschwitz-Birkenau).</a:t>
            </a:r>
          </a:p>
          <a:p>
            <a:pPr marL="0" indent="0" algn="just">
              <a:buNone/>
            </a:pPr>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43077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Isosceles Triangle 2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99C86B8-06D5-411A-3DDD-6FF7FEB55CF3}"/>
              </a:ext>
            </a:extLst>
          </p:cNvPr>
          <p:cNvSpPr>
            <a:spLocks noGrp="1"/>
          </p:cNvSpPr>
          <p:nvPr>
            <p:ph type="title"/>
          </p:nvPr>
        </p:nvSpPr>
        <p:spPr>
          <a:xfrm>
            <a:off x="643467" y="667587"/>
            <a:ext cx="10905066" cy="1135737"/>
          </a:xfrm>
        </p:spPr>
        <p:txBody>
          <a:bodyPr vert="horz" lIns="91440" tIns="45720" rIns="91440" bIns="45720" rtlCol="0" anchor="ctr">
            <a:normAutofit fontScale="90000"/>
          </a:bodyPr>
          <a:lstStyle/>
          <a:p>
            <a:r>
              <a:rPr lang="en-GB" sz="4000" b="1" u="sng" kern="1200" dirty="0">
                <a:solidFill>
                  <a:schemeClr val="tx1"/>
                </a:solidFill>
                <a:latin typeface="+mn-lt"/>
                <a:ea typeface="+mj-ea"/>
                <a:cs typeface="+mj-cs"/>
              </a:rPr>
              <a:t>Forced sterilization practices throughout Europe (I): Forced sterilization of Roma during the WWII</a:t>
            </a:r>
            <a:br>
              <a:rPr lang="en-GB" sz="3600" b="1" u="sng" kern="1200" dirty="0">
                <a:solidFill>
                  <a:schemeClr val="tx1"/>
                </a:solidFill>
                <a:latin typeface="+mn-lt"/>
                <a:ea typeface="+mj-ea"/>
                <a:cs typeface="+mj-cs"/>
              </a:rPr>
            </a:br>
            <a:endParaRPr lang="en-US" sz="3600" b="1" u="sng" kern="1200" dirty="0">
              <a:solidFill>
                <a:schemeClr val="tx1"/>
              </a:solidFill>
              <a:latin typeface="+mn-lt"/>
              <a:ea typeface="+mj-ea"/>
              <a:cs typeface="+mj-cs"/>
            </a:endParaRPr>
          </a:p>
        </p:txBody>
      </p:sp>
      <p:sp>
        <p:nvSpPr>
          <p:cNvPr id="7" name="Rectangle 3">
            <a:extLst>
              <a:ext uri="{FF2B5EF4-FFF2-40B4-BE49-F238E27FC236}">
                <a16:creationId xmlns:a16="http://schemas.microsoft.com/office/drawing/2014/main" id="{3FA0774A-A4F1-7B90-7009-525F9FB7992C}"/>
              </a:ext>
            </a:extLst>
          </p:cNvPr>
          <p:cNvSpPr>
            <a:spLocks noGrp="1" noChangeArrowheads="1"/>
          </p:cNvSpPr>
          <p:nvPr>
            <p:ph idx="1"/>
          </p:nvPr>
        </p:nvSpPr>
        <p:spPr>
          <a:xfrm>
            <a:off x="546634" y="1504497"/>
            <a:ext cx="11001899" cy="4784700"/>
          </a:xfrm>
        </p:spPr>
        <p:txBody>
          <a:bodyPr anchor="ctr">
            <a:normAutofit/>
          </a:bodyPr>
          <a:lstStyle/>
          <a:p>
            <a:r>
              <a:rPr lang="en-US" sz="3200" dirty="0"/>
              <a:t>Rapid development of eugenics during the</a:t>
            </a:r>
            <a:r>
              <a:rPr lang="hu-HU" sz="3200" dirty="0"/>
              <a:t> Nazi ideology</a:t>
            </a:r>
            <a:endParaRPr lang="en-US" sz="3200" dirty="0"/>
          </a:p>
          <a:p>
            <a:r>
              <a:rPr lang="en-US" sz="3200" dirty="0"/>
              <a:t>14 July 1933 - Law for the Prevention of Progeny with Hereditary Diseases</a:t>
            </a:r>
          </a:p>
          <a:p>
            <a:r>
              <a:rPr lang="en-US" sz="3200" dirty="0"/>
              <a:t>Roma having DNA deformation; stopping Roma from having a growing population;  medical experiments; building of the racial ideology.</a:t>
            </a:r>
          </a:p>
          <a:p>
            <a:endParaRPr lang="hu-HU" altLang="pl-PL" sz="2000" dirty="0"/>
          </a:p>
          <a:p>
            <a:endParaRPr lang="en-US" altLang="pl-PL" sz="1500" dirty="0"/>
          </a:p>
        </p:txBody>
      </p:sp>
    </p:spTree>
    <p:extLst>
      <p:ext uri="{BB962C8B-B14F-4D97-AF65-F5344CB8AC3E}">
        <p14:creationId xmlns:p14="http://schemas.microsoft.com/office/powerpoint/2010/main" val="85801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25598-0D9C-624C-1794-EF1CEF0D89B6}"/>
              </a:ext>
            </a:extLst>
          </p:cNvPr>
          <p:cNvSpPr>
            <a:spLocks noGrp="1"/>
          </p:cNvSpPr>
          <p:nvPr>
            <p:ph type="title"/>
          </p:nvPr>
        </p:nvSpPr>
        <p:spPr>
          <a:xfrm>
            <a:off x="640080" y="458029"/>
            <a:ext cx="4368602" cy="1956841"/>
          </a:xfrm>
        </p:spPr>
        <p:txBody>
          <a:bodyPr vert="horz" lIns="91440" tIns="45720" rIns="91440" bIns="45720" rtlCol="0" anchor="b">
            <a:noAutofit/>
          </a:bodyPr>
          <a:lstStyle/>
          <a:p>
            <a:r>
              <a:rPr lang="en-US" sz="3600" b="1" u="sng" dirty="0">
                <a:latin typeface="Calibri "/>
              </a:rPr>
              <a:t>Forced </a:t>
            </a:r>
            <a:r>
              <a:rPr lang="en-US" sz="3600" b="1" u="sng" dirty="0" err="1">
                <a:latin typeface="Calibri "/>
              </a:rPr>
              <a:t>sterilisation</a:t>
            </a:r>
            <a:r>
              <a:rPr lang="en-US" sz="3600" b="1" u="sng" dirty="0">
                <a:latin typeface="Calibri "/>
              </a:rPr>
              <a:t> practices throughout Europe (II): After WWII</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643E06-73DC-B1E2-2E20-8F8B05034E1E}"/>
              </a:ext>
            </a:extLst>
          </p:cNvPr>
          <p:cNvSpPr>
            <a:spLocks noGrp="1"/>
          </p:cNvSpPr>
          <p:nvPr>
            <p:ph idx="1"/>
          </p:nvPr>
        </p:nvSpPr>
        <p:spPr>
          <a:xfrm>
            <a:off x="640080" y="2872899"/>
            <a:ext cx="4556953" cy="3377430"/>
          </a:xfrm>
        </p:spPr>
        <p:txBody>
          <a:bodyPr vert="horz" lIns="91440" tIns="45720" rIns="91440" bIns="45720" rtlCol="0">
            <a:normAutofit/>
          </a:bodyPr>
          <a:lstStyle/>
          <a:p>
            <a:r>
              <a:rPr lang="en-US" sz="2000" dirty="0"/>
              <a:t>Medical mistreatments during birth giving; child-care/social worker threatening Roma women</a:t>
            </a:r>
          </a:p>
          <a:p>
            <a:r>
              <a:rPr lang="en-US" sz="2000" dirty="0"/>
              <a:t>“Cleaning of the society” in Sweden </a:t>
            </a:r>
          </a:p>
          <a:p>
            <a:r>
              <a:rPr lang="en-US" sz="2000" dirty="0"/>
              <a:t>Coercive and cruel </a:t>
            </a:r>
            <a:r>
              <a:rPr lang="en-US" sz="2000" dirty="0" err="1"/>
              <a:t>sterilisations</a:t>
            </a:r>
            <a:r>
              <a:rPr lang="en-US" sz="2000" dirty="0"/>
              <a:t> in the Czech Republic</a:t>
            </a:r>
          </a:p>
          <a:p>
            <a:r>
              <a:rPr lang="en-US" sz="2000" dirty="0"/>
              <a:t>Forced </a:t>
            </a:r>
            <a:r>
              <a:rPr lang="en-US" sz="2000" dirty="0" err="1"/>
              <a:t>sterilisations</a:t>
            </a:r>
            <a:r>
              <a:rPr lang="en-US" sz="2000" dirty="0"/>
              <a:t> have been happening in most of the European countries! - not single cases</a:t>
            </a:r>
          </a:p>
          <a:p>
            <a:pPr marL="0" indent="0">
              <a:buNone/>
            </a:pPr>
            <a:endParaRPr lang="en-US" sz="1400" dirty="0"/>
          </a:p>
          <a:p>
            <a:endParaRPr lang="en-US" sz="1400" dirty="0"/>
          </a:p>
          <a:p>
            <a:endParaRPr lang="en-US" sz="1400" dirty="0"/>
          </a:p>
        </p:txBody>
      </p:sp>
      <p:pic>
        <p:nvPicPr>
          <p:cNvPr id="4" name="Picture 2">
            <a:extLst>
              <a:ext uri="{FF2B5EF4-FFF2-40B4-BE49-F238E27FC236}">
                <a16:creationId xmlns:a16="http://schemas.microsoft.com/office/drawing/2014/main" id="{4D37D3D8-704F-7115-3500-3FADF084A0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31" r="1844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51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ground, outdoor, roof, old&#10;&#10;Description automatically generated">
            <a:extLst>
              <a:ext uri="{FF2B5EF4-FFF2-40B4-BE49-F238E27FC236}">
                <a16:creationId xmlns:a16="http://schemas.microsoft.com/office/drawing/2014/main" id="{9A0D7CD1-587A-4F64-8889-B11925831B96}"/>
              </a:ext>
            </a:extLst>
          </p:cNvPr>
          <p:cNvPicPr>
            <a:picLocks noChangeAspect="1"/>
          </p:cNvPicPr>
          <p:nvPr/>
        </p:nvPicPr>
        <p:blipFill rotWithShape="1">
          <a:blip r:embed="rId3">
            <a:extLst>
              <a:ext uri="{28A0092B-C50C-407E-A947-70E740481C1C}">
                <a14:useLocalDpi xmlns:a14="http://schemas.microsoft.com/office/drawing/2010/main" val="0"/>
              </a:ext>
            </a:extLst>
          </a:blip>
          <a:srcRect l="5884" r="-1" b="-1"/>
          <a:stretch/>
        </p:blipFill>
        <p:spPr>
          <a:xfrm>
            <a:off x="1" y="10"/>
            <a:ext cx="9669642" cy="6857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2CD76-C025-3998-6C59-BD2D16C0A16D}"/>
              </a:ext>
            </a:extLst>
          </p:cNvPr>
          <p:cNvSpPr>
            <a:spLocks noGrp="1"/>
          </p:cNvSpPr>
          <p:nvPr>
            <p:ph type="title"/>
          </p:nvPr>
        </p:nvSpPr>
        <p:spPr>
          <a:xfrm>
            <a:off x="7297667" y="295677"/>
            <a:ext cx="4746999" cy="1899912"/>
          </a:xfrm>
        </p:spPr>
        <p:txBody>
          <a:bodyPr vert="horz" lIns="91440" tIns="45720" rIns="91440" bIns="45720" rtlCol="0" anchor="ctr">
            <a:normAutofit/>
          </a:bodyPr>
          <a:lstStyle/>
          <a:p>
            <a:r>
              <a:rPr lang="en-US" sz="3600" b="1" u="sng" dirty="0">
                <a:latin typeface="Calibri "/>
              </a:rPr>
              <a:t>The Situation of the Roma today</a:t>
            </a:r>
          </a:p>
        </p:txBody>
      </p:sp>
      <p:sp>
        <p:nvSpPr>
          <p:cNvPr id="11" name="TextBox 10">
            <a:extLst>
              <a:ext uri="{FF2B5EF4-FFF2-40B4-BE49-F238E27FC236}">
                <a16:creationId xmlns:a16="http://schemas.microsoft.com/office/drawing/2014/main" id="{19B8795D-9736-CB95-AB76-BC665AA19EEA}"/>
              </a:ext>
            </a:extLst>
          </p:cNvPr>
          <p:cNvSpPr txBox="1"/>
          <p:nvPr/>
        </p:nvSpPr>
        <p:spPr>
          <a:xfrm>
            <a:off x="7118430" y="2046514"/>
            <a:ext cx="4746999" cy="413044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n w="0"/>
              </a:rPr>
              <a:t>80% live at risk of poverty</a:t>
            </a:r>
          </a:p>
          <a:p>
            <a:pPr marL="285750" indent="-228600">
              <a:lnSpc>
                <a:spcPct val="90000"/>
              </a:lnSpc>
              <a:spcAft>
                <a:spcPts val="600"/>
              </a:spcAft>
              <a:buFont typeface="Arial" panose="020B0604020202020204" pitchFamily="34" charset="0"/>
              <a:buChar char="•"/>
            </a:pPr>
            <a:r>
              <a:rPr lang="en-US" sz="2000" dirty="0">
                <a:ln w="0"/>
              </a:rPr>
              <a:t>29% of Roma children live in households where someone went to bed hungry at least once in the previous month.</a:t>
            </a:r>
          </a:p>
          <a:p>
            <a:pPr marL="285750" indent="-228600">
              <a:lnSpc>
                <a:spcPct val="90000"/>
              </a:lnSpc>
              <a:spcAft>
                <a:spcPts val="600"/>
              </a:spcAft>
              <a:buFont typeface="Arial" panose="020B0604020202020204" pitchFamily="34" charset="0"/>
              <a:buChar char="•"/>
            </a:pPr>
            <a:r>
              <a:rPr lang="en-US" sz="2000" dirty="0">
                <a:ln w="0"/>
              </a:rPr>
              <a:t>25% of Roma declared discrimination was experienced in the past year in everyday situations (e.g., looking for work, at work, housing, healthcare and education) (Fundamental Rights Agency, 2022)</a:t>
            </a:r>
            <a:endParaRPr lang="en-US" sz="2000" i="1" dirty="0">
              <a:ln w="0"/>
            </a:endParaRPr>
          </a:p>
          <a:p>
            <a:pPr marL="285750" indent="-228600">
              <a:lnSpc>
                <a:spcPct val="90000"/>
              </a:lnSpc>
              <a:spcAft>
                <a:spcPts val="600"/>
              </a:spcAft>
              <a:buFont typeface="Arial" panose="020B0604020202020204" pitchFamily="34" charset="0"/>
              <a:buChar char="•"/>
            </a:pPr>
            <a:r>
              <a:rPr lang="en-US" sz="2000" dirty="0">
                <a:ln w="0"/>
              </a:rPr>
              <a:t>10 - 15 years lower life expectancy</a:t>
            </a:r>
          </a:p>
          <a:p>
            <a:pPr marL="285750" indent="-228600">
              <a:lnSpc>
                <a:spcPct val="90000"/>
              </a:lnSpc>
              <a:spcAft>
                <a:spcPts val="600"/>
              </a:spcAft>
              <a:buFont typeface="Arial" panose="020B0604020202020204" pitchFamily="34" charset="0"/>
              <a:buChar char="•"/>
            </a:pPr>
            <a:r>
              <a:rPr lang="en-US" sz="2000" dirty="0">
                <a:ln w="0"/>
              </a:rPr>
              <a:t>Infant mortality comparable with 1970s rate (European Public Health Alliance)</a:t>
            </a:r>
            <a:endParaRPr lang="en-US" sz="2000" cap="none" spc="0" dirty="0">
              <a:ln w="0"/>
            </a:endParaRPr>
          </a:p>
        </p:txBody>
      </p:sp>
    </p:spTree>
    <p:extLst>
      <p:ext uri="{BB962C8B-B14F-4D97-AF65-F5344CB8AC3E}">
        <p14:creationId xmlns:p14="http://schemas.microsoft.com/office/powerpoint/2010/main" val="1237355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Isosceles Triangle 2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99C86B8-06D5-411A-3DDD-6FF7FEB55CF3}"/>
              </a:ext>
            </a:extLst>
          </p:cNvPr>
          <p:cNvSpPr>
            <a:spLocks noGrp="1"/>
          </p:cNvSpPr>
          <p:nvPr>
            <p:ph type="title"/>
          </p:nvPr>
        </p:nvSpPr>
        <p:spPr>
          <a:xfrm>
            <a:off x="643466" y="321734"/>
            <a:ext cx="12191999" cy="1135737"/>
          </a:xfrm>
        </p:spPr>
        <p:txBody>
          <a:bodyPr vert="horz" lIns="91440" tIns="45720" rIns="91440" bIns="45720" rtlCol="0" anchor="ctr">
            <a:normAutofit/>
          </a:bodyPr>
          <a:lstStyle/>
          <a:p>
            <a:r>
              <a:rPr lang="en-GB" sz="3600" b="1" u="sng" kern="1200" dirty="0">
                <a:solidFill>
                  <a:schemeClr val="tx1"/>
                </a:solidFill>
                <a:latin typeface="+mn-lt"/>
                <a:ea typeface="+mj-ea"/>
                <a:cs typeface="+mj-cs"/>
              </a:rPr>
              <a:t>Harassment and Hate Crimes Against</a:t>
            </a:r>
            <a:br>
              <a:rPr lang="en-GB" sz="3600" b="1" u="sng" kern="1200" dirty="0">
                <a:solidFill>
                  <a:schemeClr val="tx1"/>
                </a:solidFill>
                <a:latin typeface="+mn-lt"/>
                <a:ea typeface="+mj-ea"/>
                <a:cs typeface="+mj-cs"/>
              </a:rPr>
            </a:br>
            <a:r>
              <a:rPr lang="en-GB" sz="3600" b="1" u="sng" kern="1200" dirty="0">
                <a:solidFill>
                  <a:schemeClr val="tx1"/>
                </a:solidFill>
                <a:latin typeface="+mn-lt"/>
                <a:ea typeface="+mj-ea"/>
                <a:cs typeface="+mj-cs"/>
              </a:rPr>
              <a:t>Roma</a:t>
            </a:r>
            <a:endParaRPr lang="en-US" sz="3600" b="1" u="sng" kern="1200" dirty="0">
              <a:solidFill>
                <a:schemeClr val="tx1"/>
              </a:solidFill>
              <a:latin typeface="+mn-lt"/>
              <a:ea typeface="+mj-ea"/>
              <a:cs typeface="+mj-cs"/>
            </a:endParaRPr>
          </a:p>
        </p:txBody>
      </p:sp>
      <p:sp>
        <p:nvSpPr>
          <p:cNvPr id="7" name="Rectangle 3">
            <a:extLst>
              <a:ext uri="{FF2B5EF4-FFF2-40B4-BE49-F238E27FC236}">
                <a16:creationId xmlns:a16="http://schemas.microsoft.com/office/drawing/2014/main" id="{3FA0774A-A4F1-7B90-7009-525F9FB7992C}"/>
              </a:ext>
            </a:extLst>
          </p:cNvPr>
          <p:cNvSpPr>
            <a:spLocks noGrp="1" noChangeArrowheads="1"/>
          </p:cNvSpPr>
          <p:nvPr>
            <p:ph idx="1"/>
          </p:nvPr>
        </p:nvSpPr>
        <p:spPr>
          <a:xfrm>
            <a:off x="812498" y="3428999"/>
            <a:ext cx="7606485" cy="2879204"/>
          </a:xfrm>
        </p:spPr>
        <p:txBody>
          <a:bodyPr anchor="ctr">
            <a:normAutofit/>
          </a:bodyPr>
          <a:lstStyle/>
          <a:p>
            <a:pPr marL="176022" indent="-176022" defTabSz="704088">
              <a:spcBef>
                <a:spcPts val="770"/>
              </a:spcBef>
            </a:pPr>
            <a:r>
              <a:rPr lang="en-GB" sz="2000" kern="1200" dirty="0">
                <a:solidFill>
                  <a:schemeClr val="tx1"/>
                </a:solidFill>
                <a:latin typeface="+mn-lt"/>
                <a:ea typeface="+mn-ea"/>
                <a:cs typeface="+mn-cs"/>
              </a:rPr>
              <a:t>Almost half of Roma and Traveller respondents (44%) say that they experienced hate</a:t>
            </a:r>
            <a:r>
              <a:rPr lang="hu-HU" sz="2000" kern="1200" dirty="0">
                <a:solidFill>
                  <a:schemeClr val="tx1"/>
                </a:solidFill>
                <a:latin typeface="+mn-lt"/>
                <a:ea typeface="+mn-ea"/>
                <a:cs typeface="+mn-cs"/>
              </a:rPr>
              <a:t>-</a:t>
            </a:r>
            <a:r>
              <a:rPr lang="en-GB" sz="2000" kern="1200" dirty="0">
                <a:solidFill>
                  <a:schemeClr val="tx1"/>
                </a:solidFill>
                <a:latin typeface="+mn-lt"/>
                <a:ea typeface="+mn-ea"/>
                <a:cs typeface="+mn-cs"/>
              </a:rPr>
              <a:t>motivated harassment in the 12 months before the survey. </a:t>
            </a:r>
          </a:p>
          <a:p>
            <a:pPr marL="176022" indent="-176022" defTabSz="704088">
              <a:spcBef>
                <a:spcPts val="770"/>
              </a:spcBef>
            </a:pPr>
            <a:r>
              <a:rPr lang="en-GB" sz="2000" kern="1200" dirty="0">
                <a:solidFill>
                  <a:schemeClr val="tx1"/>
                </a:solidFill>
                <a:latin typeface="+mn-lt"/>
                <a:ea typeface="+mn-ea"/>
                <a:cs typeface="+mn-cs"/>
              </a:rPr>
              <a:t>About 7% of respondents say that they were physically attacked because of being Roma or Travellers in the 12 months before the survey. </a:t>
            </a:r>
            <a:endParaRPr lang="en-US" sz="2000" kern="1200" dirty="0">
              <a:solidFill>
                <a:schemeClr val="tx1"/>
              </a:solidFill>
              <a:latin typeface="+mn-lt"/>
              <a:ea typeface="+mn-ea"/>
              <a:cs typeface="+mn-cs"/>
            </a:endParaRPr>
          </a:p>
        </p:txBody>
      </p:sp>
      <p:pic>
        <p:nvPicPr>
          <p:cNvPr id="2" name="Picture 1" descr="A picture containing text&#10;&#10;Description automatically generated">
            <a:extLst>
              <a:ext uri="{FF2B5EF4-FFF2-40B4-BE49-F238E27FC236}">
                <a16:creationId xmlns:a16="http://schemas.microsoft.com/office/drawing/2014/main" id="{ED8FC9C3-5010-5BB4-94DD-131171A25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7682" y="321734"/>
            <a:ext cx="3182480" cy="6364961"/>
          </a:xfrm>
          <a:prstGeom prst="rect">
            <a:avLst/>
          </a:prstGeom>
        </p:spPr>
      </p:pic>
      <p:sp>
        <p:nvSpPr>
          <p:cNvPr id="3" name="TextBox 2">
            <a:extLst>
              <a:ext uri="{FF2B5EF4-FFF2-40B4-BE49-F238E27FC236}">
                <a16:creationId xmlns:a16="http://schemas.microsoft.com/office/drawing/2014/main" id="{A4804DF4-2198-AB85-D184-C3744979FC8A}"/>
              </a:ext>
            </a:extLst>
          </p:cNvPr>
          <p:cNvSpPr txBox="1"/>
          <p:nvPr/>
        </p:nvSpPr>
        <p:spPr>
          <a:xfrm>
            <a:off x="1325371" y="1787708"/>
            <a:ext cx="6107444" cy="1600438"/>
          </a:xfrm>
          <a:prstGeom prst="rect">
            <a:avLst/>
          </a:prstGeom>
          <a:solidFill>
            <a:schemeClr val="accent4">
              <a:lumMod val="20000"/>
              <a:lumOff val="80000"/>
            </a:schemeClr>
          </a:solidFill>
        </p:spPr>
        <p:txBody>
          <a:bodyPr wrap="square">
            <a:spAutoFit/>
          </a:bodyPr>
          <a:lstStyle/>
          <a:p>
            <a:pPr algn="ctr" defTabSz="704088">
              <a:spcAft>
                <a:spcPts val="600"/>
              </a:spcAft>
            </a:pPr>
            <a:r>
              <a:rPr lang="en-US" sz="2800" b="1" kern="1200" dirty="0">
                <a:solidFill>
                  <a:srgbClr val="000000"/>
                </a:solidFill>
                <a:latin typeface="Prompt" panose="020B0502040204020203" pitchFamily="2" charset="-34"/>
                <a:ea typeface="+mn-ea"/>
                <a:cs typeface="Prompt" panose="020B0502040204020203" pitchFamily="2" charset="-34"/>
              </a:rPr>
              <a:t>“Until we are able to gas them like the Nazis, the Roma will infect the nation.”</a:t>
            </a:r>
            <a:endParaRPr lang="en-US" sz="900" kern="1200" dirty="0">
              <a:solidFill>
                <a:srgbClr val="000000"/>
              </a:solidFill>
              <a:latin typeface="Prompt" panose="020B0502040204020203" pitchFamily="2" charset="-34"/>
              <a:cs typeface="Prompt" panose="020B0502040204020203" pitchFamily="2" charset="-34"/>
            </a:endParaRPr>
          </a:p>
          <a:p>
            <a:pPr algn="ctr" defTabSz="704088">
              <a:spcAft>
                <a:spcPts val="600"/>
              </a:spcAft>
            </a:pPr>
            <a:r>
              <a:rPr lang="en-US" sz="900" i="0" dirty="0">
                <a:solidFill>
                  <a:srgbClr val="000000"/>
                </a:solidFill>
                <a:effectLst/>
                <a:cs typeface="Prompt" panose="020B0502040204020203" pitchFamily="2" charset="-34"/>
              </a:rPr>
              <a:t>(S</a:t>
            </a:r>
            <a:r>
              <a:rPr lang="en-GB" sz="900" dirty="0" err="1"/>
              <a:t>ource</a:t>
            </a:r>
            <a:r>
              <a:rPr lang="en-GB" sz="900" dirty="0"/>
              <a:t>: https://www.dor.ro/roma-and-the-ethnicization-of-covid-19-in-romania/ </a:t>
            </a:r>
            <a:r>
              <a:rPr lang="en-US" sz="900" i="0" dirty="0">
                <a:solidFill>
                  <a:srgbClr val="000000"/>
                </a:solidFill>
                <a:effectLst/>
                <a:cs typeface="Prompt" panose="020B0502040204020203" pitchFamily="2" charset="-34"/>
              </a:rPr>
              <a:t>)</a:t>
            </a:r>
          </a:p>
        </p:txBody>
      </p:sp>
    </p:spTree>
    <p:extLst>
      <p:ext uri="{BB962C8B-B14F-4D97-AF65-F5344CB8AC3E}">
        <p14:creationId xmlns:p14="http://schemas.microsoft.com/office/powerpoint/2010/main" val="77877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5"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6" name="Picture 5" descr="Graphical user interface&#10;&#10;Description automatically generated">
            <a:extLst>
              <a:ext uri="{FF2B5EF4-FFF2-40B4-BE49-F238E27FC236}">
                <a16:creationId xmlns:a16="http://schemas.microsoft.com/office/drawing/2014/main" id="{F6710DCC-8E2F-15AB-611C-0D0DA8792495}"/>
              </a:ext>
            </a:extLst>
          </p:cNvPr>
          <p:cNvPicPr>
            <a:picLocks noChangeAspect="1"/>
          </p:cNvPicPr>
          <p:nvPr/>
        </p:nvPicPr>
        <p:blipFill rotWithShape="1">
          <a:blip r:embed="rId3">
            <a:extLst>
              <a:ext uri="{28A0092B-C50C-407E-A947-70E740481C1C}">
                <a14:useLocalDpi xmlns:a14="http://schemas.microsoft.com/office/drawing/2010/main" val="0"/>
              </a:ext>
            </a:extLst>
          </a:blip>
          <a:srcRect t="58" r="4" b="4"/>
          <a:stretch/>
        </p:blipFill>
        <p:spPr>
          <a:xfrm>
            <a:off x="4568989" y="3528521"/>
            <a:ext cx="3295291" cy="3293364"/>
          </a:xfrm>
          <a:prstGeom prst="rect">
            <a:avLst/>
          </a:prstGeom>
        </p:spPr>
      </p:pic>
      <p:grpSp>
        <p:nvGrpSpPr>
          <p:cNvPr id="18" name="Group 17">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9" name="Freeform: Shape 18">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38FD984-5765-FF83-ADA7-47078BA0040B}"/>
              </a:ext>
            </a:extLst>
          </p:cNvPr>
          <p:cNvSpPr>
            <a:spLocks noGrp="1"/>
          </p:cNvSpPr>
          <p:nvPr>
            <p:ph type="ctrTitle"/>
          </p:nvPr>
        </p:nvSpPr>
        <p:spPr>
          <a:xfrm>
            <a:off x="171444" y="1192918"/>
            <a:ext cx="11846064" cy="2226769"/>
          </a:xfrm>
        </p:spPr>
        <p:txBody>
          <a:bodyPr vert="horz" lIns="91440" tIns="45720" rIns="91440" bIns="45720" rtlCol="0" anchor="ctr">
            <a:normAutofit/>
          </a:bodyPr>
          <a:lstStyle/>
          <a:p>
            <a:pPr algn="l"/>
            <a:r>
              <a:rPr lang="en-GB" sz="3200" b="1" dirty="0">
                <a:solidFill>
                  <a:schemeClr val="bg1"/>
                </a:solidFill>
                <a:latin typeface="+mn-lt"/>
                <a:ea typeface="+mn-ea"/>
                <a:cs typeface="+mn-cs"/>
              </a:rPr>
              <a:t>Module 1</a:t>
            </a:r>
            <a:br>
              <a:rPr lang="en-GB" sz="3200" b="1" dirty="0">
                <a:solidFill>
                  <a:schemeClr val="bg1"/>
                </a:solidFill>
                <a:latin typeface="+mn-lt"/>
                <a:ea typeface="+mn-ea"/>
                <a:cs typeface="+mn-cs"/>
              </a:rPr>
            </a:br>
            <a:r>
              <a:rPr lang="en-GB" sz="3200" b="1" dirty="0">
                <a:solidFill>
                  <a:schemeClr val="bg1"/>
                </a:solidFill>
                <a:latin typeface="+mn-lt"/>
                <a:ea typeface="+mn-ea"/>
                <a:cs typeface="+mn-cs"/>
              </a:rPr>
              <a:t>Roma history and discrimination against Roma in Europe - then and now</a:t>
            </a:r>
            <a:br>
              <a:rPr lang="en-GB" sz="3200" b="1" dirty="0">
                <a:solidFill>
                  <a:schemeClr val="bg1"/>
                </a:solidFill>
                <a:latin typeface="+mn-lt"/>
                <a:ea typeface="+mn-ea"/>
                <a:cs typeface="+mn-cs"/>
              </a:rPr>
            </a:br>
            <a:br>
              <a:rPr lang="en-GB" sz="2400" b="1" dirty="0">
                <a:solidFill>
                  <a:schemeClr val="bg1"/>
                </a:solidFill>
                <a:latin typeface="+mn-lt"/>
                <a:ea typeface="+mn-ea"/>
                <a:cs typeface="+mn-cs"/>
              </a:rPr>
            </a:br>
            <a:endParaRPr lang="en-US" sz="2400" b="1" dirty="0">
              <a:solidFill>
                <a:schemeClr val="bg1"/>
              </a:solidFill>
              <a:latin typeface="+mn-lt"/>
              <a:ea typeface="+mn-ea"/>
              <a:cs typeface="+mn-cs"/>
            </a:endParaRPr>
          </a:p>
        </p:txBody>
      </p:sp>
    </p:spTree>
    <p:extLst>
      <p:ext uri="{BB962C8B-B14F-4D97-AF65-F5344CB8AC3E}">
        <p14:creationId xmlns:p14="http://schemas.microsoft.com/office/powerpoint/2010/main" val="3339594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643467" y="474204"/>
            <a:ext cx="10905066" cy="1135737"/>
          </a:xfrm>
        </p:spPr>
        <p:txBody>
          <a:bodyPr>
            <a:normAutofit/>
          </a:bodyPr>
          <a:lstStyle/>
          <a:p>
            <a:r>
              <a:rPr lang="en-US" sz="3600" b="1" u="sng" dirty="0" err="1">
                <a:latin typeface="Calibri "/>
              </a:rPr>
              <a:t>Antigypsyism</a:t>
            </a:r>
            <a:r>
              <a:rPr lang="en-US" sz="3600" b="1" u="sng" dirty="0">
                <a:latin typeface="Calibri "/>
              </a:rPr>
              <a:t>/Anti-Roma Racism</a:t>
            </a:r>
          </a:p>
        </p:txBody>
      </p:sp>
      <p:sp>
        <p:nvSpPr>
          <p:cNvPr id="3" name="Symbol zastępczy zawartości 2"/>
          <p:cNvSpPr>
            <a:spLocks noGrp="1"/>
          </p:cNvSpPr>
          <p:nvPr>
            <p:ph idx="1"/>
          </p:nvPr>
        </p:nvSpPr>
        <p:spPr>
          <a:xfrm>
            <a:off x="643467" y="1920871"/>
            <a:ext cx="10734447" cy="4393982"/>
          </a:xfrm>
        </p:spPr>
        <p:txBody>
          <a:bodyPr>
            <a:normAutofit/>
          </a:bodyPr>
          <a:lstStyle/>
          <a:p>
            <a:pPr marL="0" indent="0">
              <a:buNone/>
            </a:pPr>
            <a:r>
              <a:rPr lang="hu-HU" sz="2400" dirty="0"/>
              <a:t>According to International Holocaust Remembrance Alliance:</a:t>
            </a:r>
            <a:endParaRPr lang="en-GB" sz="2400" dirty="0"/>
          </a:p>
          <a:p>
            <a:pPr marL="0" indent="0">
              <a:buNone/>
            </a:pPr>
            <a:endParaRPr lang="hu-HU" sz="2400" dirty="0"/>
          </a:p>
          <a:p>
            <a:pPr marL="457200" lvl="1" indent="0">
              <a:buNone/>
            </a:pPr>
            <a:r>
              <a:rPr lang="en-GB" i="1" dirty="0" err="1"/>
              <a:t>Antigypsyism</a:t>
            </a:r>
            <a:r>
              <a:rPr lang="en-GB" i="1" dirty="0"/>
              <a:t>/anti-Roma discrimination is a manifestation of individual expressions and acts as well as institutional policies and practices of marginalization, exclusion, physical violence, and devaluation of Roma cultures and lifestyles, and hate speech directed at Roma as well as other individuals and groups perceived, stigmatized, or persecuted during the Nazi era, and still today, as “gypsies”. This leads to the treatment of Roma as an alleged alien group and associates them with a series of pejorative stereotypes and distorted images that represent a specific form of racism.</a:t>
            </a:r>
            <a:endParaRPr lang="en-GB" sz="1800" i="1" dirty="0"/>
          </a:p>
          <a:p>
            <a:pPr marL="457200" lvl="1" indent="0">
              <a:buNone/>
            </a:pPr>
            <a:r>
              <a:rPr lang="en-GB" sz="1800" i="1" dirty="0"/>
              <a:t>(</a:t>
            </a:r>
            <a:r>
              <a:rPr lang="hu-HU" sz="1800" dirty="0"/>
              <a:t>Resource: </a:t>
            </a:r>
            <a:r>
              <a:rPr lang="hu-HU" sz="1800" dirty="0">
                <a:hlinkClick r:id="rId3">
                  <a:extLst>
                    <a:ext uri="{A12FA001-AC4F-418D-AE19-62706E023703}">
                      <ahyp:hlinkClr xmlns:ahyp="http://schemas.microsoft.com/office/drawing/2018/hyperlinkcolor" val="tx"/>
                    </a:ext>
                  </a:extLst>
                </a:hlinkClick>
              </a:rPr>
              <a:t>https://rm.coe.int/adi-rom-2020-27-final-antig*psyism-causes-prevalence-consequences-poss/1680a6d053</a:t>
            </a:r>
            <a:r>
              <a:rPr lang="en-US" sz="1800" i="1" dirty="0"/>
              <a:t>)</a:t>
            </a:r>
          </a:p>
          <a:p>
            <a:pPr marL="0" indent="0" algn="just">
              <a:buNone/>
            </a:pPr>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15274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643467" y="474204"/>
            <a:ext cx="10905066" cy="1135737"/>
          </a:xfrm>
        </p:spPr>
        <p:txBody>
          <a:bodyPr>
            <a:normAutofit/>
          </a:bodyPr>
          <a:lstStyle/>
          <a:p>
            <a:r>
              <a:rPr lang="en-GB" sz="3600" b="1" u="sng" dirty="0">
                <a:latin typeface="Calibri "/>
              </a:rPr>
              <a:t>The Situation of the Roma today – Education (I)</a:t>
            </a:r>
            <a:endParaRPr lang="en-US" sz="3600" b="1" u="sng" dirty="0">
              <a:latin typeface="Calibri "/>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798E1D99-BB33-BA35-03E7-FE4B466EB4BF}"/>
              </a:ext>
            </a:extLst>
          </p:cNvPr>
          <p:cNvSpPr>
            <a:spLocks noGrp="1"/>
          </p:cNvSpPr>
          <p:nvPr>
            <p:ph idx="1"/>
          </p:nvPr>
        </p:nvSpPr>
        <p:spPr/>
        <p:txBody>
          <a:bodyPr/>
          <a:lstStyle/>
          <a:p>
            <a:endParaRPr lang="en-GB"/>
          </a:p>
        </p:txBody>
      </p:sp>
      <p:graphicFrame>
        <p:nvGraphicFramePr>
          <p:cNvPr id="6" name="Content Placeholder 2">
            <a:extLst>
              <a:ext uri="{FF2B5EF4-FFF2-40B4-BE49-F238E27FC236}">
                <a16:creationId xmlns:a16="http://schemas.microsoft.com/office/drawing/2014/main" id="{DE67D96F-8027-D1C2-0D26-8CBDA544EBF5}"/>
              </a:ext>
            </a:extLst>
          </p:cNvPr>
          <p:cNvGraphicFramePr>
            <a:graphicFrameLocks/>
          </p:cNvGraphicFramePr>
          <p:nvPr>
            <p:extLst>
              <p:ext uri="{D42A27DB-BD31-4B8C-83A1-F6EECF244321}">
                <p14:modId xmlns:p14="http://schemas.microsoft.com/office/powerpoint/2010/main" val="412810971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802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CD76-C025-3998-6C59-BD2D16C0A16D}"/>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b="1" u="sng" dirty="0">
                <a:latin typeface="+mn-lt"/>
              </a:rPr>
              <a:t>The Situation of the Roma today – Education II</a:t>
            </a:r>
          </a:p>
        </p:txBody>
      </p:sp>
      <p:pic>
        <p:nvPicPr>
          <p:cNvPr id="7" name="Picture 6" descr="A group of children sitting at a table writing on paper&#10;&#10;Description automatically generated with low confidence">
            <a:extLst>
              <a:ext uri="{FF2B5EF4-FFF2-40B4-BE49-F238E27FC236}">
                <a16:creationId xmlns:a16="http://schemas.microsoft.com/office/drawing/2014/main" id="{8E72519B-7ECB-99C6-AD6E-0036AE950E68}"/>
              </a:ext>
            </a:extLst>
          </p:cNvPr>
          <p:cNvPicPr>
            <a:picLocks noChangeAspect="1"/>
          </p:cNvPicPr>
          <p:nvPr/>
        </p:nvPicPr>
        <p:blipFill rotWithShape="1">
          <a:blip r:embed="rId3">
            <a:extLst>
              <a:ext uri="{28A0092B-C50C-407E-A947-70E740481C1C}">
                <a14:useLocalDpi xmlns:a14="http://schemas.microsoft.com/office/drawing/2010/main" val="0"/>
              </a:ext>
            </a:extLst>
          </a:blip>
          <a:srcRect t="5665" b="2272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Rectangle: Top Corners Rounded 4">
            <a:extLst>
              <a:ext uri="{FF2B5EF4-FFF2-40B4-BE49-F238E27FC236}">
                <a16:creationId xmlns:a16="http://schemas.microsoft.com/office/drawing/2014/main" id="{5BE13E76-E3F5-37C3-D92D-BD5A7AA022A6}"/>
              </a:ext>
            </a:extLst>
          </p:cNvPr>
          <p:cNvSpPr txBox="1"/>
          <p:nvPr/>
        </p:nvSpPr>
        <p:spPr>
          <a:xfrm>
            <a:off x="4225574" y="3891746"/>
            <a:ext cx="7485413" cy="2452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57150" lvl="1" indent="-228600">
              <a:lnSpc>
                <a:spcPct val="90000"/>
              </a:lnSpc>
              <a:spcBef>
                <a:spcPct val="0"/>
              </a:spcBef>
              <a:spcAft>
                <a:spcPct val="15000"/>
              </a:spcAft>
              <a:buFont typeface="Arial" panose="020B0604020202020204" pitchFamily="34" charset="0"/>
              <a:buChar char="•"/>
            </a:pPr>
            <a:r>
              <a:rPr lang="en-US" sz="2400" dirty="0">
                <a:solidFill>
                  <a:schemeClr val="tx1"/>
                </a:solidFill>
              </a:rPr>
              <a:t>53% in Early Childhood Education and Care</a:t>
            </a:r>
          </a:p>
          <a:p>
            <a:pPr marL="57150" lvl="1" indent="-228600">
              <a:lnSpc>
                <a:spcPct val="90000"/>
              </a:lnSpc>
              <a:spcBef>
                <a:spcPct val="0"/>
              </a:spcBef>
              <a:spcAft>
                <a:spcPct val="15000"/>
              </a:spcAft>
              <a:buFont typeface="Arial" panose="020B0604020202020204" pitchFamily="34" charset="0"/>
              <a:buChar char="•"/>
            </a:pPr>
            <a:r>
              <a:rPr lang="en-US" sz="2400" dirty="0">
                <a:solidFill>
                  <a:schemeClr val="tx1"/>
                </a:solidFill>
              </a:rPr>
              <a:t>18% attend educational level lower than that corresponding to their age</a:t>
            </a:r>
          </a:p>
          <a:p>
            <a:pPr marL="57150" lvl="1" indent="-228600">
              <a:lnSpc>
                <a:spcPct val="90000"/>
              </a:lnSpc>
              <a:spcBef>
                <a:spcPct val="0"/>
              </a:spcBef>
              <a:spcAft>
                <a:spcPct val="15000"/>
              </a:spcAft>
              <a:buFont typeface="Arial" panose="020B0604020202020204" pitchFamily="34" charset="0"/>
              <a:buChar char="•"/>
            </a:pPr>
            <a:r>
              <a:rPr lang="en-US" sz="2400" dirty="0">
                <a:solidFill>
                  <a:schemeClr val="tx1"/>
                </a:solidFill>
              </a:rPr>
              <a:t>50% completed primary, 20% completed secondary</a:t>
            </a:r>
          </a:p>
          <a:p>
            <a:pPr marL="57150" lvl="1" indent="-228600">
              <a:lnSpc>
                <a:spcPct val="90000"/>
              </a:lnSpc>
              <a:spcBef>
                <a:spcPct val="0"/>
              </a:spcBef>
              <a:spcAft>
                <a:spcPct val="15000"/>
              </a:spcAft>
              <a:buFont typeface="Arial" panose="020B0604020202020204" pitchFamily="34" charset="0"/>
              <a:buChar char="•"/>
            </a:pPr>
            <a:r>
              <a:rPr lang="en-US" sz="2400" dirty="0">
                <a:solidFill>
                  <a:schemeClr val="tx1"/>
                </a:solidFill>
              </a:rPr>
              <a:t>Segregation in schooling (61%)</a:t>
            </a:r>
          </a:p>
        </p:txBody>
      </p:sp>
    </p:spTree>
    <p:extLst>
      <p:ext uri="{BB962C8B-B14F-4D97-AF65-F5344CB8AC3E}">
        <p14:creationId xmlns:p14="http://schemas.microsoft.com/office/powerpoint/2010/main" val="123937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10;&#10;Description automatically generated">
            <a:extLst>
              <a:ext uri="{FF2B5EF4-FFF2-40B4-BE49-F238E27FC236}">
                <a16:creationId xmlns:a16="http://schemas.microsoft.com/office/drawing/2014/main" id="{97949A1E-1916-1FB3-5894-6D52E48C14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19" r="1" b="1"/>
          <a:stretch/>
        </p:blipFill>
        <p:spPr>
          <a:xfrm>
            <a:off x="2522356" y="10"/>
            <a:ext cx="9669642" cy="6857990"/>
          </a:xfrm>
          <a:prstGeom prst="rect">
            <a:avLst/>
          </a:prstGeom>
        </p:spPr>
      </p:pic>
      <p:sp>
        <p:nvSpPr>
          <p:cNvPr id="23"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C40095-2003-BF88-C1B9-6612172032EB}"/>
              </a:ext>
            </a:extLst>
          </p:cNvPr>
          <p:cNvSpPr txBox="1">
            <a:spLocks/>
          </p:cNvSpPr>
          <p:nvPr/>
        </p:nvSpPr>
        <p:spPr>
          <a:xfrm>
            <a:off x="838200" y="422999"/>
            <a:ext cx="5030165" cy="18999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b="1" u="sng" dirty="0">
                <a:latin typeface="Calibri "/>
              </a:rPr>
              <a:t>The Situation of the Roma today: Housing and Homelessness</a:t>
            </a:r>
          </a:p>
        </p:txBody>
      </p:sp>
      <p:graphicFrame>
        <p:nvGraphicFramePr>
          <p:cNvPr id="8" name="TextBox 4">
            <a:extLst>
              <a:ext uri="{FF2B5EF4-FFF2-40B4-BE49-F238E27FC236}">
                <a16:creationId xmlns:a16="http://schemas.microsoft.com/office/drawing/2014/main" id="{5E673E66-8F5A-D031-0E5F-B53DFCBAE733}"/>
              </a:ext>
            </a:extLst>
          </p:cNvPr>
          <p:cNvGraphicFramePr/>
          <p:nvPr>
            <p:extLst>
              <p:ext uri="{D42A27DB-BD31-4B8C-83A1-F6EECF244321}">
                <p14:modId xmlns:p14="http://schemas.microsoft.com/office/powerpoint/2010/main" val="3397708273"/>
              </p:ext>
            </p:extLst>
          </p:nvPr>
        </p:nvGraphicFramePr>
        <p:xfrm>
          <a:off x="261257" y="2186238"/>
          <a:ext cx="5485437" cy="4062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6122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643467" y="474204"/>
            <a:ext cx="10905066" cy="1135737"/>
          </a:xfrm>
        </p:spPr>
        <p:txBody>
          <a:bodyPr>
            <a:normAutofit/>
          </a:bodyPr>
          <a:lstStyle/>
          <a:p>
            <a:r>
              <a:rPr lang="en-GB" sz="3600" b="1" u="sng" dirty="0">
                <a:latin typeface="Calibri "/>
              </a:rPr>
              <a:t>Employment</a:t>
            </a:r>
            <a:endParaRPr lang="en-US" sz="3600" b="1" u="sng" dirty="0">
              <a:latin typeface="Calibri "/>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798E1D99-BB33-BA35-03E7-FE4B466EB4BF}"/>
              </a:ext>
            </a:extLst>
          </p:cNvPr>
          <p:cNvSpPr>
            <a:spLocks noGrp="1"/>
          </p:cNvSpPr>
          <p:nvPr>
            <p:ph idx="1"/>
          </p:nvPr>
        </p:nvSpPr>
        <p:spPr/>
        <p:txBody>
          <a:bodyPr/>
          <a:lstStyle/>
          <a:p>
            <a:endParaRPr lang="en-GB"/>
          </a:p>
        </p:txBody>
      </p:sp>
      <p:graphicFrame>
        <p:nvGraphicFramePr>
          <p:cNvPr id="9" name="Content Placeholder 2">
            <a:extLst>
              <a:ext uri="{FF2B5EF4-FFF2-40B4-BE49-F238E27FC236}">
                <a16:creationId xmlns:a16="http://schemas.microsoft.com/office/drawing/2014/main" id="{0CBB60A1-71F3-506F-3430-8B5416EAB82B}"/>
              </a:ext>
            </a:extLst>
          </p:cNvPr>
          <p:cNvGraphicFramePr>
            <a:graphicFrameLocks/>
          </p:cNvGraphicFramePr>
          <p:nvPr>
            <p:extLst>
              <p:ext uri="{D42A27DB-BD31-4B8C-83A1-F6EECF244321}">
                <p14:modId xmlns:p14="http://schemas.microsoft.com/office/powerpoint/2010/main" val="3465592141"/>
              </p:ext>
            </p:extLst>
          </p:nvPr>
        </p:nvGraphicFramePr>
        <p:xfrm>
          <a:off x="630238" y="1546225"/>
          <a:ext cx="10931525" cy="459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1064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838197" y="550689"/>
            <a:ext cx="4259731" cy="1985085"/>
          </a:xfrm>
        </p:spPr>
        <p:txBody>
          <a:bodyPr anchor="b">
            <a:normAutofit/>
          </a:bodyPr>
          <a:lstStyle/>
          <a:p>
            <a:pPr algn="ctr"/>
            <a:r>
              <a:rPr lang="en-GB" sz="5400" b="1" u="sng" dirty="0">
                <a:latin typeface="+mn-lt"/>
              </a:rPr>
              <a:t>Health</a:t>
            </a:r>
            <a:endParaRPr lang="en-US" sz="5400" b="1" u="sng" dirty="0">
              <a:latin typeface="+mn-lt"/>
            </a:endParaRPr>
          </a:p>
        </p:txBody>
      </p:sp>
      <p:sp>
        <p:nvSpPr>
          <p:cNvPr id="42" name="Freeform: Shape 41">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Book Appointments | Order Medicines | Order Lab Tests - MyHealthcare">
            <a:extLst>
              <a:ext uri="{FF2B5EF4-FFF2-40B4-BE49-F238E27FC236}">
                <a16:creationId xmlns:a16="http://schemas.microsoft.com/office/drawing/2014/main" id="{8BAD724F-D126-52E2-7BA5-91315CB228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81" r="997" b="1"/>
          <a:stretch/>
        </p:blipFill>
        <p:spPr bwMode="auto">
          <a:xfrm>
            <a:off x="1075806" y="3553428"/>
            <a:ext cx="3820286" cy="24397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2">
            <a:extLst>
              <a:ext uri="{FF2B5EF4-FFF2-40B4-BE49-F238E27FC236}">
                <a16:creationId xmlns:a16="http://schemas.microsoft.com/office/drawing/2014/main" id="{952B0F93-1F10-4CC5-B4F1-12AB27EC6723}"/>
              </a:ext>
            </a:extLst>
          </p:cNvPr>
          <p:cNvGraphicFramePr>
            <a:graphicFrameLocks/>
          </p:cNvGraphicFramePr>
          <p:nvPr>
            <p:extLst>
              <p:ext uri="{D42A27DB-BD31-4B8C-83A1-F6EECF244321}">
                <p14:modId xmlns:p14="http://schemas.microsoft.com/office/powerpoint/2010/main" val="1066562330"/>
              </p:ext>
            </p:extLst>
          </p:nvPr>
        </p:nvGraphicFramePr>
        <p:xfrm>
          <a:off x="6454607" y="310772"/>
          <a:ext cx="5494586"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1921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89C282-19CA-404F-6DFD-236C34C8639E}"/>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u="sng" kern="1200" dirty="0">
                <a:solidFill>
                  <a:schemeClr val="tx1"/>
                </a:solidFill>
                <a:latin typeface="Calibri "/>
              </a:rPr>
              <a:t>Resources</a:t>
            </a:r>
          </a:p>
        </p:txBody>
      </p:sp>
      <p:sp>
        <p:nvSpPr>
          <p:cNvPr id="5" name="TextBox 4">
            <a:extLst>
              <a:ext uri="{FF2B5EF4-FFF2-40B4-BE49-F238E27FC236}">
                <a16:creationId xmlns:a16="http://schemas.microsoft.com/office/drawing/2014/main" id="{00698AB0-DC79-91D8-E518-A8E11E006819}"/>
              </a:ext>
            </a:extLst>
          </p:cNvPr>
          <p:cNvSpPr txBox="1"/>
          <p:nvPr/>
        </p:nvSpPr>
        <p:spPr>
          <a:xfrm>
            <a:off x="643467" y="1225296"/>
            <a:ext cx="10905066" cy="4951667"/>
          </a:xfrm>
          <a:prstGeom prst="rect">
            <a:avLst/>
          </a:prstGeom>
        </p:spPr>
        <p:txBody>
          <a:bodyPr vert="horz" lIns="91440" tIns="45720" rIns="91440" bIns="45720" rtlCol="0">
            <a:noAutofit/>
          </a:bodyPr>
          <a:lstStyle/>
          <a:p>
            <a:pPr>
              <a:spcAft>
                <a:spcPts val="600"/>
              </a:spcAft>
            </a:pPr>
            <a:r>
              <a:rPr lang="en-US" sz="1400" b="1" dirty="0">
                <a:effectLst/>
                <a:latin typeface="+mj-lt"/>
                <a:hlinkClick r:id="rId3">
                  <a:extLst>
                    <a:ext uri="{A12FA001-AC4F-418D-AE19-62706E023703}">
                      <ahyp:hlinkClr xmlns:ahyp="http://schemas.microsoft.com/office/drawing/2018/hyperlinkcolor" val="tx"/>
                    </a:ext>
                  </a:extLst>
                </a:hlinkClick>
              </a:rPr>
              <a:t>Council of Europe </a:t>
            </a:r>
            <a:r>
              <a:rPr lang="en-US" sz="1400" dirty="0">
                <a:effectLst/>
                <a:latin typeface="+mj-lt"/>
                <a:hlinkClick r:id="rId3">
                  <a:extLst>
                    <a:ext uri="{A12FA001-AC4F-418D-AE19-62706E023703}">
                      <ahyp:hlinkClr xmlns:ahyp="http://schemas.microsoft.com/office/drawing/2018/hyperlinkcolor" val="tx"/>
                    </a:ext>
                  </a:extLst>
                </a:hlinkClick>
              </a:rPr>
              <a:t>– Roma history factsheets</a:t>
            </a:r>
            <a:r>
              <a:rPr lang="en-US" sz="1400" dirty="0">
                <a:effectLst/>
                <a:latin typeface="+mj-lt"/>
              </a:rPr>
              <a:t> </a:t>
            </a:r>
          </a:p>
          <a:p>
            <a:pPr>
              <a:spcAft>
                <a:spcPts val="600"/>
              </a:spcAft>
            </a:pPr>
            <a:r>
              <a:rPr lang="en-US" sz="1400" u="sng" dirty="0">
                <a:latin typeface="+mj-lt"/>
              </a:rPr>
              <a:t>Adrian Marsh, video Roma 101: </a:t>
            </a:r>
            <a:r>
              <a:rPr lang="en-US" sz="1400" u="sng" dirty="0">
                <a:latin typeface="+mj-lt"/>
                <a:hlinkClick r:id="rId4"/>
              </a:rPr>
              <a:t>Roma Identity, History and Historiography</a:t>
            </a:r>
            <a:r>
              <a:rPr lang="en-US" sz="1400" u="sng" dirty="0">
                <a:latin typeface="+mj-lt"/>
              </a:rPr>
              <a:t>, ERIAC, 2020</a:t>
            </a:r>
            <a:endParaRPr lang="en-US" sz="1400" dirty="0">
              <a:effectLst/>
              <a:latin typeface="+mj-lt"/>
              <a:ea typeface="Times New Roman" panose="02020603050405020304" pitchFamily="18" charset="0"/>
            </a:endParaRPr>
          </a:p>
          <a:p>
            <a:pPr>
              <a:spcAft>
                <a:spcPts val="60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Video, </a:t>
            </a:r>
            <a:r>
              <a:rPr lang="en-US" sz="1400" dirty="0">
                <a:solidFill>
                  <a:srgbClr val="000000"/>
                </a:solidFill>
                <a:effectLst/>
                <a:latin typeface="+mj-lt"/>
                <a:ea typeface="Times New Roman" panose="02020603050405020304" pitchFamily="18" charset="0"/>
                <a:cs typeface="Times New Roman" panose="02020603050405020304" pitchFamily="18" charset="0"/>
                <a:hlinkClick r:id="rId5"/>
              </a:rPr>
              <a:t>Roma Slavery: History, Legacy, Reparations</a:t>
            </a:r>
            <a:r>
              <a:rPr lang="en-US" sz="1400" dirty="0">
                <a:solidFill>
                  <a:srgbClr val="000000"/>
                </a:solidFill>
                <a:effectLst/>
                <a:latin typeface="+mj-lt"/>
                <a:ea typeface="Times New Roman" panose="02020603050405020304" pitchFamily="18" charset="0"/>
                <a:cs typeface="Times New Roman" panose="02020603050405020304" pitchFamily="18" charset="0"/>
              </a:rPr>
              <a:t>, Margareta Matache, ERIAC, 2021</a:t>
            </a:r>
          </a:p>
          <a:p>
            <a:pPr>
              <a:spcAft>
                <a:spcPts val="600"/>
              </a:spcAft>
            </a:pPr>
            <a:r>
              <a:rPr lang="fr-BE" sz="1400" i="0" dirty="0">
                <a:solidFill>
                  <a:srgbClr val="000000"/>
                </a:solidFill>
                <a:effectLst/>
                <a:latin typeface="+mj-lt"/>
                <a:hlinkClick r:id="rId6"/>
              </a:rPr>
              <a:t>We Call </a:t>
            </a:r>
            <a:r>
              <a:rPr lang="fr-BE" sz="1400" i="0" dirty="0" err="1">
                <a:solidFill>
                  <a:srgbClr val="000000"/>
                </a:solidFill>
                <a:effectLst/>
                <a:latin typeface="+mj-lt"/>
                <a:hlinkClick r:id="rId6"/>
              </a:rPr>
              <a:t>Ourselves</a:t>
            </a:r>
            <a:r>
              <a:rPr lang="fr-BE" sz="1400" i="0" dirty="0">
                <a:solidFill>
                  <a:srgbClr val="000000"/>
                </a:solidFill>
                <a:effectLst/>
                <a:latin typeface="+mj-lt"/>
                <a:hlinkClick r:id="rId6"/>
              </a:rPr>
              <a:t> </a:t>
            </a:r>
            <a:r>
              <a:rPr lang="fr-BE" sz="1400" dirty="0">
                <a:solidFill>
                  <a:srgbClr val="000000"/>
                </a:solidFill>
                <a:latin typeface="+mj-lt"/>
                <a:hlinkClick r:id="rId6"/>
              </a:rPr>
              <a:t>« </a:t>
            </a:r>
            <a:r>
              <a:rPr lang="fr-BE" sz="1400" i="0" dirty="0">
                <a:solidFill>
                  <a:srgbClr val="000000"/>
                </a:solidFill>
                <a:effectLst/>
                <a:latin typeface="+mj-lt"/>
                <a:hlinkClick r:id="rId6"/>
              </a:rPr>
              <a:t>Roma » </a:t>
            </a:r>
            <a:r>
              <a:rPr lang="fr-BE" sz="1400" i="0" dirty="0">
                <a:solidFill>
                  <a:srgbClr val="000000"/>
                </a:solidFill>
                <a:effectLst/>
                <a:latin typeface="+mj-lt"/>
              </a:rPr>
              <a:t>. </a:t>
            </a:r>
            <a:r>
              <a:rPr lang="en-US" sz="1400" b="0" i="0" dirty="0">
                <a:solidFill>
                  <a:srgbClr val="000000"/>
                </a:solidFill>
                <a:effectLst/>
                <a:latin typeface="+mj-lt"/>
              </a:rPr>
              <a:t>Scholar Margareta Matache explains significant moments in the history of the Roma people.</a:t>
            </a:r>
            <a:endParaRPr lang="en-US" sz="1400" dirty="0">
              <a:effectLst/>
              <a:latin typeface="+mj-lt"/>
              <a:ea typeface="Times New Roman" panose="02020603050405020304" pitchFamily="18" charset="0"/>
            </a:endParaRPr>
          </a:p>
          <a:p>
            <a:pPr>
              <a:spcAft>
                <a:spcPts val="600"/>
              </a:spcAft>
            </a:pPr>
            <a:r>
              <a:rPr lang="en-US" sz="1400" dirty="0">
                <a:effectLst/>
                <a:latin typeface="+mj-lt"/>
                <a:ea typeface="Times New Roman" panose="02020603050405020304" pitchFamily="18" charset="0"/>
              </a:rPr>
              <a:t>Video Ian Hancock, </a:t>
            </a:r>
            <a:r>
              <a:rPr lang="en-US" sz="1400" dirty="0">
                <a:effectLst/>
                <a:latin typeface="+mj-lt"/>
                <a:ea typeface="Times New Roman" panose="02020603050405020304" pitchFamily="18" charset="0"/>
                <a:hlinkClick r:id="rId7"/>
              </a:rPr>
              <a:t>Parrajmos: The Romani and the Holocaust with Ian Hancock</a:t>
            </a:r>
            <a:r>
              <a:rPr lang="en-US" sz="1400" dirty="0">
                <a:effectLst/>
                <a:latin typeface="+mj-lt"/>
                <a:ea typeface="Times New Roman" panose="02020603050405020304" pitchFamily="18" charset="0"/>
              </a:rPr>
              <a:t>, Holocaust Living History, 2014 </a:t>
            </a:r>
          </a:p>
          <a:p>
            <a:pPr>
              <a:spcAft>
                <a:spcPts val="600"/>
              </a:spcAft>
            </a:pPr>
            <a:r>
              <a:rPr lang="ro-RO" sz="1400" dirty="0">
                <a:effectLst/>
                <a:latin typeface="+mj-lt"/>
                <a:ea typeface="MyriadPro-Regular"/>
              </a:rPr>
              <a:t>Video, </a:t>
            </a:r>
            <a:r>
              <a:rPr lang="ro-RO" sz="1400" dirty="0">
                <a:effectLst/>
                <a:latin typeface="+mj-lt"/>
                <a:ea typeface="MyriadPro-Regular"/>
                <a:hlinkClick r:id="rId8"/>
              </a:rPr>
              <a:t>A Surge in Violence against Roma People in Ukraine</a:t>
            </a:r>
            <a:r>
              <a:rPr lang="ro-RO" sz="1400" dirty="0">
                <a:effectLst/>
                <a:latin typeface="+mj-lt"/>
                <a:ea typeface="MyriadPro-Regular"/>
              </a:rPr>
              <a:t>,</a:t>
            </a:r>
            <a:r>
              <a:rPr lang="ro-RO" sz="1400" dirty="0">
                <a:effectLst/>
                <a:latin typeface="+mj-lt"/>
                <a:ea typeface="Times New Roman" panose="02020603050405020304" pitchFamily="18" charset="0"/>
              </a:rPr>
              <a:t> Hromadske International</a:t>
            </a:r>
            <a:r>
              <a:rPr lang="ro-RO" sz="1400" dirty="0">
                <a:effectLst/>
                <a:latin typeface="+mj-lt"/>
                <a:ea typeface="MyriadPro-Regular"/>
              </a:rPr>
              <a:t>, 2018 </a:t>
            </a:r>
            <a:endParaRPr lang="en-GB" sz="1400" dirty="0">
              <a:latin typeface="+mj-lt"/>
              <a:ea typeface="MyriadPro-Regular"/>
            </a:endParaRPr>
          </a:p>
          <a:p>
            <a:pPr>
              <a:spcAft>
                <a:spcPts val="600"/>
              </a:spcAft>
            </a:pPr>
            <a:endParaRPr lang="en-GB" sz="1400" b="1" dirty="0">
              <a:latin typeface="+mj-lt"/>
            </a:endParaRPr>
          </a:p>
          <a:p>
            <a:pPr>
              <a:spcAft>
                <a:spcPts val="600"/>
              </a:spcAft>
            </a:pPr>
            <a:r>
              <a:rPr lang="en-US" sz="1400" b="1" dirty="0">
                <a:latin typeface="+mj-lt"/>
              </a:rPr>
              <a:t>Fundamental Rights Agency:</a:t>
            </a:r>
          </a:p>
          <a:p>
            <a:pPr>
              <a:spcAft>
                <a:spcPts val="600"/>
              </a:spcAft>
            </a:pPr>
            <a:r>
              <a:rPr lang="en-US" sz="1400" dirty="0">
                <a:latin typeface="+mj-lt"/>
                <a:hlinkClick r:id="rId9"/>
              </a:rPr>
              <a:t>FRA Roma survey 2011 </a:t>
            </a:r>
            <a:endParaRPr lang="en-US" sz="1400" dirty="0">
              <a:latin typeface="+mj-lt"/>
            </a:endParaRPr>
          </a:p>
          <a:p>
            <a:pPr>
              <a:spcAft>
                <a:spcPts val="600"/>
              </a:spcAft>
            </a:pPr>
            <a:r>
              <a:rPr lang="en-US" sz="1400" dirty="0">
                <a:latin typeface="+mj-lt"/>
                <a:hlinkClick r:id="rId10"/>
              </a:rPr>
              <a:t>EU-MIDIS II survey 2016</a:t>
            </a:r>
            <a:endParaRPr lang="en-US" sz="1400" dirty="0">
              <a:latin typeface="+mj-lt"/>
            </a:endParaRPr>
          </a:p>
          <a:p>
            <a:pPr>
              <a:spcAft>
                <a:spcPts val="600"/>
              </a:spcAft>
            </a:pPr>
            <a:r>
              <a:rPr lang="en-US" sz="1400" dirty="0">
                <a:effectLst/>
                <a:latin typeface="+mj-lt"/>
                <a:hlinkClick r:id="rId11"/>
              </a:rPr>
              <a:t>Roma and </a:t>
            </a:r>
            <a:r>
              <a:rPr lang="en-US" sz="1400" dirty="0" err="1">
                <a:effectLst/>
                <a:latin typeface="+mj-lt"/>
                <a:hlinkClick r:id="rId11"/>
              </a:rPr>
              <a:t>Travellers</a:t>
            </a:r>
            <a:r>
              <a:rPr lang="en-US" sz="1400" dirty="0">
                <a:effectLst/>
                <a:latin typeface="+mj-lt"/>
                <a:hlinkClick r:id="rId11"/>
              </a:rPr>
              <a:t> in six countries</a:t>
            </a:r>
            <a:r>
              <a:rPr lang="en-US" sz="1400" dirty="0">
                <a:effectLst/>
                <a:latin typeface="+mj-lt"/>
              </a:rPr>
              <a:t> 2020</a:t>
            </a:r>
          </a:p>
          <a:p>
            <a:pPr>
              <a:spcAft>
                <a:spcPts val="600"/>
              </a:spcAft>
            </a:pPr>
            <a:endParaRPr lang="en-US" sz="1400" b="1" dirty="0">
              <a:latin typeface="+mj-lt"/>
            </a:endParaRPr>
          </a:p>
          <a:p>
            <a:pPr>
              <a:spcAft>
                <a:spcPts val="600"/>
              </a:spcAft>
            </a:pPr>
            <a:r>
              <a:rPr lang="en-US" sz="1400" b="1" i="0" dirty="0">
                <a:effectLst/>
                <a:latin typeface="+mj-lt"/>
              </a:rPr>
              <a:t>ERRC:</a:t>
            </a:r>
          </a:p>
          <a:p>
            <a:pPr>
              <a:spcAft>
                <a:spcPts val="600"/>
              </a:spcAft>
            </a:pPr>
            <a:r>
              <a:rPr lang="en-US" sz="1400" dirty="0">
                <a:latin typeface="+mj-lt"/>
                <a:hlinkClick r:id="rId12"/>
              </a:rPr>
              <a:t>Coercive and Cruel – Report</a:t>
            </a:r>
            <a:endParaRPr lang="en-US" sz="1400" dirty="0">
              <a:latin typeface="+mj-lt"/>
            </a:endParaRPr>
          </a:p>
          <a:p>
            <a:pPr>
              <a:spcAft>
                <a:spcPts val="600"/>
              </a:spcAft>
            </a:pPr>
            <a:r>
              <a:rPr lang="en-US" sz="1400" dirty="0">
                <a:latin typeface="+mj-lt"/>
                <a:hlinkClick r:id="rId13"/>
              </a:rPr>
              <a:t>Report reveals that Romani Women were </a:t>
            </a:r>
            <a:r>
              <a:rPr lang="en-US" sz="1400" dirty="0" err="1">
                <a:latin typeface="+mj-lt"/>
                <a:hlinkClick r:id="rId13"/>
              </a:rPr>
              <a:t>sterilised</a:t>
            </a:r>
            <a:r>
              <a:rPr lang="en-US" sz="1400" dirty="0">
                <a:latin typeface="+mj-lt"/>
                <a:hlinkClick r:id="rId13"/>
              </a:rPr>
              <a:t> against their will in Sweden</a:t>
            </a:r>
            <a:endParaRPr lang="en-US" sz="1400" dirty="0">
              <a:solidFill>
                <a:srgbClr val="000000"/>
              </a:solidFill>
              <a:latin typeface="+mj-lt"/>
            </a:endParaRPr>
          </a:p>
          <a:p>
            <a:pPr>
              <a:spcAft>
                <a:spcPts val="600"/>
              </a:spcAft>
            </a:pPr>
            <a:r>
              <a:rPr lang="en-US" sz="1400" dirty="0">
                <a:solidFill>
                  <a:srgbClr val="000000"/>
                </a:solidFill>
                <a:latin typeface="+mj-lt"/>
                <a:hlinkClick r:id="rId14"/>
              </a:rPr>
              <a:t>Nothing About Us Without Us</a:t>
            </a:r>
            <a:r>
              <a:rPr lang="en-US" sz="1400" dirty="0">
                <a:solidFill>
                  <a:srgbClr val="000000"/>
                </a:solidFill>
                <a:latin typeface="+mj-lt"/>
              </a:rPr>
              <a:t>, European </a:t>
            </a:r>
            <a:r>
              <a:rPr lang="en-US" sz="1400" dirty="0">
                <a:solidFill>
                  <a:srgbClr val="000000"/>
                </a:solidFill>
                <a:effectLst/>
                <a:latin typeface="+mj-lt"/>
                <a:ea typeface="Times New Roman" panose="02020603050405020304" pitchFamily="18" charset="0"/>
              </a:rPr>
              <a:t>Roma Rights Center, 2015</a:t>
            </a:r>
            <a:endParaRPr lang="fr-BE" sz="1400" dirty="0">
              <a:effectLst/>
              <a:latin typeface="+mj-lt"/>
              <a:ea typeface="Times New Roman" panose="02020603050405020304" pitchFamily="18" charset="0"/>
            </a:endParaRPr>
          </a:p>
          <a:p>
            <a:pPr>
              <a:spcAft>
                <a:spcPts val="600"/>
              </a:spcAft>
            </a:pPr>
            <a:endParaRPr lang="en-US" sz="1400" b="1" dirty="0">
              <a:latin typeface="+mj-lt"/>
              <a:hlinkClick r:id="rId3"/>
            </a:endParaRPr>
          </a:p>
          <a:p>
            <a:pPr>
              <a:spcAft>
                <a:spcPts val="600"/>
              </a:spcAft>
            </a:pPr>
            <a:r>
              <a:rPr lang="en-US" sz="1400" b="1" dirty="0">
                <a:latin typeface="+mj-lt"/>
                <a:hlinkClick r:id="rId15">
                  <a:extLst>
                    <a:ext uri="{A12FA001-AC4F-418D-AE19-62706E023703}">
                      <ahyp:hlinkClr xmlns:ahyp="http://schemas.microsoft.com/office/drawing/2018/hyperlinkcolor" val="tx"/>
                    </a:ext>
                  </a:extLst>
                </a:hlinkClick>
              </a:rPr>
              <a:t>ERGO- The impact of Covid-19 on Roma communities in the European Union</a:t>
            </a:r>
            <a:endParaRPr lang="en-US" sz="1400" b="1" dirty="0">
              <a:latin typeface="+mj-lt"/>
              <a:hlinkClick r:id="rId3">
                <a:extLst>
                  <a:ext uri="{A12FA001-AC4F-418D-AE19-62706E023703}">
                    <ahyp:hlinkClr xmlns:ahyp="http://schemas.microsoft.com/office/drawing/2018/hyperlinkcolor" val="tx"/>
                  </a:ext>
                </a:extLst>
              </a:hlinkClick>
            </a:endParaRPr>
          </a:p>
          <a:p>
            <a:pPr indent="-228600">
              <a:lnSpc>
                <a:spcPct val="90000"/>
              </a:lnSpc>
              <a:spcAft>
                <a:spcPts val="600"/>
              </a:spcAft>
              <a:buFont typeface="Arial" panose="020B0604020202020204" pitchFamily="34" charset="0"/>
              <a:buChar char="•"/>
            </a:pPr>
            <a:endParaRPr lang="en-US" sz="1400"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2802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74355-3E40-4A63-B2D7-18213E9DC71A}"/>
              </a:ext>
            </a:extLst>
          </p:cNvPr>
          <p:cNvSpPr>
            <a:spLocks noGrp="1"/>
          </p:cNvSpPr>
          <p:nvPr>
            <p:ph type="title"/>
          </p:nvPr>
        </p:nvSpPr>
        <p:spPr>
          <a:xfrm>
            <a:off x="1255057" y="4940493"/>
            <a:ext cx="9707911" cy="1078898"/>
          </a:xfrm>
        </p:spPr>
        <p:txBody>
          <a:bodyPr vert="horz" lIns="91440" tIns="45720" rIns="91440" bIns="45720" rtlCol="0" anchor="b">
            <a:noAutofit/>
          </a:bodyPr>
          <a:lstStyle/>
          <a:p>
            <a:pPr algn="ctr"/>
            <a:r>
              <a:rPr lang="en-US" sz="2400" spc="200" dirty="0">
                <a:latin typeface="+mn-lt"/>
              </a:rPr>
              <a:t>Thanks for reading!</a:t>
            </a:r>
            <a:br>
              <a:rPr lang="en-US" sz="2400" spc="200" dirty="0">
                <a:latin typeface="+mn-lt"/>
              </a:rPr>
            </a:br>
            <a:r>
              <a:rPr lang="en-US" sz="2400" cap="none" spc="200" dirty="0">
                <a:latin typeface="+mn-lt"/>
              </a:rPr>
              <a:t>for further questions or comments please contact us at </a:t>
            </a:r>
            <a:r>
              <a:rPr lang="en-US" sz="2400" cap="none" spc="200" dirty="0">
                <a:latin typeface="+mn-lt"/>
                <a:hlinkClick r:id="rId3">
                  <a:extLst>
                    <a:ext uri="{A12FA001-AC4F-418D-AE19-62706E023703}">
                      <ahyp:hlinkClr xmlns:ahyp="http://schemas.microsoft.com/office/drawing/2018/hyperlinkcolor" val="tx"/>
                    </a:ext>
                  </a:extLst>
                </a:hlinkClick>
              </a:rPr>
              <a:t>simona.barbu@feantsa.org</a:t>
            </a:r>
            <a:r>
              <a:rPr lang="en-US" sz="2400" cap="none" spc="200" dirty="0">
                <a:latin typeface="+mn-lt"/>
              </a:rPr>
              <a:t>  </a:t>
            </a:r>
            <a:endParaRPr lang="en-US" sz="2400" spc="200" dirty="0">
              <a:latin typeface="+mn-lt"/>
            </a:endParaRPr>
          </a:p>
        </p:txBody>
      </p:sp>
      <p:pic>
        <p:nvPicPr>
          <p:cNvPr id="5" name="Picture 4" descr="Graphical user interface&#10;&#10;Description automatically generated">
            <a:extLst>
              <a:ext uri="{FF2B5EF4-FFF2-40B4-BE49-F238E27FC236}">
                <a16:creationId xmlns:a16="http://schemas.microsoft.com/office/drawing/2014/main" id="{CDD156B2-9717-FBF0-C2C1-308307D02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0623" y="267196"/>
            <a:ext cx="4029606" cy="4029606"/>
          </a:xfrm>
          <a:prstGeom prst="rect">
            <a:avLst/>
          </a:prstGeom>
        </p:spPr>
      </p:pic>
      <p:pic>
        <p:nvPicPr>
          <p:cNvPr id="3" name="Picture 2" descr="EPIM - new logo - website - 250 pixels high">
            <a:extLst>
              <a:ext uri="{FF2B5EF4-FFF2-40B4-BE49-F238E27FC236}">
                <a16:creationId xmlns:a16="http://schemas.microsoft.com/office/drawing/2014/main" id="{68F2BDFA-D8F1-6F25-F165-9450361D9C19}"/>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9971313" y="3522914"/>
            <a:ext cx="1905843" cy="1604292"/>
          </a:xfrm>
          <a:prstGeom prst="rect">
            <a:avLst/>
          </a:prstGeom>
          <a:noFill/>
        </p:spPr>
      </p:pic>
      <p:pic>
        <p:nvPicPr>
          <p:cNvPr id="19" name="Content Placeholder 4" descr="Logo, company name&#10;&#10;Description automatically generated">
            <a:extLst>
              <a:ext uri="{FF2B5EF4-FFF2-40B4-BE49-F238E27FC236}">
                <a16:creationId xmlns:a16="http://schemas.microsoft.com/office/drawing/2014/main" id="{507DA4CB-0D4F-4CE5-8069-38CB040EA2E9}"/>
              </a:ext>
            </a:extLst>
          </p:cNvPr>
          <p:cNvPicPr>
            <a:picLocks noChangeAspect="1"/>
          </p:cNvPicPr>
          <p:nvPr/>
        </p:nvPicPr>
        <p:blipFill rotWithShape="1">
          <a:blip r:embed="rId6">
            <a:extLst>
              <a:ext uri="{28A0092B-C50C-407E-A947-70E740481C1C}">
                <a14:useLocalDpi xmlns:a14="http://schemas.microsoft.com/office/drawing/2010/main" val="0"/>
              </a:ext>
            </a:extLst>
          </a:blip>
          <a:srcRect l="5073" r="42469"/>
          <a:stretch/>
        </p:blipFill>
        <p:spPr>
          <a:xfrm>
            <a:off x="560426" y="3287182"/>
            <a:ext cx="1507917" cy="1924334"/>
          </a:xfrm>
          <a:prstGeom prst="rect">
            <a:avLst/>
          </a:prstGeom>
        </p:spPr>
      </p:pic>
    </p:spTree>
    <p:extLst>
      <p:ext uri="{BB962C8B-B14F-4D97-AF65-F5344CB8AC3E}">
        <p14:creationId xmlns:p14="http://schemas.microsoft.com/office/powerpoint/2010/main" val="273129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p:cNvSpPr>
            <a:spLocks noGrp="1"/>
          </p:cNvSpPr>
          <p:nvPr>
            <p:ph type="title"/>
          </p:nvPr>
        </p:nvSpPr>
        <p:spPr>
          <a:xfrm>
            <a:off x="643467" y="321734"/>
            <a:ext cx="10905066" cy="1135737"/>
          </a:xfrm>
        </p:spPr>
        <p:txBody>
          <a:bodyPr vert="horz" lIns="91440" tIns="45720" rIns="91440" bIns="45720" rtlCol="0" anchor="ctr">
            <a:normAutofit/>
          </a:bodyPr>
          <a:lstStyle/>
          <a:p>
            <a:r>
              <a:rPr lang="en-GB" sz="3600" b="1" u="sng" dirty="0">
                <a:solidFill>
                  <a:schemeClr val="tx1"/>
                </a:solidFill>
                <a:latin typeface="Calibri" panose="020F0502020204030204" pitchFamily="34" charset="0"/>
                <a:ea typeface="Calibri" panose="020F0502020204030204" pitchFamily="34" charset="0"/>
                <a:cs typeface="Times New Roman" panose="02020603050405020304" pitchFamily="18" charset="0"/>
              </a:rPr>
              <a:t>Who are the Roma?</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Plassholder for innhold 2">
            <a:extLst>
              <a:ext uri="{FF2B5EF4-FFF2-40B4-BE49-F238E27FC236}">
                <a16:creationId xmlns:a16="http://schemas.microsoft.com/office/drawing/2014/main" id="{764C7846-5E01-7994-D953-5A95E07CB1DE}"/>
              </a:ext>
            </a:extLst>
          </p:cNvPr>
          <p:cNvGraphicFramePr>
            <a:graphicFrameLocks/>
          </p:cNvGraphicFramePr>
          <p:nvPr>
            <p:extLst>
              <p:ext uri="{D42A27DB-BD31-4B8C-83A1-F6EECF244321}">
                <p14:modId xmlns:p14="http://schemas.microsoft.com/office/powerpoint/2010/main" val="2383577800"/>
              </p:ext>
            </p:extLst>
          </p:nvPr>
        </p:nvGraphicFramePr>
        <p:xfrm>
          <a:off x="670705" y="1787913"/>
          <a:ext cx="10462456" cy="4342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58656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Isosceles Triangle 2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12076F-E9EE-14F9-27B8-363883865066}"/>
              </a:ext>
            </a:extLst>
          </p:cNvPr>
          <p:cNvPicPr>
            <a:picLocks noChangeAspect="1"/>
          </p:cNvPicPr>
          <p:nvPr/>
        </p:nvPicPr>
        <p:blipFill rotWithShape="1">
          <a:blip r:embed="rId3"/>
          <a:srcRect t="-271" b="4566"/>
          <a:stretch/>
        </p:blipFill>
        <p:spPr>
          <a:xfrm>
            <a:off x="1420428" y="643467"/>
            <a:ext cx="9351143" cy="5571065"/>
          </a:xfrm>
          <a:prstGeom prst="rect">
            <a:avLst/>
          </a:prstGeom>
          <a:ln>
            <a:noFill/>
          </a:ln>
        </p:spPr>
      </p:pic>
      <p:sp>
        <p:nvSpPr>
          <p:cNvPr id="31" name="Isosceles Triangle 3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09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tel 1">
            <a:extLst>
              <a:ext uri="{FF2B5EF4-FFF2-40B4-BE49-F238E27FC236}">
                <a16:creationId xmlns:a16="http://schemas.microsoft.com/office/drawing/2014/main" id="{4017B8A2-ABDF-ED8A-C10B-62A6B09E3DCE}"/>
              </a:ext>
            </a:extLst>
          </p:cNvPr>
          <p:cNvSpPr txBox="1">
            <a:spLocks/>
          </p:cNvSpPr>
          <p:nvPr/>
        </p:nvSpPr>
        <p:spPr>
          <a:xfrm>
            <a:off x="359301" y="168813"/>
            <a:ext cx="114723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u="sng" dirty="0" err="1">
                <a:latin typeface="Calibri "/>
              </a:rPr>
              <a:t>Marginalisation</a:t>
            </a:r>
            <a:r>
              <a:rPr lang="en-US" sz="3600" b="1" u="sng" dirty="0">
                <a:latin typeface="Calibri "/>
              </a:rPr>
              <a:t> of Roma over the centuries: Becoming the Other</a:t>
            </a:r>
          </a:p>
        </p:txBody>
      </p:sp>
      <p:graphicFrame>
        <p:nvGraphicFramePr>
          <p:cNvPr id="6" name="Plassholder for innhold 2">
            <a:extLst>
              <a:ext uri="{FF2B5EF4-FFF2-40B4-BE49-F238E27FC236}">
                <a16:creationId xmlns:a16="http://schemas.microsoft.com/office/drawing/2014/main" id="{EE21BD01-0C1F-7649-51C9-06839E79ADB1}"/>
              </a:ext>
            </a:extLst>
          </p:cNvPr>
          <p:cNvGraphicFramePr>
            <a:graphicFrameLocks noGrp="1"/>
          </p:cNvGraphicFramePr>
          <p:nvPr>
            <p:ph idx="1"/>
            <p:extLst>
              <p:ext uri="{D42A27DB-BD31-4B8C-83A1-F6EECF244321}">
                <p14:modId xmlns:p14="http://schemas.microsoft.com/office/powerpoint/2010/main" val="873972036"/>
              </p:ext>
            </p:extLst>
          </p:nvPr>
        </p:nvGraphicFramePr>
        <p:xfrm>
          <a:off x="2104625" y="1781159"/>
          <a:ext cx="798170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07939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p:cNvSpPr>
            <a:spLocks noGrp="1"/>
          </p:cNvSpPr>
          <p:nvPr>
            <p:ph type="title"/>
          </p:nvPr>
        </p:nvSpPr>
        <p:spPr>
          <a:xfrm>
            <a:off x="643467" y="448365"/>
            <a:ext cx="5803632" cy="1330840"/>
          </a:xfrm>
        </p:spPr>
        <p:txBody>
          <a:bodyPr vert="horz" lIns="91440" tIns="45720" rIns="91440" bIns="45720" rtlCol="0" anchor="ctr">
            <a:noAutofit/>
          </a:bodyPr>
          <a:lstStyle/>
          <a:p>
            <a:r>
              <a:rPr lang="en-US" sz="3600" b="1" u="sng" kern="1200" dirty="0" err="1">
                <a:solidFill>
                  <a:schemeClr val="tx1"/>
                </a:solidFill>
                <a:latin typeface="Calibri "/>
              </a:rPr>
              <a:t>Marginalisation</a:t>
            </a:r>
            <a:r>
              <a:rPr lang="en-US" sz="3600" b="1" u="sng" kern="1200" dirty="0">
                <a:solidFill>
                  <a:schemeClr val="tx1"/>
                </a:solidFill>
                <a:latin typeface="Calibri "/>
              </a:rPr>
              <a:t> of Roma over the centuries: anti-Roma laws &amp; policies (I)</a:t>
            </a:r>
          </a:p>
        </p:txBody>
      </p:sp>
      <p:sp>
        <p:nvSpPr>
          <p:cNvPr id="3" name="Plassholder for innhold 2"/>
          <p:cNvSpPr>
            <a:spLocks noGrp="1"/>
          </p:cNvSpPr>
          <p:nvPr>
            <p:ph idx="1"/>
          </p:nvPr>
        </p:nvSpPr>
        <p:spPr>
          <a:xfrm>
            <a:off x="643467" y="2156638"/>
            <a:ext cx="5190174" cy="4252997"/>
          </a:xfrm>
        </p:spPr>
        <p:txBody>
          <a:bodyPr vert="horz" lIns="91440" tIns="45720" rIns="91440" bIns="45720" rtlCol="0">
            <a:normAutofit lnSpcReduction="10000"/>
          </a:bodyPr>
          <a:lstStyle/>
          <a:p>
            <a:r>
              <a:rPr lang="en-US" sz="2600" dirty="0"/>
              <a:t>18</a:t>
            </a:r>
            <a:r>
              <a:rPr lang="en-US" sz="2600" baseline="30000" dirty="0"/>
              <a:t>th</a:t>
            </a:r>
            <a:r>
              <a:rPr lang="en-US" sz="2600" dirty="0"/>
              <a:t> century – internment in Spain</a:t>
            </a:r>
          </a:p>
          <a:p>
            <a:r>
              <a:rPr lang="en-US" sz="2600" dirty="0"/>
              <a:t>Forced assimilation laws in Austro-Hungarian empire</a:t>
            </a:r>
          </a:p>
          <a:p>
            <a:r>
              <a:rPr lang="en-US" sz="2600" dirty="0"/>
              <a:t>Slavery of Romani people abolished mid-19</a:t>
            </a:r>
            <a:r>
              <a:rPr lang="en-US" sz="2600" baseline="30000" dirty="0"/>
              <a:t>th</a:t>
            </a:r>
            <a:r>
              <a:rPr lang="en-US" sz="2600" dirty="0"/>
              <a:t> century in Romania; deprivation and possession of land</a:t>
            </a:r>
          </a:p>
          <a:p>
            <a:r>
              <a:rPr lang="en-US" sz="2600" dirty="0"/>
              <a:t>Second wave of migration – second half of 19</a:t>
            </a:r>
            <a:r>
              <a:rPr lang="en-US" sz="2600" baseline="30000" dirty="0"/>
              <a:t>th</a:t>
            </a:r>
            <a:r>
              <a:rPr lang="en-US" sz="2600" dirty="0"/>
              <a:t> century Roma groups from Central and Southeast Europe moved to all regions of Europe and overseas</a:t>
            </a:r>
          </a:p>
          <a:p>
            <a:endParaRPr lang="en-US" sz="2000" dirty="0"/>
          </a:p>
        </p:txBody>
      </p:sp>
      <p:pic>
        <p:nvPicPr>
          <p:cNvPr id="5" name="Picture 4" descr="A person holding a flag&#10;&#10;Description automatically generated with low confidence">
            <a:extLst>
              <a:ext uri="{FF2B5EF4-FFF2-40B4-BE49-F238E27FC236}">
                <a16:creationId xmlns:a16="http://schemas.microsoft.com/office/drawing/2014/main" id="{E70A54E4-7FC3-B5D5-8F54-409B81A90538}"/>
              </a:ext>
            </a:extLst>
          </p:cNvPr>
          <p:cNvPicPr>
            <a:picLocks noChangeAspect="1"/>
          </p:cNvPicPr>
          <p:nvPr/>
        </p:nvPicPr>
        <p:blipFill rotWithShape="1">
          <a:blip r:embed="rId3">
            <a:extLst>
              <a:ext uri="{28A0092B-C50C-407E-A947-70E740481C1C}">
                <a14:useLocalDpi xmlns:a14="http://schemas.microsoft.com/office/drawing/2010/main" val="0"/>
              </a:ext>
            </a:extLst>
          </a:blip>
          <a:srcRect l="22047" r="18604" b="-2"/>
          <a:stretch/>
        </p:blipFill>
        <p:spPr>
          <a:xfrm>
            <a:off x="6880610" y="775830"/>
            <a:ext cx="4737650" cy="5328554"/>
          </a:xfrm>
          <a:prstGeom prst="rect">
            <a:avLst/>
          </a:prstGeom>
        </p:spPr>
      </p:pic>
    </p:spTree>
    <p:extLst>
      <p:ext uri="{BB962C8B-B14F-4D97-AF65-F5344CB8AC3E}">
        <p14:creationId xmlns:p14="http://schemas.microsoft.com/office/powerpoint/2010/main" val="203553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u="sng" kern="1200" dirty="0" err="1">
                <a:solidFill>
                  <a:schemeClr val="tx1"/>
                </a:solidFill>
                <a:latin typeface="+mn-lt"/>
                <a:ea typeface="+mj-ea"/>
                <a:cs typeface="+mj-cs"/>
              </a:rPr>
              <a:t>Marginalisation</a:t>
            </a:r>
            <a:r>
              <a:rPr lang="en-US" sz="3600" b="1" u="sng" kern="1200" dirty="0">
                <a:solidFill>
                  <a:schemeClr val="tx1"/>
                </a:solidFill>
                <a:latin typeface="+mn-lt"/>
                <a:ea typeface="+mj-ea"/>
                <a:cs typeface="+mj-cs"/>
              </a:rPr>
              <a:t> of Roma over the centuries: anti-Roma laws &amp; policies (II)</a:t>
            </a:r>
          </a:p>
        </p:txBody>
      </p:sp>
      <p:sp>
        <p:nvSpPr>
          <p:cNvPr id="3" name="Plassholder for innhold 2"/>
          <p:cNvSpPr>
            <a:spLocks noGrp="1"/>
          </p:cNvSpPr>
          <p:nvPr>
            <p:ph idx="1"/>
          </p:nvPr>
        </p:nvSpPr>
        <p:spPr>
          <a:xfrm>
            <a:off x="643467" y="1577515"/>
            <a:ext cx="10905066" cy="4393982"/>
          </a:xfrm>
        </p:spPr>
        <p:txBody>
          <a:bodyPr vert="horz" lIns="91440" tIns="45720" rIns="91440" bIns="45720" rtlCol="0">
            <a:normAutofit/>
          </a:bodyPr>
          <a:lstStyle/>
          <a:p>
            <a:endParaRPr lang="en-US" sz="2400" dirty="0"/>
          </a:p>
          <a:p>
            <a:r>
              <a:rPr lang="en-US" sz="2400" dirty="0"/>
              <a:t>Second wave of migration – second half of 19</a:t>
            </a:r>
            <a:r>
              <a:rPr lang="en-US" sz="2400" baseline="30000" dirty="0"/>
              <a:t>th</a:t>
            </a:r>
            <a:r>
              <a:rPr lang="en-US" sz="2400" dirty="0"/>
              <a:t> century Roma groups from Central and Southeast Europe moved to all regions of Europe and overseas</a:t>
            </a:r>
          </a:p>
          <a:p>
            <a:r>
              <a:rPr lang="en-US" sz="2400" dirty="0"/>
              <a:t>Roma Holocaust</a:t>
            </a:r>
            <a:r>
              <a:rPr lang="hu-HU" sz="2400" dirty="0"/>
              <a:t> – </a:t>
            </a:r>
            <a:r>
              <a:rPr lang="hu-HU" sz="2400" i="1" dirty="0"/>
              <a:t>Porajmos (Genocide of the Roma in Romani language)</a:t>
            </a:r>
            <a:endParaRPr lang="en-US" sz="2400" i="1" dirty="0"/>
          </a:p>
          <a:p>
            <a:r>
              <a:rPr lang="en-US" sz="2400" dirty="0"/>
              <a:t>Situation of Roma under communism</a:t>
            </a:r>
          </a:p>
          <a:p>
            <a:r>
              <a:rPr lang="en-US" sz="2400" dirty="0"/>
              <a:t>Forced sterilizations - Norway, Slovakia, Hungary</a:t>
            </a:r>
          </a:p>
          <a:p>
            <a:r>
              <a:rPr lang="en-US" sz="2400" dirty="0"/>
              <a:t>Third wave of migration – collapse of Soviet Union &amp; former Yugoslavia </a:t>
            </a:r>
            <a:r>
              <a:rPr lang="en-US" sz="2400" dirty="0">
                <a:sym typeface="Wingdings" panose="05000000000000000000" pitchFamily="2" charset="2"/>
              </a:rPr>
              <a:t> </a:t>
            </a:r>
            <a:r>
              <a:rPr lang="en-US" sz="2400" dirty="0"/>
              <a:t>east-west migration of Roma as victims of war, poverty driven migration </a:t>
            </a:r>
            <a:r>
              <a:rPr lang="en-US" sz="2400" dirty="0">
                <a:sym typeface="Wingdings" panose="05000000000000000000" pitchFamily="2" charset="2"/>
              </a:rPr>
              <a:t> </a:t>
            </a:r>
            <a:r>
              <a:rPr lang="en-US" sz="2400" dirty="0"/>
              <a:t>recent waves branded as “economic refugees”</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4176645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u="sng" dirty="0">
                <a:latin typeface="+mn-lt"/>
              </a:rPr>
              <a:t>500 years of slavery in Romania (I)</a:t>
            </a:r>
            <a:endParaRPr lang="en-US" sz="3600" b="1" u="sng" kern="1200" dirty="0">
              <a:solidFill>
                <a:schemeClr val="tx1"/>
              </a:solidFill>
              <a:latin typeface="+mn-lt"/>
              <a:ea typeface="+mj-ea"/>
              <a:cs typeface="+mj-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age from a book&#10;&#10;Description automatically generated with low confidence">
            <a:extLst>
              <a:ext uri="{FF2B5EF4-FFF2-40B4-BE49-F238E27FC236}">
                <a16:creationId xmlns:a16="http://schemas.microsoft.com/office/drawing/2014/main" id="{425CF282-13A8-DEB5-8DA4-1CD126286D62}"/>
              </a:ext>
            </a:extLst>
          </p:cNvPr>
          <p:cNvPicPr>
            <a:picLocks noChangeAspect="1"/>
          </p:cNvPicPr>
          <p:nvPr/>
        </p:nvPicPr>
        <p:blipFill rotWithShape="1">
          <a:blip r:embed="rId3">
            <a:extLst>
              <a:ext uri="{28A0092B-C50C-407E-A947-70E740481C1C}">
                <a14:useLocalDpi xmlns:a14="http://schemas.microsoft.com/office/drawing/2010/main" val="0"/>
              </a:ext>
            </a:extLst>
          </a:blip>
          <a:srcRect r="2" b="4702"/>
          <a:stretch/>
        </p:blipFill>
        <p:spPr>
          <a:xfrm>
            <a:off x="818202" y="1979543"/>
            <a:ext cx="5784827" cy="3555854"/>
          </a:xfrm>
          <a:prstGeom prst="rect">
            <a:avLst/>
          </a:prstGeom>
        </p:spPr>
      </p:pic>
      <p:sp>
        <p:nvSpPr>
          <p:cNvPr id="9" name="TextBox 8">
            <a:extLst>
              <a:ext uri="{FF2B5EF4-FFF2-40B4-BE49-F238E27FC236}">
                <a16:creationId xmlns:a16="http://schemas.microsoft.com/office/drawing/2014/main" id="{332055FF-F56A-03EC-F06B-F748C9C15B25}"/>
              </a:ext>
            </a:extLst>
          </p:cNvPr>
          <p:cNvSpPr txBox="1"/>
          <p:nvPr/>
        </p:nvSpPr>
        <p:spPr>
          <a:xfrm>
            <a:off x="6096000" y="1710756"/>
            <a:ext cx="5735658" cy="3785652"/>
          </a:xfrm>
          <a:prstGeom prst="rect">
            <a:avLst/>
          </a:prstGeom>
          <a:noFill/>
        </p:spPr>
        <p:txBody>
          <a:bodyPr wrap="square">
            <a:spAutoFit/>
          </a:bodyPr>
          <a:lstStyle/>
          <a:p>
            <a:pPr marL="285750" indent="-285750">
              <a:buFont typeface="Arial" panose="020B0604020202020204" pitchFamily="34" charset="0"/>
              <a:buChar char="•"/>
            </a:pPr>
            <a:r>
              <a:rPr lang="en-US" sz="2000" dirty="0"/>
              <a:t>Europe as the origin of slavery?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“There was slavery only in the U.S.” - European Exceptionalism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500 years-long slavery of Roma people in Wallachia and Moldavia (in today’s Romania) begins around the 14th century</a:t>
            </a:r>
          </a:p>
          <a:p>
            <a:endParaRPr lang="en-US" sz="2000" dirty="0"/>
          </a:p>
          <a:p>
            <a:pPr marL="285750" indent="-285750">
              <a:buFont typeface="Arial" panose="020B0604020202020204" pitchFamily="34" charset="0"/>
              <a:buChar char="•"/>
            </a:pPr>
            <a:r>
              <a:rPr lang="en-US" sz="2000" dirty="0"/>
              <a:t>Roma slave owners were the Crown (the state), monasteries (the Orthodox church) and the nobility (or the boyars)</a:t>
            </a:r>
          </a:p>
        </p:txBody>
      </p:sp>
    </p:spTree>
    <p:extLst>
      <p:ext uri="{BB962C8B-B14F-4D97-AF65-F5344CB8AC3E}">
        <p14:creationId xmlns:p14="http://schemas.microsoft.com/office/powerpoint/2010/main" val="392219831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p:cNvSpPr>
            <a:spLocks noGrp="1"/>
          </p:cNvSpPr>
          <p:nvPr>
            <p:ph type="title"/>
          </p:nvPr>
        </p:nvSpPr>
        <p:spPr>
          <a:xfrm>
            <a:off x="643467" y="321734"/>
            <a:ext cx="10905066" cy="1135737"/>
          </a:xfrm>
        </p:spPr>
        <p:txBody>
          <a:bodyPr vert="horz" lIns="91440" tIns="45720" rIns="91440" bIns="45720" rtlCol="0" anchor="ctr">
            <a:normAutofit/>
          </a:bodyPr>
          <a:lstStyle/>
          <a:p>
            <a:r>
              <a:rPr lang="en-ES" sz="3600" b="1" u="sng" dirty="0">
                <a:latin typeface="Calibri "/>
              </a:rPr>
              <a:t>Status</a:t>
            </a:r>
            <a:r>
              <a:rPr lang="hu-HU" sz="3600" b="1" u="sng" dirty="0">
                <a:latin typeface="Calibri "/>
              </a:rPr>
              <a:t> of the Roma slaves</a:t>
            </a:r>
            <a:endParaRPr lang="en-US" sz="3600" b="1" u="sng" kern="1200" dirty="0">
              <a:solidFill>
                <a:schemeClr val="tx1"/>
              </a:solidFill>
              <a:latin typeface="+mn-lt"/>
              <a:ea typeface="+mj-ea"/>
              <a:cs typeface="+mj-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3" name="Content Placeholder 2">
            <a:extLst>
              <a:ext uri="{FF2B5EF4-FFF2-40B4-BE49-F238E27FC236}">
                <a16:creationId xmlns:a16="http://schemas.microsoft.com/office/drawing/2014/main" id="{7E69A6C0-0596-036D-6DBA-45B085C0B083}"/>
              </a:ext>
            </a:extLst>
          </p:cNvPr>
          <p:cNvGraphicFramePr>
            <a:graphicFrameLocks noGrp="1"/>
          </p:cNvGraphicFramePr>
          <p:nvPr>
            <p:ph idx="1"/>
            <p:extLst>
              <p:ext uri="{D42A27DB-BD31-4B8C-83A1-F6EECF244321}">
                <p14:modId xmlns:p14="http://schemas.microsoft.com/office/powerpoint/2010/main" val="3754941972"/>
              </p:ext>
            </p:extLst>
          </p:nvPr>
        </p:nvGraphicFramePr>
        <p:xfrm>
          <a:off x="160020" y="1585731"/>
          <a:ext cx="11889226" cy="494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535173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6" ma:contentTypeDescription="Create a new document." ma:contentTypeScope="" ma:versionID="3cd6d71eb31930f2053e9e205eb13d80">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e87bc6203fc8620a712b996371ed5ee1"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B41DDB-E736-4003-9C5F-A7C4425605B6}">
  <ds:schemaRefs>
    <ds:schemaRef ds:uri="http://schemas.openxmlformats.org/package/2006/metadata/core-properties"/>
    <ds:schemaRef ds:uri="http://schemas.microsoft.com/office/infopath/2007/PartnerControls"/>
    <ds:schemaRef ds:uri="http://schemas.microsoft.com/office/2006/documentManagement/types"/>
    <ds:schemaRef ds:uri="8e12d9bd-ea3e-4137-9ea7-b65ad54deda4"/>
    <ds:schemaRef ds:uri="97ff6bad-ea69-4c81-826a-bb0324ae1e36"/>
    <ds:schemaRef ds:uri="eb4defa2-306d-42f3-a45c-d773604bc3b6"/>
    <ds:schemaRef ds:uri="http://purl.org/dc/dcmitype/"/>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71ABE4A2-1F19-49B2-8C44-72C0C8218705}">
  <ds:schemaRefs>
    <ds:schemaRef ds:uri="http://schemas.microsoft.com/sharepoint/v3/contenttype/forms"/>
  </ds:schemaRefs>
</ds:datastoreItem>
</file>

<file path=customXml/itemProps3.xml><?xml version="1.0" encoding="utf-8"?>
<ds:datastoreItem xmlns:ds="http://schemas.openxmlformats.org/officeDocument/2006/customXml" ds:itemID="{46BAD9C5-8E64-4A66-B3C1-4167DC87E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defa2-306d-42f3-a45c-d773604bc3b6"/>
    <ds:schemaRef ds:uri="8e12d9bd-ea3e-4137-9ea7-b65ad54deda4"/>
    <ds:schemaRef ds:uri="97ff6bad-ea69-4c81-826a-bb0324ae1e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2025</TotalTime>
  <Words>9159</Words>
  <Application>Microsoft Office PowerPoint</Application>
  <PresentationFormat>Widescreen</PresentationFormat>
  <Paragraphs>315</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vt:lpstr>
      <vt:lpstr>Calibri Light</vt:lpstr>
      <vt:lpstr>Open Sans</vt:lpstr>
      <vt:lpstr>Prompt</vt:lpstr>
      <vt:lpstr>Wingdings</vt:lpstr>
      <vt:lpstr>Office Theme</vt:lpstr>
      <vt:lpstr>PowerPoint Presentation</vt:lpstr>
      <vt:lpstr>Module 1 Roma history and discrimination against Roma in Europe - then and now  </vt:lpstr>
      <vt:lpstr>Who are the Roma?</vt:lpstr>
      <vt:lpstr>PowerPoint Presentation</vt:lpstr>
      <vt:lpstr>PowerPoint Presentation</vt:lpstr>
      <vt:lpstr>Marginalisation of Roma over the centuries: anti-Roma laws &amp; policies (I)</vt:lpstr>
      <vt:lpstr>Marginalisation of Roma over the centuries: anti-Roma laws &amp; policies (II)</vt:lpstr>
      <vt:lpstr>500 years of slavery in Romania (I)</vt:lpstr>
      <vt:lpstr>Status of the Roma slaves</vt:lpstr>
      <vt:lpstr>500 years of slavery in Romania (II)</vt:lpstr>
      <vt:lpstr>Justification of Roma slavery</vt:lpstr>
      <vt:lpstr>The Genocide of the Roma during WWII - Porajmos 1935: Nuremberg Racial Laws and radicalisation of anti-Roma policy </vt:lpstr>
      <vt:lpstr>1943: Mass murder of Roma in Auschwitz</vt:lpstr>
      <vt:lpstr>16th May 1944 - International Romani Resistance Day</vt:lpstr>
      <vt:lpstr>Towards the liquidation of Zigeunerlager – 2nd August, Roma Genocide Remembrance Day</vt:lpstr>
      <vt:lpstr>Forced sterilization practices throughout Europe (I): Forced sterilization of Roma during the WWII </vt:lpstr>
      <vt:lpstr>Forced sterilisation practices throughout Europe (II): After WWII</vt:lpstr>
      <vt:lpstr>The Situation of the Roma today</vt:lpstr>
      <vt:lpstr>Harassment and Hate Crimes Against Roma</vt:lpstr>
      <vt:lpstr>Antigypsyism/Anti-Roma Racism</vt:lpstr>
      <vt:lpstr>The Situation of the Roma today – Education (I)</vt:lpstr>
      <vt:lpstr>The Situation of the Roma today – Education II</vt:lpstr>
      <vt:lpstr>PowerPoint Presentation</vt:lpstr>
      <vt:lpstr>Employment</vt:lpstr>
      <vt:lpstr>Health</vt:lpstr>
      <vt:lpstr>Resources</vt:lpstr>
      <vt:lpstr>Thanks for reading! for further questions or comments please contact us at simona.barbu@feantsa.org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Rami_10@sulid.hu</dc:creator>
  <cp:lastModifiedBy>Information</cp:lastModifiedBy>
  <cp:revision>60</cp:revision>
  <dcterms:created xsi:type="dcterms:W3CDTF">2023-01-17T09:39:20Z</dcterms:created>
  <dcterms:modified xsi:type="dcterms:W3CDTF">2023-05-12T12:07:19Z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