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nton" pitchFamily="2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</p:embeddedFont>
    <p:embeddedFont>
      <p:font typeface="Open Sans Bold" panose="020B0806030504020204" charset="0"/>
      <p:regular r:id="rId20"/>
    </p:embeddedFont>
    <p:embeddedFont>
      <p:font typeface="Open Sans Extra Bold" panose="020B0604020202020204" charset="0"/>
      <p:regular r:id="rId21"/>
    </p:embeddedFont>
    <p:embeddedFont>
      <p:font typeface="Prompt Light Bold" panose="020B0604020202020204" charset="-3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6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svg"/><Relationship Id="rId18" Type="http://schemas.openxmlformats.org/officeDocument/2006/relationships/image" Target="../media/image37.png"/><Relationship Id="rId26" Type="http://schemas.openxmlformats.org/officeDocument/2006/relationships/image" Target="../media/image45.svg"/><Relationship Id="rId3" Type="http://schemas.openxmlformats.org/officeDocument/2006/relationships/image" Target="../media/image24.svg"/><Relationship Id="rId21" Type="http://schemas.openxmlformats.org/officeDocument/2006/relationships/image" Target="../media/image40.svg"/><Relationship Id="rId34" Type="http://schemas.openxmlformats.org/officeDocument/2006/relationships/image" Target="../media/image20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12.svg"/><Relationship Id="rId25" Type="http://schemas.openxmlformats.org/officeDocument/2006/relationships/image" Target="../media/image44.png"/><Relationship Id="rId33" Type="http://schemas.openxmlformats.org/officeDocument/2006/relationships/image" Target="../media/image19.png"/><Relationship Id="rId2" Type="http://schemas.openxmlformats.org/officeDocument/2006/relationships/image" Target="../media/image23.png"/><Relationship Id="rId16" Type="http://schemas.openxmlformats.org/officeDocument/2006/relationships/image" Target="../media/image11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24" Type="http://schemas.openxmlformats.org/officeDocument/2006/relationships/image" Target="../media/image43.png"/><Relationship Id="rId32" Type="http://schemas.openxmlformats.org/officeDocument/2006/relationships/image" Target="../media/image51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23" Type="http://schemas.openxmlformats.org/officeDocument/2006/relationships/image" Target="../media/image42.svg"/><Relationship Id="rId28" Type="http://schemas.openxmlformats.org/officeDocument/2006/relationships/image" Target="../media/image47.svg"/><Relationship Id="rId10" Type="http://schemas.openxmlformats.org/officeDocument/2006/relationships/image" Target="../media/image31.png"/><Relationship Id="rId19" Type="http://schemas.openxmlformats.org/officeDocument/2006/relationships/image" Target="../media/image38.svg"/><Relationship Id="rId31" Type="http://schemas.openxmlformats.org/officeDocument/2006/relationships/image" Target="../media/image50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svg"/><Relationship Id="rId8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2.png"/><Relationship Id="rId7" Type="http://schemas.openxmlformats.org/officeDocument/2006/relationships/image" Target="../media/image2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56.svg"/><Relationship Id="rId5" Type="http://schemas.openxmlformats.org/officeDocument/2006/relationships/image" Target="../media/image54.png"/><Relationship Id="rId10" Type="http://schemas.openxmlformats.org/officeDocument/2006/relationships/image" Target="../media/image55.png"/><Relationship Id="rId4" Type="http://schemas.openxmlformats.org/officeDocument/2006/relationships/image" Target="../media/image53.svg"/><Relationship Id="rId9" Type="http://schemas.openxmlformats.org/officeDocument/2006/relationships/image" Target="../media/image4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61.png"/><Relationship Id="rId18" Type="http://schemas.openxmlformats.org/officeDocument/2006/relationships/image" Target="../media/image66.svg"/><Relationship Id="rId3" Type="http://schemas.openxmlformats.org/officeDocument/2006/relationships/image" Target="../media/image57.png"/><Relationship Id="rId7" Type="http://schemas.openxmlformats.org/officeDocument/2006/relationships/image" Target="../media/image23.png"/><Relationship Id="rId12" Type="http://schemas.openxmlformats.org/officeDocument/2006/relationships/image" Target="../media/image60.svg"/><Relationship Id="rId17" Type="http://schemas.openxmlformats.org/officeDocument/2006/relationships/image" Target="../media/image65.png"/><Relationship Id="rId2" Type="http://schemas.openxmlformats.org/officeDocument/2006/relationships/image" Target="../media/image43.png"/><Relationship Id="rId16" Type="http://schemas.openxmlformats.org/officeDocument/2006/relationships/image" Target="../media/image6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11" Type="http://schemas.openxmlformats.org/officeDocument/2006/relationships/image" Target="../media/image59.png"/><Relationship Id="rId5" Type="http://schemas.openxmlformats.org/officeDocument/2006/relationships/image" Target="../media/image44.png"/><Relationship Id="rId15" Type="http://schemas.openxmlformats.org/officeDocument/2006/relationships/image" Target="../media/image63.png"/><Relationship Id="rId10" Type="http://schemas.openxmlformats.org/officeDocument/2006/relationships/image" Target="../media/image53.svg"/><Relationship Id="rId4" Type="http://schemas.openxmlformats.org/officeDocument/2006/relationships/image" Target="../media/image58.svg"/><Relationship Id="rId9" Type="http://schemas.openxmlformats.org/officeDocument/2006/relationships/image" Target="../media/image52.png"/><Relationship Id="rId14" Type="http://schemas.openxmlformats.org/officeDocument/2006/relationships/image" Target="../media/image6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050" y="0"/>
            <a:ext cx="13556204" cy="10287000"/>
            <a:chOff x="0" y="0"/>
            <a:chExt cx="18074938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074894" cy="13716000"/>
            </a:xfrm>
            <a:custGeom>
              <a:avLst/>
              <a:gdLst/>
              <a:ahLst/>
              <a:cxnLst/>
              <a:rect l="l" t="t" r="r" b="b"/>
              <a:pathLst>
                <a:path w="18074894" h="13716000">
                  <a:moveTo>
                    <a:pt x="0" y="0"/>
                  </a:moveTo>
                  <a:lnTo>
                    <a:pt x="18074894" y="0"/>
                  </a:lnTo>
                  <a:lnTo>
                    <a:pt x="1807489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56B48C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33011" y="1511267"/>
            <a:ext cx="11427412" cy="7887399"/>
          </a:xfrm>
          <a:custGeom>
            <a:avLst/>
            <a:gdLst/>
            <a:ahLst/>
            <a:cxnLst/>
            <a:rect l="l" t="t" r="r" b="b"/>
            <a:pathLst>
              <a:path w="11427412" h="7887399">
                <a:moveTo>
                  <a:pt x="0" y="0"/>
                </a:moveTo>
                <a:lnTo>
                  <a:pt x="11427413" y="0"/>
                </a:lnTo>
                <a:lnTo>
                  <a:pt x="11427413" y="7887399"/>
                </a:lnTo>
                <a:lnTo>
                  <a:pt x="0" y="78873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79249" y="3057696"/>
            <a:ext cx="5775806" cy="4171608"/>
          </a:xfrm>
          <a:custGeom>
            <a:avLst/>
            <a:gdLst/>
            <a:ahLst/>
            <a:cxnLst/>
            <a:rect l="l" t="t" r="r" b="b"/>
            <a:pathLst>
              <a:path w="5775806" h="4171608">
                <a:moveTo>
                  <a:pt x="0" y="0"/>
                </a:moveTo>
                <a:lnTo>
                  <a:pt x="5775805" y="0"/>
                </a:lnTo>
                <a:lnTo>
                  <a:pt x="5775805" y="4171608"/>
                </a:lnTo>
                <a:lnTo>
                  <a:pt x="0" y="41716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483" t="-55720" r="-170736" b="-64853"/>
            </a:stretch>
          </a:blipFill>
        </p:spPr>
      </p:sp>
      <p:sp>
        <p:nvSpPr>
          <p:cNvPr id="6" name="AutoShape 6"/>
          <p:cNvSpPr/>
          <p:nvPr/>
        </p:nvSpPr>
        <p:spPr>
          <a:xfrm rot="5386311">
            <a:off x="-2479118" y="5698078"/>
            <a:ext cx="7176634" cy="0"/>
          </a:xfrm>
          <a:prstGeom prst="line">
            <a:avLst/>
          </a:prstGeom>
          <a:ln w="19050" cap="rnd">
            <a:solidFill>
              <a:srgbClr val="787A5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15034334" y="365397"/>
            <a:ext cx="1566420" cy="861531"/>
          </a:xfrm>
          <a:custGeom>
            <a:avLst/>
            <a:gdLst/>
            <a:ahLst/>
            <a:cxnLst/>
            <a:rect l="l" t="t" r="r" b="b"/>
            <a:pathLst>
              <a:path w="1566420" h="861531">
                <a:moveTo>
                  <a:pt x="0" y="0"/>
                </a:moveTo>
                <a:lnTo>
                  <a:pt x="1566420" y="0"/>
                </a:lnTo>
                <a:lnTo>
                  <a:pt x="1566420" y="861531"/>
                </a:lnTo>
                <a:lnTo>
                  <a:pt x="0" y="8615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817488" y="150694"/>
            <a:ext cx="999996" cy="1066928"/>
          </a:xfrm>
          <a:custGeom>
            <a:avLst/>
            <a:gdLst/>
            <a:ahLst/>
            <a:cxnLst/>
            <a:rect l="l" t="t" r="r" b="b"/>
            <a:pathLst>
              <a:path w="999996" h="1066928">
                <a:moveTo>
                  <a:pt x="0" y="0"/>
                </a:moveTo>
                <a:lnTo>
                  <a:pt x="999996" y="0"/>
                </a:lnTo>
                <a:lnTo>
                  <a:pt x="999996" y="1066928"/>
                </a:lnTo>
                <a:lnTo>
                  <a:pt x="0" y="10669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925373" y="2119276"/>
            <a:ext cx="3283249" cy="1968582"/>
          </a:xfrm>
          <a:custGeom>
            <a:avLst/>
            <a:gdLst/>
            <a:ahLst/>
            <a:cxnLst/>
            <a:rect l="l" t="t" r="r" b="b"/>
            <a:pathLst>
              <a:path w="3283249" h="1968582">
                <a:moveTo>
                  <a:pt x="0" y="0"/>
                </a:moveTo>
                <a:lnTo>
                  <a:pt x="3283249" y="0"/>
                </a:lnTo>
                <a:lnTo>
                  <a:pt x="3283249" y="1968582"/>
                </a:lnTo>
                <a:lnTo>
                  <a:pt x="0" y="19685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740038" y="7016982"/>
            <a:ext cx="11181175" cy="2828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87"/>
              </a:lnSpc>
            </a:pPr>
            <a:r>
              <a:rPr lang="en-US" sz="6840">
                <a:solidFill>
                  <a:srgbClr val="294C80"/>
                </a:solidFill>
                <a:latin typeface="Anton"/>
              </a:rPr>
              <a:t>Governing the right to accomodation for asylum seekers in France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53210" y="5493066"/>
            <a:ext cx="3955412" cy="1000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94"/>
              </a:lnSpc>
            </a:pPr>
            <a:r>
              <a:rPr lang="en-US" sz="2494" spc="-37">
                <a:solidFill>
                  <a:srgbClr val="FFFFFF"/>
                </a:solidFill>
                <a:latin typeface="Prompt Light Bold"/>
              </a:rPr>
              <a:t>Adèle Croisé </a:t>
            </a:r>
          </a:p>
          <a:p>
            <a:pPr algn="r">
              <a:lnSpc>
                <a:spcPts val="2694"/>
              </a:lnSpc>
            </a:pPr>
            <a:r>
              <a:rPr lang="en-US" sz="2494" spc="-37">
                <a:solidFill>
                  <a:srgbClr val="FFFFFF"/>
                </a:solidFill>
                <a:latin typeface="Prompt Light Bold"/>
              </a:rPr>
              <a:t>Fédération des acteurs de la solidarité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224334"/>
            <a:ext cx="10568239" cy="1894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87"/>
              </a:lnSpc>
            </a:pPr>
            <a:r>
              <a:rPr lang="en-US" sz="6840">
                <a:solidFill>
                  <a:srgbClr val="294C80"/>
                </a:solidFill>
                <a:latin typeface="Anton"/>
              </a:rPr>
              <a:t>FEANTSA FORUM</a:t>
            </a:r>
          </a:p>
          <a:p>
            <a:pPr algn="l">
              <a:lnSpc>
                <a:spcPts val="7387"/>
              </a:lnSpc>
            </a:pPr>
            <a:r>
              <a:rPr lang="en-US" sz="6840">
                <a:solidFill>
                  <a:srgbClr val="294C80"/>
                </a:solidFill>
                <a:latin typeface="Anton"/>
              </a:rPr>
              <a:t>2023 : United in time of crisis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076495" cy="10287000"/>
            <a:chOff x="0" y="0"/>
            <a:chExt cx="5435327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35334" cy="13716000"/>
            </a:xfrm>
            <a:custGeom>
              <a:avLst/>
              <a:gdLst/>
              <a:ahLst/>
              <a:cxnLst/>
              <a:rect l="l" t="t" r="r" b="b"/>
              <a:pathLst>
                <a:path w="5435334" h="13716000">
                  <a:moveTo>
                    <a:pt x="0" y="0"/>
                  </a:moveTo>
                  <a:lnTo>
                    <a:pt x="5435334" y="0"/>
                  </a:lnTo>
                  <a:lnTo>
                    <a:pt x="543533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4B7BA5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475948" y="293234"/>
            <a:ext cx="3283249" cy="1968582"/>
          </a:xfrm>
          <a:custGeom>
            <a:avLst/>
            <a:gdLst/>
            <a:ahLst/>
            <a:cxnLst/>
            <a:rect l="l" t="t" r="r" b="b"/>
            <a:pathLst>
              <a:path w="3283249" h="1968582">
                <a:moveTo>
                  <a:pt x="0" y="0"/>
                </a:moveTo>
                <a:lnTo>
                  <a:pt x="3283249" y="0"/>
                </a:lnTo>
                <a:lnTo>
                  <a:pt x="3283249" y="1968581"/>
                </a:lnTo>
                <a:lnTo>
                  <a:pt x="0" y="19685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759501" y="359909"/>
            <a:ext cx="13528499" cy="1441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0"/>
              </a:lnSpc>
            </a:pPr>
            <a:r>
              <a:rPr lang="en-US" sz="5222" spc="161">
                <a:solidFill>
                  <a:srgbClr val="294C80"/>
                </a:solidFill>
                <a:latin typeface="Anton"/>
              </a:rPr>
              <a:t>Fédération des Acteurs de la Solidarité's </a:t>
            </a:r>
          </a:p>
          <a:p>
            <a:pPr algn="ctr">
              <a:lnSpc>
                <a:spcPts val="5640"/>
              </a:lnSpc>
            </a:pPr>
            <a:r>
              <a:rPr lang="en-US" sz="5222" spc="163">
                <a:solidFill>
                  <a:srgbClr val="294C80"/>
                </a:solidFill>
                <a:latin typeface="Anton"/>
              </a:rPr>
              <a:t>Advocacy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49340" y="9589770"/>
            <a:ext cx="59893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71">
                <a:solidFill>
                  <a:srgbClr val="294C80"/>
                </a:solidFill>
                <a:latin typeface="Open Sans"/>
              </a:rPr>
              <a:t>FEANTSA FORUM 2023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372345" y="926782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-71">
                <a:solidFill>
                  <a:srgbClr val="294C80"/>
                </a:solidFill>
                <a:latin typeface="Open Sans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98058" y="2294957"/>
            <a:ext cx="13559326" cy="9142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7710" lvl="1" indent="-343855">
              <a:lnSpc>
                <a:spcPts val="4104"/>
              </a:lnSpc>
              <a:buFont typeface="Arial"/>
              <a:buChar char="•"/>
            </a:pPr>
            <a:r>
              <a:rPr lang="en-US" sz="3800" spc="-148">
                <a:solidFill>
                  <a:srgbClr val="003399"/>
                </a:solidFill>
                <a:latin typeface="Open Sans Bold"/>
              </a:rPr>
              <a:t>Accomodation and assistance </a:t>
            </a:r>
            <a:r>
              <a:rPr lang="en-US" sz="3800" spc="-148">
                <a:solidFill>
                  <a:srgbClr val="003399"/>
                </a:solidFill>
                <a:latin typeface="Open Sans"/>
              </a:rPr>
              <a:t>for each asylum seeker</a:t>
            </a:r>
          </a:p>
          <a:p>
            <a:pPr>
              <a:lnSpc>
                <a:spcPts val="4104"/>
              </a:lnSpc>
            </a:pPr>
            <a:endParaRPr lang="en-US" sz="3800" spc="-148">
              <a:solidFill>
                <a:srgbClr val="003399"/>
              </a:solidFill>
              <a:latin typeface="Open Sans"/>
            </a:endParaRPr>
          </a:p>
          <a:p>
            <a:pPr marL="687710" lvl="1" indent="-343855">
              <a:lnSpc>
                <a:spcPts val="4104"/>
              </a:lnSpc>
              <a:buFont typeface="Arial"/>
              <a:buChar char="•"/>
            </a:pPr>
            <a:r>
              <a:rPr lang="en-US" sz="3800" spc="-148">
                <a:solidFill>
                  <a:srgbClr val="003399"/>
                </a:solidFill>
                <a:latin typeface="Open Sans Bold"/>
              </a:rPr>
              <a:t>Increased accomodation's places</a:t>
            </a:r>
            <a:r>
              <a:rPr lang="en-US" sz="3800" spc="-148">
                <a:solidFill>
                  <a:srgbClr val="003399"/>
                </a:solidFill>
                <a:latin typeface="Open Sans"/>
              </a:rPr>
              <a:t> for asylum seekers and refugees</a:t>
            </a:r>
          </a:p>
          <a:p>
            <a:pPr>
              <a:lnSpc>
                <a:spcPts val="4104"/>
              </a:lnSpc>
            </a:pPr>
            <a:endParaRPr lang="en-US" sz="3800" spc="-148">
              <a:solidFill>
                <a:srgbClr val="003399"/>
              </a:solidFill>
              <a:latin typeface="Open Sans"/>
            </a:endParaRPr>
          </a:p>
          <a:p>
            <a:pPr marL="820425" lvl="1" indent="-410213">
              <a:lnSpc>
                <a:spcPts val="4104"/>
              </a:lnSpc>
              <a:buFont typeface="Arial"/>
              <a:buChar char="•"/>
            </a:pPr>
            <a:r>
              <a:rPr lang="en-US" sz="3800" spc="-148">
                <a:solidFill>
                  <a:srgbClr val="003399"/>
                </a:solidFill>
                <a:latin typeface="Open Sans Bold"/>
              </a:rPr>
              <a:t>Long term vision</a:t>
            </a:r>
            <a:r>
              <a:rPr lang="en-US" sz="3800" spc="-148">
                <a:solidFill>
                  <a:srgbClr val="003399"/>
                </a:solidFill>
                <a:latin typeface="Open Sans"/>
              </a:rPr>
              <a:t> about asylum system</a:t>
            </a:r>
          </a:p>
          <a:p>
            <a:pPr>
              <a:lnSpc>
                <a:spcPts val="4104"/>
              </a:lnSpc>
            </a:pPr>
            <a:endParaRPr lang="en-US" sz="3800" spc="-148">
              <a:solidFill>
                <a:srgbClr val="003399"/>
              </a:solidFill>
              <a:latin typeface="Open Sans"/>
            </a:endParaRPr>
          </a:p>
          <a:p>
            <a:pPr marL="687710" lvl="1" indent="-343855">
              <a:lnSpc>
                <a:spcPts val="4104"/>
              </a:lnSpc>
              <a:buFont typeface="Arial"/>
              <a:buChar char="•"/>
            </a:pPr>
            <a:r>
              <a:rPr lang="en-US" sz="3800" spc="-148">
                <a:solidFill>
                  <a:srgbClr val="003399"/>
                </a:solidFill>
                <a:latin typeface="Open Sans Bold"/>
              </a:rPr>
              <a:t>Inter-ministery department approach</a:t>
            </a:r>
            <a:r>
              <a:rPr lang="en-US" sz="3800" spc="-148">
                <a:solidFill>
                  <a:srgbClr val="003399"/>
                </a:solidFill>
                <a:latin typeface="Open Sans"/>
              </a:rPr>
              <a:t> in our political public system about immigration and asylum</a:t>
            </a:r>
          </a:p>
          <a:p>
            <a:pPr>
              <a:lnSpc>
                <a:spcPts val="4104"/>
              </a:lnSpc>
            </a:pPr>
            <a:endParaRPr lang="en-US" sz="3800" spc="-148">
              <a:solidFill>
                <a:srgbClr val="003399"/>
              </a:solidFill>
              <a:latin typeface="Open Sans"/>
            </a:endParaRPr>
          </a:p>
          <a:p>
            <a:pPr marL="687710" lvl="1" indent="-343855">
              <a:lnSpc>
                <a:spcPts val="4104"/>
              </a:lnSpc>
              <a:buFont typeface="Arial"/>
              <a:buChar char="•"/>
            </a:pPr>
            <a:r>
              <a:rPr lang="en-US" sz="3800" spc="-148">
                <a:solidFill>
                  <a:srgbClr val="003399"/>
                </a:solidFill>
                <a:latin typeface="Open Sans Bold"/>
              </a:rPr>
              <a:t>Unconditional reception</a:t>
            </a:r>
            <a:r>
              <a:rPr lang="en-US" sz="3800" spc="-148">
                <a:solidFill>
                  <a:srgbClr val="003399"/>
                </a:solidFill>
                <a:latin typeface="Open Sans"/>
              </a:rPr>
              <a:t> approach for all </a:t>
            </a:r>
          </a:p>
          <a:p>
            <a:pPr>
              <a:lnSpc>
                <a:spcPts val="4104"/>
              </a:lnSpc>
            </a:pPr>
            <a:endParaRPr lang="en-US" sz="3800" spc="-148">
              <a:solidFill>
                <a:srgbClr val="003399"/>
              </a:solidFill>
              <a:latin typeface="Open Sans"/>
            </a:endParaRPr>
          </a:p>
          <a:p>
            <a:pPr marL="796292" lvl="1" indent="-398146">
              <a:lnSpc>
                <a:spcPts val="4752"/>
              </a:lnSpc>
              <a:buFont typeface="Arial"/>
              <a:buChar char="•"/>
            </a:pPr>
            <a:r>
              <a:rPr lang="en-US" sz="4400" spc="-171">
                <a:solidFill>
                  <a:srgbClr val="003399"/>
                </a:solidFill>
                <a:latin typeface="Open Sans Bold"/>
              </a:rPr>
              <a:t>Procedure's simplification</a:t>
            </a:r>
          </a:p>
          <a:p>
            <a:pPr>
              <a:lnSpc>
                <a:spcPts val="4104"/>
              </a:lnSpc>
            </a:pPr>
            <a:endParaRPr lang="en-US" sz="4400" spc="-171">
              <a:solidFill>
                <a:srgbClr val="003399"/>
              </a:solidFill>
              <a:latin typeface="Open Sans Bold"/>
            </a:endParaRPr>
          </a:p>
          <a:p>
            <a:pPr>
              <a:lnSpc>
                <a:spcPts val="4104"/>
              </a:lnSpc>
            </a:pPr>
            <a:endParaRPr lang="en-US" sz="4400" spc="-171">
              <a:solidFill>
                <a:srgbClr val="003399"/>
              </a:solidFill>
              <a:latin typeface="Open Sans Bold"/>
            </a:endParaRPr>
          </a:p>
          <a:p>
            <a:pPr algn="l">
              <a:lnSpc>
                <a:spcPts val="5184"/>
              </a:lnSpc>
            </a:pPr>
            <a:endParaRPr lang="en-US" sz="4400" spc="-171">
              <a:solidFill>
                <a:srgbClr val="003399"/>
              </a:solidFill>
              <a:latin typeface="Open Sans Bold"/>
            </a:endParaRPr>
          </a:p>
          <a:p>
            <a:pPr marL="868680" lvl="1" indent="-434340" algn="l">
              <a:lnSpc>
                <a:spcPts val="5184"/>
              </a:lnSpc>
            </a:pPr>
            <a:endParaRPr lang="en-US" sz="4400" spc="-171">
              <a:solidFill>
                <a:srgbClr val="003399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076495" cy="10287000"/>
            <a:chOff x="0" y="0"/>
            <a:chExt cx="5435327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35334" cy="13716000"/>
            </a:xfrm>
            <a:custGeom>
              <a:avLst/>
              <a:gdLst/>
              <a:ahLst/>
              <a:cxnLst/>
              <a:rect l="l" t="t" r="r" b="b"/>
              <a:pathLst>
                <a:path w="5435334" h="13716000">
                  <a:moveTo>
                    <a:pt x="0" y="0"/>
                  </a:moveTo>
                  <a:lnTo>
                    <a:pt x="5435334" y="0"/>
                  </a:lnTo>
                  <a:lnTo>
                    <a:pt x="543533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4B7BA5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475948" y="293234"/>
            <a:ext cx="3283249" cy="1968582"/>
          </a:xfrm>
          <a:custGeom>
            <a:avLst/>
            <a:gdLst/>
            <a:ahLst/>
            <a:cxnLst/>
            <a:rect l="l" t="t" r="r" b="b"/>
            <a:pathLst>
              <a:path w="3283249" h="1968582">
                <a:moveTo>
                  <a:pt x="0" y="0"/>
                </a:moveTo>
                <a:lnTo>
                  <a:pt x="3283249" y="0"/>
                </a:lnTo>
                <a:lnTo>
                  <a:pt x="3283249" y="1968581"/>
                </a:lnTo>
                <a:lnTo>
                  <a:pt x="0" y="19685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010161" y="359909"/>
            <a:ext cx="13528499" cy="215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0"/>
              </a:lnSpc>
            </a:pPr>
            <a:r>
              <a:rPr lang="en-US" sz="5222" spc="161">
                <a:solidFill>
                  <a:srgbClr val="053667"/>
                </a:solidFill>
                <a:latin typeface="Anton"/>
              </a:rPr>
              <a:t>Fédération des Acteurs de la Solidarité</a:t>
            </a:r>
          </a:p>
          <a:p>
            <a:pPr>
              <a:lnSpc>
                <a:spcPts val="5640"/>
              </a:lnSpc>
            </a:pPr>
            <a:endParaRPr lang="en-US" sz="5222" spc="161">
              <a:solidFill>
                <a:srgbClr val="053667"/>
              </a:solidFill>
              <a:latin typeface="Anton"/>
            </a:endParaRPr>
          </a:p>
          <a:p>
            <a:pPr algn="l">
              <a:lnSpc>
                <a:spcPts val="5640"/>
              </a:lnSpc>
            </a:pPr>
            <a:r>
              <a:rPr lang="en-US" sz="5222" spc="163">
                <a:solidFill>
                  <a:srgbClr val="2EAEB6"/>
                </a:solidFill>
                <a:latin typeface="Anton"/>
              </a:rPr>
              <a:t>Advocacy Actions &amp; Strategy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49340" y="9589770"/>
            <a:ext cx="59893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71">
                <a:solidFill>
                  <a:srgbClr val="294C80"/>
                </a:solidFill>
                <a:latin typeface="Open Sans"/>
              </a:rPr>
              <a:t>FEANTSA FORUM 2023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372345" y="926782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-71">
                <a:solidFill>
                  <a:srgbClr val="294C80"/>
                </a:solidFill>
                <a:latin typeface="Open Sans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84615" y="2554048"/>
            <a:ext cx="13607597" cy="9571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4"/>
              </a:lnSpc>
            </a:pPr>
            <a:endParaRPr/>
          </a:p>
          <a:p>
            <a:pPr marL="687710" lvl="1" indent="-343855">
              <a:lnSpc>
                <a:spcPts val="4104"/>
              </a:lnSpc>
              <a:buFont typeface="Arial"/>
              <a:buChar char="•"/>
            </a:pPr>
            <a:r>
              <a:rPr lang="en-US" sz="3800" spc="-148">
                <a:solidFill>
                  <a:srgbClr val="003399"/>
                </a:solidFill>
                <a:latin typeface="Open Sans Bold"/>
              </a:rPr>
              <a:t>Bringing migration's actors together in our Federation to follow immigration's political policies</a:t>
            </a:r>
          </a:p>
          <a:p>
            <a:pPr>
              <a:lnSpc>
                <a:spcPts val="4104"/>
              </a:lnSpc>
            </a:pPr>
            <a:endParaRPr lang="en-US" sz="3800" spc="-148">
              <a:solidFill>
                <a:srgbClr val="003399"/>
              </a:solidFill>
              <a:latin typeface="Open Sans Bold"/>
            </a:endParaRPr>
          </a:p>
          <a:p>
            <a:pPr marL="820425" lvl="1" indent="-410213">
              <a:lnSpc>
                <a:spcPts val="4104"/>
              </a:lnSpc>
              <a:buFont typeface="Arial"/>
              <a:buChar char="•"/>
            </a:pPr>
            <a:r>
              <a:rPr lang="en-US" sz="3800" spc="-148">
                <a:solidFill>
                  <a:srgbClr val="003399"/>
                </a:solidFill>
                <a:latin typeface="Open Sans Bold"/>
              </a:rPr>
              <a:t>Keep up about operations all around France</a:t>
            </a:r>
          </a:p>
          <a:p>
            <a:pPr>
              <a:lnSpc>
                <a:spcPts val="4104"/>
              </a:lnSpc>
            </a:pPr>
            <a:endParaRPr lang="en-US" sz="3800" spc="-148">
              <a:solidFill>
                <a:srgbClr val="003399"/>
              </a:solidFill>
              <a:latin typeface="Open Sans Bold"/>
            </a:endParaRPr>
          </a:p>
          <a:p>
            <a:pPr marL="687710" lvl="1" indent="-343855">
              <a:lnSpc>
                <a:spcPts val="4104"/>
              </a:lnSpc>
              <a:buFont typeface="Arial"/>
              <a:buChar char="•"/>
            </a:pPr>
            <a:r>
              <a:rPr lang="en-US" sz="3800" spc="-148">
                <a:solidFill>
                  <a:srgbClr val="003399"/>
                </a:solidFill>
                <a:latin typeface="Open Sans Bold"/>
              </a:rPr>
              <a:t>Working with all FAS network and members to build our advocacy</a:t>
            </a:r>
          </a:p>
          <a:p>
            <a:pPr>
              <a:lnSpc>
                <a:spcPts val="4104"/>
              </a:lnSpc>
            </a:pPr>
            <a:endParaRPr lang="en-US" sz="3800" spc="-148">
              <a:solidFill>
                <a:srgbClr val="003399"/>
              </a:solidFill>
              <a:latin typeface="Open Sans Bold"/>
            </a:endParaRPr>
          </a:p>
          <a:p>
            <a:pPr marL="687710" lvl="1" indent="-343855">
              <a:lnSpc>
                <a:spcPts val="4104"/>
              </a:lnSpc>
              <a:buFont typeface="Arial"/>
              <a:buChar char="•"/>
            </a:pPr>
            <a:r>
              <a:rPr lang="en-US" sz="3800" spc="-148">
                <a:solidFill>
                  <a:srgbClr val="003399"/>
                </a:solidFill>
                <a:latin typeface="Open Sans Bold"/>
              </a:rPr>
              <a:t>Improving our Parliamentary's advocacy </a:t>
            </a:r>
          </a:p>
          <a:p>
            <a:pPr>
              <a:lnSpc>
                <a:spcPts val="4104"/>
              </a:lnSpc>
            </a:pPr>
            <a:endParaRPr lang="en-US" sz="3800" spc="-148">
              <a:solidFill>
                <a:srgbClr val="003399"/>
              </a:solidFill>
              <a:latin typeface="Open Sans Bold"/>
            </a:endParaRPr>
          </a:p>
          <a:p>
            <a:pPr marL="687710" lvl="1" indent="-343855">
              <a:lnSpc>
                <a:spcPts val="4104"/>
              </a:lnSpc>
              <a:buFont typeface="Arial"/>
              <a:buChar char="•"/>
            </a:pPr>
            <a:r>
              <a:rPr lang="en-US" sz="3800" spc="-148">
                <a:solidFill>
                  <a:srgbClr val="003399"/>
                </a:solidFill>
                <a:latin typeface="Open Sans Bold"/>
              </a:rPr>
              <a:t>Developing our institutional's advocacy</a:t>
            </a:r>
          </a:p>
          <a:p>
            <a:pPr>
              <a:lnSpc>
                <a:spcPts val="4104"/>
              </a:lnSpc>
            </a:pPr>
            <a:endParaRPr lang="en-US" sz="3800" spc="-148">
              <a:solidFill>
                <a:srgbClr val="003399"/>
              </a:solidFill>
              <a:latin typeface="Open Sans Bold"/>
            </a:endParaRPr>
          </a:p>
          <a:p>
            <a:pPr>
              <a:lnSpc>
                <a:spcPts val="4104"/>
              </a:lnSpc>
            </a:pPr>
            <a:endParaRPr lang="en-US" sz="3800" spc="-148">
              <a:solidFill>
                <a:srgbClr val="003399"/>
              </a:solidFill>
              <a:latin typeface="Open Sans Bold"/>
            </a:endParaRPr>
          </a:p>
          <a:p>
            <a:pPr>
              <a:lnSpc>
                <a:spcPts val="4104"/>
              </a:lnSpc>
            </a:pPr>
            <a:endParaRPr lang="en-US" sz="3800" spc="-148">
              <a:solidFill>
                <a:srgbClr val="003399"/>
              </a:solidFill>
              <a:latin typeface="Open Sans Bold"/>
            </a:endParaRPr>
          </a:p>
          <a:p>
            <a:pPr>
              <a:lnSpc>
                <a:spcPts val="4104"/>
              </a:lnSpc>
            </a:pPr>
            <a:endParaRPr lang="en-US" sz="3800" spc="-148">
              <a:solidFill>
                <a:srgbClr val="003399"/>
              </a:solidFill>
              <a:latin typeface="Open Sans Bold"/>
            </a:endParaRPr>
          </a:p>
          <a:p>
            <a:pPr algn="l">
              <a:lnSpc>
                <a:spcPts val="5184"/>
              </a:lnSpc>
            </a:pPr>
            <a:endParaRPr lang="en-US" sz="3800" spc="-148">
              <a:solidFill>
                <a:srgbClr val="003399"/>
              </a:solidFill>
              <a:latin typeface="Open Sans Bold"/>
            </a:endParaRPr>
          </a:p>
          <a:p>
            <a:pPr marL="868680" lvl="1" indent="-434340" algn="l">
              <a:lnSpc>
                <a:spcPts val="5184"/>
              </a:lnSpc>
            </a:pPr>
            <a:endParaRPr lang="en-US" sz="3800" spc="-148">
              <a:solidFill>
                <a:srgbClr val="003399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076495" cy="10287000"/>
            <a:chOff x="0" y="0"/>
            <a:chExt cx="5435327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35334" cy="13716000"/>
            </a:xfrm>
            <a:custGeom>
              <a:avLst/>
              <a:gdLst/>
              <a:ahLst/>
              <a:cxnLst/>
              <a:rect l="l" t="t" r="r" b="b"/>
              <a:pathLst>
                <a:path w="5435334" h="13716000">
                  <a:moveTo>
                    <a:pt x="0" y="0"/>
                  </a:moveTo>
                  <a:lnTo>
                    <a:pt x="5435334" y="0"/>
                  </a:lnTo>
                  <a:lnTo>
                    <a:pt x="543533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4B7BA5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475948" y="293234"/>
            <a:ext cx="3283249" cy="1968582"/>
          </a:xfrm>
          <a:custGeom>
            <a:avLst/>
            <a:gdLst/>
            <a:ahLst/>
            <a:cxnLst/>
            <a:rect l="l" t="t" r="r" b="b"/>
            <a:pathLst>
              <a:path w="3283249" h="1968582">
                <a:moveTo>
                  <a:pt x="0" y="0"/>
                </a:moveTo>
                <a:lnTo>
                  <a:pt x="3283249" y="0"/>
                </a:lnTo>
                <a:lnTo>
                  <a:pt x="3283249" y="1968581"/>
                </a:lnTo>
                <a:lnTo>
                  <a:pt x="0" y="19685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133209" y="4869115"/>
            <a:ext cx="13528499" cy="106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2"/>
              </a:lnSpc>
            </a:pPr>
            <a:r>
              <a:rPr lang="en-US" sz="7622" spc="238">
                <a:solidFill>
                  <a:srgbClr val="294C80"/>
                </a:solidFill>
                <a:latin typeface="Anton"/>
              </a:rPr>
              <a:t>THANK YOU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49340" y="9589770"/>
            <a:ext cx="59893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71">
                <a:solidFill>
                  <a:srgbClr val="294C80"/>
                </a:solidFill>
                <a:latin typeface="Open Sans"/>
              </a:rPr>
              <a:t>FEANTSA FORUM 2023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372345" y="926782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-71">
                <a:solidFill>
                  <a:srgbClr val="294C80"/>
                </a:solidFill>
                <a:latin typeface="Open Sans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8258253"/>
            <a:ext cx="3955412" cy="1000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94"/>
              </a:lnSpc>
            </a:pPr>
            <a:r>
              <a:rPr lang="en-US" sz="2494" spc="-37">
                <a:solidFill>
                  <a:srgbClr val="FFFFFF"/>
                </a:solidFill>
                <a:latin typeface="Prompt Light Bold"/>
              </a:rPr>
              <a:t>Adèle Croisé </a:t>
            </a:r>
          </a:p>
          <a:p>
            <a:pPr algn="r">
              <a:lnSpc>
                <a:spcPts val="2694"/>
              </a:lnSpc>
            </a:pPr>
            <a:r>
              <a:rPr lang="en-US" sz="2494" spc="-37">
                <a:solidFill>
                  <a:srgbClr val="FFFFFF"/>
                </a:solidFill>
                <a:latin typeface="Prompt Light Bold"/>
              </a:rPr>
              <a:t>Fédération des acteurs de la solidarité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076495" cy="10287000"/>
            <a:chOff x="0" y="0"/>
            <a:chExt cx="5435327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35334" cy="13716000"/>
            </a:xfrm>
            <a:custGeom>
              <a:avLst/>
              <a:gdLst/>
              <a:ahLst/>
              <a:cxnLst/>
              <a:rect l="l" t="t" r="r" b="b"/>
              <a:pathLst>
                <a:path w="5435334" h="13716000">
                  <a:moveTo>
                    <a:pt x="0" y="0"/>
                  </a:moveTo>
                  <a:lnTo>
                    <a:pt x="5435334" y="0"/>
                  </a:lnTo>
                  <a:lnTo>
                    <a:pt x="543533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4B7BA5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475948" y="293234"/>
            <a:ext cx="3283249" cy="1968582"/>
          </a:xfrm>
          <a:custGeom>
            <a:avLst/>
            <a:gdLst/>
            <a:ahLst/>
            <a:cxnLst/>
            <a:rect l="l" t="t" r="r" b="b"/>
            <a:pathLst>
              <a:path w="3283249" h="1968582">
                <a:moveTo>
                  <a:pt x="0" y="0"/>
                </a:moveTo>
                <a:lnTo>
                  <a:pt x="3283249" y="0"/>
                </a:lnTo>
                <a:lnTo>
                  <a:pt x="3283249" y="1968581"/>
                </a:lnTo>
                <a:lnTo>
                  <a:pt x="0" y="19685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467077" y="1095375"/>
            <a:ext cx="13528499" cy="1431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0"/>
              </a:lnSpc>
            </a:pPr>
            <a:r>
              <a:rPr lang="en-US" sz="5222" spc="161">
                <a:solidFill>
                  <a:srgbClr val="294C80"/>
                </a:solidFill>
                <a:latin typeface="Anton"/>
              </a:rPr>
              <a:t>Fédération des Acteurs de la Solidarité</a:t>
            </a:r>
          </a:p>
          <a:p>
            <a:pPr algn="l">
              <a:lnSpc>
                <a:spcPts val="5640"/>
              </a:lnSpc>
            </a:pPr>
            <a:r>
              <a:rPr lang="en-US" sz="5222" spc="163">
                <a:solidFill>
                  <a:srgbClr val="294C80"/>
                </a:solidFill>
                <a:latin typeface="Anton"/>
              </a:rPr>
              <a:t>présentation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49340" y="9589770"/>
            <a:ext cx="59893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71">
                <a:solidFill>
                  <a:srgbClr val="294C80"/>
                </a:solidFill>
                <a:latin typeface="Open Sans"/>
              </a:rPr>
              <a:t>FEANTSA FORUM 2023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372345" y="926782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-71">
                <a:solidFill>
                  <a:srgbClr val="294C80"/>
                </a:solidFill>
                <a:latin typeface="Open Sans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09538" y="3427624"/>
            <a:ext cx="13686038" cy="8116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33"/>
              </a:lnSpc>
            </a:pPr>
            <a:r>
              <a:rPr lang="en-US" sz="3309">
                <a:solidFill>
                  <a:srgbClr val="294C80"/>
                </a:solidFill>
                <a:latin typeface="Open Sans"/>
              </a:rPr>
              <a:t> Fédération des acteurs de la Solidarité, Federation of Solidarity Stakeholders, (FAS) is a </a:t>
            </a:r>
            <a:r>
              <a:rPr lang="en-US" sz="3309">
                <a:solidFill>
                  <a:srgbClr val="294C80"/>
                </a:solidFill>
                <a:latin typeface="Open Sans Bold"/>
              </a:rPr>
              <a:t>network </a:t>
            </a:r>
            <a:r>
              <a:rPr lang="en-US" sz="3309">
                <a:solidFill>
                  <a:srgbClr val="294C80"/>
                </a:solidFill>
                <a:latin typeface="Open Sans"/>
              </a:rPr>
              <a:t>of over </a:t>
            </a:r>
            <a:r>
              <a:rPr lang="en-US" sz="3309">
                <a:solidFill>
                  <a:srgbClr val="294C80"/>
                </a:solidFill>
                <a:latin typeface="Open Sans Bold"/>
              </a:rPr>
              <a:t>900 associations and structures </a:t>
            </a:r>
            <a:r>
              <a:rPr lang="en-US" sz="3309">
                <a:solidFill>
                  <a:srgbClr val="294C80"/>
                </a:solidFill>
                <a:latin typeface="Open Sans"/>
              </a:rPr>
              <a:t>that welcome and support people in precariousness situations. It is made up of a</a:t>
            </a:r>
            <a:r>
              <a:rPr lang="en-US" sz="3309">
                <a:solidFill>
                  <a:srgbClr val="294C80"/>
                </a:solidFill>
                <a:latin typeface="Open Sans Bold"/>
              </a:rPr>
              <a:t> National federation and 13 regional federations through French territory.</a:t>
            </a:r>
          </a:p>
          <a:p>
            <a:pPr>
              <a:lnSpc>
                <a:spcPts val="4633"/>
              </a:lnSpc>
            </a:pPr>
            <a:endParaRPr lang="en-US" sz="3309">
              <a:solidFill>
                <a:srgbClr val="294C80"/>
              </a:solidFill>
              <a:latin typeface="Open Sans Bold"/>
            </a:endParaRPr>
          </a:p>
          <a:p>
            <a:pPr>
              <a:lnSpc>
                <a:spcPts val="4633"/>
              </a:lnSpc>
            </a:pPr>
            <a:r>
              <a:rPr lang="en-US" sz="3309">
                <a:solidFill>
                  <a:srgbClr val="294C80"/>
                </a:solidFill>
                <a:latin typeface="Open Sans"/>
              </a:rPr>
              <a:t> </a:t>
            </a:r>
            <a:r>
              <a:rPr lang="en-US" sz="3309">
                <a:solidFill>
                  <a:srgbClr val="294C80"/>
                </a:solidFill>
                <a:latin typeface="Open Sans Bold"/>
              </a:rPr>
              <a:t>FAS</a:t>
            </a:r>
            <a:r>
              <a:rPr lang="en-US" sz="3309">
                <a:solidFill>
                  <a:srgbClr val="294C80"/>
                </a:solidFill>
                <a:latin typeface="Open Sans"/>
              </a:rPr>
              <a:t> </a:t>
            </a:r>
            <a:r>
              <a:rPr lang="en-US" sz="3309">
                <a:solidFill>
                  <a:srgbClr val="294C80"/>
                </a:solidFill>
                <a:latin typeface="Open Sans Bold"/>
              </a:rPr>
              <a:t>fights against exclusions, promotes global social support and exchanges between all actors in the social sector.</a:t>
            </a:r>
          </a:p>
          <a:p>
            <a:pPr>
              <a:lnSpc>
                <a:spcPts val="4633"/>
              </a:lnSpc>
            </a:pPr>
            <a:endParaRPr lang="en-US" sz="3309">
              <a:solidFill>
                <a:srgbClr val="294C80"/>
              </a:solidFill>
              <a:latin typeface="Open Sans Bold"/>
            </a:endParaRPr>
          </a:p>
          <a:p>
            <a:pPr>
              <a:lnSpc>
                <a:spcPts val="4633"/>
              </a:lnSpc>
            </a:pPr>
            <a:r>
              <a:rPr lang="en-US" sz="3309">
                <a:solidFill>
                  <a:srgbClr val="294C80"/>
                </a:solidFill>
                <a:latin typeface="Open Sans"/>
              </a:rPr>
              <a:t>.</a:t>
            </a:r>
          </a:p>
          <a:p>
            <a:pPr>
              <a:lnSpc>
                <a:spcPts val="4633"/>
              </a:lnSpc>
            </a:pPr>
            <a:endParaRPr lang="en-US" sz="3309">
              <a:solidFill>
                <a:srgbClr val="294C80"/>
              </a:solidFill>
              <a:latin typeface="Open Sans"/>
            </a:endParaRPr>
          </a:p>
          <a:p>
            <a:pPr>
              <a:lnSpc>
                <a:spcPts val="4633"/>
              </a:lnSpc>
            </a:pPr>
            <a:endParaRPr lang="en-US" sz="3309">
              <a:solidFill>
                <a:srgbClr val="294C80"/>
              </a:solidFill>
              <a:latin typeface="Open Sans"/>
            </a:endParaRPr>
          </a:p>
          <a:p>
            <a:pPr>
              <a:lnSpc>
                <a:spcPts val="4633"/>
              </a:lnSpc>
            </a:pPr>
            <a:endParaRPr lang="en-US" sz="3309">
              <a:solidFill>
                <a:srgbClr val="294C80"/>
              </a:solidFill>
              <a:latin typeface="Open Sans"/>
            </a:endParaRPr>
          </a:p>
          <a:p>
            <a:pPr>
              <a:lnSpc>
                <a:spcPts val="4633"/>
              </a:lnSpc>
            </a:pPr>
            <a:endParaRPr lang="en-US" sz="3309">
              <a:solidFill>
                <a:srgbClr val="294C8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076495" cy="10287000"/>
            <a:chOff x="0" y="0"/>
            <a:chExt cx="5435327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35334" cy="13716000"/>
            </a:xfrm>
            <a:custGeom>
              <a:avLst/>
              <a:gdLst/>
              <a:ahLst/>
              <a:cxnLst/>
              <a:rect l="l" t="t" r="r" b="b"/>
              <a:pathLst>
                <a:path w="5435334" h="13716000">
                  <a:moveTo>
                    <a:pt x="0" y="0"/>
                  </a:moveTo>
                  <a:lnTo>
                    <a:pt x="5435334" y="0"/>
                  </a:lnTo>
                  <a:lnTo>
                    <a:pt x="543533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4B7BA5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475948" y="293234"/>
            <a:ext cx="3283249" cy="1968582"/>
          </a:xfrm>
          <a:custGeom>
            <a:avLst/>
            <a:gdLst/>
            <a:ahLst/>
            <a:cxnLst/>
            <a:rect l="l" t="t" r="r" b="b"/>
            <a:pathLst>
              <a:path w="3283249" h="1968582">
                <a:moveTo>
                  <a:pt x="0" y="0"/>
                </a:moveTo>
                <a:lnTo>
                  <a:pt x="3283249" y="0"/>
                </a:lnTo>
                <a:lnTo>
                  <a:pt x="3283249" y="1968581"/>
                </a:lnTo>
                <a:lnTo>
                  <a:pt x="0" y="19685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759501" y="1085850"/>
            <a:ext cx="13528499" cy="1511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56"/>
              </a:lnSpc>
            </a:pPr>
            <a:r>
              <a:rPr lang="en-US" sz="5422" spc="169">
                <a:solidFill>
                  <a:srgbClr val="2EAEB6"/>
                </a:solidFill>
                <a:latin typeface="Anton"/>
              </a:rPr>
              <a:t>Concerns &amp; stakes in an European perspective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49340" y="9589770"/>
            <a:ext cx="59893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71">
                <a:solidFill>
                  <a:srgbClr val="294C80"/>
                </a:solidFill>
                <a:latin typeface="Open Sans"/>
              </a:rPr>
              <a:t>FEANTSA FORUM 2023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372345" y="926782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-71">
                <a:solidFill>
                  <a:srgbClr val="294C80"/>
                </a:solidFill>
                <a:latin typeface="Open Sans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76495" y="3994023"/>
            <a:ext cx="12233060" cy="6578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8680" lvl="1" indent="-434340" algn="l">
              <a:lnSpc>
                <a:spcPts val="5184"/>
              </a:lnSpc>
              <a:buFont typeface="Arial"/>
              <a:buChar char="•"/>
            </a:pPr>
            <a:r>
              <a:rPr lang="en-US" sz="4800" spc="-187">
                <a:solidFill>
                  <a:srgbClr val="003399"/>
                </a:solidFill>
                <a:latin typeface="Open Sans Bold"/>
              </a:rPr>
              <a:t>UE  Reception Directive 2013/33/EU</a:t>
            </a:r>
          </a:p>
          <a:p>
            <a:pPr algn="l">
              <a:lnSpc>
                <a:spcPts val="5184"/>
              </a:lnSpc>
            </a:pPr>
            <a:endParaRPr lang="en-US" sz="4800" spc="-187">
              <a:solidFill>
                <a:srgbClr val="003399"/>
              </a:solidFill>
              <a:latin typeface="Open Sans Bold"/>
            </a:endParaRPr>
          </a:p>
          <a:p>
            <a:pPr marL="868680" lvl="1" indent="-434340" algn="l">
              <a:lnSpc>
                <a:spcPts val="5184"/>
              </a:lnSpc>
              <a:buFont typeface="Arial"/>
              <a:buChar char="•"/>
            </a:pPr>
            <a:r>
              <a:rPr lang="en-US" sz="4800" spc="-187">
                <a:solidFill>
                  <a:srgbClr val="003399"/>
                </a:solidFill>
                <a:latin typeface="Open Sans Bold"/>
              </a:rPr>
              <a:t>France's condemnations by CJEU &amp; CEDH</a:t>
            </a:r>
          </a:p>
          <a:p>
            <a:pPr algn="l">
              <a:lnSpc>
                <a:spcPts val="5184"/>
              </a:lnSpc>
            </a:pPr>
            <a:endParaRPr lang="en-US" sz="4800" spc="-187">
              <a:solidFill>
                <a:srgbClr val="003399"/>
              </a:solidFill>
              <a:latin typeface="Open Sans Bold"/>
            </a:endParaRPr>
          </a:p>
          <a:p>
            <a:pPr marL="868680" lvl="1" indent="-434340" algn="l">
              <a:lnSpc>
                <a:spcPts val="5184"/>
              </a:lnSpc>
              <a:buFont typeface="Arial"/>
              <a:buChar char="•"/>
            </a:pPr>
            <a:r>
              <a:rPr lang="en-US" sz="4800" spc="-187">
                <a:solidFill>
                  <a:srgbClr val="003399"/>
                </a:solidFill>
                <a:latin typeface="Open Sans Bold"/>
              </a:rPr>
              <a:t>Ukraine's impact</a:t>
            </a:r>
          </a:p>
          <a:p>
            <a:pPr algn="l">
              <a:lnSpc>
                <a:spcPts val="5184"/>
              </a:lnSpc>
            </a:pPr>
            <a:endParaRPr lang="en-US" sz="4800" spc="-187">
              <a:solidFill>
                <a:srgbClr val="003399"/>
              </a:solidFill>
              <a:latin typeface="Open Sans Bold"/>
            </a:endParaRPr>
          </a:p>
          <a:p>
            <a:pPr algn="l">
              <a:lnSpc>
                <a:spcPts val="5184"/>
              </a:lnSpc>
            </a:pPr>
            <a:endParaRPr lang="en-US" sz="4800" spc="-187">
              <a:solidFill>
                <a:srgbClr val="003399"/>
              </a:solidFill>
              <a:latin typeface="Open Sans Bold"/>
            </a:endParaRPr>
          </a:p>
          <a:p>
            <a:pPr algn="l">
              <a:lnSpc>
                <a:spcPts val="5184"/>
              </a:lnSpc>
            </a:pPr>
            <a:endParaRPr lang="en-US" sz="4800" spc="-187">
              <a:solidFill>
                <a:srgbClr val="003399"/>
              </a:solidFill>
              <a:latin typeface="Open Sans Bold"/>
            </a:endParaRPr>
          </a:p>
          <a:p>
            <a:pPr marL="868680" lvl="1" indent="-434340" algn="l">
              <a:lnSpc>
                <a:spcPts val="5184"/>
              </a:lnSpc>
            </a:pPr>
            <a:endParaRPr lang="en-US" sz="4800" spc="-187">
              <a:solidFill>
                <a:srgbClr val="003399"/>
              </a:solidFill>
              <a:latin typeface="Open Sans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5709632" y="1028700"/>
            <a:ext cx="2038247" cy="1278951"/>
          </a:xfrm>
          <a:custGeom>
            <a:avLst/>
            <a:gdLst/>
            <a:ahLst/>
            <a:cxnLst/>
            <a:rect l="l" t="t" r="r" b="b"/>
            <a:pathLst>
              <a:path w="2038247" h="1278951">
                <a:moveTo>
                  <a:pt x="0" y="0"/>
                </a:moveTo>
                <a:lnTo>
                  <a:pt x="2038248" y="0"/>
                </a:lnTo>
                <a:lnTo>
                  <a:pt x="2038248" y="1278951"/>
                </a:lnTo>
                <a:lnTo>
                  <a:pt x="0" y="12789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122" b="-3122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076495" cy="10287000"/>
            <a:chOff x="0" y="0"/>
            <a:chExt cx="5435327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35334" cy="13716000"/>
            </a:xfrm>
            <a:custGeom>
              <a:avLst/>
              <a:gdLst/>
              <a:ahLst/>
              <a:cxnLst/>
              <a:rect l="l" t="t" r="r" b="b"/>
              <a:pathLst>
                <a:path w="5435334" h="13716000">
                  <a:moveTo>
                    <a:pt x="0" y="0"/>
                  </a:moveTo>
                  <a:lnTo>
                    <a:pt x="5435334" y="0"/>
                  </a:lnTo>
                  <a:lnTo>
                    <a:pt x="543533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4B7BA5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475948" y="293234"/>
            <a:ext cx="3283249" cy="1968582"/>
          </a:xfrm>
          <a:custGeom>
            <a:avLst/>
            <a:gdLst/>
            <a:ahLst/>
            <a:cxnLst/>
            <a:rect l="l" t="t" r="r" b="b"/>
            <a:pathLst>
              <a:path w="3283249" h="1968582">
                <a:moveTo>
                  <a:pt x="0" y="0"/>
                </a:moveTo>
                <a:lnTo>
                  <a:pt x="3283249" y="0"/>
                </a:lnTo>
                <a:lnTo>
                  <a:pt x="3283249" y="1968581"/>
                </a:lnTo>
                <a:lnTo>
                  <a:pt x="0" y="19685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071205" y="2328490"/>
            <a:ext cx="12233060" cy="7235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endParaRPr/>
          </a:p>
          <a:p>
            <a:pPr algn="l">
              <a:lnSpc>
                <a:spcPts val="5184"/>
              </a:lnSpc>
            </a:pPr>
            <a:endParaRPr/>
          </a:p>
          <a:p>
            <a:pPr marL="868680" lvl="1" indent="-434340" algn="l">
              <a:lnSpc>
                <a:spcPts val="5184"/>
              </a:lnSpc>
              <a:buFont typeface="Arial"/>
              <a:buChar char="•"/>
            </a:pPr>
            <a:r>
              <a:rPr lang="en-US" sz="4800" spc="-187">
                <a:solidFill>
                  <a:srgbClr val="003399"/>
                </a:solidFill>
                <a:latin typeface="Open Sans Bold"/>
              </a:rPr>
              <a:t>Immigration topic </a:t>
            </a:r>
          </a:p>
          <a:p>
            <a:pPr algn="l">
              <a:lnSpc>
                <a:spcPts val="5184"/>
              </a:lnSpc>
            </a:pPr>
            <a:endParaRPr lang="en-US" sz="4800" spc="-187">
              <a:solidFill>
                <a:srgbClr val="003399"/>
              </a:solidFill>
              <a:latin typeface="Open Sans Bold"/>
            </a:endParaRPr>
          </a:p>
          <a:p>
            <a:pPr algn="l">
              <a:lnSpc>
                <a:spcPts val="5184"/>
              </a:lnSpc>
            </a:pPr>
            <a:endParaRPr lang="en-US" sz="4800" spc="-187">
              <a:solidFill>
                <a:srgbClr val="003399"/>
              </a:solidFill>
              <a:latin typeface="Open Sans Bold"/>
            </a:endParaRPr>
          </a:p>
          <a:p>
            <a:pPr marL="1036320" lvl="1" indent="-518160" algn="l">
              <a:lnSpc>
                <a:spcPts val="5184"/>
              </a:lnSpc>
              <a:buFont typeface="Arial"/>
              <a:buChar char="•"/>
            </a:pPr>
            <a:r>
              <a:rPr lang="en-US" sz="4800" spc="-187">
                <a:solidFill>
                  <a:srgbClr val="003399"/>
                </a:solidFill>
                <a:latin typeface="Open Sans Bold"/>
              </a:rPr>
              <a:t>Future asylum and immigration law</a:t>
            </a:r>
          </a:p>
          <a:p>
            <a:pPr algn="l">
              <a:lnSpc>
                <a:spcPts val="5184"/>
              </a:lnSpc>
            </a:pPr>
            <a:endParaRPr lang="en-US" sz="4800" spc="-187">
              <a:solidFill>
                <a:srgbClr val="003399"/>
              </a:solidFill>
              <a:latin typeface="Open Sans Bold"/>
            </a:endParaRPr>
          </a:p>
          <a:p>
            <a:pPr algn="l">
              <a:lnSpc>
                <a:spcPts val="5184"/>
              </a:lnSpc>
            </a:pPr>
            <a:endParaRPr lang="en-US" sz="4800" spc="-187">
              <a:solidFill>
                <a:srgbClr val="003399"/>
              </a:solidFill>
              <a:latin typeface="Open Sans Bold"/>
            </a:endParaRPr>
          </a:p>
          <a:p>
            <a:pPr marL="868680" lvl="1" indent="-434340" algn="l">
              <a:lnSpc>
                <a:spcPts val="5184"/>
              </a:lnSpc>
              <a:buFont typeface="Arial"/>
              <a:buChar char="•"/>
            </a:pPr>
            <a:r>
              <a:rPr lang="en-US" sz="4800" spc="-187">
                <a:solidFill>
                  <a:srgbClr val="003399"/>
                </a:solidFill>
                <a:latin typeface="Open Sans Bold"/>
              </a:rPr>
              <a:t>Housing first access</a:t>
            </a:r>
          </a:p>
          <a:p>
            <a:pPr algn="l">
              <a:lnSpc>
                <a:spcPts val="5184"/>
              </a:lnSpc>
            </a:pPr>
            <a:endParaRPr lang="en-US" sz="4800" spc="-187">
              <a:solidFill>
                <a:srgbClr val="003399"/>
              </a:solidFill>
              <a:latin typeface="Open Sans Bold"/>
            </a:endParaRPr>
          </a:p>
          <a:p>
            <a:pPr marL="868680" lvl="1" indent="-434340" algn="l">
              <a:lnSpc>
                <a:spcPts val="5184"/>
              </a:lnSpc>
            </a:pPr>
            <a:endParaRPr lang="en-US" sz="4800" spc="-187">
              <a:solidFill>
                <a:srgbClr val="003399"/>
              </a:solidFill>
              <a:latin typeface="Open Sans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5395484" y="958054"/>
            <a:ext cx="1863816" cy="1111512"/>
          </a:xfrm>
          <a:custGeom>
            <a:avLst/>
            <a:gdLst/>
            <a:ahLst/>
            <a:cxnLst/>
            <a:rect l="l" t="t" r="r" b="b"/>
            <a:pathLst>
              <a:path w="1863816" h="1111512">
                <a:moveTo>
                  <a:pt x="0" y="0"/>
                </a:moveTo>
                <a:lnTo>
                  <a:pt x="1863816" y="0"/>
                </a:lnTo>
                <a:lnTo>
                  <a:pt x="1863816" y="1111512"/>
                </a:lnTo>
                <a:lnTo>
                  <a:pt x="0" y="11115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890509" y="1085850"/>
            <a:ext cx="13528499" cy="768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56"/>
              </a:lnSpc>
            </a:pPr>
            <a:r>
              <a:rPr lang="en-US" sz="5422" spc="169">
                <a:solidFill>
                  <a:srgbClr val="2EAEB6"/>
                </a:solidFill>
                <a:latin typeface="Anton"/>
              </a:rPr>
              <a:t>Concerns &amp; stakes in France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49340" y="9589770"/>
            <a:ext cx="59893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71">
                <a:solidFill>
                  <a:srgbClr val="294C80"/>
                </a:solidFill>
                <a:latin typeface="Open Sans"/>
              </a:rPr>
              <a:t>FEANTSA FORUM 2023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372345" y="926782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-71">
                <a:solidFill>
                  <a:srgbClr val="294C80"/>
                </a:solidFill>
                <a:latin typeface="Open Sans"/>
              </a:rPr>
              <a:t>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076495" cy="10287000"/>
            <a:chOff x="0" y="0"/>
            <a:chExt cx="5435327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35334" cy="13716000"/>
            </a:xfrm>
            <a:custGeom>
              <a:avLst/>
              <a:gdLst/>
              <a:ahLst/>
              <a:cxnLst/>
              <a:rect l="l" t="t" r="r" b="b"/>
              <a:pathLst>
                <a:path w="5435334" h="13716000">
                  <a:moveTo>
                    <a:pt x="0" y="0"/>
                  </a:moveTo>
                  <a:lnTo>
                    <a:pt x="5435334" y="0"/>
                  </a:lnTo>
                  <a:lnTo>
                    <a:pt x="543533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4B7BA5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475948" y="293234"/>
            <a:ext cx="3283249" cy="1968582"/>
          </a:xfrm>
          <a:custGeom>
            <a:avLst/>
            <a:gdLst/>
            <a:ahLst/>
            <a:cxnLst/>
            <a:rect l="l" t="t" r="r" b="b"/>
            <a:pathLst>
              <a:path w="3283249" h="1968582">
                <a:moveTo>
                  <a:pt x="0" y="0"/>
                </a:moveTo>
                <a:lnTo>
                  <a:pt x="3283249" y="0"/>
                </a:lnTo>
                <a:lnTo>
                  <a:pt x="3283249" y="1968581"/>
                </a:lnTo>
                <a:lnTo>
                  <a:pt x="0" y="19685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485691" y="5040314"/>
            <a:ext cx="283779" cy="424343"/>
          </a:xfrm>
          <a:custGeom>
            <a:avLst/>
            <a:gdLst/>
            <a:ahLst/>
            <a:cxnLst/>
            <a:rect l="l" t="t" r="r" b="b"/>
            <a:pathLst>
              <a:path w="283779" h="424343">
                <a:moveTo>
                  <a:pt x="0" y="0"/>
                </a:moveTo>
                <a:lnTo>
                  <a:pt x="283779" y="0"/>
                </a:lnTo>
                <a:lnTo>
                  <a:pt x="283779" y="424342"/>
                </a:lnTo>
                <a:lnTo>
                  <a:pt x="0" y="4243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183333" y="6632304"/>
            <a:ext cx="1742749" cy="1682545"/>
          </a:xfrm>
          <a:custGeom>
            <a:avLst/>
            <a:gdLst/>
            <a:ahLst/>
            <a:cxnLst/>
            <a:rect l="l" t="t" r="r" b="b"/>
            <a:pathLst>
              <a:path w="1742749" h="1682545">
                <a:moveTo>
                  <a:pt x="0" y="0"/>
                </a:moveTo>
                <a:lnTo>
                  <a:pt x="1742749" y="0"/>
                </a:lnTo>
                <a:lnTo>
                  <a:pt x="1742749" y="1682545"/>
                </a:lnTo>
                <a:lnTo>
                  <a:pt x="0" y="16825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27580" y="4289409"/>
            <a:ext cx="4030694" cy="578954"/>
          </a:xfrm>
          <a:custGeom>
            <a:avLst/>
            <a:gdLst/>
            <a:ahLst/>
            <a:cxnLst/>
            <a:rect l="l" t="t" r="r" b="b"/>
            <a:pathLst>
              <a:path w="4030694" h="578954">
                <a:moveTo>
                  <a:pt x="0" y="0"/>
                </a:moveTo>
                <a:lnTo>
                  <a:pt x="4030694" y="0"/>
                </a:lnTo>
                <a:lnTo>
                  <a:pt x="4030694" y="578954"/>
                </a:lnTo>
                <a:lnTo>
                  <a:pt x="0" y="5789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778579" y="1833545"/>
            <a:ext cx="2431038" cy="2294292"/>
          </a:xfrm>
          <a:custGeom>
            <a:avLst/>
            <a:gdLst/>
            <a:ahLst/>
            <a:cxnLst/>
            <a:rect l="l" t="t" r="r" b="b"/>
            <a:pathLst>
              <a:path w="2431038" h="2294292">
                <a:moveTo>
                  <a:pt x="0" y="0"/>
                </a:moveTo>
                <a:lnTo>
                  <a:pt x="2431037" y="0"/>
                </a:lnTo>
                <a:lnTo>
                  <a:pt x="2431037" y="2294292"/>
                </a:lnTo>
                <a:lnTo>
                  <a:pt x="0" y="22942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617612" y="3366535"/>
            <a:ext cx="6303717" cy="6201281"/>
          </a:xfrm>
          <a:custGeom>
            <a:avLst/>
            <a:gdLst/>
            <a:ahLst/>
            <a:cxnLst/>
            <a:rect l="l" t="t" r="r" b="b"/>
            <a:pathLst>
              <a:path w="6303717" h="6201281">
                <a:moveTo>
                  <a:pt x="0" y="0"/>
                </a:moveTo>
                <a:lnTo>
                  <a:pt x="6303717" y="0"/>
                </a:lnTo>
                <a:lnTo>
                  <a:pt x="6303717" y="6201281"/>
                </a:lnTo>
                <a:lnTo>
                  <a:pt x="0" y="620128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331279" y="5164702"/>
            <a:ext cx="1276832" cy="207485"/>
          </a:xfrm>
          <a:custGeom>
            <a:avLst/>
            <a:gdLst/>
            <a:ahLst/>
            <a:cxnLst/>
            <a:rect l="l" t="t" r="r" b="b"/>
            <a:pathLst>
              <a:path w="1276832" h="207485">
                <a:moveTo>
                  <a:pt x="0" y="0"/>
                </a:moveTo>
                <a:lnTo>
                  <a:pt x="1276832" y="0"/>
                </a:lnTo>
                <a:lnTo>
                  <a:pt x="1276832" y="207485"/>
                </a:lnTo>
                <a:lnTo>
                  <a:pt x="0" y="20748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759501" y="949752"/>
            <a:ext cx="13528499" cy="722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40"/>
              </a:lnSpc>
            </a:pPr>
            <a:r>
              <a:rPr lang="en-US" sz="5222" spc="163">
                <a:solidFill>
                  <a:srgbClr val="294C80"/>
                </a:solidFill>
                <a:latin typeface="Anton"/>
              </a:rPr>
              <a:t>National reception plan's presentation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49340" y="9589770"/>
            <a:ext cx="59893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71">
                <a:solidFill>
                  <a:srgbClr val="294C80"/>
                </a:solidFill>
                <a:latin typeface="Open Sans"/>
              </a:rPr>
              <a:t>FEANTSA FORUM 2023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372345" y="926782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-71">
                <a:solidFill>
                  <a:srgbClr val="294C80"/>
                </a:solidFill>
                <a:latin typeface="Open Sans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566603" y="4205443"/>
            <a:ext cx="4854988" cy="312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2999" spc="-116">
                <a:solidFill>
                  <a:srgbClr val="294C80"/>
                </a:solidFill>
                <a:latin typeface="Open Sans Bold"/>
              </a:rPr>
              <a:t>Interior Ministry</a:t>
            </a:r>
          </a:p>
          <a:p>
            <a:pPr algn="ctr">
              <a:lnSpc>
                <a:spcPts val="3599"/>
              </a:lnSpc>
            </a:pPr>
            <a:endParaRPr lang="en-US" sz="2999" spc="-116">
              <a:solidFill>
                <a:srgbClr val="294C80"/>
              </a:solidFill>
              <a:latin typeface="Open Sans Bold"/>
            </a:endParaRPr>
          </a:p>
          <a:p>
            <a:pPr algn="ctr">
              <a:lnSpc>
                <a:spcPts val="3599"/>
              </a:lnSpc>
            </a:pPr>
            <a:r>
              <a:rPr lang="en-US" sz="2999" spc="-116">
                <a:solidFill>
                  <a:srgbClr val="294C80"/>
                </a:solidFill>
                <a:latin typeface="Open Sans Bold"/>
              </a:rPr>
              <a:t>&amp;</a:t>
            </a:r>
          </a:p>
          <a:p>
            <a:pPr algn="ctr">
              <a:lnSpc>
                <a:spcPts val="3599"/>
              </a:lnSpc>
            </a:pPr>
            <a:endParaRPr lang="en-US" sz="2999" spc="-116">
              <a:solidFill>
                <a:srgbClr val="294C80"/>
              </a:solidFill>
              <a:latin typeface="Open Sans Bold"/>
            </a:endParaRPr>
          </a:p>
          <a:p>
            <a:pPr algn="ctr">
              <a:lnSpc>
                <a:spcPts val="3599"/>
              </a:lnSpc>
            </a:pPr>
            <a:r>
              <a:rPr lang="en-US" sz="2999" spc="-116">
                <a:solidFill>
                  <a:srgbClr val="294C80"/>
                </a:solidFill>
                <a:latin typeface="Open Sans Bold"/>
              </a:rPr>
              <a:t>General Management of Foreigners in France (DGEF)</a:t>
            </a:r>
          </a:p>
          <a:p>
            <a:pPr algn="ctr">
              <a:lnSpc>
                <a:spcPts val="3599"/>
              </a:lnSpc>
            </a:pPr>
            <a:endParaRPr lang="en-US" sz="2999" spc="-116">
              <a:solidFill>
                <a:srgbClr val="294C80"/>
              </a:solidFill>
              <a:latin typeface="Open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989595" y="8324374"/>
            <a:ext cx="5125471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  <a:spcBef>
                <a:spcPct val="0"/>
              </a:spcBef>
            </a:pPr>
            <a:r>
              <a:rPr lang="en-US" sz="2999" spc="-119">
                <a:solidFill>
                  <a:srgbClr val="294C80"/>
                </a:solidFill>
                <a:latin typeface="Open Sans"/>
              </a:rPr>
              <a:t> </a:t>
            </a:r>
            <a:r>
              <a:rPr lang="en-US" sz="2999" spc="-119">
                <a:solidFill>
                  <a:srgbClr val="294C80"/>
                </a:solidFill>
                <a:latin typeface="Open Sans Bold"/>
              </a:rPr>
              <a:t>French Office for Immigration and Integration (OFII ) 31 in France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64337" y="5686580"/>
            <a:ext cx="1526487" cy="646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03399"/>
                </a:solidFill>
                <a:latin typeface="Open Sans Bold"/>
              </a:rPr>
              <a:t>Paris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035584" y="3010458"/>
            <a:ext cx="2038247" cy="1278951"/>
          </a:xfrm>
          <a:custGeom>
            <a:avLst/>
            <a:gdLst/>
            <a:ahLst/>
            <a:cxnLst/>
            <a:rect l="l" t="t" r="r" b="b"/>
            <a:pathLst>
              <a:path w="2038247" h="1278951">
                <a:moveTo>
                  <a:pt x="0" y="0"/>
                </a:moveTo>
                <a:lnTo>
                  <a:pt x="2038247" y="0"/>
                </a:lnTo>
                <a:lnTo>
                  <a:pt x="2038247" y="1278951"/>
                </a:lnTo>
                <a:lnTo>
                  <a:pt x="0" y="127895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3122" b="-3122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6591951" y="4521736"/>
            <a:ext cx="925513" cy="497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2C2F78"/>
                </a:solidFill>
                <a:latin typeface="Open Sans Bold"/>
              </a:rPr>
              <a:t>AMIF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972033" cy="10287000"/>
            <a:chOff x="0" y="0"/>
            <a:chExt cx="5296044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96051" cy="13716000"/>
            </a:xfrm>
            <a:custGeom>
              <a:avLst/>
              <a:gdLst/>
              <a:ahLst/>
              <a:cxnLst/>
              <a:rect l="l" t="t" r="r" b="b"/>
              <a:pathLst>
                <a:path w="5296051" h="13716000">
                  <a:moveTo>
                    <a:pt x="0" y="0"/>
                  </a:moveTo>
                  <a:lnTo>
                    <a:pt x="5296051" y="0"/>
                  </a:lnTo>
                  <a:lnTo>
                    <a:pt x="5296051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4B7BA5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475948" y="293234"/>
            <a:ext cx="3283249" cy="1968582"/>
          </a:xfrm>
          <a:custGeom>
            <a:avLst/>
            <a:gdLst/>
            <a:ahLst/>
            <a:cxnLst/>
            <a:rect l="l" t="t" r="r" b="b"/>
            <a:pathLst>
              <a:path w="3283249" h="1968582">
                <a:moveTo>
                  <a:pt x="0" y="0"/>
                </a:moveTo>
                <a:lnTo>
                  <a:pt x="3283249" y="0"/>
                </a:lnTo>
                <a:lnTo>
                  <a:pt x="3283249" y="1968581"/>
                </a:lnTo>
                <a:lnTo>
                  <a:pt x="0" y="19685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268983" y="3366535"/>
            <a:ext cx="5888211" cy="5925244"/>
          </a:xfrm>
          <a:custGeom>
            <a:avLst/>
            <a:gdLst/>
            <a:ahLst/>
            <a:cxnLst/>
            <a:rect l="l" t="t" r="r" b="b"/>
            <a:pathLst>
              <a:path w="5888211" h="5925244">
                <a:moveTo>
                  <a:pt x="0" y="0"/>
                </a:moveTo>
                <a:lnTo>
                  <a:pt x="5888211" y="0"/>
                </a:lnTo>
                <a:lnTo>
                  <a:pt x="5888211" y="5925244"/>
                </a:lnTo>
                <a:lnTo>
                  <a:pt x="0" y="59252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856956" y="9589770"/>
            <a:ext cx="1082303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-71">
                <a:solidFill>
                  <a:srgbClr val="C9AC20"/>
                </a:solidFill>
                <a:latin typeface="Open Sans"/>
              </a:rPr>
              <a:t>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10589" y="2207515"/>
            <a:ext cx="6914867" cy="8214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62"/>
              </a:lnSpc>
            </a:pPr>
            <a:r>
              <a:rPr lang="en-US" sz="3443" spc="106">
                <a:solidFill>
                  <a:srgbClr val="BE1931"/>
                </a:solidFill>
                <a:latin typeface="Anton"/>
              </a:rPr>
              <a:t>TOTAL AMOUNT</a:t>
            </a:r>
          </a:p>
          <a:p>
            <a:pPr algn="r">
              <a:lnSpc>
                <a:spcPts val="4462"/>
              </a:lnSpc>
            </a:pPr>
            <a:endParaRPr lang="en-US" sz="3443" spc="106">
              <a:solidFill>
                <a:srgbClr val="BE1931"/>
              </a:solidFill>
              <a:latin typeface="Anton"/>
            </a:endParaRPr>
          </a:p>
          <a:p>
            <a:pPr algn="r">
              <a:lnSpc>
                <a:spcPts val="4462"/>
              </a:lnSpc>
            </a:pPr>
            <a:r>
              <a:rPr lang="en-US" sz="3443" spc="106">
                <a:solidFill>
                  <a:srgbClr val="2C2F78"/>
                </a:solidFill>
                <a:latin typeface="Anton"/>
              </a:rPr>
              <a:t>119 732 accomodation places</a:t>
            </a:r>
          </a:p>
          <a:p>
            <a:pPr algn="r">
              <a:lnSpc>
                <a:spcPts val="4462"/>
              </a:lnSpc>
            </a:pPr>
            <a:endParaRPr lang="en-US" sz="3443" spc="106">
              <a:solidFill>
                <a:srgbClr val="2C2F78"/>
              </a:solidFill>
              <a:latin typeface="Anton"/>
            </a:endParaRPr>
          </a:p>
          <a:p>
            <a:pPr algn="r">
              <a:lnSpc>
                <a:spcPts val="4462"/>
              </a:lnSpc>
            </a:pPr>
            <a:endParaRPr lang="en-US" sz="3443" spc="106">
              <a:solidFill>
                <a:srgbClr val="2C2F78"/>
              </a:solidFill>
              <a:latin typeface="Anton"/>
            </a:endParaRPr>
          </a:p>
          <a:p>
            <a:pPr algn="r">
              <a:lnSpc>
                <a:spcPts val="4462"/>
              </a:lnSpc>
            </a:pPr>
            <a:r>
              <a:rPr lang="en-US" sz="3443" spc="106">
                <a:solidFill>
                  <a:srgbClr val="2C2F78"/>
                </a:solidFill>
                <a:latin typeface="Anton"/>
              </a:rPr>
              <a:t>137 046  asylum claim recorded in 2022</a:t>
            </a:r>
          </a:p>
          <a:p>
            <a:pPr algn="r">
              <a:lnSpc>
                <a:spcPts val="4462"/>
              </a:lnSpc>
            </a:pPr>
            <a:r>
              <a:rPr lang="en-US" sz="3443" spc="108">
                <a:solidFill>
                  <a:srgbClr val="2C2F78"/>
                </a:solidFill>
                <a:latin typeface="Anton"/>
              </a:rPr>
              <a:t> </a:t>
            </a:r>
          </a:p>
          <a:p>
            <a:pPr algn="r">
              <a:lnSpc>
                <a:spcPts val="4462"/>
              </a:lnSpc>
            </a:pPr>
            <a:r>
              <a:rPr lang="en-US" sz="3443" spc="106">
                <a:solidFill>
                  <a:srgbClr val="2C2F78"/>
                </a:solidFill>
                <a:latin typeface="Anton"/>
              </a:rPr>
              <a:t>1 in 2 asylum seekers are not accommodated</a:t>
            </a:r>
          </a:p>
          <a:p>
            <a:pPr algn="r">
              <a:lnSpc>
                <a:spcPts val="4462"/>
              </a:lnSpc>
            </a:pPr>
            <a:endParaRPr lang="en-US" sz="3443" spc="106">
              <a:solidFill>
                <a:srgbClr val="2C2F78"/>
              </a:solidFill>
              <a:latin typeface="Anton"/>
            </a:endParaRPr>
          </a:p>
          <a:p>
            <a:pPr algn="r">
              <a:lnSpc>
                <a:spcPts val="4462"/>
              </a:lnSpc>
            </a:pPr>
            <a:r>
              <a:rPr lang="en-US" sz="3443" spc="106">
                <a:solidFill>
                  <a:srgbClr val="2C2F78"/>
                </a:solidFill>
                <a:latin typeface="Anton"/>
              </a:rPr>
              <a:t>National solidarity principle</a:t>
            </a:r>
          </a:p>
          <a:p>
            <a:pPr algn="l">
              <a:lnSpc>
                <a:spcPts val="3685"/>
              </a:lnSpc>
            </a:pPr>
            <a:endParaRPr lang="en-US" sz="3443" spc="106">
              <a:solidFill>
                <a:srgbClr val="2C2F78"/>
              </a:solidFill>
              <a:latin typeface="Anton"/>
            </a:endParaRPr>
          </a:p>
          <a:p>
            <a:pPr algn="l">
              <a:lnSpc>
                <a:spcPts val="3685"/>
              </a:lnSpc>
            </a:pPr>
            <a:endParaRPr lang="en-US" sz="3443" spc="106">
              <a:solidFill>
                <a:srgbClr val="2C2F78"/>
              </a:solidFill>
              <a:latin typeface="Anton"/>
            </a:endParaRPr>
          </a:p>
          <a:p>
            <a:pPr algn="l">
              <a:lnSpc>
                <a:spcPts val="4836"/>
              </a:lnSpc>
            </a:pPr>
            <a:endParaRPr lang="en-US" sz="3443" spc="106">
              <a:solidFill>
                <a:srgbClr val="2C2F78"/>
              </a:solidFill>
              <a:latin typeface="Anto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440217" y="9817894"/>
            <a:ext cx="59893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71">
                <a:solidFill>
                  <a:srgbClr val="294C80"/>
                </a:solidFill>
                <a:latin typeface="Open Sans"/>
              </a:rPr>
              <a:t>FEANTSA FORUM 2023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85840" y="949752"/>
            <a:ext cx="13528499" cy="722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40"/>
              </a:lnSpc>
            </a:pPr>
            <a:r>
              <a:rPr lang="en-US" sz="5222" spc="163">
                <a:solidFill>
                  <a:srgbClr val="294C80"/>
                </a:solidFill>
                <a:latin typeface="Anton"/>
              </a:rPr>
              <a:t>National reception's plan by region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48133" y="5505450"/>
            <a:ext cx="2930578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1"/>
              </a:lnSpc>
              <a:spcBef>
                <a:spcPct val="0"/>
              </a:spcBef>
            </a:pPr>
            <a:r>
              <a:rPr lang="en-US" sz="2909" spc="-115">
                <a:solidFill>
                  <a:srgbClr val="000000"/>
                </a:solidFill>
                <a:latin typeface="Open Sans Bold"/>
              </a:rPr>
              <a:t>6%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72033" y="5067300"/>
            <a:ext cx="2930578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1"/>
              </a:lnSpc>
              <a:spcBef>
                <a:spcPct val="0"/>
              </a:spcBef>
            </a:pPr>
            <a:r>
              <a:rPr lang="en-US" sz="2909" spc="-115">
                <a:solidFill>
                  <a:srgbClr val="000000"/>
                </a:solidFill>
                <a:latin typeface="Open Sans Bold"/>
              </a:rPr>
              <a:t>4%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156436" y="6699307"/>
            <a:ext cx="2930578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1"/>
              </a:lnSpc>
              <a:spcBef>
                <a:spcPct val="0"/>
              </a:spcBef>
            </a:pPr>
            <a:r>
              <a:rPr lang="en-US" sz="2909" spc="-115">
                <a:solidFill>
                  <a:srgbClr val="000000"/>
                </a:solidFill>
                <a:latin typeface="Open Sans Bold"/>
              </a:rPr>
              <a:t>8%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044683" y="7771209"/>
            <a:ext cx="2930578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1"/>
              </a:lnSpc>
              <a:spcBef>
                <a:spcPct val="0"/>
              </a:spcBef>
            </a:pPr>
            <a:r>
              <a:rPr lang="en-US" sz="2909" spc="-115">
                <a:solidFill>
                  <a:srgbClr val="000000"/>
                </a:solidFill>
                <a:latin typeface="Open Sans Bold"/>
              </a:rPr>
              <a:t>8%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37322" y="6686550"/>
            <a:ext cx="2930578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1"/>
              </a:lnSpc>
              <a:spcBef>
                <a:spcPct val="0"/>
              </a:spcBef>
            </a:pPr>
            <a:r>
              <a:rPr lang="en-US" sz="2909" spc="-115">
                <a:solidFill>
                  <a:srgbClr val="000000"/>
                </a:solidFill>
                <a:latin typeface="Open Sans Bold"/>
              </a:rPr>
              <a:t>6%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26616" y="5724525"/>
            <a:ext cx="2930578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1"/>
              </a:lnSpc>
              <a:spcBef>
                <a:spcPct val="0"/>
              </a:spcBef>
            </a:pPr>
            <a:r>
              <a:rPr lang="en-US" sz="2909" spc="-115">
                <a:solidFill>
                  <a:srgbClr val="000000"/>
                </a:solidFill>
                <a:latin typeface="Open Sans Bold"/>
              </a:rPr>
              <a:t>12%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09972" y="4556162"/>
            <a:ext cx="2791067" cy="417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5"/>
              </a:lnSpc>
              <a:spcBef>
                <a:spcPct val="0"/>
              </a:spcBef>
            </a:pPr>
            <a:r>
              <a:rPr lang="en-US" sz="2770" spc="-110">
                <a:solidFill>
                  <a:srgbClr val="000000"/>
                </a:solidFill>
                <a:latin typeface="Open Sans Bold"/>
              </a:rPr>
              <a:t>13%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213422" y="3936633"/>
            <a:ext cx="2930578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1"/>
              </a:lnSpc>
              <a:spcBef>
                <a:spcPct val="0"/>
              </a:spcBef>
            </a:pPr>
            <a:r>
              <a:rPr lang="en-US" sz="2909" spc="-115">
                <a:solidFill>
                  <a:srgbClr val="000000"/>
                </a:solidFill>
                <a:latin typeface="Open Sans Bold"/>
              </a:rPr>
              <a:t>6%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213422" y="4762500"/>
            <a:ext cx="2930578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1"/>
              </a:lnSpc>
              <a:spcBef>
                <a:spcPct val="0"/>
              </a:spcBef>
            </a:pPr>
            <a:r>
              <a:rPr lang="en-US" sz="2909" spc="-115">
                <a:solidFill>
                  <a:srgbClr val="000000"/>
                </a:solidFill>
                <a:latin typeface="Open Sans Bold"/>
              </a:rPr>
              <a:t>22%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761327" y="5391150"/>
            <a:ext cx="2930578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1"/>
              </a:lnSpc>
              <a:spcBef>
                <a:spcPct val="0"/>
              </a:spcBef>
            </a:pPr>
            <a:r>
              <a:rPr lang="en-US" sz="2909" spc="-115">
                <a:solidFill>
                  <a:srgbClr val="000000"/>
                </a:solidFill>
                <a:latin typeface="Open Sans Bold"/>
              </a:rPr>
              <a:t>4%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285840" y="4543425"/>
            <a:ext cx="2930578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1"/>
              </a:lnSpc>
              <a:spcBef>
                <a:spcPct val="0"/>
              </a:spcBef>
            </a:pPr>
            <a:r>
              <a:rPr lang="en-US" sz="2909" spc="-115">
                <a:solidFill>
                  <a:srgbClr val="000000"/>
                </a:solidFill>
                <a:latin typeface="Open Sans Bold"/>
              </a:rPr>
              <a:t>5%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05791" y="5143500"/>
            <a:ext cx="3823563" cy="473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57"/>
              </a:lnSpc>
            </a:pPr>
            <a:r>
              <a:rPr lang="en-US" sz="4464" spc="66">
                <a:solidFill>
                  <a:srgbClr val="FFFFFF"/>
                </a:solidFill>
                <a:latin typeface="Anton"/>
              </a:rPr>
              <a:t>Regional</a:t>
            </a:r>
          </a:p>
          <a:p>
            <a:pPr>
              <a:lnSpc>
                <a:spcPts val="5357"/>
              </a:lnSpc>
            </a:pPr>
            <a:endParaRPr lang="en-US" sz="4464" spc="66">
              <a:solidFill>
                <a:srgbClr val="FFFFFF"/>
              </a:solidFill>
              <a:latin typeface="Anton"/>
            </a:endParaRPr>
          </a:p>
          <a:p>
            <a:pPr>
              <a:lnSpc>
                <a:spcPts val="5357"/>
              </a:lnSpc>
            </a:pPr>
            <a:r>
              <a:rPr lang="en-US" sz="4464" spc="66">
                <a:solidFill>
                  <a:srgbClr val="FFFFFF"/>
                </a:solidFill>
                <a:latin typeface="Anton"/>
              </a:rPr>
              <a:t>Distribution</a:t>
            </a:r>
          </a:p>
          <a:p>
            <a:pPr>
              <a:lnSpc>
                <a:spcPts val="5357"/>
              </a:lnSpc>
            </a:pPr>
            <a:endParaRPr lang="en-US" sz="4464" spc="66">
              <a:solidFill>
                <a:srgbClr val="FFFFFF"/>
              </a:solidFill>
              <a:latin typeface="Anton"/>
            </a:endParaRPr>
          </a:p>
          <a:p>
            <a:pPr>
              <a:lnSpc>
                <a:spcPts val="5357"/>
              </a:lnSpc>
            </a:pPr>
            <a:r>
              <a:rPr lang="en-US" sz="4464" spc="66">
                <a:solidFill>
                  <a:srgbClr val="FFFFFF"/>
                </a:solidFill>
                <a:latin typeface="Anton"/>
              </a:rPr>
              <a:t> </a:t>
            </a:r>
          </a:p>
          <a:p>
            <a:pPr>
              <a:lnSpc>
                <a:spcPts val="5357"/>
              </a:lnSpc>
            </a:pPr>
            <a:endParaRPr lang="en-US" sz="4464" spc="66">
              <a:solidFill>
                <a:srgbClr val="FFFFFF"/>
              </a:solidFill>
              <a:latin typeface="Anton"/>
            </a:endParaRPr>
          </a:p>
          <a:p>
            <a:pPr algn="l">
              <a:lnSpc>
                <a:spcPts val="5357"/>
              </a:lnSpc>
            </a:pPr>
            <a:endParaRPr lang="en-US" sz="4464" spc="66">
              <a:solidFill>
                <a:srgbClr val="FFFFFF"/>
              </a:solidFill>
              <a:latin typeface="Anto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34899">
            <a:off x="17140213" y="6126363"/>
            <a:ext cx="938261" cy="0"/>
          </a:xfrm>
          <a:prstGeom prst="line">
            <a:avLst/>
          </a:prstGeom>
          <a:ln w="9525" cap="rnd">
            <a:solidFill>
              <a:srgbClr val="787A52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3" name="Freeform 3"/>
          <p:cNvSpPr/>
          <p:nvPr/>
        </p:nvSpPr>
        <p:spPr>
          <a:xfrm>
            <a:off x="2647266" y="2945367"/>
            <a:ext cx="1920591" cy="580979"/>
          </a:xfrm>
          <a:custGeom>
            <a:avLst/>
            <a:gdLst/>
            <a:ahLst/>
            <a:cxnLst/>
            <a:rect l="l" t="t" r="r" b="b"/>
            <a:pathLst>
              <a:path w="1920591" h="580979">
                <a:moveTo>
                  <a:pt x="0" y="0"/>
                </a:moveTo>
                <a:lnTo>
                  <a:pt x="1920591" y="0"/>
                </a:lnTo>
                <a:lnTo>
                  <a:pt x="1920591" y="580979"/>
                </a:lnTo>
                <a:lnTo>
                  <a:pt x="0" y="580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31830" y="390553"/>
            <a:ext cx="1276372" cy="1276372"/>
          </a:xfrm>
          <a:custGeom>
            <a:avLst/>
            <a:gdLst/>
            <a:ahLst/>
            <a:cxnLst/>
            <a:rect l="l" t="t" r="r" b="b"/>
            <a:pathLst>
              <a:path w="1276372" h="1276372">
                <a:moveTo>
                  <a:pt x="0" y="0"/>
                </a:moveTo>
                <a:lnTo>
                  <a:pt x="1276371" y="0"/>
                </a:lnTo>
                <a:lnTo>
                  <a:pt x="1276371" y="1276372"/>
                </a:lnTo>
                <a:lnTo>
                  <a:pt x="0" y="12763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116899" y="2084789"/>
            <a:ext cx="1441557" cy="1441557"/>
          </a:xfrm>
          <a:custGeom>
            <a:avLst/>
            <a:gdLst/>
            <a:ahLst/>
            <a:cxnLst/>
            <a:rect l="l" t="t" r="r" b="b"/>
            <a:pathLst>
              <a:path w="1441557" h="1441557">
                <a:moveTo>
                  <a:pt x="0" y="0"/>
                </a:moveTo>
                <a:lnTo>
                  <a:pt x="1441557" y="0"/>
                </a:lnTo>
                <a:lnTo>
                  <a:pt x="1441557" y="1441557"/>
                </a:lnTo>
                <a:lnTo>
                  <a:pt x="0" y="14415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952189" y="2383698"/>
            <a:ext cx="2001827" cy="1586448"/>
          </a:xfrm>
          <a:custGeom>
            <a:avLst/>
            <a:gdLst/>
            <a:ahLst/>
            <a:cxnLst/>
            <a:rect l="l" t="t" r="r" b="b"/>
            <a:pathLst>
              <a:path w="2001827" h="1586448">
                <a:moveTo>
                  <a:pt x="0" y="0"/>
                </a:moveTo>
                <a:lnTo>
                  <a:pt x="2001826" y="0"/>
                </a:lnTo>
                <a:lnTo>
                  <a:pt x="2001826" y="1586448"/>
                </a:lnTo>
                <a:lnTo>
                  <a:pt x="0" y="15864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967053" y="1666925"/>
            <a:ext cx="1433547" cy="1433547"/>
          </a:xfrm>
          <a:custGeom>
            <a:avLst/>
            <a:gdLst/>
            <a:ahLst/>
            <a:cxnLst/>
            <a:rect l="l" t="t" r="r" b="b"/>
            <a:pathLst>
              <a:path w="1433547" h="1433547">
                <a:moveTo>
                  <a:pt x="0" y="0"/>
                </a:moveTo>
                <a:lnTo>
                  <a:pt x="1433546" y="0"/>
                </a:lnTo>
                <a:lnTo>
                  <a:pt x="1433546" y="1433546"/>
                </a:lnTo>
                <a:lnTo>
                  <a:pt x="0" y="14335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213034" y="707752"/>
            <a:ext cx="1184454" cy="1698142"/>
          </a:xfrm>
          <a:custGeom>
            <a:avLst/>
            <a:gdLst/>
            <a:ahLst/>
            <a:cxnLst/>
            <a:rect l="l" t="t" r="r" b="b"/>
            <a:pathLst>
              <a:path w="1184454" h="1698142">
                <a:moveTo>
                  <a:pt x="0" y="0"/>
                </a:moveTo>
                <a:lnTo>
                  <a:pt x="1184455" y="0"/>
                </a:lnTo>
                <a:lnTo>
                  <a:pt x="1184455" y="1698143"/>
                </a:lnTo>
                <a:lnTo>
                  <a:pt x="0" y="16981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766457" y="5972211"/>
            <a:ext cx="1602968" cy="1602968"/>
          </a:xfrm>
          <a:custGeom>
            <a:avLst/>
            <a:gdLst/>
            <a:ahLst/>
            <a:cxnLst/>
            <a:rect l="l" t="t" r="r" b="b"/>
            <a:pathLst>
              <a:path w="1602968" h="1602968">
                <a:moveTo>
                  <a:pt x="0" y="0"/>
                </a:moveTo>
                <a:lnTo>
                  <a:pt x="1602967" y="0"/>
                </a:lnTo>
                <a:lnTo>
                  <a:pt x="1602967" y="1602968"/>
                </a:lnTo>
                <a:lnTo>
                  <a:pt x="0" y="160296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762188" y="5527306"/>
            <a:ext cx="2019890" cy="1950112"/>
          </a:xfrm>
          <a:custGeom>
            <a:avLst/>
            <a:gdLst/>
            <a:ahLst/>
            <a:cxnLst/>
            <a:rect l="l" t="t" r="r" b="b"/>
            <a:pathLst>
              <a:path w="2019890" h="1950112">
                <a:moveTo>
                  <a:pt x="0" y="0"/>
                </a:moveTo>
                <a:lnTo>
                  <a:pt x="2019890" y="0"/>
                </a:lnTo>
                <a:lnTo>
                  <a:pt x="2019890" y="1950112"/>
                </a:lnTo>
                <a:lnTo>
                  <a:pt x="0" y="19501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977339" y="5232068"/>
            <a:ext cx="1590518" cy="1590518"/>
          </a:xfrm>
          <a:custGeom>
            <a:avLst/>
            <a:gdLst/>
            <a:ahLst/>
            <a:cxnLst/>
            <a:rect l="l" t="t" r="r" b="b"/>
            <a:pathLst>
              <a:path w="1590518" h="1590518">
                <a:moveTo>
                  <a:pt x="0" y="0"/>
                </a:moveTo>
                <a:lnTo>
                  <a:pt x="1590518" y="0"/>
                </a:lnTo>
                <a:lnTo>
                  <a:pt x="1590518" y="1590518"/>
                </a:lnTo>
                <a:lnTo>
                  <a:pt x="0" y="159051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31830" y="6822586"/>
            <a:ext cx="1778139" cy="2240175"/>
          </a:xfrm>
          <a:custGeom>
            <a:avLst/>
            <a:gdLst/>
            <a:ahLst/>
            <a:cxnLst/>
            <a:rect l="l" t="t" r="r" b="b"/>
            <a:pathLst>
              <a:path w="1778139" h="2240175">
                <a:moveTo>
                  <a:pt x="0" y="0"/>
                </a:moveTo>
                <a:lnTo>
                  <a:pt x="1778139" y="0"/>
                </a:lnTo>
                <a:lnTo>
                  <a:pt x="1778139" y="2240175"/>
                </a:lnTo>
                <a:lnTo>
                  <a:pt x="0" y="224017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386339" y="4425128"/>
            <a:ext cx="1529809" cy="1897437"/>
          </a:xfrm>
          <a:custGeom>
            <a:avLst/>
            <a:gdLst/>
            <a:ahLst/>
            <a:cxnLst/>
            <a:rect l="l" t="t" r="r" b="b"/>
            <a:pathLst>
              <a:path w="1529809" h="1897437">
                <a:moveTo>
                  <a:pt x="0" y="0"/>
                </a:moveTo>
                <a:lnTo>
                  <a:pt x="1529809" y="0"/>
                </a:lnTo>
                <a:lnTo>
                  <a:pt x="1529809" y="1897437"/>
                </a:lnTo>
                <a:lnTo>
                  <a:pt x="0" y="189743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623942" y="85112"/>
            <a:ext cx="2454557" cy="1471711"/>
          </a:xfrm>
          <a:custGeom>
            <a:avLst/>
            <a:gdLst/>
            <a:ahLst/>
            <a:cxnLst/>
            <a:rect l="l" t="t" r="r" b="b"/>
            <a:pathLst>
              <a:path w="2454557" h="1471711">
                <a:moveTo>
                  <a:pt x="0" y="0"/>
                </a:moveTo>
                <a:lnTo>
                  <a:pt x="2454556" y="0"/>
                </a:lnTo>
                <a:lnTo>
                  <a:pt x="2454556" y="1471711"/>
                </a:lnTo>
                <a:lnTo>
                  <a:pt x="0" y="1471711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07873" y="1950524"/>
            <a:ext cx="1736997" cy="1726141"/>
          </a:xfrm>
          <a:custGeom>
            <a:avLst/>
            <a:gdLst/>
            <a:ahLst/>
            <a:cxnLst/>
            <a:rect l="l" t="t" r="r" b="b"/>
            <a:pathLst>
              <a:path w="1736997" h="1726141">
                <a:moveTo>
                  <a:pt x="0" y="0"/>
                </a:moveTo>
                <a:lnTo>
                  <a:pt x="1736997" y="0"/>
                </a:lnTo>
                <a:lnTo>
                  <a:pt x="1736997" y="1726141"/>
                </a:lnTo>
                <a:lnTo>
                  <a:pt x="0" y="172614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919661" y="4243388"/>
            <a:ext cx="3818095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 spc="-155">
                <a:solidFill>
                  <a:srgbClr val="2C2F78"/>
                </a:solidFill>
                <a:latin typeface="Open Sans Bold"/>
              </a:rPr>
              <a:t>SPADA </a:t>
            </a:r>
          </a:p>
          <a:p>
            <a:pPr>
              <a:lnSpc>
                <a:spcPts val="4799"/>
              </a:lnSpc>
            </a:pPr>
            <a:endParaRPr lang="en-US" sz="3999" spc="-155">
              <a:solidFill>
                <a:srgbClr val="2C2F78"/>
              </a:solidFill>
              <a:latin typeface="Open Sans Bold"/>
            </a:endParaRPr>
          </a:p>
          <a:p>
            <a:pPr algn="l">
              <a:lnSpc>
                <a:spcPts val="4799"/>
              </a:lnSpc>
            </a:pPr>
            <a:endParaRPr lang="en-US" sz="3999" spc="-155">
              <a:solidFill>
                <a:srgbClr val="2C2F78"/>
              </a:solidFill>
              <a:latin typeface="Open Sans Bold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9836633" y="3386175"/>
            <a:ext cx="1920591" cy="580979"/>
          </a:xfrm>
          <a:custGeom>
            <a:avLst/>
            <a:gdLst/>
            <a:ahLst/>
            <a:cxnLst/>
            <a:rect l="l" t="t" r="r" b="b"/>
            <a:pathLst>
              <a:path w="1920591" h="580979">
                <a:moveTo>
                  <a:pt x="0" y="0"/>
                </a:moveTo>
                <a:lnTo>
                  <a:pt x="1920591" y="0"/>
                </a:lnTo>
                <a:lnTo>
                  <a:pt x="1920591" y="580979"/>
                </a:lnTo>
                <a:lnTo>
                  <a:pt x="0" y="580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004045" y="6292765"/>
            <a:ext cx="1870431" cy="1496345"/>
          </a:xfrm>
          <a:custGeom>
            <a:avLst/>
            <a:gdLst/>
            <a:ahLst/>
            <a:cxnLst/>
            <a:rect l="l" t="t" r="r" b="b"/>
            <a:pathLst>
              <a:path w="1870431" h="1496345">
                <a:moveTo>
                  <a:pt x="0" y="0"/>
                </a:moveTo>
                <a:lnTo>
                  <a:pt x="1870430" y="0"/>
                </a:lnTo>
                <a:lnTo>
                  <a:pt x="1870430" y="1496345"/>
                </a:lnTo>
                <a:lnTo>
                  <a:pt x="0" y="1496345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845389" y="5527306"/>
            <a:ext cx="978713" cy="1538252"/>
          </a:xfrm>
          <a:custGeom>
            <a:avLst/>
            <a:gdLst/>
            <a:ahLst/>
            <a:cxnLst/>
            <a:rect l="l" t="t" r="r" b="b"/>
            <a:pathLst>
              <a:path w="978713" h="1538252">
                <a:moveTo>
                  <a:pt x="0" y="0"/>
                </a:moveTo>
                <a:lnTo>
                  <a:pt x="978712" y="0"/>
                </a:lnTo>
                <a:lnTo>
                  <a:pt x="978712" y="1538252"/>
                </a:lnTo>
                <a:lnTo>
                  <a:pt x="0" y="1538252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748001" y="6177867"/>
            <a:ext cx="1736997" cy="1726141"/>
          </a:xfrm>
          <a:custGeom>
            <a:avLst/>
            <a:gdLst/>
            <a:ahLst/>
            <a:cxnLst/>
            <a:rect l="l" t="t" r="r" b="b"/>
            <a:pathLst>
              <a:path w="1736997" h="1726141">
                <a:moveTo>
                  <a:pt x="0" y="0"/>
                </a:moveTo>
                <a:lnTo>
                  <a:pt x="1736997" y="0"/>
                </a:lnTo>
                <a:lnTo>
                  <a:pt x="1736997" y="1726141"/>
                </a:lnTo>
                <a:lnTo>
                  <a:pt x="0" y="172614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6311045">
            <a:off x="16382310" y="4560505"/>
            <a:ext cx="1920591" cy="580979"/>
          </a:xfrm>
          <a:custGeom>
            <a:avLst/>
            <a:gdLst/>
            <a:ahLst/>
            <a:cxnLst/>
            <a:rect l="l" t="t" r="r" b="b"/>
            <a:pathLst>
              <a:path w="1920591" h="580979">
                <a:moveTo>
                  <a:pt x="0" y="0"/>
                </a:moveTo>
                <a:lnTo>
                  <a:pt x="1920591" y="0"/>
                </a:lnTo>
                <a:lnTo>
                  <a:pt x="1920591" y="580978"/>
                </a:lnTo>
                <a:lnTo>
                  <a:pt x="0" y="580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4772133" y="2121132"/>
            <a:ext cx="2463823" cy="2689029"/>
          </a:xfrm>
          <a:custGeom>
            <a:avLst/>
            <a:gdLst/>
            <a:ahLst/>
            <a:cxnLst/>
            <a:rect l="l" t="t" r="r" b="b"/>
            <a:pathLst>
              <a:path w="2463823" h="2689029">
                <a:moveTo>
                  <a:pt x="0" y="0"/>
                </a:moveTo>
                <a:lnTo>
                  <a:pt x="2463823" y="0"/>
                </a:lnTo>
                <a:lnTo>
                  <a:pt x="2463823" y="2689029"/>
                </a:lnTo>
                <a:lnTo>
                  <a:pt x="0" y="2689029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3007340" y="9589770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-71">
                <a:solidFill>
                  <a:srgbClr val="294C80"/>
                </a:solidFill>
                <a:latin typeface="Open Sans"/>
              </a:rPr>
              <a:t>4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149340" y="9589770"/>
            <a:ext cx="59893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71">
                <a:solidFill>
                  <a:srgbClr val="294C80"/>
                </a:solidFill>
                <a:latin typeface="Open Sans"/>
              </a:rPr>
              <a:t>FEANTSA FORUM 2023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030363" y="39565"/>
            <a:ext cx="9537578" cy="1431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40"/>
              </a:lnSpc>
            </a:pPr>
            <a:r>
              <a:rPr lang="en-US" sz="5222" spc="163">
                <a:solidFill>
                  <a:srgbClr val="294C80"/>
                </a:solidFill>
                <a:latin typeface="Anton"/>
              </a:rPr>
              <a:t>Journey of an asylum seeker in France’s reception system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07873" y="4213101"/>
            <a:ext cx="2331190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59">
                <a:solidFill>
                  <a:srgbClr val="2C2F78"/>
                </a:solidFill>
                <a:latin typeface="Open Sans Bold"/>
              </a:rPr>
              <a:t>Entry into territory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567941" y="3376650"/>
            <a:ext cx="5216197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6"/>
              </a:lnSpc>
            </a:pPr>
            <a:r>
              <a:rPr lang="en-US" sz="4005" spc="-156">
                <a:solidFill>
                  <a:srgbClr val="2C2F78"/>
                </a:solidFill>
                <a:latin typeface="Open Sans Bold"/>
              </a:rPr>
              <a:t>GUDA </a:t>
            </a:r>
          </a:p>
          <a:p>
            <a:pPr algn="l">
              <a:lnSpc>
                <a:spcPts val="2526"/>
              </a:lnSpc>
            </a:pPr>
            <a:endParaRPr lang="en-US" sz="4005" spc="-156">
              <a:solidFill>
                <a:srgbClr val="2C2F78"/>
              </a:solidFill>
              <a:latin typeface="Open Sans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1203755" y="8262661"/>
            <a:ext cx="7136757" cy="171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70"/>
              </a:lnSpc>
              <a:spcBef>
                <a:spcPct val="0"/>
              </a:spcBef>
            </a:pPr>
            <a:r>
              <a:rPr lang="en-US" sz="3808" spc="-151">
                <a:solidFill>
                  <a:srgbClr val="2C2F78"/>
                </a:solidFill>
                <a:latin typeface="Open Sans Bold"/>
              </a:rPr>
              <a:t>OFII software's administrator</a:t>
            </a:r>
          </a:p>
          <a:p>
            <a:pPr>
              <a:lnSpc>
                <a:spcPts val="4570"/>
              </a:lnSpc>
              <a:spcBef>
                <a:spcPct val="0"/>
              </a:spcBef>
            </a:pPr>
            <a:r>
              <a:rPr lang="en-US" sz="3808" spc="-151">
                <a:solidFill>
                  <a:srgbClr val="2C2F78"/>
                </a:solidFill>
                <a:latin typeface="Open Sans Bold"/>
              </a:rPr>
              <a:t>DN@ lists all free accomodation places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647266" y="7294245"/>
            <a:ext cx="4139886" cy="228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4"/>
              </a:lnSpc>
            </a:pPr>
            <a:r>
              <a:rPr lang="en-US" sz="3803" spc="-148">
                <a:solidFill>
                  <a:srgbClr val="2C2F78"/>
                </a:solidFill>
                <a:latin typeface="Open Sans Bold"/>
              </a:rPr>
              <a:t> Material reception conditions</a:t>
            </a:r>
          </a:p>
          <a:p>
            <a:pPr>
              <a:lnSpc>
                <a:spcPts val="4564"/>
              </a:lnSpc>
              <a:spcBef>
                <a:spcPct val="0"/>
              </a:spcBef>
            </a:pPr>
            <a:endParaRPr lang="en-US" sz="3803" spc="-148">
              <a:solidFill>
                <a:srgbClr val="2C2F78"/>
              </a:solidFill>
              <a:latin typeface="Open Sans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3805261" y="5934111"/>
            <a:ext cx="1750709" cy="413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2473">
                <a:solidFill>
                  <a:srgbClr val="425A72"/>
                </a:solidFill>
                <a:latin typeface="Open Sans Bold"/>
              </a:rPr>
              <a:t>OFII</a:t>
            </a:r>
          </a:p>
        </p:txBody>
      </p:sp>
      <p:sp>
        <p:nvSpPr>
          <p:cNvPr id="31" name="Freeform 31"/>
          <p:cNvSpPr/>
          <p:nvPr/>
        </p:nvSpPr>
        <p:spPr>
          <a:xfrm>
            <a:off x="7352239" y="8720141"/>
            <a:ext cx="3034100" cy="493041"/>
          </a:xfrm>
          <a:custGeom>
            <a:avLst/>
            <a:gdLst/>
            <a:ahLst/>
            <a:cxnLst/>
            <a:rect l="l" t="t" r="r" b="b"/>
            <a:pathLst>
              <a:path w="3034100" h="493041">
                <a:moveTo>
                  <a:pt x="0" y="0"/>
                </a:moveTo>
                <a:lnTo>
                  <a:pt x="3034100" y="0"/>
                </a:lnTo>
                <a:lnTo>
                  <a:pt x="3034100" y="493042"/>
                </a:lnTo>
                <a:lnTo>
                  <a:pt x="0" y="493042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5362770" y="-4795542"/>
            <a:ext cx="1465573" cy="11439728"/>
            <a:chOff x="0" y="0"/>
            <a:chExt cx="1954098" cy="152529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4149" cy="15252954"/>
            </a:xfrm>
            <a:custGeom>
              <a:avLst/>
              <a:gdLst/>
              <a:ahLst/>
              <a:cxnLst/>
              <a:rect l="l" t="t" r="r" b="b"/>
              <a:pathLst>
                <a:path w="1954149" h="15252954">
                  <a:moveTo>
                    <a:pt x="0" y="0"/>
                  </a:moveTo>
                  <a:lnTo>
                    <a:pt x="1954149" y="0"/>
                  </a:lnTo>
                  <a:lnTo>
                    <a:pt x="1954149" y="15252954"/>
                  </a:lnTo>
                  <a:lnTo>
                    <a:pt x="0" y="15252954"/>
                  </a:lnTo>
                  <a:close/>
                </a:path>
              </a:pathLst>
            </a:custGeom>
            <a:solidFill>
              <a:srgbClr val="425A7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75693" y="7569991"/>
            <a:ext cx="2987755" cy="1941460"/>
            <a:chOff x="0" y="0"/>
            <a:chExt cx="3983674" cy="2588613"/>
          </a:xfrm>
        </p:grpSpPr>
        <p:sp>
          <p:nvSpPr>
            <p:cNvPr id="5" name="Freeform 5"/>
            <p:cNvSpPr/>
            <p:nvPr/>
          </p:nvSpPr>
          <p:spPr>
            <a:xfrm>
              <a:off x="15501" y="15501"/>
              <a:ext cx="3952672" cy="2557611"/>
            </a:xfrm>
            <a:custGeom>
              <a:avLst/>
              <a:gdLst/>
              <a:ahLst/>
              <a:cxnLst/>
              <a:rect l="l" t="t" r="r" b="b"/>
              <a:pathLst>
                <a:path w="3952672" h="2557611">
                  <a:moveTo>
                    <a:pt x="428128" y="0"/>
                  </a:moveTo>
                  <a:lnTo>
                    <a:pt x="3952672" y="0"/>
                  </a:lnTo>
                  <a:lnTo>
                    <a:pt x="3952672" y="2131343"/>
                  </a:lnTo>
                  <a:cubicBezTo>
                    <a:pt x="3952672" y="2366798"/>
                    <a:pt x="3761084" y="2557611"/>
                    <a:pt x="3524543" y="2557611"/>
                  </a:cubicBezTo>
                  <a:lnTo>
                    <a:pt x="0" y="2557611"/>
                  </a:lnTo>
                  <a:lnTo>
                    <a:pt x="0" y="426268"/>
                  </a:lnTo>
                  <a:cubicBezTo>
                    <a:pt x="0" y="190813"/>
                    <a:pt x="191588" y="0"/>
                    <a:pt x="428128" y="0"/>
                  </a:cubicBezTo>
                  <a:close/>
                </a:path>
              </a:pathLst>
            </a:custGeom>
            <a:solidFill>
              <a:srgbClr val="73827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983674" cy="2588613"/>
            </a:xfrm>
            <a:custGeom>
              <a:avLst/>
              <a:gdLst/>
              <a:ahLst/>
              <a:cxnLst/>
              <a:rect l="l" t="t" r="r" b="b"/>
              <a:pathLst>
                <a:path w="3983674" h="2588613">
                  <a:moveTo>
                    <a:pt x="443629" y="0"/>
                  </a:moveTo>
                  <a:lnTo>
                    <a:pt x="3968173" y="0"/>
                  </a:lnTo>
                  <a:cubicBezTo>
                    <a:pt x="3976698" y="0"/>
                    <a:pt x="3983674" y="6975"/>
                    <a:pt x="3983674" y="15501"/>
                  </a:cubicBezTo>
                  <a:lnTo>
                    <a:pt x="3983674" y="2146844"/>
                  </a:lnTo>
                  <a:lnTo>
                    <a:pt x="3968173" y="2146844"/>
                  </a:lnTo>
                  <a:lnTo>
                    <a:pt x="3983674" y="2146844"/>
                  </a:lnTo>
                  <a:cubicBezTo>
                    <a:pt x="3983674" y="2390824"/>
                    <a:pt x="3784955" y="2588613"/>
                    <a:pt x="3540044" y="2588613"/>
                  </a:cubicBezTo>
                  <a:lnTo>
                    <a:pt x="3540044" y="2573112"/>
                  </a:lnTo>
                  <a:lnTo>
                    <a:pt x="3540044" y="2588613"/>
                  </a:lnTo>
                  <a:lnTo>
                    <a:pt x="15501" y="2588613"/>
                  </a:lnTo>
                  <a:cubicBezTo>
                    <a:pt x="6975" y="2588613"/>
                    <a:pt x="0" y="2581638"/>
                    <a:pt x="0" y="2573112"/>
                  </a:cubicBezTo>
                  <a:lnTo>
                    <a:pt x="0" y="441769"/>
                  </a:lnTo>
                  <a:lnTo>
                    <a:pt x="15501" y="441769"/>
                  </a:lnTo>
                  <a:lnTo>
                    <a:pt x="0" y="441769"/>
                  </a:lnTo>
                  <a:cubicBezTo>
                    <a:pt x="0" y="197789"/>
                    <a:pt x="198719" y="0"/>
                    <a:pt x="443629" y="0"/>
                  </a:cubicBezTo>
                  <a:cubicBezTo>
                    <a:pt x="448435" y="0"/>
                    <a:pt x="452930" y="2170"/>
                    <a:pt x="455875" y="5890"/>
                  </a:cubicBezTo>
                  <a:lnTo>
                    <a:pt x="443629" y="15501"/>
                  </a:lnTo>
                  <a:lnTo>
                    <a:pt x="443629" y="0"/>
                  </a:lnTo>
                  <a:moveTo>
                    <a:pt x="443629" y="31001"/>
                  </a:moveTo>
                  <a:cubicBezTo>
                    <a:pt x="438824" y="31001"/>
                    <a:pt x="434329" y="28831"/>
                    <a:pt x="431384" y="25111"/>
                  </a:cubicBezTo>
                  <a:lnTo>
                    <a:pt x="443629" y="15501"/>
                  </a:lnTo>
                  <a:lnTo>
                    <a:pt x="443629" y="31001"/>
                  </a:lnTo>
                  <a:cubicBezTo>
                    <a:pt x="215614" y="31001"/>
                    <a:pt x="31001" y="214994"/>
                    <a:pt x="31001" y="441769"/>
                  </a:cubicBezTo>
                  <a:lnTo>
                    <a:pt x="31001" y="2573112"/>
                  </a:lnTo>
                  <a:lnTo>
                    <a:pt x="15501" y="2573112"/>
                  </a:lnTo>
                  <a:lnTo>
                    <a:pt x="15501" y="2557612"/>
                  </a:lnTo>
                  <a:lnTo>
                    <a:pt x="3540044" y="2557612"/>
                  </a:lnTo>
                  <a:cubicBezTo>
                    <a:pt x="3767904" y="2557612"/>
                    <a:pt x="3952672" y="2373618"/>
                    <a:pt x="3952672" y="2146844"/>
                  </a:cubicBezTo>
                  <a:lnTo>
                    <a:pt x="3952672" y="15501"/>
                  </a:lnTo>
                  <a:lnTo>
                    <a:pt x="3968173" y="15501"/>
                  </a:lnTo>
                  <a:lnTo>
                    <a:pt x="3968173" y="31001"/>
                  </a:lnTo>
                  <a:lnTo>
                    <a:pt x="443629" y="31001"/>
                  </a:lnTo>
                  <a:close/>
                </a:path>
              </a:pathLst>
            </a:custGeom>
            <a:solidFill>
              <a:srgbClr val="425A7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3263900" cy="213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spc="-107">
                  <a:solidFill>
                    <a:srgbClr val="FFD000"/>
                  </a:solidFill>
                  <a:latin typeface="Open Sans Bold"/>
                </a:rPr>
                <a:t>CADA 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spc="-107">
                  <a:solidFill>
                    <a:srgbClr val="FFD000"/>
                  </a:solidFill>
                  <a:latin typeface="Open Sans Bold"/>
                </a:rPr>
                <a:t>49 242 places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spc="-105">
                  <a:solidFill>
                    <a:srgbClr val="FFD000"/>
                  </a:solidFill>
                  <a:latin typeface="Open Sans Bold"/>
                </a:rPr>
                <a:t>30% 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spc="-107">
                  <a:solidFill>
                    <a:srgbClr val="FFD000"/>
                  </a:solidFill>
                  <a:latin typeface="Open Sans Bold"/>
                </a:rPr>
                <a:t>21€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93035" y="7622426"/>
            <a:ext cx="2907061" cy="1889024"/>
            <a:chOff x="0" y="0"/>
            <a:chExt cx="3876082" cy="2518699"/>
          </a:xfrm>
        </p:grpSpPr>
        <p:sp>
          <p:nvSpPr>
            <p:cNvPr id="9" name="Freeform 9"/>
            <p:cNvSpPr/>
            <p:nvPr/>
          </p:nvSpPr>
          <p:spPr>
            <a:xfrm>
              <a:off x="15082" y="15082"/>
              <a:ext cx="3845918" cy="2488535"/>
            </a:xfrm>
            <a:custGeom>
              <a:avLst/>
              <a:gdLst/>
              <a:ahLst/>
              <a:cxnLst/>
              <a:rect l="l" t="t" r="r" b="b"/>
              <a:pathLst>
                <a:path w="3845918" h="2488535">
                  <a:moveTo>
                    <a:pt x="416566" y="0"/>
                  </a:moveTo>
                  <a:lnTo>
                    <a:pt x="3845918" y="0"/>
                  </a:lnTo>
                  <a:lnTo>
                    <a:pt x="3845918" y="2073779"/>
                  </a:lnTo>
                  <a:cubicBezTo>
                    <a:pt x="3845918" y="2302875"/>
                    <a:pt x="3659504" y="2488535"/>
                    <a:pt x="3429352" y="2488535"/>
                  </a:cubicBezTo>
                  <a:lnTo>
                    <a:pt x="0" y="2488535"/>
                  </a:lnTo>
                  <a:lnTo>
                    <a:pt x="0" y="414756"/>
                  </a:lnTo>
                  <a:cubicBezTo>
                    <a:pt x="0" y="185660"/>
                    <a:pt x="186414" y="0"/>
                    <a:pt x="416566" y="0"/>
                  </a:cubicBezTo>
                  <a:close/>
                </a:path>
              </a:pathLst>
            </a:custGeom>
            <a:solidFill>
              <a:srgbClr val="73827B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876082" cy="2518699"/>
            </a:xfrm>
            <a:custGeom>
              <a:avLst/>
              <a:gdLst/>
              <a:ahLst/>
              <a:cxnLst/>
              <a:rect l="l" t="t" r="r" b="b"/>
              <a:pathLst>
                <a:path w="3876082" h="2518699">
                  <a:moveTo>
                    <a:pt x="431648" y="0"/>
                  </a:moveTo>
                  <a:lnTo>
                    <a:pt x="3861000" y="0"/>
                  </a:lnTo>
                  <a:cubicBezTo>
                    <a:pt x="3869295" y="0"/>
                    <a:pt x="3876082" y="6787"/>
                    <a:pt x="3876082" y="15082"/>
                  </a:cubicBezTo>
                  <a:lnTo>
                    <a:pt x="3876082" y="2088861"/>
                  </a:lnTo>
                  <a:lnTo>
                    <a:pt x="3861000" y="2088861"/>
                  </a:lnTo>
                  <a:lnTo>
                    <a:pt x="3876082" y="2088861"/>
                  </a:lnTo>
                  <a:cubicBezTo>
                    <a:pt x="3876082" y="2326252"/>
                    <a:pt x="3682730" y="2518699"/>
                    <a:pt x="3444434" y="2518699"/>
                  </a:cubicBezTo>
                  <a:lnTo>
                    <a:pt x="3444434" y="2503617"/>
                  </a:lnTo>
                  <a:lnTo>
                    <a:pt x="3444434" y="2518699"/>
                  </a:lnTo>
                  <a:lnTo>
                    <a:pt x="15082" y="2518699"/>
                  </a:lnTo>
                  <a:cubicBezTo>
                    <a:pt x="6787" y="2518699"/>
                    <a:pt x="0" y="2511912"/>
                    <a:pt x="0" y="2503617"/>
                  </a:cubicBezTo>
                  <a:lnTo>
                    <a:pt x="0" y="429838"/>
                  </a:lnTo>
                  <a:lnTo>
                    <a:pt x="15082" y="429838"/>
                  </a:lnTo>
                  <a:lnTo>
                    <a:pt x="0" y="429838"/>
                  </a:lnTo>
                  <a:cubicBezTo>
                    <a:pt x="0" y="192447"/>
                    <a:pt x="193352" y="0"/>
                    <a:pt x="431648" y="0"/>
                  </a:cubicBezTo>
                  <a:cubicBezTo>
                    <a:pt x="436323" y="0"/>
                    <a:pt x="440697" y="2111"/>
                    <a:pt x="443563" y="5731"/>
                  </a:cubicBezTo>
                  <a:lnTo>
                    <a:pt x="431648" y="15082"/>
                  </a:lnTo>
                  <a:lnTo>
                    <a:pt x="431648" y="0"/>
                  </a:lnTo>
                  <a:moveTo>
                    <a:pt x="431648" y="30164"/>
                  </a:moveTo>
                  <a:cubicBezTo>
                    <a:pt x="426972" y="30164"/>
                    <a:pt x="422598" y="28053"/>
                    <a:pt x="419733" y="24433"/>
                  </a:cubicBezTo>
                  <a:lnTo>
                    <a:pt x="431648" y="15082"/>
                  </a:lnTo>
                  <a:lnTo>
                    <a:pt x="431648" y="30164"/>
                  </a:lnTo>
                  <a:cubicBezTo>
                    <a:pt x="209791" y="30164"/>
                    <a:pt x="30164" y="209188"/>
                    <a:pt x="30164" y="429838"/>
                  </a:cubicBezTo>
                  <a:lnTo>
                    <a:pt x="30164" y="2503617"/>
                  </a:lnTo>
                  <a:lnTo>
                    <a:pt x="15082" y="2503617"/>
                  </a:lnTo>
                  <a:lnTo>
                    <a:pt x="15082" y="2488535"/>
                  </a:lnTo>
                  <a:lnTo>
                    <a:pt x="3444434" y="2488535"/>
                  </a:lnTo>
                  <a:cubicBezTo>
                    <a:pt x="3666140" y="2488535"/>
                    <a:pt x="3845918" y="2309511"/>
                    <a:pt x="3845918" y="2088861"/>
                  </a:cubicBezTo>
                  <a:lnTo>
                    <a:pt x="3845918" y="15082"/>
                  </a:lnTo>
                  <a:lnTo>
                    <a:pt x="3861000" y="15082"/>
                  </a:lnTo>
                  <a:lnTo>
                    <a:pt x="3861000" y="30164"/>
                  </a:lnTo>
                  <a:lnTo>
                    <a:pt x="431648" y="30164"/>
                  </a:lnTo>
                  <a:close/>
                </a:path>
              </a:pathLst>
            </a:custGeom>
            <a:solidFill>
              <a:srgbClr val="425A7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3263900" cy="213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spc="-107">
                  <a:solidFill>
                    <a:srgbClr val="FFD000"/>
                  </a:solidFill>
                  <a:latin typeface="Open Sans"/>
                </a:rPr>
                <a:t> </a:t>
              </a:r>
              <a:r>
                <a:rPr lang="en-US" sz="2700" spc="-107">
                  <a:solidFill>
                    <a:srgbClr val="FFD000"/>
                  </a:solidFill>
                  <a:latin typeface="Open Sans Bold"/>
                </a:rPr>
                <a:t>HUDA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spc="-107">
                  <a:solidFill>
                    <a:srgbClr val="FFD000"/>
                  </a:solidFill>
                  <a:latin typeface="Open Sans Bold"/>
                </a:rPr>
                <a:t>47 599 places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spc="-105">
                  <a:solidFill>
                    <a:srgbClr val="FFD000"/>
                  </a:solidFill>
                  <a:latin typeface="Open Sans Bold"/>
                </a:rPr>
                <a:t>37% 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spc="-107">
                  <a:solidFill>
                    <a:srgbClr val="FFD000"/>
                  </a:solidFill>
                  <a:latin typeface="Open Sans Bold"/>
                </a:rPr>
                <a:t>18€50 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83115" y="2720969"/>
            <a:ext cx="3138893" cy="2039670"/>
            <a:chOff x="0" y="0"/>
            <a:chExt cx="4185191" cy="2719560"/>
          </a:xfrm>
        </p:grpSpPr>
        <p:sp>
          <p:nvSpPr>
            <p:cNvPr id="13" name="Freeform 13"/>
            <p:cNvSpPr/>
            <p:nvPr/>
          </p:nvSpPr>
          <p:spPr>
            <a:xfrm>
              <a:off x="16285" y="16285"/>
              <a:ext cx="4152621" cy="2686990"/>
            </a:xfrm>
            <a:custGeom>
              <a:avLst/>
              <a:gdLst/>
              <a:ahLst/>
              <a:cxnLst/>
              <a:rect l="l" t="t" r="r" b="b"/>
              <a:pathLst>
                <a:path w="4152621" h="2686990">
                  <a:moveTo>
                    <a:pt x="449786" y="0"/>
                  </a:moveTo>
                  <a:lnTo>
                    <a:pt x="4152621" y="0"/>
                  </a:lnTo>
                  <a:lnTo>
                    <a:pt x="4152621" y="2239158"/>
                  </a:lnTo>
                  <a:cubicBezTo>
                    <a:pt x="4152621" y="2486524"/>
                    <a:pt x="3951341" y="2686990"/>
                    <a:pt x="3702835" y="2686990"/>
                  </a:cubicBezTo>
                  <a:lnTo>
                    <a:pt x="0" y="2686990"/>
                  </a:lnTo>
                  <a:lnTo>
                    <a:pt x="0" y="447831"/>
                  </a:lnTo>
                  <a:cubicBezTo>
                    <a:pt x="0" y="200466"/>
                    <a:pt x="201280" y="0"/>
                    <a:pt x="449786" y="0"/>
                  </a:cubicBezTo>
                  <a:close/>
                </a:path>
              </a:pathLst>
            </a:custGeom>
            <a:solidFill>
              <a:srgbClr val="73827B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4185191" cy="2719560"/>
            </a:xfrm>
            <a:custGeom>
              <a:avLst/>
              <a:gdLst/>
              <a:ahLst/>
              <a:cxnLst/>
              <a:rect l="l" t="t" r="r" b="b"/>
              <a:pathLst>
                <a:path w="4185191" h="2719560">
                  <a:moveTo>
                    <a:pt x="466071" y="0"/>
                  </a:moveTo>
                  <a:lnTo>
                    <a:pt x="4168906" y="0"/>
                  </a:lnTo>
                  <a:cubicBezTo>
                    <a:pt x="4177862" y="0"/>
                    <a:pt x="4185191" y="7328"/>
                    <a:pt x="4185191" y="16285"/>
                  </a:cubicBezTo>
                  <a:lnTo>
                    <a:pt x="4185191" y="2255443"/>
                  </a:lnTo>
                  <a:lnTo>
                    <a:pt x="4168906" y="2255443"/>
                  </a:lnTo>
                  <a:lnTo>
                    <a:pt x="4185191" y="2255443"/>
                  </a:lnTo>
                  <a:cubicBezTo>
                    <a:pt x="4185191" y="2511766"/>
                    <a:pt x="3976420" y="2719560"/>
                    <a:pt x="3719120" y="2719560"/>
                  </a:cubicBezTo>
                  <a:lnTo>
                    <a:pt x="3719120" y="2703275"/>
                  </a:lnTo>
                  <a:lnTo>
                    <a:pt x="3719120" y="2719560"/>
                  </a:lnTo>
                  <a:lnTo>
                    <a:pt x="16285" y="2719560"/>
                  </a:lnTo>
                  <a:cubicBezTo>
                    <a:pt x="7328" y="2719560"/>
                    <a:pt x="0" y="2712232"/>
                    <a:pt x="0" y="2703275"/>
                  </a:cubicBezTo>
                  <a:lnTo>
                    <a:pt x="0" y="464116"/>
                  </a:lnTo>
                  <a:lnTo>
                    <a:pt x="16285" y="464116"/>
                  </a:lnTo>
                  <a:lnTo>
                    <a:pt x="0" y="464116"/>
                  </a:lnTo>
                  <a:cubicBezTo>
                    <a:pt x="0" y="207794"/>
                    <a:pt x="208771" y="0"/>
                    <a:pt x="466071" y="0"/>
                  </a:cubicBezTo>
                  <a:cubicBezTo>
                    <a:pt x="471119" y="0"/>
                    <a:pt x="475842" y="2280"/>
                    <a:pt x="478936" y="6188"/>
                  </a:cubicBezTo>
                  <a:lnTo>
                    <a:pt x="466071" y="16285"/>
                  </a:lnTo>
                  <a:lnTo>
                    <a:pt x="466071" y="0"/>
                  </a:lnTo>
                  <a:moveTo>
                    <a:pt x="466071" y="32570"/>
                  </a:moveTo>
                  <a:cubicBezTo>
                    <a:pt x="461022" y="32570"/>
                    <a:pt x="456300" y="30290"/>
                    <a:pt x="453206" y="26381"/>
                  </a:cubicBezTo>
                  <a:lnTo>
                    <a:pt x="466071" y="16285"/>
                  </a:lnTo>
                  <a:lnTo>
                    <a:pt x="466071" y="32570"/>
                  </a:lnTo>
                  <a:cubicBezTo>
                    <a:pt x="226521" y="32570"/>
                    <a:pt x="32570" y="225870"/>
                    <a:pt x="32570" y="464116"/>
                  </a:cubicBezTo>
                  <a:lnTo>
                    <a:pt x="32570" y="2703275"/>
                  </a:lnTo>
                  <a:lnTo>
                    <a:pt x="16285" y="2703275"/>
                  </a:lnTo>
                  <a:lnTo>
                    <a:pt x="16285" y="2686990"/>
                  </a:lnTo>
                  <a:lnTo>
                    <a:pt x="3719120" y="2686990"/>
                  </a:lnTo>
                  <a:cubicBezTo>
                    <a:pt x="3958506" y="2686990"/>
                    <a:pt x="4152621" y="2493690"/>
                    <a:pt x="4152621" y="2255443"/>
                  </a:cubicBezTo>
                  <a:lnTo>
                    <a:pt x="4152621" y="16285"/>
                  </a:lnTo>
                  <a:lnTo>
                    <a:pt x="4168906" y="16285"/>
                  </a:lnTo>
                  <a:lnTo>
                    <a:pt x="4168906" y="32570"/>
                  </a:lnTo>
                  <a:lnTo>
                    <a:pt x="466071" y="32570"/>
                  </a:lnTo>
                  <a:close/>
                </a:path>
              </a:pathLst>
            </a:custGeom>
            <a:solidFill>
              <a:srgbClr val="425A7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9525"/>
              <a:ext cx="3263900" cy="213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spc="-107">
                  <a:solidFill>
                    <a:srgbClr val="FFD000"/>
                  </a:solidFill>
                  <a:latin typeface="Open Sans"/>
                </a:rPr>
                <a:t> </a:t>
              </a:r>
              <a:r>
                <a:rPr lang="en-US" sz="2700" spc="-107">
                  <a:solidFill>
                    <a:srgbClr val="FFD000"/>
                  </a:solidFill>
                  <a:latin typeface="Open Sans Bold"/>
                </a:rPr>
                <a:t>CAES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spc="-107">
                  <a:solidFill>
                    <a:srgbClr val="FFD000"/>
                  </a:solidFill>
                  <a:latin typeface="Open Sans Bold"/>
                </a:rPr>
                <a:t>6 622 places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spc="-105">
                  <a:solidFill>
                    <a:srgbClr val="FFD000"/>
                  </a:solidFill>
                  <a:latin typeface="Open Sans Bold"/>
                </a:rPr>
                <a:t>20%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spc="-107">
                  <a:solidFill>
                    <a:srgbClr val="FFD000"/>
                  </a:solidFill>
                  <a:latin typeface="Open Sans Bold"/>
                </a:rPr>
                <a:t>26€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32314" y="2987379"/>
            <a:ext cx="3180432" cy="2066662"/>
            <a:chOff x="0" y="0"/>
            <a:chExt cx="4240576" cy="2755549"/>
          </a:xfrm>
        </p:grpSpPr>
        <p:sp>
          <p:nvSpPr>
            <p:cNvPr id="17" name="Freeform 17"/>
            <p:cNvSpPr/>
            <p:nvPr/>
          </p:nvSpPr>
          <p:spPr>
            <a:xfrm>
              <a:off x="16500" y="16500"/>
              <a:ext cx="4207575" cy="2722549"/>
            </a:xfrm>
            <a:custGeom>
              <a:avLst/>
              <a:gdLst/>
              <a:ahLst/>
              <a:cxnLst/>
              <a:rect l="l" t="t" r="r" b="b"/>
              <a:pathLst>
                <a:path w="4207575" h="2722549">
                  <a:moveTo>
                    <a:pt x="455738" y="0"/>
                  </a:moveTo>
                  <a:lnTo>
                    <a:pt x="4207576" y="0"/>
                  </a:lnTo>
                  <a:lnTo>
                    <a:pt x="4207576" y="2268791"/>
                  </a:lnTo>
                  <a:cubicBezTo>
                    <a:pt x="4207576" y="2519430"/>
                    <a:pt x="4003632" y="2722549"/>
                    <a:pt x="3751837" y="2722549"/>
                  </a:cubicBezTo>
                  <a:lnTo>
                    <a:pt x="0" y="2722549"/>
                  </a:lnTo>
                  <a:lnTo>
                    <a:pt x="0" y="453758"/>
                  </a:lnTo>
                  <a:cubicBezTo>
                    <a:pt x="0" y="203119"/>
                    <a:pt x="203944" y="0"/>
                    <a:pt x="455738" y="0"/>
                  </a:cubicBezTo>
                  <a:close/>
                </a:path>
              </a:pathLst>
            </a:custGeom>
            <a:solidFill>
              <a:srgbClr val="73827B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4240576" cy="2755549"/>
            </a:xfrm>
            <a:custGeom>
              <a:avLst/>
              <a:gdLst/>
              <a:ahLst/>
              <a:cxnLst/>
              <a:rect l="l" t="t" r="r" b="b"/>
              <a:pathLst>
                <a:path w="4240576" h="2755549">
                  <a:moveTo>
                    <a:pt x="472238" y="0"/>
                  </a:moveTo>
                  <a:lnTo>
                    <a:pt x="4224076" y="0"/>
                  </a:lnTo>
                  <a:cubicBezTo>
                    <a:pt x="4233151" y="0"/>
                    <a:pt x="4240576" y="7425"/>
                    <a:pt x="4240576" y="16500"/>
                  </a:cubicBezTo>
                  <a:lnTo>
                    <a:pt x="4240576" y="2285291"/>
                  </a:lnTo>
                  <a:lnTo>
                    <a:pt x="4224076" y="2285291"/>
                  </a:lnTo>
                  <a:lnTo>
                    <a:pt x="4240576" y="2285291"/>
                  </a:lnTo>
                  <a:cubicBezTo>
                    <a:pt x="4240576" y="2545006"/>
                    <a:pt x="4029042" y="2755549"/>
                    <a:pt x="3768337" y="2755549"/>
                  </a:cubicBezTo>
                  <a:lnTo>
                    <a:pt x="3768337" y="2739049"/>
                  </a:lnTo>
                  <a:lnTo>
                    <a:pt x="3768337" y="2755549"/>
                  </a:lnTo>
                  <a:lnTo>
                    <a:pt x="16500" y="2755549"/>
                  </a:lnTo>
                  <a:cubicBezTo>
                    <a:pt x="7425" y="2755549"/>
                    <a:pt x="0" y="2748124"/>
                    <a:pt x="0" y="2739049"/>
                  </a:cubicBezTo>
                  <a:lnTo>
                    <a:pt x="0" y="470258"/>
                  </a:lnTo>
                  <a:lnTo>
                    <a:pt x="16500" y="470258"/>
                  </a:lnTo>
                  <a:lnTo>
                    <a:pt x="0" y="470258"/>
                  </a:lnTo>
                  <a:cubicBezTo>
                    <a:pt x="0" y="210544"/>
                    <a:pt x="211534" y="0"/>
                    <a:pt x="472238" y="0"/>
                  </a:cubicBezTo>
                  <a:cubicBezTo>
                    <a:pt x="477354" y="0"/>
                    <a:pt x="482139" y="2310"/>
                    <a:pt x="485274" y="6270"/>
                  </a:cubicBezTo>
                  <a:lnTo>
                    <a:pt x="472238" y="16500"/>
                  </a:lnTo>
                  <a:lnTo>
                    <a:pt x="472238" y="0"/>
                  </a:lnTo>
                  <a:moveTo>
                    <a:pt x="472238" y="33001"/>
                  </a:moveTo>
                  <a:cubicBezTo>
                    <a:pt x="467123" y="33001"/>
                    <a:pt x="462338" y="30691"/>
                    <a:pt x="459203" y="26730"/>
                  </a:cubicBezTo>
                  <a:lnTo>
                    <a:pt x="472238" y="16500"/>
                  </a:lnTo>
                  <a:lnTo>
                    <a:pt x="472238" y="33001"/>
                  </a:lnTo>
                  <a:cubicBezTo>
                    <a:pt x="229519" y="33001"/>
                    <a:pt x="33001" y="228859"/>
                    <a:pt x="33001" y="470258"/>
                  </a:cubicBezTo>
                  <a:lnTo>
                    <a:pt x="33001" y="2739049"/>
                  </a:lnTo>
                  <a:lnTo>
                    <a:pt x="16500" y="2739049"/>
                  </a:lnTo>
                  <a:lnTo>
                    <a:pt x="16500" y="2722549"/>
                  </a:lnTo>
                  <a:lnTo>
                    <a:pt x="3768337" y="2722549"/>
                  </a:lnTo>
                  <a:cubicBezTo>
                    <a:pt x="4010892" y="2722549"/>
                    <a:pt x="4207575" y="2526690"/>
                    <a:pt x="4207575" y="2285291"/>
                  </a:cubicBezTo>
                  <a:lnTo>
                    <a:pt x="4207575" y="16500"/>
                  </a:lnTo>
                  <a:lnTo>
                    <a:pt x="4224076" y="16500"/>
                  </a:lnTo>
                  <a:lnTo>
                    <a:pt x="4224076" y="33001"/>
                  </a:lnTo>
                  <a:lnTo>
                    <a:pt x="472238" y="33001"/>
                  </a:lnTo>
                  <a:close/>
                </a:path>
              </a:pathLst>
            </a:custGeom>
            <a:solidFill>
              <a:srgbClr val="425A7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3263900" cy="213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spc="-107">
                  <a:solidFill>
                    <a:srgbClr val="FFD000"/>
                  </a:solidFill>
                  <a:latin typeface="Open Sans Bold"/>
                </a:rPr>
                <a:t>PRAHDA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spc="-107">
                  <a:solidFill>
                    <a:srgbClr val="FFD000"/>
                  </a:solidFill>
                  <a:latin typeface="Open Sans Bold"/>
                </a:rPr>
                <a:t>5 351 places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spc="-107">
                  <a:solidFill>
                    <a:srgbClr val="FFD000"/>
                  </a:solidFill>
                  <a:latin typeface="Open Sans Bold"/>
                </a:rPr>
                <a:t>= 5% 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9463316" y="6254068"/>
            <a:ext cx="1918427" cy="1278951"/>
          </a:xfrm>
          <a:custGeom>
            <a:avLst/>
            <a:gdLst/>
            <a:ahLst/>
            <a:cxnLst/>
            <a:rect l="l" t="t" r="r" b="b"/>
            <a:pathLst>
              <a:path w="1918427" h="1278951">
                <a:moveTo>
                  <a:pt x="0" y="0"/>
                </a:moveTo>
                <a:lnTo>
                  <a:pt x="1918427" y="0"/>
                </a:lnTo>
                <a:lnTo>
                  <a:pt x="1918427" y="1278951"/>
                </a:lnTo>
                <a:lnTo>
                  <a:pt x="0" y="12789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182991" y="1871752"/>
            <a:ext cx="3739141" cy="3271748"/>
          </a:xfrm>
          <a:custGeom>
            <a:avLst/>
            <a:gdLst/>
            <a:ahLst/>
            <a:cxnLst/>
            <a:rect l="l" t="t" r="r" b="b"/>
            <a:pathLst>
              <a:path w="3739141" h="3271748">
                <a:moveTo>
                  <a:pt x="0" y="0"/>
                </a:moveTo>
                <a:lnTo>
                  <a:pt x="3739141" y="0"/>
                </a:lnTo>
                <a:lnTo>
                  <a:pt x="3739141" y="3271748"/>
                </a:lnTo>
                <a:lnTo>
                  <a:pt x="0" y="32717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2879101" y="30151"/>
            <a:ext cx="4996414" cy="3253915"/>
          </a:xfrm>
          <a:custGeom>
            <a:avLst/>
            <a:gdLst/>
            <a:ahLst/>
            <a:cxnLst/>
            <a:rect l="l" t="t" r="r" b="b"/>
            <a:pathLst>
              <a:path w="4996414" h="3253915">
                <a:moveTo>
                  <a:pt x="0" y="0"/>
                </a:moveTo>
                <a:lnTo>
                  <a:pt x="4996414" y="0"/>
                </a:lnTo>
                <a:lnTo>
                  <a:pt x="4996414" y="3253915"/>
                </a:lnTo>
                <a:lnTo>
                  <a:pt x="0" y="32539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7068786">
            <a:off x="475496" y="5760439"/>
            <a:ext cx="1706332" cy="516165"/>
          </a:xfrm>
          <a:custGeom>
            <a:avLst/>
            <a:gdLst/>
            <a:ahLst/>
            <a:cxnLst/>
            <a:rect l="l" t="t" r="r" b="b"/>
            <a:pathLst>
              <a:path w="1706332" h="516165">
                <a:moveTo>
                  <a:pt x="0" y="0"/>
                </a:moveTo>
                <a:lnTo>
                  <a:pt x="1706332" y="0"/>
                </a:lnTo>
                <a:lnTo>
                  <a:pt x="1706332" y="516166"/>
                </a:lnTo>
                <a:lnTo>
                  <a:pt x="0" y="5161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341945">
            <a:off x="5825730" y="2462887"/>
            <a:ext cx="1706332" cy="516165"/>
          </a:xfrm>
          <a:custGeom>
            <a:avLst/>
            <a:gdLst/>
            <a:ahLst/>
            <a:cxnLst/>
            <a:rect l="l" t="t" r="r" b="b"/>
            <a:pathLst>
              <a:path w="1706332" h="516165">
                <a:moveTo>
                  <a:pt x="0" y="0"/>
                </a:moveTo>
                <a:lnTo>
                  <a:pt x="1706332" y="0"/>
                </a:lnTo>
                <a:lnTo>
                  <a:pt x="1706332" y="516165"/>
                </a:lnTo>
                <a:lnTo>
                  <a:pt x="0" y="5161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5560844" y="4020710"/>
            <a:ext cx="1627083" cy="1616913"/>
          </a:xfrm>
          <a:custGeom>
            <a:avLst/>
            <a:gdLst/>
            <a:ahLst/>
            <a:cxnLst/>
            <a:rect l="l" t="t" r="r" b="b"/>
            <a:pathLst>
              <a:path w="1627083" h="1616913">
                <a:moveTo>
                  <a:pt x="0" y="0"/>
                </a:moveTo>
                <a:lnTo>
                  <a:pt x="1627083" y="0"/>
                </a:lnTo>
                <a:lnTo>
                  <a:pt x="1627083" y="1616913"/>
                </a:lnTo>
                <a:lnTo>
                  <a:pt x="0" y="16169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0" y="6536621"/>
            <a:ext cx="3739141" cy="3271748"/>
          </a:xfrm>
          <a:custGeom>
            <a:avLst/>
            <a:gdLst/>
            <a:ahLst/>
            <a:cxnLst/>
            <a:rect l="l" t="t" r="r" b="b"/>
            <a:pathLst>
              <a:path w="3739141" h="3271748">
                <a:moveTo>
                  <a:pt x="0" y="0"/>
                </a:moveTo>
                <a:lnTo>
                  <a:pt x="3739141" y="0"/>
                </a:lnTo>
                <a:lnTo>
                  <a:pt x="3739141" y="3271748"/>
                </a:lnTo>
                <a:lnTo>
                  <a:pt x="0" y="32717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4366853" y="6536621"/>
            <a:ext cx="3739141" cy="3271748"/>
          </a:xfrm>
          <a:custGeom>
            <a:avLst/>
            <a:gdLst/>
            <a:ahLst/>
            <a:cxnLst/>
            <a:rect l="l" t="t" r="r" b="b"/>
            <a:pathLst>
              <a:path w="3739141" h="3271748">
                <a:moveTo>
                  <a:pt x="0" y="0"/>
                </a:moveTo>
                <a:lnTo>
                  <a:pt x="3739141" y="0"/>
                </a:lnTo>
                <a:lnTo>
                  <a:pt x="3739141" y="3271748"/>
                </a:lnTo>
                <a:lnTo>
                  <a:pt x="0" y="32717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8496448" y="2104930"/>
            <a:ext cx="3739141" cy="3271748"/>
          </a:xfrm>
          <a:custGeom>
            <a:avLst/>
            <a:gdLst/>
            <a:ahLst/>
            <a:cxnLst/>
            <a:rect l="l" t="t" r="r" b="b"/>
            <a:pathLst>
              <a:path w="3739141" h="3271748">
                <a:moveTo>
                  <a:pt x="0" y="0"/>
                </a:moveTo>
                <a:lnTo>
                  <a:pt x="3739141" y="0"/>
                </a:lnTo>
                <a:lnTo>
                  <a:pt x="3739141" y="3271748"/>
                </a:lnTo>
                <a:lnTo>
                  <a:pt x="0" y="32717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2468744">
            <a:off x="3768842" y="5750952"/>
            <a:ext cx="1706332" cy="516165"/>
          </a:xfrm>
          <a:custGeom>
            <a:avLst/>
            <a:gdLst/>
            <a:ahLst/>
            <a:cxnLst/>
            <a:rect l="l" t="t" r="r" b="b"/>
            <a:pathLst>
              <a:path w="1706332" h="516165">
                <a:moveTo>
                  <a:pt x="0" y="0"/>
                </a:moveTo>
                <a:lnTo>
                  <a:pt x="1706332" y="0"/>
                </a:lnTo>
                <a:lnTo>
                  <a:pt x="1706332" y="516166"/>
                </a:lnTo>
                <a:lnTo>
                  <a:pt x="0" y="5161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3248000" y="4136134"/>
            <a:ext cx="4404586" cy="4404586"/>
          </a:xfrm>
          <a:custGeom>
            <a:avLst/>
            <a:gdLst/>
            <a:ahLst/>
            <a:cxnLst/>
            <a:rect l="l" t="t" r="r" b="b"/>
            <a:pathLst>
              <a:path w="4404586" h="4404586">
                <a:moveTo>
                  <a:pt x="0" y="0"/>
                </a:moveTo>
                <a:lnTo>
                  <a:pt x="4404586" y="0"/>
                </a:lnTo>
                <a:lnTo>
                  <a:pt x="4404586" y="4404586"/>
                </a:lnTo>
                <a:lnTo>
                  <a:pt x="0" y="44045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13007340" y="9589770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-71">
                <a:solidFill>
                  <a:srgbClr val="DDB814"/>
                </a:solidFill>
                <a:latin typeface="Open Sans"/>
              </a:rPr>
              <a:t>6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97700" y="672043"/>
            <a:ext cx="12693886" cy="54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5"/>
              </a:lnSpc>
            </a:pPr>
            <a:r>
              <a:rPr lang="en-US" sz="3856" spc="120">
                <a:solidFill>
                  <a:srgbClr val="FFD000"/>
                </a:solidFill>
                <a:latin typeface="Anton"/>
              </a:rPr>
              <a:t>Different places of accomodation and social support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291586" y="1610090"/>
            <a:ext cx="4171445" cy="119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5"/>
              </a:lnSpc>
              <a:spcBef>
                <a:spcPct val="0"/>
              </a:spcBef>
            </a:pPr>
            <a:r>
              <a:rPr lang="en-US" sz="2637" spc="-105">
                <a:solidFill>
                  <a:srgbClr val="000000"/>
                </a:solidFill>
                <a:latin typeface="Open Sans Bold"/>
              </a:rPr>
              <a:t>Average lenght of stay : 473 days</a:t>
            </a:r>
          </a:p>
          <a:p>
            <a:pPr algn="ctr">
              <a:lnSpc>
                <a:spcPts val="3165"/>
              </a:lnSpc>
              <a:spcBef>
                <a:spcPct val="0"/>
              </a:spcBef>
            </a:pPr>
            <a:r>
              <a:rPr lang="en-US" sz="2637" spc="-105">
                <a:solidFill>
                  <a:srgbClr val="000000"/>
                </a:solidFill>
                <a:latin typeface="Open Sans Bold"/>
              </a:rPr>
              <a:t>Occupancy rate : 97.1%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046308" y="5589998"/>
            <a:ext cx="4829208" cy="4155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3"/>
              </a:lnSpc>
            </a:pPr>
            <a:r>
              <a:rPr lang="en-US" sz="2995">
                <a:solidFill>
                  <a:srgbClr val="000000"/>
                </a:solidFill>
                <a:latin typeface="Open Sans Extra Bold"/>
              </a:rPr>
              <a:t>Global social support</a:t>
            </a:r>
          </a:p>
          <a:p>
            <a:pPr algn="ctr">
              <a:lnSpc>
                <a:spcPts val="4193"/>
              </a:lnSpc>
            </a:pPr>
            <a:endParaRPr lang="en-US" sz="2995">
              <a:solidFill>
                <a:srgbClr val="000000"/>
              </a:solidFill>
              <a:latin typeface="Open Sans Extra Bold"/>
            </a:endParaRPr>
          </a:p>
          <a:p>
            <a:pPr algn="ctr">
              <a:lnSpc>
                <a:spcPts val="4193"/>
              </a:lnSpc>
            </a:pPr>
            <a:r>
              <a:rPr lang="en-US" sz="2995">
                <a:solidFill>
                  <a:srgbClr val="000000"/>
                </a:solidFill>
                <a:latin typeface="Open Sans Extra Bold"/>
              </a:rPr>
              <a:t> Asylum application</a:t>
            </a:r>
          </a:p>
          <a:p>
            <a:pPr algn="ctr">
              <a:lnSpc>
                <a:spcPts val="4193"/>
              </a:lnSpc>
            </a:pPr>
            <a:endParaRPr lang="en-US" sz="2995">
              <a:solidFill>
                <a:srgbClr val="000000"/>
              </a:solidFill>
              <a:latin typeface="Open Sans Extra Bold"/>
            </a:endParaRPr>
          </a:p>
          <a:p>
            <a:pPr algn="ctr">
              <a:lnSpc>
                <a:spcPts val="4193"/>
              </a:lnSpc>
            </a:pPr>
            <a:endParaRPr lang="en-US" sz="2995">
              <a:solidFill>
                <a:srgbClr val="000000"/>
              </a:solidFill>
              <a:latin typeface="Open Sans Extra Bold"/>
            </a:endParaRPr>
          </a:p>
          <a:p>
            <a:pPr algn="ctr">
              <a:lnSpc>
                <a:spcPts val="4193"/>
              </a:lnSpc>
            </a:pPr>
            <a:endParaRPr lang="en-US" sz="2995">
              <a:solidFill>
                <a:srgbClr val="000000"/>
              </a:solidFill>
              <a:latin typeface="Open Sans Extra Bold"/>
            </a:endParaRPr>
          </a:p>
          <a:p>
            <a:pPr algn="ctr">
              <a:lnSpc>
                <a:spcPts val="4193"/>
              </a:lnSpc>
            </a:pPr>
            <a:endParaRPr lang="en-US" sz="2995">
              <a:solidFill>
                <a:srgbClr val="000000"/>
              </a:solidFill>
              <a:latin typeface="Open Sans Extra Bold"/>
            </a:endParaRPr>
          </a:p>
          <a:p>
            <a:pPr algn="ctr">
              <a:lnSpc>
                <a:spcPts val="4193"/>
              </a:lnSpc>
            </a:pPr>
            <a:endParaRPr lang="en-US" sz="2995">
              <a:solidFill>
                <a:srgbClr val="000000"/>
              </a:solidFill>
              <a:latin typeface="Open Sans Extra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68612" y="154732"/>
            <a:ext cx="2454557" cy="1471711"/>
          </a:xfrm>
          <a:custGeom>
            <a:avLst/>
            <a:gdLst/>
            <a:ahLst/>
            <a:cxnLst/>
            <a:rect l="l" t="t" r="r" b="b"/>
            <a:pathLst>
              <a:path w="2454557" h="1471711">
                <a:moveTo>
                  <a:pt x="0" y="0"/>
                </a:moveTo>
                <a:lnTo>
                  <a:pt x="2454557" y="0"/>
                </a:lnTo>
                <a:lnTo>
                  <a:pt x="2454557" y="1471711"/>
                </a:lnTo>
                <a:lnTo>
                  <a:pt x="0" y="14717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568612" y="2718050"/>
            <a:ext cx="2252606" cy="1886557"/>
          </a:xfrm>
          <a:custGeom>
            <a:avLst/>
            <a:gdLst/>
            <a:ahLst/>
            <a:cxnLst/>
            <a:rect l="l" t="t" r="r" b="b"/>
            <a:pathLst>
              <a:path w="2252606" h="1886557">
                <a:moveTo>
                  <a:pt x="0" y="0"/>
                </a:moveTo>
                <a:lnTo>
                  <a:pt x="2252606" y="0"/>
                </a:lnTo>
                <a:lnTo>
                  <a:pt x="2252606" y="1886557"/>
                </a:lnTo>
                <a:lnTo>
                  <a:pt x="0" y="18865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908581" y="200550"/>
            <a:ext cx="2046009" cy="2033221"/>
          </a:xfrm>
          <a:custGeom>
            <a:avLst/>
            <a:gdLst/>
            <a:ahLst/>
            <a:cxnLst/>
            <a:rect l="l" t="t" r="r" b="b"/>
            <a:pathLst>
              <a:path w="2046009" h="2033221">
                <a:moveTo>
                  <a:pt x="0" y="0"/>
                </a:moveTo>
                <a:lnTo>
                  <a:pt x="2046009" y="0"/>
                </a:lnTo>
                <a:lnTo>
                  <a:pt x="2046009" y="2033221"/>
                </a:lnTo>
                <a:lnTo>
                  <a:pt x="0" y="20332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189315">
            <a:off x="3135819" y="3234542"/>
            <a:ext cx="1706332" cy="516165"/>
          </a:xfrm>
          <a:custGeom>
            <a:avLst/>
            <a:gdLst/>
            <a:ahLst/>
            <a:cxnLst/>
            <a:rect l="l" t="t" r="r" b="b"/>
            <a:pathLst>
              <a:path w="1706332" h="516165">
                <a:moveTo>
                  <a:pt x="0" y="0"/>
                </a:moveTo>
                <a:lnTo>
                  <a:pt x="1706332" y="0"/>
                </a:lnTo>
                <a:lnTo>
                  <a:pt x="1706332" y="516166"/>
                </a:lnTo>
                <a:lnTo>
                  <a:pt x="0" y="5161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00100" y="4701436"/>
            <a:ext cx="3985323" cy="3487157"/>
          </a:xfrm>
          <a:custGeom>
            <a:avLst/>
            <a:gdLst/>
            <a:ahLst/>
            <a:cxnLst/>
            <a:rect l="l" t="t" r="r" b="b"/>
            <a:pathLst>
              <a:path w="3985323" h="3487157">
                <a:moveTo>
                  <a:pt x="0" y="0"/>
                </a:moveTo>
                <a:lnTo>
                  <a:pt x="3985323" y="0"/>
                </a:lnTo>
                <a:lnTo>
                  <a:pt x="3985323" y="3487157"/>
                </a:lnTo>
                <a:lnTo>
                  <a:pt x="0" y="34871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867421" y="5269171"/>
            <a:ext cx="3985323" cy="2509993"/>
            <a:chOff x="-499571" y="0"/>
            <a:chExt cx="5313764" cy="3067149"/>
          </a:xfrm>
        </p:grpSpPr>
        <p:sp>
          <p:nvSpPr>
            <p:cNvPr id="8" name="Freeform 8"/>
            <p:cNvSpPr/>
            <p:nvPr/>
          </p:nvSpPr>
          <p:spPr>
            <a:xfrm>
              <a:off x="16500" y="18366"/>
              <a:ext cx="4207575" cy="3030417"/>
            </a:xfrm>
            <a:custGeom>
              <a:avLst/>
              <a:gdLst/>
              <a:ahLst/>
              <a:cxnLst/>
              <a:rect l="l" t="t" r="r" b="b"/>
              <a:pathLst>
                <a:path w="4207575" h="3030417">
                  <a:moveTo>
                    <a:pt x="455738" y="0"/>
                  </a:moveTo>
                  <a:lnTo>
                    <a:pt x="4207576" y="0"/>
                  </a:lnTo>
                  <a:lnTo>
                    <a:pt x="4207576" y="2525348"/>
                  </a:lnTo>
                  <a:cubicBezTo>
                    <a:pt x="4207576" y="2804330"/>
                    <a:pt x="4003632" y="3030417"/>
                    <a:pt x="3751837" y="3030417"/>
                  </a:cubicBezTo>
                  <a:lnTo>
                    <a:pt x="0" y="3030417"/>
                  </a:lnTo>
                  <a:lnTo>
                    <a:pt x="0" y="505070"/>
                  </a:lnTo>
                  <a:cubicBezTo>
                    <a:pt x="0" y="226088"/>
                    <a:pt x="203944" y="0"/>
                    <a:pt x="455738" y="0"/>
                  </a:cubicBezTo>
                  <a:close/>
                </a:path>
              </a:pathLst>
            </a:custGeom>
            <a:solidFill>
              <a:srgbClr val="73827B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4240576" cy="3067149"/>
            </a:xfrm>
            <a:custGeom>
              <a:avLst/>
              <a:gdLst/>
              <a:ahLst/>
              <a:cxnLst/>
              <a:rect l="l" t="t" r="r" b="b"/>
              <a:pathLst>
                <a:path w="4240576" h="3067149">
                  <a:moveTo>
                    <a:pt x="472238" y="0"/>
                  </a:moveTo>
                  <a:lnTo>
                    <a:pt x="4224076" y="0"/>
                  </a:lnTo>
                  <a:cubicBezTo>
                    <a:pt x="4233151" y="0"/>
                    <a:pt x="4240576" y="8265"/>
                    <a:pt x="4240576" y="18366"/>
                  </a:cubicBezTo>
                  <a:lnTo>
                    <a:pt x="4240576" y="2543714"/>
                  </a:lnTo>
                  <a:lnTo>
                    <a:pt x="4224076" y="2543714"/>
                  </a:lnTo>
                  <a:lnTo>
                    <a:pt x="4240576" y="2543714"/>
                  </a:lnTo>
                  <a:cubicBezTo>
                    <a:pt x="4240576" y="2832797"/>
                    <a:pt x="4029042" y="3067149"/>
                    <a:pt x="3768337" y="3067149"/>
                  </a:cubicBezTo>
                  <a:lnTo>
                    <a:pt x="3768337" y="3048783"/>
                  </a:lnTo>
                  <a:lnTo>
                    <a:pt x="3768337" y="3067149"/>
                  </a:lnTo>
                  <a:lnTo>
                    <a:pt x="16500" y="3067149"/>
                  </a:lnTo>
                  <a:cubicBezTo>
                    <a:pt x="7425" y="3067149"/>
                    <a:pt x="0" y="3058884"/>
                    <a:pt x="0" y="3048783"/>
                  </a:cubicBezTo>
                  <a:lnTo>
                    <a:pt x="0" y="523436"/>
                  </a:lnTo>
                  <a:lnTo>
                    <a:pt x="16500" y="523436"/>
                  </a:lnTo>
                  <a:lnTo>
                    <a:pt x="0" y="523436"/>
                  </a:lnTo>
                  <a:cubicBezTo>
                    <a:pt x="0" y="234352"/>
                    <a:pt x="211534" y="0"/>
                    <a:pt x="472238" y="0"/>
                  </a:cubicBezTo>
                  <a:cubicBezTo>
                    <a:pt x="477354" y="0"/>
                    <a:pt x="482139" y="2571"/>
                    <a:pt x="485274" y="6979"/>
                  </a:cubicBezTo>
                  <a:lnTo>
                    <a:pt x="472238" y="18366"/>
                  </a:lnTo>
                  <a:lnTo>
                    <a:pt x="472238" y="0"/>
                  </a:lnTo>
                  <a:moveTo>
                    <a:pt x="472238" y="36732"/>
                  </a:moveTo>
                  <a:cubicBezTo>
                    <a:pt x="467123" y="36732"/>
                    <a:pt x="462338" y="34161"/>
                    <a:pt x="459203" y="29753"/>
                  </a:cubicBezTo>
                  <a:lnTo>
                    <a:pt x="472238" y="18366"/>
                  </a:lnTo>
                  <a:lnTo>
                    <a:pt x="472238" y="36732"/>
                  </a:lnTo>
                  <a:cubicBezTo>
                    <a:pt x="229519" y="36732"/>
                    <a:pt x="33001" y="254739"/>
                    <a:pt x="33001" y="523436"/>
                  </a:cubicBezTo>
                  <a:lnTo>
                    <a:pt x="33001" y="3048783"/>
                  </a:lnTo>
                  <a:lnTo>
                    <a:pt x="16500" y="3048783"/>
                  </a:lnTo>
                  <a:lnTo>
                    <a:pt x="16500" y="3030417"/>
                  </a:lnTo>
                  <a:lnTo>
                    <a:pt x="3768337" y="3030417"/>
                  </a:lnTo>
                  <a:cubicBezTo>
                    <a:pt x="4010892" y="3030417"/>
                    <a:pt x="4207575" y="2812410"/>
                    <a:pt x="4207575" y="2543714"/>
                  </a:cubicBezTo>
                  <a:lnTo>
                    <a:pt x="4207575" y="18366"/>
                  </a:lnTo>
                  <a:lnTo>
                    <a:pt x="4224076" y="18366"/>
                  </a:lnTo>
                  <a:lnTo>
                    <a:pt x="4224076" y="36732"/>
                  </a:lnTo>
                  <a:lnTo>
                    <a:pt x="472238" y="36732"/>
                  </a:lnTo>
                  <a:close/>
                </a:path>
              </a:pathLst>
            </a:custGeom>
            <a:solidFill>
              <a:srgbClr val="425A7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-499571" y="487672"/>
              <a:ext cx="5313764" cy="212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799" spc="-109" dirty="0">
                  <a:solidFill>
                    <a:srgbClr val="FFD000"/>
                  </a:solidFill>
                  <a:latin typeface="Open Sans Bold"/>
                </a:rPr>
                <a:t>5 days to go to </a:t>
              </a:r>
            </a:p>
            <a:p>
              <a:pPr algn="ctr">
                <a:lnSpc>
                  <a:spcPts val="3359"/>
                </a:lnSpc>
              </a:pPr>
              <a:r>
                <a:rPr lang="en-US" sz="2799" spc="-109" dirty="0" err="1">
                  <a:solidFill>
                    <a:srgbClr val="FFD000"/>
                  </a:solidFill>
                  <a:latin typeface="Open Sans Bold"/>
                </a:rPr>
                <a:t>accomodation</a:t>
              </a:r>
              <a:endParaRPr lang="en-US" sz="2799" spc="-109" dirty="0">
                <a:solidFill>
                  <a:srgbClr val="FFD000"/>
                </a:solidFill>
                <a:latin typeface="Open Sans Bold"/>
              </a:endParaRPr>
            </a:p>
            <a:p>
              <a:pPr algn="ctr">
                <a:lnSpc>
                  <a:spcPts val="3359"/>
                </a:lnSpc>
              </a:pPr>
              <a:r>
                <a:rPr lang="en-US" sz="2799" spc="-109" dirty="0">
                  <a:solidFill>
                    <a:srgbClr val="FFD000"/>
                  </a:solidFill>
                  <a:latin typeface="Open Sans Bold"/>
                </a:rPr>
                <a:t>if no, loss of</a:t>
              </a:r>
            </a:p>
            <a:p>
              <a:pPr algn="ctr">
                <a:lnSpc>
                  <a:spcPts val="3359"/>
                </a:lnSpc>
              </a:pPr>
              <a:r>
                <a:rPr lang="en-US" sz="2799" spc="-109" dirty="0">
                  <a:solidFill>
                    <a:srgbClr val="FFD000"/>
                  </a:solidFill>
                  <a:latin typeface="Open Sans Bold"/>
                </a:rPr>
                <a:t>Material reception</a:t>
              </a:r>
            </a:p>
            <a:p>
              <a:pPr algn="ctr">
                <a:lnSpc>
                  <a:spcPts val="3359"/>
                </a:lnSpc>
              </a:pPr>
              <a:r>
                <a:rPr lang="en-US" sz="2799" spc="-111" dirty="0">
                  <a:solidFill>
                    <a:srgbClr val="FFD000"/>
                  </a:solidFill>
                  <a:latin typeface="Open Sans Bold"/>
                </a:rPr>
                <a:t>conditions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800100" y="338278"/>
            <a:ext cx="1822043" cy="1895493"/>
          </a:xfrm>
          <a:custGeom>
            <a:avLst/>
            <a:gdLst/>
            <a:ahLst/>
            <a:cxnLst/>
            <a:rect l="l" t="t" r="r" b="b"/>
            <a:pathLst>
              <a:path w="1822043" h="1895493">
                <a:moveTo>
                  <a:pt x="0" y="0"/>
                </a:moveTo>
                <a:lnTo>
                  <a:pt x="1822043" y="0"/>
                </a:lnTo>
                <a:lnTo>
                  <a:pt x="1822043" y="1895493"/>
                </a:lnTo>
                <a:lnTo>
                  <a:pt x="0" y="189549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761565" y="200550"/>
            <a:ext cx="2211735" cy="1884070"/>
          </a:xfrm>
          <a:custGeom>
            <a:avLst/>
            <a:gdLst/>
            <a:ahLst/>
            <a:cxnLst/>
            <a:rect l="l" t="t" r="r" b="b"/>
            <a:pathLst>
              <a:path w="2211735" h="1884070">
                <a:moveTo>
                  <a:pt x="0" y="0"/>
                </a:moveTo>
                <a:lnTo>
                  <a:pt x="2211735" y="0"/>
                </a:lnTo>
                <a:lnTo>
                  <a:pt x="2211735" y="1884070"/>
                </a:lnTo>
                <a:lnTo>
                  <a:pt x="0" y="18840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607913" y="2737548"/>
            <a:ext cx="1706332" cy="516165"/>
          </a:xfrm>
          <a:custGeom>
            <a:avLst/>
            <a:gdLst/>
            <a:ahLst/>
            <a:cxnLst/>
            <a:rect l="l" t="t" r="r" b="b"/>
            <a:pathLst>
              <a:path w="1706332" h="516165">
                <a:moveTo>
                  <a:pt x="0" y="0"/>
                </a:moveTo>
                <a:lnTo>
                  <a:pt x="1706332" y="0"/>
                </a:lnTo>
                <a:lnTo>
                  <a:pt x="1706332" y="516165"/>
                </a:lnTo>
                <a:lnTo>
                  <a:pt x="0" y="5161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6529739">
            <a:off x="9880561" y="3605199"/>
            <a:ext cx="1706332" cy="516165"/>
          </a:xfrm>
          <a:custGeom>
            <a:avLst/>
            <a:gdLst/>
            <a:ahLst/>
            <a:cxnLst/>
            <a:rect l="l" t="t" r="r" b="b"/>
            <a:pathLst>
              <a:path w="1706332" h="516165">
                <a:moveTo>
                  <a:pt x="0" y="0"/>
                </a:moveTo>
                <a:lnTo>
                  <a:pt x="1706332" y="0"/>
                </a:lnTo>
                <a:lnTo>
                  <a:pt x="1706332" y="516165"/>
                </a:lnTo>
                <a:lnTo>
                  <a:pt x="0" y="5161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110916" y="5269171"/>
            <a:ext cx="3243319" cy="2883605"/>
          </a:xfrm>
          <a:custGeom>
            <a:avLst/>
            <a:gdLst/>
            <a:ahLst/>
            <a:cxnLst/>
            <a:rect l="l" t="t" r="r" b="b"/>
            <a:pathLst>
              <a:path w="3243319" h="2883605">
                <a:moveTo>
                  <a:pt x="0" y="0"/>
                </a:moveTo>
                <a:lnTo>
                  <a:pt x="3243319" y="0"/>
                </a:lnTo>
                <a:lnTo>
                  <a:pt x="3243319" y="2883605"/>
                </a:lnTo>
                <a:lnTo>
                  <a:pt x="0" y="288360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267242" y="4282608"/>
            <a:ext cx="1687348" cy="1721784"/>
          </a:xfrm>
          <a:custGeom>
            <a:avLst/>
            <a:gdLst/>
            <a:ahLst/>
            <a:cxnLst/>
            <a:rect l="l" t="t" r="r" b="b"/>
            <a:pathLst>
              <a:path w="1687348" h="1721784">
                <a:moveTo>
                  <a:pt x="0" y="0"/>
                </a:moveTo>
                <a:lnTo>
                  <a:pt x="1687348" y="0"/>
                </a:lnTo>
                <a:lnTo>
                  <a:pt x="1687348" y="1721784"/>
                </a:lnTo>
                <a:lnTo>
                  <a:pt x="0" y="172178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3007340" y="9589770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-71">
                <a:solidFill>
                  <a:srgbClr val="787A52"/>
                </a:solidFill>
                <a:latin typeface="Open Sans"/>
              </a:rPr>
              <a:t>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085548" y="8467101"/>
            <a:ext cx="3706611" cy="1313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FFC31F"/>
                </a:solidFill>
                <a:latin typeface="Open Sans Bold"/>
              </a:rPr>
              <a:t>Emergency </a:t>
            </a:r>
          </a:p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FFC31F"/>
                </a:solidFill>
                <a:latin typeface="Open Sans Bold"/>
              </a:rPr>
              <a:t>Accomodation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049459" y="4615711"/>
            <a:ext cx="5238541" cy="4899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3"/>
              </a:lnSpc>
            </a:pPr>
            <a:endParaRPr/>
          </a:p>
          <a:p>
            <a:pPr algn="ctr">
              <a:lnSpc>
                <a:spcPts val="5603"/>
              </a:lnSpc>
            </a:pPr>
            <a:r>
              <a:rPr lang="en-US" sz="4002">
                <a:solidFill>
                  <a:srgbClr val="FFC31F"/>
                </a:solidFill>
                <a:latin typeface="Open Sans Bold"/>
              </a:rPr>
              <a:t>Personal solutions </a:t>
            </a:r>
          </a:p>
          <a:p>
            <a:pPr algn="ctr">
              <a:lnSpc>
                <a:spcPts val="5603"/>
              </a:lnSpc>
            </a:pPr>
            <a:endParaRPr lang="en-US" sz="4002">
              <a:solidFill>
                <a:srgbClr val="FFC31F"/>
              </a:solidFill>
              <a:latin typeface="Open Sans Bold"/>
            </a:endParaRPr>
          </a:p>
          <a:p>
            <a:pPr algn="ctr">
              <a:lnSpc>
                <a:spcPts val="5603"/>
              </a:lnSpc>
            </a:pPr>
            <a:r>
              <a:rPr lang="en-US" sz="4002">
                <a:solidFill>
                  <a:srgbClr val="FFC31F"/>
                </a:solidFill>
                <a:latin typeface="Open Sans Bold"/>
              </a:rPr>
              <a:t>Informal living</a:t>
            </a:r>
          </a:p>
          <a:p>
            <a:pPr algn="ctr">
              <a:lnSpc>
                <a:spcPts val="5603"/>
              </a:lnSpc>
            </a:pPr>
            <a:r>
              <a:rPr lang="en-US" sz="4002">
                <a:solidFill>
                  <a:srgbClr val="FFC31F"/>
                </a:solidFill>
                <a:latin typeface="Open Sans Bold"/>
              </a:rPr>
              <a:t>spaces</a:t>
            </a:r>
          </a:p>
          <a:p>
            <a:pPr algn="ctr">
              <a:lnSpc>
                <a:spcPts val="5603"/>
              </a:lnSpc>
            </a:pPr>
            <a:endParaRPr lang="en-US" sz="4002">
              <a:solidFill>
                <a:srgbClr val="FFC31F"/>
              </a:solidFill>
              <a:latin typeface="Open Sans Bold"/>
            </a:endParaRPr>
          </a:p>
          <a:p>
            <a:pPr algn="ctr">
              <a:lnSpc>
                <a:spcPts val="5603"/>
              </a:lnSpc>
            </a:pPr>
            <a:r>
              <a:rPr lang="en-US" sz="4002">
                <a:solidFill>
                  <a:srgbClr val="FFC31F"/>
                </a:solidFill>
                <a:latin typeface="Open Sans Bold"/>
              </a:rPr>
              <a:t>Solidarity spaces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24704" y="4452937"/>
            <a:ext cx="1848200" cy="613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2"/>
              </a:lnSpc>
            </a:pPr>
            <a:r>
              <a:rPr lang="en-US" sz="3609">
                <a:solidFill>
                  <a:srgbClr val="C6302C"/>
                </a:solidFill>
                <a:latin typeface="Open Sans Bold"/>
              </a:rPr>
              <a:t>115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815445" y="2216214"/>
            <a:ext cx="6116141" cy="521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Open Sans Bold"/>
              </a:rPr>
              <a:t>Yes, accomodation is ok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548804" y="2196716"/>
            <a:ext cx="6116141" cy="521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Open Sans Bold"/>
              </a:rPr>
              <a:t>No accomodation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16" ma:contentTypeDescription="Create a new document." ma:contentTypeScope="" ma:versionID="3cd6d71eb31930f2053e9e205eb13d80">
  <xsd:schema xmlns:xsd="http://www.w3.org/2001/XMLSchema" xmlns:xs="http://www.w3.org/2001/XMLSchema" xmlns:p="http://schemas.microsoft.com/office/2006/metadata/properties" xmlns:ns2="eb4defa2-306d-42f3-a45c-d773604bc3b6" xmlns:ns3="8e12d9bd-ea3e-4137-9ea7-b65ad54deda4" xmlns:ns4="97ff6bad-ea69-4c81-826a-bb0324ae1e36" targetNamespace="http://schemas.microsoft.com/office/2006/metadata/properties" ma:root="true" ma:fieldsID="e87bc6203fc8620a712b996371ed5ee1" ns2:_="" ns3:_="" ns4:_="">
    <xsd:import namespace="eb4defa2-306d-42f3-a45c-d773604bc3b6"/>
    <xsd:import namespace="8e12d9bd-ea3e-4137-9ea7-b65ad54deda4"/>
    <xsd:import namespace="97ff6bad-ea69-4c81-826a-bb0324ae1e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05760b-5bc9-46b2-a7b5-dbc7377b68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f6bad-ea69-4c81-826a-bb0324ae1e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842be00-423f-4ee5-af92-00e24213efa5}" ma:internalName="TaxCatchAll" ma:showField="CatchAllData" ma:web="97ff6bad-ea69-4c81-826a-bb0324ae1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12d9bd-ea3e-4137-9ea7-b65ad54deda4">
      <Terms xmlns="http://schemas.microsoft.com/office/infopath/2007/PartnerControls"/>
    </lcf76f155ced4ddcb4097134ff3c332f>
    <TaxCatchAll xmlns="97ff6bad-ea69-4c81-826a-bb0324ae1e36" xsi:nil="true"/>
  </documentManagement>
</p:properties>
</file>

<file path=customXml/itemProps1.xml><?xml version="1.0" encoding="utf-8"?>
<ds:datastoreItem xmlns:ds="http://schemas.openxmlformats.org/officeDocument/2006/customXml" ds:itemID="{6DB38D3D-ACB8-4285-8D58-0F88CB1B44B6}"/>
</file>

<file path=customXml/itemProps2.xml><?xml version="1.0" encoding="utf-8"?>
<ds:datastoreItem xmlns:ds="http://schemas.openxmlformats.org/officeDocument/2006/customXml" ds:itemID="{D0DF6924-525F-495B-A643-F42120BA0904}"/>
</file>

<file path=customXml/itemProps3.xml><?xml version="1.0" encoding="utf-8"?>
<ds:datastoreItem xmlns:ds="http://schemas.openxmlformats.org/officeDocument/2006/customXml" ds:itemID="{2583CC72-D057-4CAB-8FAA-ECACEAC119C7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489</Words>
  <Application>Microsoft Office PowerPoint</Application>
  <PresentationFormat>Custom</PresentationFormat>
  <Paragraphs>173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Anton</vt:lpstr>
      <vt:lpstr>Open Sans Bold</vt:lpstr>
      <vt:lpstr>Prompt Light Bold</vt:lpstr>
      <vt:lpstr>Arial</vt:lpstr>
      <vt:lpstr>Open Sans</vt:lpstr>
      <vt:lpstr>Calibri</vt:lpstr>
      <vt:lpstr>Open Sans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Forum presentation template v1 Brouillon (003).pptx</dc:title>
  <cp:lastModifiedBy>Adèle CROISE</cp:lastModifiedBy>
  <cp:revision>2</cp:revision>
  <dcterms:created xsi:type="dcterms:W3CDTF">2006-08-16T00:00:00Z</dcterms:created>
  <dcterms:modified xsi:type="dcterms:W3CDTF">2023-06-08T09:04:55Z</dcterms:modified>
  <dc:identifier>DAFj6jgnD1A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0x010100810C49E8E779E44D8844BE7BFF36D096</vt:lpwstr>
  </property>
</Properties>
</file>