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entation.xml" ContentType="application/vnd.openxmlformats-officedocument.presentationml.presentation.main+xml"/>
  <Override PartName="/ppt/slideLayouts/slideLayout7.xml" ContentType="application/vnd.openxmlformats-officedocument.presentationml.slideLayout+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1.xml" ContentType="application/vnd.openxmlformats-officedocument.theme+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theme/theme3.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ppt/revisionInfo.xml" ContentType="application/vnd.ms-powerpoint.revisioninfo+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handoutMasterIdLst>
    <p:handoutMasterId r:id="rId20"/>
  </p:handoutMasterIdLst>
  <p:sldIdLst>
    <p:sldId id="260" r:id="rId2"/>
    <p:sldId id="276" r:id="rId3"/>
    <p:sldId id="261" r:id="rId4"/>
    <p:sldId id="277" r:id="rId5"/>
    <p:sldId id="279" r:id="rId6"/>
    <p:sldId id="262" r:id="rId7"/>
    <p:sldId id="280" r:id="rId8"/>
    <p:sldId id="281" r:id="rId9"/>
    <p:sldId id="282" r:id="rId10"/>
    <p:sldId id="283" r:id="rId11"/>
    <p:sldId id="284" r:id="rId12"/>
    <p:sldId id="285" r:id="rId13"/>
    <p:sldId id="286" r:id="rId14"/>
    <p:sldId id="287" r:id="rId15"/>
    <p:sldId id="288" r:id="rId16"/>
    <p:sldId id="289" r:id="rId17"/>
    <p:sldId id="290"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B7BA5"/>
    <a:srgbClr val="D4DBD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902E1A0-5621-4E54-840A-A7BCA21E9907}" v="210" dt="2023-04-27T12:44:58.66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853" autoAdjust="0"/>
    <p:restoredTop sz="94660"/>
  </p:normalViewPr>
  <p:slideViewPr>
    <p:cSldViewPr snapToGrid="0">
      <p:cViewPr>
        <p:scale>
          <a:sx n="70" d="100"/>
          <a:sy n="70" d="100"/>
        </p:scale>
        <p:origin x="464" y="904"/>
      </p:cViewPr>
      <p:guideLst/>
    </p:cSldViewPr>
  </p:slideViewPr>
  <p:notesTextViewPr>
    <p:cViewPr>
      <p:scale>
        <a:sx n="1" d="1"/>
        <a:sy n="1" d="1"/>
      </p:scale>
      <p:origin x="0" y="0"/>
    </p:cViewPr>
  </p:notesTextViewPr>
  <p:notesViewPr>
    <p:cSldViewPr snapToGrid="0">
      <p:cViewPr varScale="1">
        <p:scale>
          <a:sx n="56" d="100"/>
          <a:sy n="56" d="100"/>
        </p:scale>
        <p:origin x="2588" y="5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ustomXml" Target="../customXml/item1.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28" Type="http://schemas.openxmlformats.org/officeDocument/2006/relationships/customXml" Target="../customXml/item3.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 Id="rId27" Type="http://schemas.openxmlformats.org/officeDocument/2006/relationships/customXml" Target="../customXml/item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B1F714F-C555-6717-4F7E-7668088C187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E54B3817-A032-6116-C33A-77041C11687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59F09DC-2735-40A3-857D-30348F3DC8B4}" type="datetimeFigureOut">
              <a:rPr lang="en-GB" smtClean="0"/>
              <a:t>25/05/2023</a:t>
            </a:fld>
            <a:endParaRPr lang="en-GB"/>
          </a:p>
        </p:txBody>
      </p:sp>
      <p:sp>
        <p:nvSpPr>
          <p:cNvPr id="4" name="Footer Placeholder 3">
            <a:extLst>
              <a:ext uri="{FF2B5EF4-FFF2-40B4-BE49-F238E27FC236}">
                <a16:creationId xmlns:a16="http://schemas.microsoft.com/office/drawing/2014/main" id="{2B797A98-7AD6-93B3-D065-D500A7ABA7B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68D0AC05-FE84-1F97-3542-6C85D75A6AF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4D18655-9B47-4EAE-8949-81D29BD87AF4}" type="slidenum">
              <a:rPr lang="en-GB" smtClean="0"/>
              <a:t>‹#›</a:t>
            </a:fld>
            <a:endParaRPr lang="en-GB"/>
          </a:p>
        </p:txBody>
      </p:sp>
    </p:spTree>
    <p:extLst>
      <p:ext uri="{BB962C8B-B14F-4D97-AF65-F5344CB8AC3E}">
        <p14:creationId xmlns:p14="http://schemas.microsoft.com/office/powerpoint/2010/main" val="18197561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2824966-A182-49E9-8BB8-AB8587C7EC3A}" type="datetimeFigureOut">
              <a:rPr lang="en-GB" smtClean="0"/>
              <a:t>25/05/2023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BAFDC9A-E9CB-4B58-9D7B-86A6AD0F1ED4}" type="slidenum">
              <a:rPr lang="en-GB" smtClean="0"/>
              <a:t>‹#›</a:t>
            </a:fld>
            <a:endParaRPr lang="en-GB"/>
          </a:p>
        </p:txBody>
      </p:sp>
    </p:spTree>
    <p:extLst>
      <p:ext uri="{BB962C8B-B14F-4D97-AF65-F5344CB8AC3E}">
        <p14:creationId xmlns:p14="http://schemas.microsoft.com/office/powerpoint/2010/main" val="25468735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rgbClr val="D4DBDF">
            <a:alpha val="73000"/>
          </a:srgbClr>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1D26FBB-CB12-EB58-82CF-28BE843A1761}"/>
              </a:ext>
            </a:extLst>
          </p:cNvPr>
          <p:cNvSpPr/>
          <p:nvPr userDrawn="1"/>
        </p:nvSpPr>
        <p:spPr>
          <a:xfrm>
            <a:off x="-1" y="0"/>
            <a:ext cx="903746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picture containing mountain, nature, dark&#10;&#10;Description automatically generated">
            <a:extLst>
              <a:ext uri="{FF2B5EF4-FFF2-40B4-BE49-F238E27FC236}">
                <a16:creationId xmlns:a16="http://schemas.microsoft.com/office/drawing/2014/main" id="{437F5337-E263-4B36-5DD1-839D7BED0ABE}"/>
              </a:ext>
            </a:extLst>
          </p:cNvPr>
          <p:cNvPicPr>
            <a:picLocks noChangeAspect="1"/>
          </p:cNvPicPr>
          <p:nvPr userDrawn="1"/>
        </p:nvPicPr>
        <p:blipFill>
          <a:blip r:embed="rId2">
            <a:alphaModFix amt="35000"/>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a:off x="-1303006" y="-652361"/>
            <a:ext cx="7618275" cy="5258266"/>
          </a:xfrm>
          <a:prstGeom prst="rect">
            <a:avLst/>
          </a:prstGeom>
        </p:spPr>
      </p:pic>
      <p:cxnSp>
        <p:nvCxnSpPr>
          <p:cNvPr id="10" name="Straight Connector 9">
            <a:extLst>
              <a:ext uri="{FF2B5EF4-FFF2-40B4-BE49-F238E27FC236}">
                <a16:creationId xmlns:a16="http://schemas.microsoft.com/office/drawing/2014/main" id="{94599EFC-F37C-A970-F2E7-D07CE083C47B}"/>
              </a:ext>
            </a:extLst>
          </p:cNvPr>
          <p:cNvCxnSpPr>
            <a:cxnSpLocks/>
          </p:cNvCxnSpPr>
          <p:nvPr userDrawn="1"/>
        </p:nvCxnSpPr>
        <p:spPr>
          <a:xfrm>
            <a:off x="739466" y="1422401"/>
            <a:ext cx="0" cy="4765335"/>
          </a:xfrm>
          <a:prstGeom prst="line">
            <a:avLst/>
          </a:prstGeom>
          <a:ln w="19050">
            <a:solidFill>
              <a:schemeClr val="accent5">
                <a:lumMod val="20000"/>
                <a:lumOff val="80000"/>
              </a:schemeClr>
            </a:solidFill>
          </a:ln>
        </p:spPr>
        <p:style>
          <a:lnRef idx="1">
            <a:schemeClr val="accent1"/>
          </a:lnRef>
          <a:fillRef idx="0">
            <a:schemeClr val="accent1"/>
          </a:fillRef>
          <a:effectRef idx="0">
            <a:schemeClr val="accent1"/>
          </a:effectRef>
          <a:fontRef idx="minor">
            <a:schemeClr val="tx1"/>
          </a:fontRef>
        </p:style>
      </p:cxnSp>
      <p:pic>
        <p:nvPicPr>
          <p:cNvPr id="14" name="Picture 13" descr="Logo&#10;&#10;Description automatically generated">
            <a:extLst>
              <a:ext uri="{FF2B5EF4-FFF2-40B4-BE49-F238E27FC236}">
                <a16:creationId xmlns:a16="http://schemas.microsoft.com/office/drawing/2014/main" id="{C0E43190-2EF4-05AC-332F-67ABD4167F60}"/>
              </a:ext>
            </a:extLst>
          </p:cNvPr>
          <p:cNvPicPr>
            <a:picLocks noChangeAspect="1"/>
          </p:cNvPicPr>
          <p:nvPr userDrawn="1"/>
        </p:nvPicPr>
        <p:blipFill rotWithShape="1">
          <a:blip r:embed="rId3"/>
          <a:srcRect l="39211" t="39524" r="3564" b="39033"/>
          <a:stretch/>
        </p:blipFill>
        <p:spPr>
          <a:xfrm>
            <a:off x="135219" y="61908"/>
            <a:ext cx="6976780" cy="1470562"/>
          </a:xfrm>
          <a:prstGeom prst="rect">
            <a:avLst/>
          </a:prstGeom>
        </p:spPr>
      </p:pic>
      <p:pic>
        <p:nvPicPr>
          <p:cNvPr id="15" name="Picture 14" descr="Shape&#10;&#10;Description automatically generated with medium confidence">
            <a:extLst>
              <a:ext uri="{FF2B5EF4-FFF2-40B4-BE49-F238E27FC236}">
                <a16:creationId xmlns:a16="http://schemas.microsoft.com/office/drawing/2014/main" id="{AAF821F0-8AF6-9596-09D7-51FFD2E48835}"/>
              </a:ext>
            </a:extLst>
          </p:cNvPr>
          <p:cNvPicPr>
            <a:picLocks noChangeAspect="1"/>
          </p:cNvPicPr>
          <p:nvPr userDrawn="1"/>
        </p:nvPicPr>
        <p:blipFill>
          <a:blip r:embed="rId4"/>
          <a:stretch>
            <a:fillRect/>
          </a:stretch>
        </p:blipFill>
        <p:spPr>
          <a:xfrm>
            <a:off x="10022889" y="243598"/>
            <a:ext cx="1044280" cy="574354"/>
          </a:xfrm>
          <a:prstGeom prst="rect">
            <a:avLst/>
          </a:prstGeom>
        </p:spPr>
      </p:pic>
      <p:pic>
        <p:nvPicPr>
          <p:cNvPr id="16" name="Picture 15" descr="A black and white logo&#10;&#10;Description automatically generated with low confidence">
            <a:extLst>
              <a:ext uri="{FF2B5EF4-FFF2-40B4-BE49-F238E27FC236}">
                <a16:creationId xmlns:a16="http://schemas.microsoft.com/office/drawing/2014/main" id="{A7C29187-A2C3-E88D-D3BB-4D463C012A50}"/>
              </a:ext>
            </a:extLst>
          </p:cNvPr>
          <p:cNvPicPr>
            <a:picLocks noChangeAspect="1"/>
          </p:cNvPicPr>
          <p:nvPr userDrawn="1"/>
        </p:nvPicPr>
        <p:blipFill>
          <a:blip r:embed="rId5"/>
          <a:stretch>
            <a:fillRect/>
          </a:stretch>
        </p:blipFill>
        <p:spPr>
          <a:xfrm>
            <a:off x="11211659" y="100463"/>
            <a:ext cx="666664" cy="711285"/>
          </a:xfrm>
          <a:prstGeom prst="rect">
            <a:avLst/>
          </a:prstGeom>
        </p:spPr>
      </p:pic>
      <p:sp>
        <p:nvSpPr>
          <p:cNvPr id="3" name="Picture Placeholder 2">
            <a:extLst>
              <a:ext uri="{FF2B5EF4-FFF2-40B4-BE49-F238E27FC236}">
                <a16:creationId xmlns:a16="http://schemas.microsoft.com/office/drawing/2014/main" id="{EF01F219-BD86-5D79-FBA2-9535B6C0D58B}"/>
              </a:ext>
            </a:extLst>
          </p:cNvPr>
          <p:cNvSpPr>
            <a:spLocks noGrp="1"/>
          </p:cNvSpPr>
          <p:nvPr>
            <p:ph type="pic" sz="quarter" idx="10"/>
          </p:nvPr>
        </p:nvSpPr>
        <p:spPr>
          <a:xfrm>
            <a:off x="3924300" y="2095500"/>
            <a:ext cx="7953375" cy="2335213"/>
          </a:xfrm>
        </p:spPr>
        <p:txBody>
          <a:bodyPr/>
          <a:lstStyle/>
          <a:p>
            <a:endParaRPr lang="en-GB"/>
          </a:p>
        </p:txBody>
      </p:sp>
      <p:sp>
        <p:nvSpPr>
          <p:cNvPr id="13" name="Text Placeholder 12">
            <a:extLst>
              <a:ext uri="{FF2B5EF4-FFF2-40B4-BE49-F238E27FC236}">
                <a16:creationId xmlns:a16="http://schemas.microsoft.com/office/drawing/2014/main" id="{D1D39137-8244-D1AA-14C3-FF57F83956DD}"/>
              </a:ext>
            </a:extLst>
          </p:cNvPr>
          <p:cNvSpPr>
            <a:spLocks noGrp="1"/>
          </p:cNvSpPr>
          <p:nvPr>
            <p:ph type="body" sz="quarter" idx="11" hasCustomPrompt="1"/>
          </p:nvPr>
        </p:nvSpPr>
        <p:spPr>
          <a:xfrm>
            <a:off x="1066100" y="4811373"/>
            <a:ext cx="3544887" cy="1376363"/>
          </a:xfrm>
        </p:spPr>
        <p:txBody>
          <a:bodyPr>
            <a:noAutofit/>
          </a:bodyPr>
          <a:lstStyle>
            <a:lvl1pPr marL="0" indent="0">
              <a:buNone/>
              <a:defRPr sz="4800">
                <a:latin typeface="+mj-lt"/>
              </a:defRPr>
            </a:lvl1pPr>
          </a:lstStyle>
          <a:p>
            <a:pPr lvl="0"/>
            <a:r>
              <a:rPr lang="en-US" dirty="0"/>
              <a:t>Presentation Title</a:t>
            </a:r>
          </a:p>
        </p:txBody>
      </p:sp>
      <p:sp>
        <p:nvSpPr>
          <p:cNvPr id="18" name="Text Placeholder 17">
            <a:extLst>
              <a:ext uri="{FF2B5EF4-FFF2-40B4-BE49-F238E27FC236}">
                <a16:creationId xmlns:a16="http://schemas.microsoft.com/office/drawing/2014/main" id="{9F078AE2-1C1E-EF1C-53F7-5955558B6380}"/>
              </a:ext>
            </a:extLst>
          </p:cNvPr>
          <p:cNvSpPr>
            <a:spLocks noGrp="1"/>
          </p:cNvSpPr>
          <p:nvPr>
            <p:ph type="body" sz="quarter" idx="12" hasCustomPrompt="1"/>
          </p:nvPr>
        </p:nvSpPr>
        <p:spPr>
          <a:xfrm>
            <a:off x="6023180" y="5576372"/>
            <a:ext cx="2956261" cy="611364"/>
          </a:xfrm>
        </p:spPr>
        <p:txBody>
          <a:bodyPr>
            <a:normAutofit/>
          </a:bodyPr>
          <a:lstStyle>
            <a:lvl1pPr marL="0" indent="0" algn="r">
              <a:buNone/>
              <a:defRPr sz="1800" i="1"/>
            </a:lvl1pPr>
          </a:lstStyle>
          <a:p>
            <a:pPr lvl="0"/>
            <a:r>
              <a:rPr lang="en-GB" dirty="0"/>
              <a:t>Speaker name and organisation</a:t>
            </a:r>
          </a:p>
        </p:txBody>
      </p:sp>
      <p:sp>
        <p:nvSpPr>
          <p:cNvPr id="23" name="Text Placeholder 22">
            <a:extLst>
              <a:ext uri="{FF2B5EF4-FFF2-40B4-BE49-F238E27FC236}">
                <a16:creationId xmlns:a16="http://schemas.microsoft.com/office/drawing/2014/main" id="{3D2242A9-EFB8-9668-BFA8-0067F0B0324A}"/>
              </a:ext>
            </a:extLst>
          </p:cNvPr>
          <p:cNvSpPr>
            <a:spLocks noGrp="1"/>
          </p:cNvSpPr>
          <p:nvPr>
            <p:ph type="body" sz="quarter" idx="13" hasCustomPrompt="1"/>
          </p:nvPr>
        </p:nvSpPr>
        <p:spPr>
          <a:xfrm>
            <a:off x="10794353" y="5882054"/>
            <a:ext cx="1083322" cy="259834"/>
          </a:xfrm>
        </p:spPr>
        <p:txBody>
          <a:bodyPr>
            <a:normAutofit/>
          </a:bodyPr>
          <a:lstStyle>
            <a:lvl1pPr marL="0" indent="0">
              <a:buNone/>
              <a:defRPr sz="1600">
                <a:solidFill>
                  <a:schemeClr val="bg1"/>
                </a:solidFill>
              </a:defRPr>
            </a:lvl1pPr>
          </a:lstStyle>
          <a:p>
            <a:pPr lvl="0"/>
            <a:r>
              <a:rPr lang="en-GB" dirty="0"/>
              <a:t>Insert date</a:t>
            </a:r>
          </a:p>
        </p:txBody>
      </p:sp>
    </p:spTree>
    <p:extLst>
      <p:ext uri="{BB962C8B-B14F-4D97-AF65-F5344CB8AC3E}">
        <p14:creationId xmlns:p14="http://schemas.microsoft.com/office/powerpoint/2010/main" val="1086811678"/>
      </p:ext>
    </p:extLst>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s/Agenda">
    <p:bg>
      <p:bgPr>
        <a:solidFill>
          <a:srgbClr val="D4DBDF">
            <a:alpha val="73000"/>
          </a:srgbClr>
        </a:solidFill>
        <a:effectLst/>
      </p:bgPr>
    </p:bg>
    <p:spTree>
      <p:nvGrpSpPr>
        <p:cNvPr id="1" name=""/>
        <p:cNvGrpSpPr/>
        <p:nvPr/>
      </p:nvGrpSpPr>
      <p:grpSpPr>
        <a:xfrm>
          <a:off x="0" y="0"/>
          <a:ext cx="0" cy="0"/>
          <a:chOff x="0" y="0"/>
          <a:chExt cx="0" cy="0"/>
        </a:xfrm>
      </p:grpSpPr>
      <p:pic>
        <p:nvPicPr>
          <p:cNvPr id="2" name="Picture 1" descr="A picture containing mountain, nature, dark&#10;&#10;Description automatically generated">
            <a:extLst>
              <a:ext uri="{FF2B5EF4-FFF2-40B4-BE49-F238E27FC236}">
                <a16:creationId xmlns:a16="http://schemas.microsoft.com/office/drawing/2014/main" id="{3DDA91FA-2DBD-81A8-EF78-658268FDBA1E}"/>
              </a:ext>
            </a:extLst>
          </p:cNvPr>
          <p:cNvPicPr>
            <a:picLocks noChangeAspect="1"/>
          </p:cNvPicPr>
          <p:nvPr userDrawn="1"/>
        </p:nvPicPr>
        <p:blipFill>
          <a:blip r:embed="rId2">
            <a:alphaModFix amt="35000"/>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a:off x="-1303006" y="-652361"/>
            <a:ext cx="7618275" cy="5258266"/>
          </a:xfrm>
          <a:prstGeom prst="rect">
            <a:avLst/>
          </a:prstGeom>
        </p:spPr>
      </p:pic>
      <p:sp>
        <p:nvSpPr>
          <p:cNvPr id="7" name="Rectangle 6">
            <a:extLst>
              <a:ext uri="{FF2B5EF4-FFF2-40B4-BE49-F238E27FC236}">
                <a16:creationId xmlns:a16="http://schemas.microsoft.com/office/drawing/2014/main" id="{6E0465FD-0CC4-0418-9B71-CB872036858A}"/>
              </a:ext>
            </a:extLst>
          </p:cNvPr>
          <p:cNvSpPr/>
          <p:nvPr userDrawn="1"/>
        </p:nvSpPr>
        <p:spPr>
          <a:xfrm>
            <a:off x="0" y="0"/>
            <a:ext cx="142042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Picture Placeholder 9">
            <a:extLst>
              <a:ext uri="{FF2B5EF4-FFF2-40B4-BE49-F238E27FC236}">
                <a16:creationId xmlns:a16="http://schemas.microsoft.com/office/drawing/2014/main" id="{8CE72609-A3B4-D680-95E2-4FC2BC813780}"/>
              </a:ext>
            </a:extLst>
          </p:cNvPr>
          <p:cNvSpPr>
            <a:spLocks noGrp="1"/>
          </p:cNvSpPr>
          <p:nvPr>
            <p:ph type="pic" sz="quarter" idx="13"/>
          </p:nvPr>
        </p:nvSpPr>
        <p:spPr>
          <a:xfrm>
            <a:off x="7196666" y="1418953"/>
            <a:ext cx="4013201" cy="4164406"/>
          </a:xfrm>
          <a:prstGeom prst="rect">
            <a:avLst/>
          </a:prstGeom>
        </p:spPr>
        <p:txBody>
          <a:bodyPr/>
          <a:lstStyle>
            <a:lvl1pPr marL="0" indent="0" algn="ctr">
              <a:buNone/>
              <a:defRPr/>
            </a:lvl1pPr>
          </a:lstStyle>
          <a:p>
            <a:endParaRPr lang="en-US" dirty="0"/>
          </a:p>
        </p:txBody>
      </p:sp>
      <p:sp>
        <p:nvSpPr>
          <p:cNvPr id="12" name="Content Placeholder 15">
            <a:extLst>
              <a:ext uri="{FF2B5EF4-FFF2-40B4-BE49-F238E27FC236}">
                <a16:creationId xmlns:a16="http://schemas.microsoft.com/office/drawing/2014/main" id="{A226247F-E650-296E-A091-06CE16AC5161}"/>
              </a:ext>
            </a:extLst>
          </p:cNvPr>
          <p:cNvSpPr>
            <a:spLocks noGrp="1"/>
          </p:cNvSpPr>
          <p:nvPr>
            <p:ph sz="quarter" idx="15" hasCustomPrompt="1"/>
          </p:nvPr>
        </p:nvSpPr>
        <p:spPr>
          <a:xfrm>
            <a:off x="1675242" y="2051170"/>
            <a:ext cx="5362575" cy="3532188"/>
          </a:xfrm>
          <a:prstGeom prst="rect">
            <a:avLst/>
          </a:prstGeom>
        </p:spPr>
        <p:txBody>
          <a:bodyPr>
            <a:normAutofit/>
          </a:bodyPr>
          <a:lstStyle>
            <a:lvl1pPr marL="0" indent="0">
              <a:lnSpc>
                <a:spcPct val="100000"/>
              </a:lnSpc>
              <a:spcBef>
                <a:spcPts val="0"/>
              </a:spcBef>
              <a:spcAft>
                <a:spcPts val="1200"/>
              </a:spcAft>
              <a:buNone/>
              <a:defRPr sz="1800" spc="100" baseline="0"/>
            </a:lvl1pPr>
          </a:lstStyle>
          <a:p>
            <a:pPr lvl="0"/>
            <a:r>
              <a:rPr lang="en-US" dirty="0"/>
              <a:t>Click to add text</a:t>
            </a:r>
          </a:p>
        </p:txBody>
      </p:sp>
      <p:sp>
        <p:nvSpPr>
          <p:cNvPr id="13" name="Title 1">
            <a:extLst>
              <a:ext uri="{FF2B5EF4-FFF2-40B4-BE49-F238E27FC236}">
                <a16:creationId xmlns:a16="http://schemas.microsoft.com/office/drawing/2014/main" id="{2E31A505-09DE-0558-46BF-2631D6FEE33C}"/>
              </a:ext>
            </a:extLst>
          </p:cNvPr>
          <p:cNvSpPr>
            <a:spLocks noGrp="1"/>
          </p:cNvSpPr>
          <p:nvPr>
            <p:ph type="title" hasCustomPrompt="1"/>
          </p:nvPr>
        </p:nvSpPr>
        <p:spPr>
          <a:xfrm>
            <a:off x="1675242" y="1418953"/>
            <a:ext cx="5362575" cy="495691"/>
          </a:xfrm>
          <a:prstGeom prst="rect">
            <a:avLst/>
          </a:prstGeom>
        </p:spPr>
        <p:txBody>
          <a:bodyPr anchor="ctr">
            <a:normAutofit/>
          </a:bodyPr>
          <a:lstStyle>
            <a:lvl1pPr>
              <a:defRPr lang="en-US" sz="3200" spc="100" baseline="0">
                <a:solidFill>
                  <a:schemeClr val="accent1"/>
                </a:solidFill>
                <a:ea typeface="+mn-ea"/>
                <a:cs typeface="+mn-cs"/>
              </a:defRPr>
            </a:lvl1pPr>
          </a:lstStyle>
          <a:p>
            <a:pPr marL="0" lvl="0" indent="0">
              <a:lnSpc>
                <a:spcPct val="80000"/>
              </a:lnSpc>
              <a:spcBef>
                <a:spcPts val="0"/>
              </a:spcBef>
              <a:buFont typeface="Arial" panose="020B0604020202020204" pitchFamily="34" charset="0"/>
            </a:pPr>
            <a:r>
              <a:rPr lang="en-US" dirty="0"/>
              <a:t>Contents</a:t>
            </a:r>
          </a:p>
        </p:txBody>
      </p:sp>
      <p:sp>
        <p:nvSpPr>
          <p:cNvPr id="4" name="Footer Placeholder 3">
            <a:extLst>
              <a:ext uri="{FF2B5EF4-FFF2-40B4-BE49-F238E27FC236}">
                <a16:creationId xmlns:a16="http://schemas.microsoft.com/office/drawing/2014/main" id="{C8925254-1658-0CEA-350A-99261889E947}"/>
              </a:ext>
            </a:extLst>
          </p:cNvPr>
          <p:cNvSpPr>
            <a:spLocks noGrp="1"/>
          </p:cNvSpPr>
          <p:nvPr>
            <p:ph type="ftr" sz="quarter" idx="17"/>
          </p:nvPr>
        </p:nvSpPr>
        <p:spPr/>
        <p:txBody>
          <a:bodyPr/>
          <a:lstStyle/>
          <a:p>
            <a:r>
              <a:rPr lang="en-GB" dirty="0"/>
              <a:t>FEANTSA FORUM 2023</a:t>
            </a:r>
          </a:p>
        </p:txBody>
      </p:sp>
      <p:sp>
        <p:nvSpPr>
          <p:cNvPr id="5" name="Slide Number Placeholder 4">
            <a:extLst>
              <a:ext uri="{FF2B5EF4-FFF2-40B4-BE49-F238E27FC236}">
                <a16:creationId xmlns:a16="http://schemas.microsoft.com/office/drawing/2014/main" id="{E44EEB68-668D-E8C6-460A-765E02973271}"/>
              </a:ext>
            </a:extLst>
          </p:cNvPr>
          <p:cNvSpPr>
            <a:spLocks noGrp="1"/>
          </p:cNvSpPr>
          <p:nvPr>
            <p:ph type="sldNum" sz="quarter" idx="18"/>
          </p:nvPr>
        </p:nvSpPr>
        <p:spPr/>
        <p:txBody>
          <a:bodyPr/>
          <a:lstStyle/>
          <a:p>
            <a:fld id="{9A4B0777-FF85-47C6-B6DE-2A40E1253E90}" type="slidenum">
              <a:rPr lang="en-GB" smtClean="0"/>
              <a:t>‹#›</a:t>
            </a:fld>
            <a:endParaRPr lang="en-GB"/>
          </a:p>
        </p:txBody>
      </p:sp>
      <p:sp>
        <p:nvSpPr>
          <p:cNvPr id="6" name="Date Placeholder 3">
            <a:extLst>
              <a:ext uri="{FF2B5EF4-FFF2-40B4-BE49-F238E27FC236}">
                <a16:creationId xmlns:a16="http://schemas.microsoft.com/office/drawing/2014/main" id="{E3938233-41F7-FA5F-05B0-0B40EF9C1907}"/>
              </a:ext>
            </a:extLst>
          </p:cNvPr>
          <p:cNvSpPr>
            <a:spLocks noGrp="1"/>
          </p:cNvSpPr>
          <p:nvPr>
            <p:ph type="dt" sz="half" idx="10"/>
          </p:nvPr>
        </p:nvSpPr>
        <p:spPr>
          <a:xfrm>
            <a:off x="1571846" y="6356350"/>
            <a:ext cx="2743200" cy="365125"/>
          </a:xfrm>
        </p:spPr>
        <p:txBody>
          <a:bodyPr/>
          <a:lstStyle>
            <a:lvl1pPr>
              <a:defRPr>
                <a:solidFill>
                  <a:schemeClr val="accent5">
                    <a:lumMod val="20000"/>
                    <a:lumOff val="80000"/>
                  </a:schemeClr>
                </a:solidFill>
              </a:defRPr>
            </a:lvl1pPr>
          </a:lstStyle>
          <a:p>
            <a:r>
              <a:rPr lang="en-US"/>
              <a:t>00.00.00</a:t>
            </a:r>
            <a:endParaRPr lang="en-US" dirty="0"/>
          </a:p>
        </p:txBody>
      </p:sp>
    </p:spTree>
    <p:extLst>
      <p:ext uri="{BB962C8B-B14F-4D97-AF65-F5344CB8AC3E}">
        <p14:creationId xmlns:p14="http://schemas.microsoft.com/office/powerpoint/2010/main" val="26397768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Organisation/Speaker page">
    <p:bg>
      <p:bgPr>
        <a:solidFill>
          <a:srgbClr val="D4DBDF">
            <a:alpha val="73000"/>
          </a:srgbClr>
        </a:solidFill>
        <a:effectLst/>
      </p:bgPr>
    </p:bg>
    <p:spTree>
      <p:nvGrpSpPr>
        <p:cNvPr id="1" name=""/>
        <p:cNvGrpSpPr/>
        <p:nvPr/>
      </p:nvGrpSpPr>
      <p:grpSpPr>
        <a:xfrm>
          <a:off x="0" y="0"/>
          <a:ext cx="0" cy="0"/>
          <a:chOff x="0" y="0"/>
          <a:chExt cx="0" cy="0"/>
        </a:xfrm>
      </p:grpSpPr>
      <p:pic>
        <p:nvPicPr>
          <p:cNvPr id="3" name="Picture 2" descr="A picture containing mountain, nature, dark&#10;&#10;Description automatically generated">
            <a:extLst>
              <a:ext uri="{FF2B5EF4-FFF2-40B4-BE49-F238E27FC236}">
                <a16:creationId xmlns:a16="http://schemas.microsoft.com/office/drawing/2014/main" id="{EA5EE96E-77FF-9092-A657-CC5F8B81F182}"/>
              </a:ext>
            </a:extLst>
          </p:cNvPr>
          <p:cNvPicPr>
            <a:picLocks noChangeAspect="1"/>
          </p:cNvPicPr>
          <p:nvPr userDrawn="1"/>
        </p:nvPicPr>
        <p:blipFill>
          <a:blip r:embed="rId2">
            <a:alphaModFix amt="35000"/>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a:off x="-1303006" y="-652361"/>
            <a:ext cx="7618275" cy="5258266"/>
          </a:xfrm>
          <a:prstGeom prst="rect">
            <a:avLst/>
          </a:prstGeom>
        </p:spPr>
      </p:pic>
      <p:sp>
        <p:nvSpPr>
          <p:cNvPr id="7" name="Rectangle 6">
            <a:extLst>
              <a:ext uri="{FF2B5EF4-FFF2-40B4-BE49-F238E27FC236}">
                <a16:creationId xmlns:a16="http://schemas.microsoft.com/office/drawing/2014/main" id="{85C997B1-5DA1-717E-42C6-BE09294DB5D8}"/>
              </a:ext>
            </a:extLst>
          </p:cNvPr>
          <p:cNvSpPr/>
          <p:nvPr userDrawn="1"/>
        </p:nvSpPr>
        <p:spPr>
          <a:xfrm>
            <a:off x="0" y="0"/>
            <a:ext cx="142042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Date Placeholder 3">
            <a:extLst>
              <a:ext uri="{FF2B5EF4-FFF2-40B4-BE49-F238E27FC236}">
                <a16:creationId xmlns:a16="http://schemas.microsoft.com/office/drawing/2014/main" id="{0FA8965F-8421-09DC-DE7A-02427DD07DC2}"/>
              </a:ext>
            </a:extLst>
          </p:cNvPr>
          <p:cNvSpPr>
            <a:spLocks noGrp="1"/>
          </p:cNvSpPr>
          <p:nvPr>
            <p:ph type="dt" sz="half" idx="10"/>
          </p:nvPr>
        </p:nvSpPr>
        <p:spPr>
          <a:xfrm>
            <a:off x="1571846" y="6356350"/>
            <a:ext cx="2743200" cy="365125"/>
          </a:xfrm>
        </p:spPr>
        <p:txBody>
          <a:bodyPr/>
          <a:lstStyle>
            <a:lvl1pPr>
              <a:defRPr>
                <a:solidFill>
                  <a:schemeClr val="accent5">
                    <a:lumMod val="20000"/>
                    <a:lumOff val="80000"/>
                  </a:schemeClr>
                </a:solidFill>
              </a:defRPr>
            </a:lvl1pPr>
          </a:lstStyle>
          <a:p>
            <a:r>
              <a:rPr lang="en-US"/>
              <a:t>00.00.00</a:t>
            </a:r>
            <a:endParaRPr lang="en-US" dirty="0"/>
          </a:p>
        </p:txBody>
      </p:sp>
      <p:sp>
        <p:nvSpPr>
          <p:cNvPr id="9" name="Footer Placeholder 4">
            <a:extLst>
              <a:ext uri="{FF2B5EF4-FFF2-40B4-BE49-F238E27FC236}">
                <a16:creationId xmlns:a16="http://schemas.microsoft.com/office/drawing/2014/main" id="{DBE52606-730A-048E-04FE-83F18F489CFB}"/>
              </a:ext>
            </a:extLst>
          </p:cNvPr>
          <p:cNvSpPr>
            <a:spLocks noGrp="1"/>
          </p:cNvSpPr>
          <p:nvPr>
            <p:ph type="ftr" sz="quarter" idx="11"/>
          </p:nvPr>
        </p:nvSpPr>
        <p:spPr>
          <a:xfrm>
            <a:off x="6519230" y="6356350"/>
            <a:ext cx="3152912" cy="365125"/>
          </a:xfrm>
        </p:spPr>
        <p:txBody>
          <a:bodyPr/>
          <a:lstStyle>
            <a:lvl1pPr algn="l">
              <a:defRPr>
                <a:solidFill>
                  <a:schemeClr val="accent6">
                    <a:lumMod val="75000"/>
                  </a:schemeClr>
                </a:solidFill>
              </a:defRPr>
            </a:lvl1pPr>
          </a:lstStyle>
          <a:p>
            <a:r>
              <a:rPr lang="en-US" dirty="0"/>
              <a:t>FEANTSA FORUM 2023</a:t>
            </a:r>
          </a:p>
        </p:txBody>
      </p:sp>
      <p:sp>
        <p:nvSpPr>
          <p:cNvPr id="10" name="Slide Number Placeholder 5">
            <a:extLst>
              <a:ext uri="{FF2B5EF4-FFF2-40B4-BE49-F238E27FC236}">
                <a16:creationId xmlns:a16="http://schemas.microsoft.com/office/drawing/2014/main" id="{1B847534-3C83-9EE5-846E-2A359AA12138}"/>
              </a:ext>
            </a:extLst>
          </p:cNvPr>
          <p:cNvSpPr>
            <a:spLocks noGrp="1"/>
          </p:cNvSpPr>
          <p:nvPr>
            <p:ph type="sldNum" sz="quarter" idx="12"/>
          </p:nvPr>
        </p:nvSpPr>
        <p:spPr>
          <a:xfrm>
            <a:off x="10510344" y="6356350"/>
            <a:ext cx="843455" cy="365125"/>
          </a:xfrm>
        </p:spPr>
        <p:txBody>
          <a:bodyPr/>
          <a:lstStyle>
            <a:lvl1pPr>
              <a:defRPr>
                <a:solidFill>
                  <a:schemeClr val="accent6">
                    <a:lumMod val="75000"/>
                  </a:schemeClr>
                </a:solidFill>
              </a:defRPr>
            </a:lvl1pPr>
          </a:lstStyle>
          <a:p>
            <a:fld id="{18D65601-5AE2-46FC-B138-694DDD2B510D}" type="slidenum">
              <a:rPr lang="en-US" smtClean="0"/>
              <a:pPr/>
              <a:t>‹#›</a:t>
            </a:fld>
            <a:endParaRPr lang="en-US" dirty="0"/>
          </a:p>
        </p:txBody>
      </p:sp>
      <p:sp>
        <p:nvSpPr>
          <p:cNvPr id="11" name="Text Placeholder 12">
            <a:extLst>
              <a:ext uri="{FF2B5EF4-FFF2-40B4-BE49-F238E27FC236}">
                <a16:creationId xmlns:a16="http://schemas.microsoft.com/office/drawing/2014/main" id="{FAEDF10D-5EAD-7B05-F487-1F40445B6EF2}"/>
              </a:ext>
            </a:extLst>
          </p:cNvPr>
          <p:cNvSpPr>
            <a:spLocks noGrp="1"/>
          </p:cNvSpPr>
          <p:nvPr>
            <p:ph type="body" sz="quarter" idx="14" hasCustomPrompt="1"/>
          </p:nvPr>
        </p:nvSpPr>
        <p:spPr>
          <a:xfrm>
            <a:off x="6749508" y="2233014"/>
            <a:ext cx="3266975" cy="326687"/>
          </a:xfrm>
          <a:prstGeom prst="rect">
            <a:avLst/>
          </a:prstGeom>
        </p:spPr>
        <p:txBody>
          <a:bodyPr anchor="ctr">
            <a:noAutofit/>
          </a:bodyPr>
          <a:lstStyle>
            <a:lvl1pPr marL="0" indent="0">
              <a:lnSpc>
                <a:spcPct val="80000"/>
              </a:lnSpc>
              <a:spcBef>
                <a:spcPts val="0"/>
              </a:spcBef>
              <a:buNone/>
              <a:defRPr sz="3200" b="1" spc="100" baseline="0">
                <a:solidFill>
                  <a:schemeClr val="accent1"/>
                </a:solidFill>
                <a:latin typeface="+mj-lt"/>
              </a:defRPr>
            </a:lvl1pPr>
          </a:lstStyle>
          <a:p>
            <a:pPr lvl="0"/>
            <a:r>
              <a:rPr lang="en-US" dirty="0"/>
              <a:t>Click to add name</a:t>
            </a:r>
          </a:p>
        </p:txBody>
      </p:sp>
      <p:sp>
        <p:nvSpPr>
          <p:cNvPr id="12" name="Content Placeholder 15">
            <a:extLst>
              <a:ext uri="{FF2B5EF4-FFF2-40B4-BE49-F238E27FC236}">
                <a16:creationId xmlns:a16="http://schemas.microsoft.com/office/drawing/2014/main" id="{FB01345A-29C2-DB3E-604E-DC6BDFC94775}"/>
              </a:ext>
            </a:extLst>
          </p:cNvPr>
          <p:cNvSpPr>
            <a:spLocks noGrp="1"/>
          </p:cNvSpPr>
          <p:nvPr>
            <p:ph sz="quarter" idx="15" hasCustomPrompt="1"/>
          </p:nvPr>
        </p:nvSpPr>
        <p:spPr>
          <a:xfrm>
            <a:off x="6749508" y="2756830"/>
            <a:ext cx="4834569" cy="2384195"/>
          </a:xfrm>
          <a:prstGeom prst="rect">
            <a:avLst/>
          </a:prstGeom>
        </p:spPr>
        <p:txBody>
          <a:bodyPr/>
          <a:lstStyle>
            <a:lvl1pPr marL="0" indent="0">
              <a:lnSpc>
                <a:spcPct val="150000"/>
              </a:lnSpc>
              <a:spcBef>
                <a:spcPts val="0"/>
              </a:spcBef>
              <a:spcAft>
                <a:spcPts val="1000"/>
              </a:spcAft>
              <a:buNone/>
              <a:defRPr sz="1400" spc="100" baseline="0"/>
            </a:lvl1pPr>
          </a:lstStyle>
          <a:p>
            <a:pPr lvl="0"/>
            <a:r>
              <a:rPr lang="en-US" dirty="0"/>
              <a:t>Click to add text</a:t>
            </a:r>
          </a:p>
        </p:txBody>
      </p:sp>
      <p:cxnSp>
        <p:nvCxnSpPr>
          <p:cNvPr id="13" name="Straight Connector 12">
            <a:extLst>
              <a:ext uri="{FF2B5EF4-FFF2-40B4-BE49-F238E27FC236}">
                <a16:creationId xmlns:a16="http://schemas.microsoft.com/office/drawing/2014/main" id="{C593C24F-A8B2-551F-4FCD-6972B36AB652}"/>
              </a:ext>
              <a:ext uri="{C183D7F6-B498-43B3-948B-1728B52AA6E4}">
                <adec:decorative xmlns:adec="http://schemas.microsoft.com/office/drawing/2017/decorative" val="1"/>
              </a:ext>
            </a:extLst>
          </p:cNvPr>
          <p:cNvCxnSpPr>
            <a:cxnSpLocks/>
          </p:cNvCxnSpPr>
          <p:nvPr userDrawn="1"/>
        </p:nvCxnSpPr>
        <p:spPr>
          <a:xfrm>
            <a:off x="740834" y="0"/>
            <a:ext cx="0" cy="27574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B9E6AB73-4509-26E8-9C3C-63DACEF28C8D}"/>
              </a:ext>
              <a:ext uri="{C183D7F6-B498-43B3-948B-1728B52AA6E4}">
                <adec:decorative xmlns:adec="http://schemas.microsoft.com/office/drawing/2017/decorative" val="1"/>
              </a:ext>
            </a:extLst>
          </p:cNvPr>
          <p:cNvCxnSpPr>
            <a:cxnSpLocks/>
          </p:cNvCxnSpPr>
          <p:nvPr userDrawn="1"/>
        </p:nvCxnSpPr>
        <p:spPr>
          <a:xfrm>
            <a:off x="9672142" y="2396358"/>
            <a:ext cx="2519858"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5" name="Title 1">
            <a:extLst>
              <a:ext uri="{FF2B5EF4-FFF2-40B4-BE49-F238E27FC236}">
                <a16:creationId xmlns:a16="http://schemas.microsoft.com/office/drawing/2014/main" id="{891D58CE-2375-A5D9-6A11-0672B4B6A9AC}"/>
              </a:ext>
            </a:extLst>
          </p:cNvPr>
          <p:cNvSpPr>
            <a:spLocks noGrp="1"/>
          </p:cNvSpPr>
          <p:nvPr>
            <p:ph type="title" hasCustomPrompt="1"/>
          </p:nvPr>
        </p:nvSpPr>
        <p:spPr>
          <a:xfrm rot="16200000">
            <a:off x="-810973" y="4189152"/>
            <a:ext cx="3121302" cy="469478"/>
          </a:xfrm>
          <a:prstGeom prst="rect">
            <a:avLst/>
          </a:prstGeom>
        </p:spPr>
        <p:txBody>
          <a:bodyPr anchor="ctr"/>
          <a:lstStyle>
            <a:lvl1pPr algn="r">
              <a:defRPr lang="en-US" sz="2400" spc="100" baseline="0">
                <a:solidFill>
                  <a:schemeClr val="bg1"/>
                </a:solidFill>
                <a:ea typeface="+mn-ea"/>
                <a:cs typeface="+mn-cs"/>
              </a:defRPr>
            </a:lvl1pPr>
          </a:lstStyle>
          <a:p>
            <a:pPr marL="0" lvl="0" indent="0" algn="r">
              <a:lnSpc>
                <a:spcPct val="80000"/>
              </a:lnSpc>
              <a:spcBef>
                <a:spcPts val="0"/>
              </a:spcBef>
              <a:buFont typeface="Arial" panose="020B0604020202020204" pitchFamily="34" charset="0"/>
            </a:pPr>
            <a:r>
              <a:rPr lang="en-US" dirty="0"/>
              <a:t>About the </a:t>
            </a:r>
            <a:r>
              <a:rPr lang="en-US" dirty="0" err="1"/>
              <a:t>organisation</a:t>
            </a:r>
            <a:endParaRPr lang="en-US" dirty="0"/>
          </a:p>
        </p:txBody>
      </p:sp>
      <p:sp>
        <p:nvSpPr>
          <p:cNvPr id="16" name="Picture Placeholder 6">
            <a:extLst>
              <a:ext uri="{FF2B5EF4-FFF2-40B4-BE49-F238E27FC236}">
                <a16:creationId xmlns:a16="http://schemas.microsoft.com/office/drawing/2014/main" id="{485517B5-0249-18E4-F1FB-9606E40A82DE}"/>
              </a:ext>
            </a:extLst>
          </p:cNvPr>
          <p:cNvSpPr>
            <a:spLocks noGrp="1"/>
          </p:cNvSpPr>
          <p:nvPr>
            <p:ph type="pic" sz="quarter" idx="16"/>
          </p:nvPr>
        </p:nvSpPr>
        <p:spPr>
          <a:xfrm>
            <a:off x="1571845" y="558800"/>
            <a:ext cx="4084417" cy="5425742"/>
          </a:xfrm>
          <a:prstGeom prst="rect">
            <a:avLst/>
          </a:prstGeom>
        </p:spPr>
        <p:txBody>
          <a:bodyPr/>
          <a:lstStyle/>
          <a:p>
            <a:endParaRPr lang="en-GB"/>
          </a:p>
        </p:txBody>
      </p:sp>
    </p:spTree>
    <p:extLst>
      <p:ext uri="{BB962C8B-B14F-4D97-AF65-F5344CB8AC3E}">
        <p14:creationId xmlns:p14="http://schemas.microsoft.com/office/powerpoint/2010/main" val="17600316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title slide">
    <p:bg>
      <p:bgPr>
        <a:solidFill>
          <a:srgbClr val="D4DBDF">
            <a:alpha val="73000"/>
          </a:srgbClr>
        </a:solidFill>
        <a:effectLst/>
      </p:bgPr>
    </p:bg>
    <p:spTree>
      <p:nvGrpSpPr>
        <p:cNvPr id="1" name=""/>
        <p:cNvGrpSpPr/>
        <p:nvPr/>
      </p:nvGrpSpPr>
      <p:grpSpPr>
        <a:xfrm>
          <a:off x="0" y="0"/>
          <a:ext cx="0" cy="0"/>
          <a:chOff x="0" y="0"/>
          <a:chExt cx="0" cy="0"/>
        </a:xfrm>
      </p:grpSpPr>
      <p:pic>
        <p:nvPicPr>
          <p:cNvPr id="2" name="Picture 1" descr="A picture containing mountain, nature, dark&#10;&#10;Description automatically generated">
            <a:extLst>
              <a:ext uri="{FF2B5EF4-FFF2-40B4-BE49-F238E27FC236}">
                <a16:creationId xmlns:a16="http://schemas.microsoft.com/office/drawing/2014/main" id="{45C96B30-5FB3-943F-77FD-94E9D258515F}"/>
              </a:ext>
            </a:extLst>
          </p:cNvPr>
          <p:cNvPicPr>
            <a:picLocks noChangeAspect="1"/>
          </p:cNvPicPr>
          <p:nvPr userDrawn="1"/>
        </p:nvPicPr>
        <p:blipFill>
          <a:blip r:embed="rId2">
            <a:alphaModFix amt="35000"/>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a:off x="-1303006" y="-652361"/>
            <a:ext cx="7618275" cy="5258266"/>
          </a:xfrm>
          <a:prstGeom prst="rect">
            <a:avLst/>
          </a:prstGeom>
        </p:spPr>
      </p:pic>
      <p:sp>
        <p:nvSpPr>
          <p:cNvPr id="4" name="Picture Placeholder 3">
            <a:extLst>
              <a:ext uri="{FF2B5EF4-FFF2-40B4-BE49-F238E27FC236}">
                <a16:creationId xmlns:a16="http://schemas.microsoft.com/office/drawing/2014/main" id="{77E2BB2A-AEB7-9817-A322-07C3AAEFC6C0}"/>
              </a:ext>
            </a:extLst>
          </p:cNvPr>
          <p:cNvSpPr>
            <a:spLocks noGrp="1"/>
          </p:cNvSpPr>
          <p:nvPr>
            <p:ph type="pic" sz="quarter" idx="16"/>
          </p:nvPr>
        </p:nvSpPr>
        <p:spPr>
          <a:xfrm>
            <a:off x="1" y="0"/>
            <a:ext cx="6315268" cy="6858000"/>
          </a:xfrm>
        </p:spPr>
        <p:txBody>
          <a:bodyPr/>
          <a:lstStyle/>
          <a:p>
            <a:endParaRPr lang="en-GB"/>
          </a:p>
        </p:txBody>
      </p:sp>
      <p:sp>
        <p:nvSpPr>
          <p:cNvPr id="6" name="Rectangle 5">
            <a:extLst>
              <a:ext uri="{FF2B5EF4-FFF2-40B4-BE49-F238E27FC236}">
                <a16:creationId xmlns:a16="http://schemas.microsoft.com/office/drawing/2014/main" id="{15354CEB-7BF7-B09B-FA05-2C722EE9B581}"/>
              </a:ext>
              <a:ext uri="{C183D7F6-B498-43B3-948B-1728B52AA6E4}">
                <adec:decorative xmlns:adec="http://schemas.microsoft.com/office/drawing/2017/decorative" val="1"/>
              </a:ext>
            </a:extLst>
          </p:cNvPr>
          <p:cNvSpPr/>
          <p:nvPr userDrawn="1"/>
        </p:nvSpPr>
        <p:spPr>
          <a:xfrm>
            <a:off x="5397500" y="1899709"/>
            <a:ext cx="6794499" cy="300249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Content Placeholder 15">
            <a:extLst>
              <a:ext uri="{FF2B5EF4-FFF2-40B4-BE49-F238E27FC236}">
                <a16:creationId xmlns:a16="http://schemas.microsoft.com/office/drawing/2014/main" id="{E5F0C312-1B68-0FD3-A4C1-75B9370FB803}"/>
              </a:ext>
            </a:extLst>
          </p:cNvPr>
          <p:cNvSpPr>
            <a:spLocks noGrp="1"/>
          </p:cNvSpPr>
          <p:nvPr>
            <p:ph sz="quarter" idx="15" hasCustomPrompt="1"/>
          </p:nvPr>
        </p:nvSpPr>
        <p:spPr>
          <a:xfrm>
            <a:off x="6337298" y="3200401"/>
            <a:ext cx="5257799" cy="1701800"/>
          </a:xfrm>
          <a:prstGeom prst="rect">
            <a:avLst/>
          </a:prstGeom>
        </p:spPr>
        <p:txBody>
          <a:bodyPr/>
          <a:lstStyle>
            <a:lvl1pPr marL="0" indent="0">
              <a:lnSpc>
                <a:spcPct val="100000"/>
              </a:lnSpc>
              <a:spcBef>
                <a:spcPts val="0"/>
              </a:spcBef>
              <a:spcAft>
                <a:spcPts val="1200"/>
              </a:spcAft>
              <a:buNone/>
              <a:defRPr sz="1400" spc="100" baseline="0">
                <a:solidFill>
                  <a:schemeClr val="bg1"/>
                </a:solidFill>
              </a:defRPr>
            </a:lvl1pPr>
          </a:lstStyle>
          <a:p>
            <a:pPr lvl="0"/>
            <a:r>
              <a:rPr lang="en-US"/>
              <a:t>Click to add text</a:t>
            </a:r>
          </a:p>
        </p:txBody>
      </p:sp>
      <p:sp>
        <p:nvSpPr>
          <p:cNvPr id="12" name="Title 1">
            <a:extLst>
              <a:ext uri="{FF2B5EF4-FFF2-40B4-BE49-F238E27FC236}">
                <a16:creationId xmlns:a16="http://schemas.microsoft.com/office/drawing/2014/main" id="{F7AC50C1-D02C-CD05-31BF-6A4D7D04FFCC}"/>
              </a:ext>
            </a:extLst>
          </p:cNvPr>
          <p:cNvSpPr>
            <a:spLocks noGrp="1"/>
          </p:cNvSpPr>
          <p:nvPr>
            <p:ph type="title"/>
          </p:nvPr>
        </p:nvSpPr>
        <p:spPr>
          <a:xfrm>
            <a:off x="6337298" y="1962150"/>
            <a:ext cx="5257799" cy="1268810"/>
          </a:xfrm>
          <a:prstGeom prst="rect">
            <a:avLst/>
          </a:prstGeom>
        </p:spPr>
        <p:txBody>
          <a:bodyPr anchor="ctr">
            <a:normAutofit/>
          </a:bodyPr>
          <a:lstStyle>
            <a:lvl1pPr>
              <a:defRPr lang="en-US" sz="3200" spc="100" baseline="0">
                <a:solidFill>
                  <a:schemeClr val="bg1"/>
                </a:solidFill>
                <a:ea typeface="+mn-ea"/>
                <a:cs typeface="+mn-cs"/>
              </a:defRPr>
            </a:lvl1pPr>
          </a:lstStyle>
          <a:p>
            <a:pPr marL="0" lvl="0" indent="0">
              <a:lnSpc>
                <a:spcPct val="125000"/>
              </a:lnSpc>
              <a:spcBef>
                <a:spcPts val="0"/>
              </a:spcBef>
              <a:buFont typeface="Arial" panose="020B0604020202020204" pitchFamily="34" charset="0"/>
            </a:pPr>
            <a:r>
              <a:rPr lang="en-US" dirty="0"/>
              <a:t>Click to edit Master title style</a:t>
            </a:r>
          </a:p>
        </p:txBody>
      </p:sp>
      <p:sp>
        <p:nvSpPr>
          <p:cNvPr id="5" name="Date Placeholder 4">
            <a:extLst>
              <a:ext uri="{FF2B5EF4-FFF2-40B4-BE49-F238E27FC236}">
                <a16:creationId xmlns:a16="http://schemas.microsoft.com/office/drawing/2014/main" id="{BBC10815-0744-064E-A6FD-1514351E57AD}"/>
              </a:ext>
            </a:extLst>
          </p:cNvPr>
          <p:cNvSpPr>
            <a:spLocks noGrp="1"/>
          </p:cNvSpPr>
          <p:nvPr>
            <p:ph type="dt" sz="half" idx="17"/>
          </p:nvPr>
        </p:nvSpPr>
        <p:spPr/>
        <p:txBody>
          <a:bodyPr/>
          <a:lstStyle/>
          <a:p>
            <a:r>
              <a:rPr lang="en-US"/>
              <a:t>00.00.00</a:t>
            </a:r>
            <a:endParaRPr lang="en-GB"/>
          </a:p>
        </p:txBody>
      </p:sp>
      <p:sp>
        <p:nvSpPr>
          <p:cNvPr id="13" name="Footer Placeholder 12">
            <a:extLst>
              <a:ext uri="{FF2B5EF4-FFF2-40B4-BE49-F238E27FC236}">
                <a16:creationId xmlns:a16="http://schemas.microsoft.com/office/drawing/2014/main" id="{70948D07-4830-9325-2431-D913008EEFFE}"/>
              </a:ext>
            </a:extLst>
          </p:cNvPr>
          <p:cNvSpPr>
            <a:spLocks noGrp="1"/>
          </p:cNvSpPr>
          <p:nvPr>
            <p:ph type="ftr" sz="quarter" idx="18"/>
          </p:nvPr>
        </p:nvSpPr>
        <p:spPr/>
        <p:txBody>
          <a:bodyPr/>
          <a:lstStyle/>
          <a:p>
            <a:r>
              <a:rPr lang="en-GB"/>
              <a:t>FEANTSA FORUM 2023</a:t>
            </a:r>
          </a:p>
        </p:txBody>
      </p:sp>
      <p:sp>
        <p:nvSpPr>
          <p:cNvPr id="14" name="Slide Number Placeholder 13">
            <a:extLst>
              <a:ext uri="{FF2B5EF4-FFF2-40B4-BE49-F238E27FC236}">
                <a16:creationId xmlns:a16="http://schemas.microsoft.com/office/drawing/2014/main" id="{52693D79-A5F9-4054-FD30-944C31F56A5F}"/>
              </a:ext>
            </a:extLst>
          </p:cNvPr>
          <p:cNvSpPr>
            <a:spLocks noGrp="1"/>
          </p:cNvSpPr>
          <p:nvPr>
            <p:ph type="sldNum" sz="quarter" idx="19"/>
          </p:nvPr>
        </p:nvSpPr>
        <p:spPr/>
        <p:txBody>
          <a:bodyPr/>
          <a:lstStyle/>
          <a:p>
            <a:fld id="{9A4B0777-FF85-47C6-B6DE-2A40E1253E90}" type="slidenum">
              <a:rPr lang="en-GB" smtClean="0"/>
              <a:t>‹#›</a:t>
            </a:fld>
            <a:endParaRPr lang="en-GB"/>
          </a:p>
        </p:txBody>
      </p:sp>
    </p:spTree>
    <p:extLst>
      <p:ext uri="{BB962C8B-B14F-4D97-AF65-F5344CB8AC3E}">
        <p14:creationId xmlns:p14="http://schemas.microsoft.com/office/powerpoint/2010/main" val="39899325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Slide design 1">
    <p:bg>
      <p:bgPr>
        <a:solidFill>
          <a:srgbClr val="D4DBDF">
            <a:alpha val="73000"/>
          </a:srgbClr>
        </a:solidFill>
        <a:effectLst/>
      </p:bgPr>
    </p:bg>
    <p:spTree>
      <p:nvGrpSpPr>
        <p:cNvPr id="1" name=""/>
        <p:cNvGrpSpPr/>
        <p:nvPr/>
      </p:nvGrpSpPr>
      <p:grpSpPr>
        <a:xfrm>
          <a:off x="0" y="0"/>
          <a:ext cx="0" cy="0"/>
          <a:chOff x="0" y="0"/>
          <a:chExt cx="0" cy="0"/>
        </a:xfrm>
      </p:grpSpPr>
      <p:pic>
        <p:nvPicPr>
          <p:cNvPr id="9" name="Picture 8" descr="A picture containing mountain, nature, dark&#10;&#10;Description automatically generated">
            <a:extLst>
              <a:ext uri="{FF2B5EF4-FFF2-40B4-BE49-F238E27FC236}">
                <a16:creationId xmlns:a16="http://schemas.microsoft.com/office/drawing/2014/main" id="{86DAF384-E6E1-8F53-4A29-9C6EAA20239F}"/>
              </a:ext>
            </a:extLst>
          </p:cNvPr>
          <p:cNvPicPr>
            <a:picLocks noChangeAspect="1"/>
          </p:cNvPicPr>
          <p:nvPr userDrawn="1"/>
        </p:nvPicPr>
        <p:blipFill>
          <a:blip r:embed="rId2">
            <a:alphaModFix amt="35000"/>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a:off x="-1303006" y="-652361"/>
            <a:ext cx="7618275" cy="5258266"/>
          </a:xfrm>
          <a:prstGeom prst="rect">
            <a:avLst/>
          </a:prstGeom>
        </p:spPr>
      </p:pic>
      <p:sp>
        <p:nvSpPr>
          <p:cNvPr id="8" name="Rectangle 7">
            <a:extLst>
              <a:ext uri="{FF2B5EF4-FFF2-40B4-BE49-F238E27FC236}">
                <a16:creationId xmlns:a16="http://schemas.microsoft.com/office/drawing/2014/main" id="{9D424FE7-D3E5-5A8A-B45A-D48BCF9433E2}"/>
              </a:ext>
            </a:extLst>
          </p:cNvPr>
          <p:cNvSpPr/>
          <p:nvPr userDrawn="1"/>
        </p:nvSpPr>
        <p:spPr>
          <a:xfrm rot="16200000">
            <a:off x="3324718" y="-2963654"/>
            <a:ext cx="977049" cy="762648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EAE3C4E-59D2-4DEF-1746-0348F6B90375}"/>
              </a:ext>
            </a:extLst>
          </p:cNvPr>
          <p:cNvSpPr>
            <a:spLocks noGrp="1"/>
          </p:cNvSpPr>
          <p:nvPr>
            <p:ph type="title"/>
          </p:nvPr>
        </p:nvSpPr>
        <p:spPr>
          <a:xfrm>
            <a:off x="447473" y="186808"/>
            <a:ext cx="10515600" cy="1325563"/>
          </a:xfrm>
        </p:spPr>
        <p:txBody>
          <a:bodyPr>
            <a:normAutofit/>
          </a:bodyPr>
          <a:lstStyle>
            <a:lvl1pPr>
              <a:defRPr sz="3200">
                <a:solidFill>
                  <a:schemeClr val="bg1"/>
                </a:solidFill>
              </a:defRPr>
            </a:lvl1p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C8454A57-C5FF-78FC-CD3D-BFA57B206A5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5677741B-6348-447F-11A1-1DF0256B88E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E472997E-9367-DF4A-8B34-557C96967D8F}"/>
              </a:ext>
            </a:extLst>
          </p:cNvPr>
          <p:cNvSpPr>
            <a:spLocks noGrp="1"/>
          </p:cNvSpPr>
          <p:nvPr>
            <p:ph type="dt" sz="half" idx="10"/>
          </p:nvPr>
        </p:nvSpPr>
        <p:spPr/>
        <p:txBody>
          <a:bodyPr/>
          <a:lstStyle/>
          <a:p>
            <a:r>
              <a:rPr lang="en-US"/>
              <a:t>00.00.00</a:t>
            </a:r>
            <a:endParaRPr lang="en-GB"/>
          </a:p>
        </p:txBody>
      </p:sp>
      <p:sp>
        <p:nvSpPr>
          <p:cNvPr id="6" name="Footer Placeholder 5">
            <a:extLst>
              <a:ext uri="{FF2B5EF4-FFF2-40B4-BE49-F238E27FC236}">
                <a16:creationId xmlns:a16="http://schemas.microsoft.com/office/drawing/2014/main" id="{8FCD5E8C-64EF-7AEE-97FD-7FA71254BDE0}"/>
              </a:ext>
            </a:extLst>
          </p:cNvPr>
          <p:cNvSpPr>
            <a:spLocks noGrp="1"/>
          </p:cNvSpPr>
          <p:nvPr>
            <p:ph type="ftr" sz="quarter" idx="11"/>
          </p:nvPr>
        </p:nvSpPr>
        <p:spPr/>
        <p:txBody>
          <a:bodyPr/>
          <a:lstStyle/>
          <a:p>
            <a:r>
              <a:rPr lang="en-GB"/>
              <a:t>FEANTSA FORUM 2023</a:t>
            </a:r>
            <a:endParaRPr lang="en-GB" dirty="0"/>
          </a:p>
        </p:txBody>
      </p:sp>
      <p:sp>
        <p:nvSpPr>
          <p:cNvPr id="7" name="Slide Number Placeholder 6">
            <a:extLst>
              <a:ext uri="{FF2B5EF4-FFF2-40B4-BE49-F238E27FC236}">
                <a16:creationId xmlns:a16="http://schemas.microsoft.com/office/drawing/2014/main" id="{89AD40F2-CE9C-2A51-F6BD-870290B35411}"/>
              </a:ext>
            </a:extLst>
          </p:cNvPr>
          <p:cNvSpPr>
            <a:spLocks noGrp="1"/>
          </p:cNvSpPr>
          <p:nvPr>
            <p:ph type="sldNum" sz="quarter" idx="12"/>
          </p:nvPr>
        </p:nvSpPr>
        <p:spPr/>
        <p:txBody>
          <a:bodyPr/>
          <a:lstStyle/>
          <a:p>
            <a:fld id="{9A4B0777-FF85-47C6-B6DE-2A40E1253E90}" type="slidenum">
              <a:rPr lang="en-GB" smtClean="0"/>
              <a:t>‹#›</a:t>
            </a:fld>
            <a:endParaRPr lang="en-GB"/>
          </a:p>
        </p:txBody>
      </p:sp>
    </p:spTree>
    <p:extLst>
      <p:ext uri="{BB962C8B-B14F-4D97-AF65-F5344CB8AC3E}">
        <p14:creationId xmlns:p14="http://schemas.microsoft.com/office/powerpoint/2010/main" val="25017116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Slide design 2">
    <p:bg>
      <p:bgPr>
        <a:solidFill>
          <a:srgbClr val="D4DBDF">
            <a:alpha val="73000"/>
          </a:srgbClr>
        </a:solidFill>
        <a:effectLst/>
      </p:bgPr>
    </p:bg>
    <p:spTree>
      <p:nvGrpSpPr>
        <p:cNvPr id="1" name=""/>
        <p:cNvGrpSpPr/>
        <p:nvPr/>
      </p:nvGrpSpPr>
      <p:grpSpPr>
        <a:xfrm>
          <a:off x="0" y="0"/>
          <a:ext cx="0" cy="0"/>
          <a:chOff x="0" y="0"/>
          <a:chExt cx="0" cy="0"/>
        </a:xfrm>
      </p:grpSpPr>
      <p:pic>
        <p:nvPicPr>
          <p:cNvPr id="8" name="Picture 7" descr="A picture containing mountain, nature, dark&#10;&#10;Description automatically generated">
            <a:extLst>
              <a:ext uri="{FF2B5EF4-FFF2-40B4-BE49-F238E27FC236}">
                <a16:creationId xmlns:a16="http://schemas.microsoft.com/office/drawing/2014/main" id="{DE7447B9-8430-AC2D-52EB-CD01B23D13B5}"/>
              </a:ext>
            </a:extLst>
          </p:cNvPr>
          <p:cNvPicPr>
            <a:picLocks noChangeAspect="1"/>
          </p:cNvPicPr>
          <p:nvPr userDrawn="1"/>
        </p:nvPicPr>
        <p:blipFill>
          <a:blip r:embed="rId2">
            <a:alphaModFix amt="35000"/>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a:off x="-1303006" y="-652361"/>
            <a:ext cx="7618275" cy="5258266"/>
          </a:xfrm>
          <a:prstGeom prst="rect">
            <a:avLst/>
          </a:prstGeom>
        </p:spPr>
      </p:pic>
      <p:sp>
        <p:nvSpPr>
          <p:cNvPr id="2" name="Title 1">
            <a:extLst>
              <a:ext uri="{FF2B5EF4-FFF2-40B4-BE49-F238E27FC236}">
                <a16:creationId xmlns:a16="http://schemas.microsoft.com/office/drawing/2014/main" id="{561E53C8-658B-BDE1-C4AA-EDB23B346517}"/>
              </a:ext>
            </a:extLst>
          </p:cNvPr>
          <p:cNvSpPr>
            <a:spLocks noGrp="1"/>
          </p:cNvSpPr>
          <p:nvPr>
            <p:ph type="title"/>
          </p:nvPr>
        </p:nvSpPr>
        <p:spPr>
          <a:xfrm>
            <a:off x="756708" y="457200"/>
            <a:ext cx="4015317" cy="1600200"/>
          </a:xfrm>
        </p:spPr>
        <p:txBody>
          <a:bodyPr anchor="b"/>
          <a:lstStyle>
            <a:lvl1pPr>
              <a:defRPr sz="3200"/>
            </a:lvl1p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F7B77384-3606-24E0-F58C-7623ECA11A1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Text Placeholder 3">
            <a:extLst>
              <a:ext uri="{FF2B5EF4-FFF2-40B4-BE49-F238E27FC236}">
                <a16:creationId xmlns:a16="http://schemas.microsoft.com/office/drawing/2014/main" id="{4018577B-5223-8D84-51F8-9201A694B66F}"/>
              </a:ext>
            </a:extLst>
          </p:cNvPr>
          <p:cNvSpPr>
            <a:spLocks noGrp="1"/>
          </p:cNvSpPr>
          <p:nvPr>
            <p:ph type="body" sz="half" idx="2"/>
          </p:nvPr>
        </p:nvSpPr>
        <p:spPr>
          <a:xfrm>
            <a:off x="756708" y="2057400"/>
            <a:ext cx="401531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84196C99-E2CF-BB87-1817-35175362DF72}"/>
              </a:ext>
            </a:extLst>
          </p:cNvPr>
          <p:cNvSpPr>
            <a:spLocks noGrp="1"/>
          </p:cNvSpPr>
          <p:nvPr>
            <p:ph type="dt" sz="half" idx="10"/>
          </p:nvPr>
        </p:nvSpPr>
        <p:spPr/>
        <p:txBody>
          <a:bodyPr/>
          <a:lstStyle/>
          <a:p>
            <a:r>
              <a:rPr lang="en-US"/>
              <a:t>00.00.00</a:t>
            </a:r>
            <a:endParaRPr lang="en-GB"/>
          </a:p>
        </p:txBody>
      </p:sp>
      <p:sp>
        <p:nvSpPr>
          <p:cNvPr id="6" name="Footer Placeholder 5">
            <a:extLst>
              <a:ext uri="{FF2B5EF4-FFF2-40B4-BE49-F238E27FC236}">
                <a16:creationId xmlns:a16="http://schemas.microsoft.com/office/drawing/2014/main" id="{85AF505D-0FE4-9766-20D7-08B869356BCF}"/>
              </a:ext>
            </a:extLst>
          </p:cNvPr>
          <p:cNvSpPr>
            <a:spLocks noGrp="1"/>
          </p:cNvSpPr>
          <p:nvPr>
            <p:ph type="ftr" sz="quarter" idx="11"/>
          </p:nvPr>
        </p:nvSpPr>
        <p:spPr/>
        <p:txBody>
          <a:bodyPr/>
          <a:lstStyle/>
          <a:p>
            <a:r>
              <a:rPr lang="en-GB" dirty="0"/>
              <a:t>FEANTSA FORUM 2023</a:t>
            </a:r>
          </a:p>
        </p:txBody>
      </p:sp>
      <p:sp>
        <p:nvSpPr>
          <p:cNvPr id="7" name="Slide Number Placeholder 6">
            <a:extLst>
              <a:ext uri="{FF2B5EF4-FFF2-40B4-BE49-F238E27FC236}">
                <a16:creationId xmlns:a16="http://schemas.microsoft.com/office/drawing/2014/main" id="{4DFABB83-5CB9-8D52-55C9-BFA963749DFB}"/>
              </a:ext>
            </a:extLst>
          </p:cNvPr>
          <p:cNvSpPr>
            <a:spLocks noGrp="1"/>
          </p:cNvSpPr>
          <p:nvPr>
            <p:ph type="sldNum" sz="quarter" idx="12"/>
          </p:nvPr>
        </p:nvSpPr>
        <p:spPr/>
        <p:txBody>
          <a:bodyPr/>
          <a:lstStyle/>
          <a:p>
            <a:fld id="{9A4B0777-FF85-47C6-B6DE-2A40E1253E90}" type="slidenum">
              <a:rPr lang="en-GB" smtClean="0"/>
              <a:t>‹#›</a:t>
            </a:fld>
            <a:endParaRPr lang="en-GB"/>
          </a:p>
        </p:txBody>
      </p:sp>
      <p:cxnSp>
        <p:nvCxnSpPr>
          <p:cNvPr id="10" name="Straight Connector 9">
            <a:extLst>
              <a:ext uri="{FF2B5EF4-FFF2-40B4-BE49-F238E27FC236}">
                <a16:creationId xmlns:a16="http://schemas.microsoft.com/office/drawing/2014/main" id="{9019DF67-3FB9-D7FC-0107-715B499450C2}"/>
              </a:ext>
            </a:extLst>
          </p:cNvPr>
          <p:cNvCxnSpPr>
            <a:cxnSpLocks/>
          </p:cNvCxnSpPr>
          <p:nvPr userDrawn="1"/>
        </p:nvCxnSpPr>
        <p:spPr>
          <a:xfrm>
            <a:off x="4969933" y="457200"/>
            <a:ext cx="0" cy="5411788"/>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461E4427-F8D0-470B-A4AE-795D548F2479}"/>
              </a:ext>
            </a:extLst>
          </p:cNvPr>
          <p:cNvSpPr/>
          <p:nvPr userDrawn="1"/>
        </p:nvSpPr>
        <p:spPr>
          <a:xfrm>
            <a:off x="322118" y="0"/>
            <a:ext cx="236682"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9715352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lide design 3 (picture)">
    <p:bg>
      <p:bgPr>
        <a:solidFill>
          <a:srgbClr val="D4DBDF">
            <a:alpha val="73000"/>
          </a:srgbClr>
        </a:solidFill>
        <a:effectLst/>
      </p:bgPr>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75A99109-B79E-1E90-5F5D-D6B070E48735}"/>
              </a:ext>
            </a:extLst>
          </p:cNvPr>
          <p:cNvSpPr>
            <a:spLocks noGrp="1"/>
          </p:cNvSpPr>
          <p:nvPr>
            <p:ph type="dt" sz="half" idx="10"/>
          </p:nvPr>
        </p:nvSpPr>
        <p:spPr/>
        <p:txBody>
          <a:bodyPr/>
          <a:lstStyle/>
          <a:p>
            <a:r>
              <a:rPr lang="en-US"/>
              <a:t>00.00.00</a:t>
            </a:r>
            <a:endParaRPr lang="en-GB"/>
          </a:p>
        </p:txBody>
      </p:sp>
      <p:sp>
        <p:nvSpPr>
          <p:cNvPr id="4" name="Footer Placeholder 3">
            <a:extLst>
              <a:ext uri="{FF2B5EF4-FFF2-40B4-BE49-F238E27FC236}">
                <a16:creationId xmlns:a16="http://schemas.microsoft.com/office/drawing/2014/main" id="{37C3A306-5E37-51A1-FFFF-DFF7EB2FFD8B}"/>
              </a:ext>
            </a:extLst>
          </p:cNvPr>
          <p:cNvSpPr>
            <a:spLocks noGrp="1"/>
          </p:cNvSpPr>
          <p:nvPr>
            <p:ph type="ftr" sz="quarter" idx="11"/>
          </p:nvPr>
        </p:nvSpPr>
        <p:spPr/>
        <p:txBody>
          <a:bodyPr/>
          <a:lstStyle/>
          <a:p>
            <a:r>
              <a:rPr lang="en-GB" dirty="0"/>
              <a:t>FEANTSA FORUM 2023</a:t>
            </a:r>
          </a:p>
        </p:txBody>
      </p:sp>
      <p:sp>
        <p:nvSpPr>
          <p:cNvPr id="5" name="Slide Number Placeholder 4">
            <a:extLst>
              <a:ext uri="{FF2B5EF4-FFF2-40B4-BE49-F238E27FC236}">
                <a16:creationId xmlns:a16="http://schemas.microsoft.com/office/drawing/2014/main" id="{5FDF6D2B-0AFD-2AA2-D4C6-2B91FA5ECCD5}"/>
              </a:ext>
            </a:extLst>
          </p:cNvPr>
          <p:cNvSpPr>
            <a:spLocks noGrp="1"/>
          </p:cNvSpPr>
          <p:nvPr>
            <p:ph type="sldNum" sz="quarter" idx="12"/>
          </p:nvPr>
        </p:nvSpPr>
        <p:spPr/>
        <p:txBody>
          <a:bodyPr/>
          <a:lstStyle/>
          <a:p>
            <a:fld id="{9A4B0777-FF85-47C6-B6DE-2A40E1253E90}" type="slidenum">
              <a:rPr lang="en-GB" smtClean="0"/>
              <a:t>‹#›</a:t>
            </a:fld>
            <a:endParaRPr lang="en-GB"/>
          </a:p>
        </p:txBody>
      </p:sp>
      <p:sp>
        <p:nvSpPr>
          <p:cNvPr id="7" name="Picture Placeholder 6">
            <a:extLst>
              <a:ext uri="{FF2B5EF4-FFF2-40B4-BE49-F238E27FC236}">
                <a16:creationId xmlns:a16="http://schemas.microsoft.com/office/drawing/2014/main" id="{79C540D7-ECF7-68EB-FACF-9BE0D6D48861}"/>
              </a:ext>
            </a:extLst>
          </p:cNvPr>
          <p:cNvSpPr>
            <a:spLocks noGrp="1"/>
          </p:cNvSpPr>
          <p:nvPr>
            <p:ph type="pic" sz="quarter" idx="13"/>
          </p:nvPr>
        </p:nvSpPr>
        <p:spPr>
          <a:xfrm>
            <a:off x="73025" y="73025"/>
            <a:ext cx="12023725" cy="6138863"/>
          </a:xfrm>
        </p:spPr>
        <p:txBody>
          <a:bodyPr/>
          <a:lstStyle/>
          <a:p>
            <a:endParaRPr lang="en-GB"/>
          </a:p>
        </p:txBody>
      </p:sp>
      <p:pic>
        <p:nvPicPr>
          <p:cNvPr id="8" name="Picture 7" descr="A picture containing mountain, nature, dark&#10;&#10;Description automatically generated">
            <a:extLst>
              <a:ext uri="{FF2B5EF4-FFF2-40B4-BE49-F238E27FC236}">
                <a16:creationId xmlns:a16="http://schemas.microsoft.com/office/drawing/2014/main" id="{B5C0EDEB-D000-1D0A-56A6-0F19862C5094}"/>
              </a:ext>
            </a:extLst>
          </p:cNvPr>
          <p:cNvPicPr>
            <a:picLocks noChangeAspect="1"/>
          </p:cNvPicPr>
          <p:nvPr userDrawn="1"/>
        </p:nvPicPr>
        <p:blipFill>
          <a:blip r:embed="rId2">
            <a:alphaModFix amt="35000"/>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a:off x="-1303006" y="-652361"/>
            <a:ext cx="7618275" cy="5258266"/>
          </a:xfrm>
          <a:prstGeom prst="rect">
            <a:avLst/>
          </a:prstGeom>
        </p:spPr>
      </p:pic>
    </p:spTree>
    <p:extLst>
      <p:ext uri="{BB962C8B-B14F-4D97-AF65-F5344CB8AC3E}">
        <p14:creationId xmlns:p14="http://schemas.microsoft.com/office/powerpoint/2010/main" val="14756963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lide design 4">
    <p:bg>
      <p:bgPr>
        <a:solidFill>
          <a:srgbClr val="D4DBDF">
            <a:alpha val="73000"/>
          </a:srgbClr>
        </a:solidFill>
        <a:effectLst/>
      </p:bgPr>
    </p:bg>
    <p:spTree>
      <p:nvGrpSpPr>
        <p:cNvPr id="1" name=""/>
        <p:cNvGrpSpPr/>
        <p:nvPr/>
      </p:nvGrpSpPr>
      <p:grpSpPr>
        <a:xfrm>
          <a:off x="0" y="0"/>
          <a:ext cx="0" cy="0"/>
          <a:chOff x="0" y="0"/>
          <a:chExt cx="0" cy="0"/>
        </a:xfrm>
      </p:grpSpPr>
      <p:pic>
        <p:nvPicPr>
          <p:cNvPr id="7" name="Picture 6" descr="A picture containing mountain, nature, dark&#10;&#10;Description automatically generated">
            <a:extLst>
              <a:ext uri="{FF2B5EF4-FFF2-40B4-BE49-F238E27FC236}">
                <a16:creationId xmlns:a16="http://schemas.microsoft.com/office/drawing/2014/main" id="{F21A59C0-1A5D-8105-5FD4-2A9E2D1928E5}"/>
              </a:ext>
            </a:extLst>
          </p:cNvPr>
          <p:cNvPicPr>
            <a:picLocks noChangeAspect="1"/>
          </p:cNvPicPr>
          <p:nvPr userDrawn="1"/>
        </p:nvPicPr>
        <p:blipFill>
          <a:blip r:embed="rId2">
            <a:alphaModFix amt="35000"/>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a:off x="-1303006" y="-652361"/>
            <a:ext cx="7618275" cy="5258266"/>
          </a:xfrm>
          <a:prstGeom prst="rect">
            <a:avLst/>
          </a:prstGeom>
        </p:spPr>
      </p:pic>
      <p:sp>
        <p:nvSpPr>
          <p:cNvPr id="2" name="Title 1">
            <a:extLst>
              <a:ext uri="{FF2B5EF4-FFF2-40B4-BE49-F238E27FC236}">
                <a16:creationId xmlns:a16="http://schemas.microsoft.com/office/drawing/2014/main" id="{50BAD722-C401-50D1-EFBD-EF83F7DBF401}"/>
              </a:ext>
            </a:extLst>
          </p:cNvPr>
          <p:cNvSpPr>
            <a:spLocks noGrp="1"/>
          </p:cNvSpPr>
          <p:nvPr>
            <p:ph type="title"/>
          </p:nvPr>
        </p:nvSpPr>
        <p:spPr/>
        <p:txBody>
          <a:bodyPr/>
          <a:lstStyle/>
          <a:p>
            <a:r>
              <a:rPr lang="en-US"/>
              <a:t>Click to edit Master title style</a:t>
            </a:r>
            <a:endParaRPr lang="en-GB"/>
          </a:p>
        </p:txBody>
      </p:sp>
      <p:sp>
        <p:nvSpPr>
          <p:cNvPr id="4" name="Date Placeholder 3">
            <a:extLst>
              <a:ext uri="{FF2B5EF4-FFF2-40B4-BE49-F238E27FC236}">
                <a16:creationId xmlns:a16="http://schemas.microsoft.com/office/drawing/2014/main" id="{BCFD6D7E-0B41-95F8-7A6F-9D0AAFDCB96D}"/>
              </a:ext>
            </a:extLst>
          </p:cNvPr>
          <p:cNvSpPr>
            <a:spLocks noGrp="1"/>
          </p:cNvSpPr>
          <p:nvPr>
            <p:ph type="dt" sz="half" idx="10"/>
          </p:nvPr>
        </p:nvSpPr>
        <p:spPr/>
        <p:txBody>
          <a:bodyPr/>
          <a:lstStyle/>
          <a:p>
            <a:r>
              <a:rPr lang="en-US"/>
              <a:t>00.00.00</a:t>
            </a:r>
            <a:endParaRPr lang="en-GB"/>
          </a:p>
        </p:txBody>
      </p:sp>
      <p:sp>
        <p:nvSpPr>
          <p:cNvPr id="5" name="Footer Placeholder 4">
            <a:extLst>
              <a:ext uri="{FF2B5EF4-FFF2-40B4-BE49-F238E27FC236}">
                <a16:creationId xmlns:a16="http://schemas.microsoft.com/office/drawing/2014/main" id="{81C1173C-7807-4F58-6ACE-75CECDB2C5C4}"/>
              </a:ext>
            </a:extLst>
          </p:cNvPr>
          <p:cNvSpPr>
            <a:spLocks noGrp="1"/>
          </p:cNvSpPr>
          <p:nvPr>
            <p:ph type="ftr" sz="quarter" idx="11"/>
          </p:nvPr>
        </p:nvSpPr>
        <p:spPr/>
        <p:txBody>
          <a:bodyPr/>
          <a:lstStyle/>
          <a:p>
            <a:r>
              <a:rPr lang="en-GB" dirty="0"/>
              <a:t>FEANTSA FORUM 2023</a:t>
            </a:r>
          </a:p>
        </p:txBody>
      </p:sp>
      <p:sp>
        <p:nvSpPr>
          <p:cNvPr id="6" name="Slide Number Placeholder 5">
            <a:extLst>
              <a:ext uri="{FF2B5EF4-FFF2-40B4-BE49-F238E27FC236}">
                <a16:creationId xmlns:a16="http://schemas.microsoft.com/office/drawing/2014/main" id="{EC7AE740-E769-13EA-AC34-144DC822C0E1}"/>
              </a:ext>
            </a:extLst>
          </p:cNvPr>
          <p:cNvSpPr>
            <a:spLocks noGrp="1"/>
          </p:cNvSpPr>
          <p:nvPr>
            <p:ph type="sldNum" sz="quarter" idx="12"/>
          </p:nvPr>
        </p:nvSpPr>
        <p:spPr/>
        <p:txBody>
          <a:bodyPr/>
          <a:lstStyle/>
          <a:p>
            <a:fld id="{9A4B0777-FF85-47C6-B6DE-2A40E1253E90}" type="slidenum">
              <a:rPr lang="en-GB" smtClean="0"/>
              <a:t>‹#›</a:t>
            </a:fld>
            <a:endParaRPr lang="en-GB"/>
          </a:p>
        </p:txBody>
      </p:sp>
      <p:cxnSp>
        <p:nvCxnSpPr>
          <p:cNvPr id="8" name="Straight Connector 7">
            <a:extLst>
              <a:ext uri="{FF2B5EF4-FFF2-40B4-BE49-F238E27FC236}">
                <a16:creationId xmlns:a16="http://schemas.microsoft.com/office/drawing/2014/main" id="{A2F9AE4B-A99F-68A9-A60C-C531F981F1CD}"/>
              </a:ext>
            </a:extLst>
          </p:cNvPr>
          <p:cNvCxnSpPr>
            <a:cxnSpLocks/>
          </p:cNvCxnSpPr>
          <p:nvPr userDrawn="1"/>
        </p:nvCxnSpPr>
        <p:spPr>
          <a:xfrm>
            <a:off x="901846" y="1487214"/>
            <a:ext cx="10388309"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4" name="Content Placeholder 13">
            <a:extLst>
              <a:ext uri="{FF2B5EF4-FFF2-40B4-BE49-F238E27FC236}">
                <a16:creationId xmlns:a16="http://schemas.microsoft.com/office/drawing/2014/main" id="{9BD5A7EA-2F2B-0855-6419-D06CAA77193E}"/>
              </a:ext>
            </a:extLst>
          </p:cNvPr>
          <p:cNvSpPr>
            <a:spLocks noGrp="1"/>
          </p:cNvSpPr>
          <p:nvPr>
            <p:ph sz="quarter" idx="13"/>
          </p:nvPr>
        </p:nvSpPr>
        <p:spPr>
          <a:xfrm>
            <a:off x="838200" y="1965325"/>
            <a:ext cx="10515600" cy="37623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cxnSp>
        <p:nvCxnSpPr>
          <p:cNvPr id="15" name="Straight Connector 14">
            <a:extLst>
              <a:ext uri="{FF2B5EF4-FFF2-40B4-BE49-F238E27FC236}">
                <a16:creationId xmlns:a16="http://schemas.microsoft.com/office/drawing/2014/main" id="{D2698849-6C35-2A79-0147-197DC7CDB336}"/>
              </a:ext>
            </a:extLst>
          </p:cNvPr>
          <p:cNvCxnSpPr>
            <a:cxnSpLocks/>
          </p:cNvCxnSpPr>
          <p:nvPr userDrawn="1"/>
        </p:nvCxnSpPr>
        <p:spPr>
          <a:xfrm>
            <a:off x="838200" y="6127531"/>
            <a:ext cx="10515600" cy="0"/>
          </a:xfrm>
          <a:prstGeom prst="line">
            <a:avLst/>
          </a:prstGeom>
          <a:ln w="285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296552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lide design 4 (verticle right text)">
    <p:bg>
      <p:bgPr>
        <a:solidFill>
          <a:srgbClr val="D4DBDF">
            <a:alpha val="73000"/>
          </a:srgbClr>
        </a:solidFill>
        <a:effectLst/>
      </p:bgPr>
    </p:bg>
    <p:spTree>
      <p:nvGrpSpPr>
        <p:cNvPr id="1" name=""/>
        <p:cNvGrpSpPr/>
        <p:nvPr/>
      </p:nvGrpSpPr>
      <p:grpSpPr>
        <a:xfrm>
          <a:off x="0" y="0"/>
          <a:ext cx="0" cy="0"/>
          <a:chOff x="0" y="0"/>
          <a:chExt cx="0" cy="0"/>
        </a:xfrm>
      </p:grpSpPr>
      <p:pic>
        <p:nvPicPr>
          <p:cNvPr id="10" name="Picture 9" descr="A picture containing mountain, nature, dark&#10;&#10;Description automatically generated">
            <a:extLst>
              <a:ext uri="{FF2B5EF4-FFF2-40B4-BE49-F238E27FC236}">
                <a16:creationId xmlns:a16="http://schemas.microsoft.com/office/drawing/2014/main" id="{D74ED811-38FE-9772-FEDC-1AB70832AB2E}"/>
              </a:ext>
            </a:extLst>
          </p:cNvPr>
          <p:cNvPicPr>
            <a:picLocks noChangeAspect="1"/>
          </p:cNvPicPr>
          <p:nvPr userDrawn="1"/>
        </p:nvPicPr>
        <p:blipFill>
          <a:blip r:embed="rId2">
            <a:alphaModFix amt="35000"/>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a:off x="-1303006" y="-652361"/>
            <a:ext cx="7618275" cy="5258266"/>
          </a:xfrm>
          <a:prstGeom prst="rect">
            <a:avLst/>
          </a:prstGeom>
        </p:spPr>
      </p:pic>
      <p:sp>
        <p:nvSpPr>
          <p:cNvPr id="2" name="Vertical Title 1">
            <a:extLst>
              <a:ext uri="{FF2B5EF4-FFF2-40B4-BE49-F238E27FC236}">
                <a16:creationId xmlns:a16="http://schemas.microsoft.com/office/drawing/2014/main" id="{23CBB010-CCE9-323F-5917-65B3602C1732}"/>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4" name="Date Placeholder 3">
            <a:extLst>
              <a:ext uri="{FF2B5EF4-FFF2-40B4-BE49-F238E27FC236}">
                <a16:creationId xmlns:a16="http://schemas.microsoft.com/office/drawing/2014/main" id="{A96A4724-4DC0-6726-3DE3-A8E0B1F12119}"/>
              </a:ext>
            </a:extLst>
          </p:cNvPr>
          <p:cNvSpPr>
            <a:spLocks noGrp="1"/>
          </p:cNvSpPr>
          <p:nvPr>
            <p:ph type="dt" sz="half" idx="10"/>
          </p:nvPr>
        </p:nvSpPr>
        <p:spPr/>
        <p:txBody>
          <a:bodyPr/>
          <a:lstStyle/>
          <a:p>
            <a:r>
              <a:rPr lang="en-US"/>
              <a:t>00.00.00</a:t>
            </a:r>
            <a:endParaRPr lang="en-GB"/>
          </a:p>
        </p:txBody>
      </p:sp>
      <p:sp>
        <p:nvSpPr>
          <p:cNvPr id="5" name="Footer Placeholder 4">
            <a:extLst>
              <a:ext uri="{FF2B5EF4-FFF2-40B4-BE49-F238E27FC236}">
                <a16:creationId xmlns:a16="http://schemas.microsoft.com/office/drawing/2014/main" id="{8FBC8A92-472B-8310-9939-49644B22EE43}"/>
              </a:ext>
            </a:extLst>
          </p:cNvPr>
          <p:cNvSpPr>
            <a:spLocks noGrp="1"/>
          </p:cNvSpPr>
          <p:nvPr>
            <p:ph type="ftr" sz="quarter" idx="11"/>
          </p:nvPr>
        </p:nvSpPr>
        <p:spPr/>
        <p:txBody>
          <a:bodyPr/>
          <a:lstStyle/>
          <a:p>
            <a:r>
              <a:rPr lang="en-GB" dirty="0"/>
              <a:t>FEANTSA FORUM 2023</a:t>
            </a:r>
          </a:p>
        </p:txBody>
      </p:sp>
      <p:sp>
        <p:nvSpPr>
          <p:cNvPr id="6" name="Slide Number Placeholder 5">
            <a:extLst>
              <a:ext uri="{FF2B5EF4-FFF2-40B4-BE49-F238E27FC236}">
                <a16:creationId xmlns:a16="http://schemas.microsoft.com/office/drawing/2014/main" id="{512F2FC3-9551-A3C2-0E2F-FDEA26F1CD2B}"/>
              </a:ext>
            </a:extLst>
          </p:cNvPr>
          <p:cNvSpPr>
            <a:spLocks noGrp="1"/>
          </p:cNvSpPr>
          <p:nvPr>
            <p:ph type="sldNum" sz="quarter" idx="12"/>
          </p:nvPr>
        </p:nvSpPr>
        <p:spPr/>
        <p:txBody>
          <a:bodyPr/>
          <a:lstStyle/>
          <a:p>
            <a:fld id="{9A4B0777-FF85-47C6-B6DE-2A40E1253E90}" type="slidenum">
              <a:rPr lang="en-GB" smtClean="0"/>
              <a:t>‹#›</a:t>
            </a:fld>
            <a:endParaRPr lang="en-GB"/>
          </a:p>
        </p:txBody>
      </p:sp>
      <p:cxnSp>
        <p:nvCxnSpPr>
          <p:cNvPr id="7" name="Straight Connector 6">
            <a:extLst>
              <a:ext uri="{FF2B5EF4-FFF2-40B4-BE49-F238E27FC236}">
                <a16:creationId xmlns:a16="http://schemas.microsoft.com/office/drawing/2014/main" id="{99714CF2-29D8-CD1E-9D5C-71BF78207DE6}"/>
              </a:ext>
            </a:extLst>
          </p:cNvPr>
          <p:cNvCxnSpPr>
            <a:cxnSpLocks/>
          </p:cNvCxnSpPr>
          <p:nvPr userDrawn="1"/>
        </p:nvCxnSpPr>
        <p:spPr>
          <a:xfrm flipV="1">
            <a:off x="8724900" y="365125"/>
            <a:ext cx="0" cy="5811838"/>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F5753012-58CC-B478-FFAB-5702F72E4200}"/>
              </a:ext>
            </a:extLst>
          </p:cNvPr>
          <p:cNvSpPr/>
          <p:nvPr userDrawn="1"/>
        </p:nvSpPr>
        <p:spPr>
          <a:xfrm>
            <a:off x="10771572" y="0"/>
            <a:ext cx="142042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Content Placeholder 11">
            <a:extLst>
              <a:ext uri="{FF2B5EF4-FFF2-40B4-BE49-F238E27FC236}">
                <a16:creationId xmlns:a16="http://schemas.microsoft.com/office/drawing/2014/main" id="{7530821C-58DC-6CA5-BDDD-5BA6D9DF3DD6}"/>
              </a:ext>
            </a:extLst>
          </p:cNvPr>
          <p:cNvSpPr>
            <a:spLocks noGrp="1"/>
          </p:cNvSpPr>
          <p:nvPr>
            <p:ph sz="quarter" idx="13"/>
          </p:nvPr>
        </p:nvSpPr>
        <p:spPr>
          <a:xfrm>
            <a:off x="743088" y="365125"/>
            <a:ext cx="7678738" cy="26701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3" name="Content Placeholder 11">
            <a:extLst>
              <a:ext uri="{FF2B5EF4-FFF2-40B4-BE49-F238E27FC236}">
                <a16:creationId xmlns:a16="http://schemas.microsoft.com/office/drawing/2014/main" id="{51900B1B-B465-8151-0B37-C7454EC7CE95}"/>
              </a:ext>
            </a:extLst>
          </p:cNvPr>
          <p:cNvSpPr>
            <a:spLocks noGrp="1"/>
          </p:cNvSpPr>
          <p:nvPr>
            <p:ph sz="quarter" idx="14"/>
          </p:nvPr>
        </p:nvSpPr>
        <p:spPr>
          <a:xfrm>
            <a:off x="743088" y="3360737"/>
            <a:ext cx="5153215" cy="26701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Content Placeholder 11">
            <a:extLst>
              <a:ext uri="{FF2B5EF4-FFF2-40B4-BE49-F238E27FC236}">
                <a16:creationId xmlns:a16="http://schemas.microsoft.com/office/drawing/2014/main" id="{386D173C-A307-BF7E-9C47-C36C95B1C05E}"/>
              </a:ext>
            </a:extLst>
          </p:cNvPr>
          <p:cNvSpPr>
            <a:spLocks noGrp="1"/>
          </p:cNvSpPr>
          <p:nvPr>
            <p:ph sz="quarter" idx="15"/>
          </p:nvPr>
        </p:nvSpPr>
        <p:spPr>
          <a:xfrm>
            <a:off x="6315269" y="3363419"/>
            <a:ext cx="2106557" cy="26701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7038625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D4DBDF">
            <a:alpha val="18000"/>
          </a:srgb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0204DB0-ABB1-E6C3-A81F-9239B75C9FE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45DD5E7D-1801-E768-4935-6070463B464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B63BD17-EA2C-8495-3AB5-921A5595957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00.00.00</a:t>
            </a:r>
            <a:endParaRPr lang="en-GB"/>
          </a:p>
        </p:txBody>
      </p:sp>
      <p:sp>
        <p:nvSpPr>
          <p:cNvPr id="5" name="Footer Placeholder 4">
            <a:extLst>
              <a:ext uri="{FF2B5EF4-FFF2-40B4-BE49-F238E27FC236}">
                <a16:creationId xmlns:a16="http://schemas.microsoft.com/office/drawing/2014/main" id="{A44D70DE-7875-496C-F5F3-4776CEF9FC1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a:t>FEANTSA FORUM 2023</a:t>
            </a:r>
          </a:p>
        </p:txBody>
      </p:sp>
      <p:sp>
        <p:nvSpPr>
          <p:cNvPr id="6" name="Slide Number Placeholder 5">
            <a:extLst>
              <a:ext uri="{FF2B5EF4-FFF2-40B4-BE49-F238E27FC236}">
                <a16:creationId xmlns:a16="http://schemas.microsoft.com/office/drawing/2014/main" id="{C7C42539-C496-40CD-F633-F493E6BDAF3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4B0777-FF85-47C6-B6DE-2A40E1253E90}" type="slidenum">
              <a:rPr lang="en-GB" smtClean="0"/>
              <a:t>‹#›</a:t>
            </a:fld>
            <a:endParaRPr lang="en-GB"/>
          </a:p>
        </p:txBody>
      </p:sp>
    </p:spTree>
    <p:extLst>
      <p:ext uri="{BB962C8B-B14F-4D97-AF65-F5344CB8AC3E}">
        <p14:creationId xmlns:p14="http://schemas.microsoft.com/office/powerpoint/2010/main" val="6259187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0" r:id="rId4"/>
    <p:sldLayoutId id="2147483652" r:id="rId5"/>
    <p:sldLayoutId id="2147483656" r:id="rId6"/>
    <p:sldLayoutId id="2147483654" r:id="rId7"/>
    <p:sldLayoutId id="2147483658" r:id="rId8"/>
    <p:sldLayoutId id="2147483659" r:id="rId9"/>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6.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5.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99DF706-FEF6-62AD-F8CA-C21579E0C6A0}"/>
              </a:ext>
            </a:extLst>
          </p:cNvPr>
          <p:cNvSpPr>
            <a:spLocks noGrp="1"/>
          </p:cNvSpPr>
          <p:nvPr>
            <p:ph type="body" sz="quarter" idx="11"/>
          </p:nvPr>
        </p:nvSpPr>
        <p:spPr>
          <a:xfrm>
            <a:off x="979835" y="3830338"/>
            <a:ext cx="7953375" cy="1376363"/>
          </a:xfrm>
        </p:spPr>
        <p:txBody>
          <a:bodyPr/>
          <a:lstStyle/>
          <a:p>
            <a:r>
              <a:rPr lang="en-GB" dirty="0"/>
              <a:t>Preventative Measures against Homelessness and Housing Exclusion</a:t>
            </a:r>
          </a:p>
        </p:txBody>
      </p:sp>
      <p:sp>
        <p:nvSpPr>
          <p:cNvPr id="4" name="Text Placeholder 3">
            <a:extLst>
              <a:ext uri="{FF2B5EF4-FFF2-40B4-BE49-F238E27FC236}">
                <a16:creationId xmlns:a16="http://schemas.microsoft.com/office/drawing/2014/main" id="{F8051B5A-3A2E-07DA-A63B-0AAAA70523B4}"/>
              </a:ext>
            </a:extLst>
          </p:cNvPr>
          <p:cNvSpPr>
            <a:spLocks noGrp="1"/>
          </p:cNvSpPr>
          <p:nvPr>
            <p:ph type="body" sz="quarter" idx="12"/>
          </p:nvPr>
        </p:nvSpPr>
        <p:spPr>
          <a:xfrm>
            <a:off x="1066100" y="5955672"/>
            <a:ext cx="2956261" cy="611364"/>
          </a:xfrm>
        </p:spPr>
        <p:txBody>
          <a:bodyPr>
            <a:normAutofit fontScale="92500" lnSpcReduction="20000"/>
          </a:bodyPr>
          <a:lstStyle/>
          <a:p>
            <a:pPr algn="l"/>
            <a:r>
              <a:rPr lang="en-GB" i="0" dirty="0"/>
              <a:t>Professor Peter Mackie</a:t>
            </a:r>
          </a:p>
          <a:p>
            <a:pPr algn="l"/>
            <a:r>
              <a:rPr lang="en-GB" dirty="0"/>
              <a:t>Cardiff University, Wales, UK</a:t>
            </a:r>
          </a:p>
        </p:txBody>
      </p:sp>
      <p:sp>
        <p:nvSpPr>
          <p:cNvPr id="5" name="Text Placeholder 4">
            <a:extLst>
              <a:ext uri="{FF2B5EF4-FFF2-40B4-BE49-F238E27FC236}">
                <a16:creationId xmlns:a16="http://schemas.microsoft.com/office/drawing/2014/main" id="{F127E63B-B500-F4B5-B73A-098453AE48C2}"/>
              </a:ext>
            </a:extLst>
          </p:cNvPr>
          <p:cNvSpPr>
            <a:spLocks noGrp="1"/>
          </p:cNvSpPr>
          <p:nvPr>
            <p:ph type="body" sz="quarter" idx="13"/>
          </p:nvPr>
        </p:nvSpPr>
        <p:spPr/>
        <p:txBody>
          <a:bodyPr>
            <a:normAutofit fontScale="85000" lnSpcReduction="20000"/>
          </a:bodyPr>
          <a:lstStyle/>
          <a:p>
            <a:r>
              <a:rPr lang="en-GB" dirty="0"/>
              <a:t>02/06/2023</a:t>
            </a:r>
          </a:p>
        </p:txBody>
      </p:sp>
    </p:spTree>
    <p:extLst>
      <p:ext uri="{BB962C8B-B14F-4D97-AF65-F5344CB8AC3E}">
        <p14:creationId xmlns:p14="http://schemas.microsoft.com/office/powerpoint/2010/main" val="34059194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8067E9-4022-C954-C338-574937691790}"/>
              </a:ext>
            </a:extLst>
          </p:cNvPr>
          <p:cNvSpPr>
            <a:spLocks noGrp="1"/>
          </p:cNvSpPr>
          <p:nvPr>
            <p:ph type="title"/>
          </p:nvPr>
        </p:nvSpPr>
        <p:spPr/>
        <p:txBody>
          <a:bodyPr/>
          <a:lstStyle/>
          <a:p>
            <a:r>
              <a:rPr lang="en-GB" dirty="0"/>
              <a:t>Crisis prevention -</a:t>
            </a:r>
            <a:br>
              <a:rPr lang="en-GB" dirty="0"/>
            </a:br>
            <a:r>
              <a:rPr lang="en-GB" dirty="0"/>
              <a:t>evictions</a:t>
            </a:r>
          </a:p>
        </p:txBody>
      </p:sp>
      <p:sp>
        <p:nvSpPr>
          <p:cNvPr id="3" name="Content Placeholder 2">
            <a:extLst>
              <a:ext uri="{FF2B5EF4-FFF2-40B4-BE49-F238E27FC236}">
                <a16:creationId xmlns:a16="http://schemas.microsoft.com/office/drawing/2014/main" id="{A3B9BEBB-D694-72EF-B821-C94403D839A5}"/>
              </a:ext>
            </a:extLst>
          </p:cNvPr>
          <p:cNvSpPr>
            <a:spLocks noGrp="1"/>
          </p:cNvSpPr>
          <p:nvPr>
            <p:ph sz="half" idx="1"/>
          </p:nvPr>
        </p:nvSpPr>
        <p:spPr>
          <a:xfrm>
            <a:off x="562152" y="1935353"/>
            <a:ext cx="3607512" cy="4026535"/>
          </a:xfrm>
        </p:spPr>
        <p:txBody>
          <a:bodyPr anchor="ctr">
            <a:normAutofit fontScale="70000" lnSpcReduction="20000"/>
          </a:bodyPr>
          <a:lstStyle/>
          <a:p>
            <a:pPr marL="0" indent="0">
              <a:buNone/>
            </a:pPr>
            <a:r>
              <a:rPr lang="en-GB" sz="2900" dirty="0">
                <a:solidFill>
                  <a:srgbClr val="4B7BA5"/>
                </a:solidFill>
              </a:rPr>
              <a:t>‘An array of interventions centre on households at high risk of homelessness in the near future… These crisis prevention interventions predominantly focus on evictions... The Lisbon Declaration states evictions should be prevented whenever possible and no one should be evicted without assistance for an appropriate housing solution, when needed.’ </a:t>
            </a:r>
          </a:p>
        </p:txBody>
      </p:sp>
      <p:sp>
        <p:nvSpPr>
          <p:cNvPr id="4" name="Content Placeholder 3">
            <a:extLst>
              <a:ext uri="{FF2B5EF4-FFF2-40B4-BE49-F238E27FC236}">
                <a16:creationId xmlns:a16="http://schemas.microsoft.com/office/drawing/2014/main" id="{8D4BAD1F-D3F2-393E-0194-7CEF74267988}"/>
              </a:ext>
            </a:extLst>
          </p:cNvPr>
          <p:cNvSpPr>
            <a:spLocks noGrp="1"/>
          </p:cNvSpPr>
          <p:nvPr>
            <p:ph sz="half" idx="2"/>
          </p:nvPr>
        </p:nvSpPr>
        <p:spPr>
          <a:xfrm>
            <a:off x="4626864" y="1697608"/>
            <a:ext cx="6800088" cy="4530725"/>
          </a:xfrm>
        </p:spPr>
        <p:txBody>
          <a:bodyPr>
            <a:normAutofit fontScale="70000" lnSpcReduction="20000"/>
          </a:bodyPr>
          <a:lstStyle/>
          <a:p>
            <a:pPr marL="0" indent="0">
              <a:spcAft>
                <a:spcPts val="1200"/>
              </a:spcAft>
              <a:buNone/>
            </a:pPr>
            <a:r>
              <a:rPr lang="en-GB" sz="2700" dirty="0"/>
              <a:t>Interventions can be grouped into three main categories (Kenna et al, 2016): </a:t>
            </a:r>
          </a:p>
          <a:p>
            <a:pPr marL="271463" indent="-254000">
              <a:spcAft>
                <a:spcPts val="1200"/>
              </a:spcAft>
              <a:buFont typeface="+mj-lt"/>
              <a:buAutoNum type="arabicPeriod"/>
            </a:pPr>
            <a:r>
              <a:rPr lang="en-GB" sz="2700" b="1" dirty="0"/>
              <a:t>Legal requirements to notify authorities of an eviction</a:t>
            </a:r>
            <a:r>
              <a:rPr lang="en-GB" sz="2700" dirty="0"/>
              <a:t>. E.g., Austrian courts required to inform authorities of imminent evictions, and Belgian courts must similarly inform Public Centres for Social Welfare. The PCSW is then required to investigate how it can support the household.  </a:t>
            </a:r>
          </a:p>
          <a:p>
            <a:pPr marL="271463" indent="-254000">
              <a:spcAft>
                <a:spcPts val="1200"/>
              </a:spcAft>
              <a:buFont typeface="+mj-lt"/>
              <a:buAutoNum type="arabicPeriod"/>
            </a:pPr>
            <a:r>
              <a:rPr lang="en-GB" sz="2700" b="1" dirty="0"/>
              <a:t>Short-term financial assistance</a:t>
            </a:r>
            <a:r>
              <a:rPr lang="en-GB" sz="2700" dirty="0"/>
              <a:t> is available in many European countries, though it is often not compulsory. In Chicago, those who received a one-off benefit of $1,000 were 76% less likely to experience homelessness within six months than those who did not (Evans et al, 2016). </a:t>
            </a:r>
          </a:p>
          <a:p>
            <a:pPr marL="271463" indent="-254000">
              <a:spcAft>
                <a:spcPts val="1200"/>
              </a:spcAft>
              <a:buFont typeface="+mj-lt"/>
              <a:buAutoNum type="arabicPeriod"/>
            </a:pPr>
            <a:r>
              <a:rPr lang="en-GB" sz="2700" b="1" dirty="0"/>
              <a:t>Legal support, advice and representation, along with landlord-tenant mediation</a:t>
            </a:r>
            <a:r>
              <a:rPr lang="en-GB" sz="2700" dirty="0"/>
              <a:t>. Legal advocacy for lower income tenants in New York City’s Housing Court reduced eviction orders by 77% compared to instances where no legal advocacy was available (Seron et al, 2001) </a:t>
            </a:r>
          </a:p>
        </p:txBody>
      </p:sp>
      <p:sp>
        <p:nvSpPr>
          <p:cNvPr id="6" name="Footer Placeholder 5">
            <a:extLst>
              <a:ext uri="{FF2B5EF4-FFF2-40B4-BE49-F238E27FC236}">
                <a16:creationId xmlns:a16="http://schemas.microsoft.com/office/drawing/2014/main" id="{434D3597-D54A-764E-0F28-EF4A5622D8AA}"/>
              </a:ext>
            </a:extLst>
          </p:cNvPr>
          <p:cNvSpPr>
            <a:spLocks noGrp="1"/>
          </p:cNvSpPr>
          <p:nvPr>
            <p:ph type="ftr" sz="quarter" idx="11"/>
          </p:nvPr>
        </p:nvSpPr>
        <p:spPr/>
        <p:txBody>
          <a:bodyPr/>
          <a:lstStyle/>
          <a:p>
            <a:r>
              <a:rPr lang="en-GB"/>
              <a:t>FEANTSA FORUM 2023</a:t>
            </a:r>
            <a:endParaRPr lang="en-GB" dirty="0"/>
          </a:p>
        </p:txBody>
      </p:sp>
      <p:sp>
        <p:nvSpPr>
          <p:cNvPr id="7" name="Slide Number Placeholder 6">
            <a:extLst>
              <a:ext uri="{FF2B5EF4-FFF2-40B4-BE49-F238E27FC236}">
                <a16:creationId xmlns:a16="http://schemas.microsoft.com/office/drawing/2014/main" id="{FF366F8E-0206-E80F-ABA8-8C6712E18630}"/>
              </a:ext>
            </a:extLst>
          </p:cNvPr>
          <p:cNvSpPr>
            <a:spLocks noGrp="1"/>
          </p:cNvSpPr>
          <p:nvPr>
            <p:ph type="sldNum" sz="quarter" idx="12"/>
          </p:nvPr>
        </p:nvSpPr>
        <p:spPr/>
        <p:txBody>
          <a:bodyPr/>
          <a:lstStyle/>
          <a:p>
            <a:fld id="{9A4B0777-FF85-47C6-B6DE-2A40E1253E90}" type="slidenum">
              <a:rPr lang="en-GB" smtClean="0"/>
              <a:t>10</a:t>
            </a:fld>
            <a:endParaRPr lang="en-GB"/>
          </a:p>
        </p:txBody>
      </p:sp>
    </p:spTree>
    <p:extLst>
      <p:ext uri="{BB962C8B-B14F-4D97-AF65-F5344CB8AC3E}">
        <p14:creationId xmlns:p14="http://schemas.microsoft.com/office/powerpoint/2010/main" val="35235713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8067E9-4022-C954-C338-574937691790}"/>
              </a:ext>
            </a:extLst>
          </p:cNvPr>
          <p:cNvSpPr>
            <a:spLocks noGrp="1"/>
          </p:cNvSpPr>
          <p:nvPr>
            <p:ph type="title"/>
          </p:nvPr>
        </p:nvSpPr>
        <p:spPr/>
        <p:txBody>
          <a:bodyPr/>
          <a:lstStyle/>
          <a:p>
            <a:r>
              <a:rPr lang="en-GB" dirty="0"/>
              <a:t>Crisis prevention -</a:t>
            </a:r>
            <a:br>
              <a:rPr lang="en-GB" dirty="0"/>
            </a:br>
            <a:r>
              <a:rPr lang="en-GB" dirty="0"/>
              <a:t>other forms</a:t>
            </a:r>
          </a:p>
        </p:txBody>
      </p:sp>
      <p:sp>
        <p:nvSpPr>
          <p:cNvPr id="4" name="Content Placeholder 3">
            <a:extLst>
              <a:ext uri="{FF2B5EF4-FFF2-40B4-BE49-F238E27FC236}">
                <a16:creationId xmlns:a16="http://schemas.microsoft.com/office/drawing/2014/main" id="{8D4BAD1F-D3F2-393E-0194-7CEF74267988}"/>
              </a:ext>
            </a:extLst>
          </p:cNvPr>
          <p:cNvSpPr>
            <a:spLocks noGrp="1"/>
          </p:cNvSpPr>
          <p:nvPr>
            <p:ph sz="half" idx="2"/>
          </p:nvPr>
        </p:nvSpPr>
        <p:spPr>
          <a:xfrm>
            <a:off x="4553712" y="1825625"/>
            <a:ext cx="6800088" cy="4351338"/>
          </a:xfrm>
        </p:spPr>
        <p:txBody>
          <a:bodyPr>
            <a:normAutofit fontScale="85000" lnSpcReduction="20000"/>
          </a:bodyPr>
          <a:lstStyle/>
          <a:p>
            <a:pPr>
              <a:spcAft>
                <a:spcPts val="1200"/>
              </a:spcAft>
            </a:pPr>
            <a:r>
              <a:rPr lang="en-GB" sz="2700" dirty="0"/>
              <a:t>Beyond evictions, relationship breakdown and domestic abuse are key experiences that place individuals (perpetrators and victims) and families at high risk of homelessness</a:t>
            </a:r>
          </a:p>
          <a:p>
            <a:pPr>
              <a:spcAft>
                <a:spcPts val="1200"/>
              </a:spcAft>
            </a:pPr>
            <a:r>
              <a:rPr lang="en-GB" sz="2700" dirty="0"/>
              <a:t>In the context of relationship breakdown, young people have been the focus of attention, and the most common intervention is family mediation. </a:t>
            </a:r>
          </a:p>
          <a:p>
            <a:pPr>
              <a:spcAft>
                <a:spcPts val="1200"/>
              </a:spcAft>
            </a:pPr>
            <a:r>
              <a:rPr lang="en-GB" sz="2700" dirty="0"/>
              <a:t>Outside of legal responses to domestic abuse, such as injunctions, an increasingly used accommodation-based crisis prevention response is sanctuary schemes. </a:t>
            </a:r>
          </a:p>
          <a:p>
            <a:pPr>
              <a:spcAft>
                <a:spcPts val="1200"/>
              </a:spcAft>
            </a:pPr>
            <a:r>
              <a:rPr lang="en-GB" sz="2700" dirty="0"/>
              <a:t>We lack robust evaluations of interventions in this area of prevention.</a:t>
            </a:r>
          </a:p>
        </p:txBody>
      </p:sp>
      <p:sp>
        <p:nvSpPr>
          <p:cNvPr id="6" name="Footer Placeholder 5">
            <a:extLst>
              <a:ext uri="{FF2B5EF4-FFF2-40B4-BE49-F238E27FC236}">
                <a16:creationId xmlns:a16="http://schemas.microsoft.com/office/drawing/2014/main" id="{434D3597-D54A-764E-0F28-EF4A5622D8AA}"/>
              </a:ext>
            </a:extLst>
          </p:cNvPr>
          <p:cNvSpPr>
            <a:spLocks noGrp="1"/>
          </p:cNvSpPr>
          <p:nvPr>
            <p:ph type="ftr" sz="quarter" idx="11"/>
          </p:nvPr>
        </p:nvSpPr>
        <p:spPr/>
        <p:txBody>
          <a:bodyPr/>
          <a:lstStyle/>
          <a:p>
            <a:r>
              <a:rPr lang="en-GB"/>
              <a:t>FEANTSA FORUM 2023</a:t>
            </a:r>
            <a:endParaRPr lang="en-GB" dirty="0"/>
          </a:p>
        </p:txBody>
      </p:sp>
      <p:sp>
        <p:nvSpPr>
          <p:cNvPr id="7" name="Slide Number Placeholder 6">
            <a:extLst>
              <a:ext uri="{FF2B5EF4-FFF2-40B4-BE49-F238E27FC236}">
                <a16:creationId xmlns:a16="http://schemas.microsoft.com/office/drawing/2014/main" id="{FF366F8E-0206-E80F-ABA8-8C6712E18630}"/>
              </a:ext>
            </a:extLst>
          </p:cNvPr>
          <p:cNvSpPr>
            <a:spLocks noGrp="1"/>
          </p:cNvSpPr>
          <p:nvPr>
            <p:ph type="sldNum" sz="quarter" idx="12"/>
          </p:nvPr>
        </p:nvSpPr>
        <p:spPr/>
        <p:txBody>
          <a:bodyPr/>
          <a:lstStyle/>
          <a:p>
            <a:fld id="{9A4B0777-FF85-47C6-B6DE-2A40E1253E90}" type="slidenum">
              <a:rPr lang="en-GB" smtClean="0"/>
              <a:t>11</a:t>
            </a:fld>
            <a:endParaRPr lang="en-GB"/>
          </a:p>
        </p:txBody>
      </p:sp>
      <p:pic>
        <p:nvPicPr>
          <p:cNvPr id="3" name="Picture 4" descr="What Is Workplace Mediation, and How Can It Resolve Conflict?">
            <a:extLst>
              <a:ext uri="{FF2B5EF4-FFF2-40B4-BE49-F238E27FC236}">
                <a16:creationId xmlns:a16="http://schemas.microsoft.com/office/drawing/2014/main" id="{88387D9C-01CF-8319-A1F4-A027FBEACE0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5120" y="2704453"/>
            <a:ext cx="3834057" cy="23430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11331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8067E9-4022-C954-C338-574937691790}"/>
              </a:ext>
            </a:extLst>
          </p:cNvPr>
          <p:cNvSpPr>
            <a:spLocks noGrp="1"/>
          </p:cNvSpPr>
          <p:nvPr>
            <p:ph type="title"/>
          </p:nvPr>
        </p:nvSpPr>
        <p:spPr/>
        <p:txBody>
          <a:bodyPr/>
          <a:lstStyle/>
          <a:p>
            <a:r>
              <a:rPr lang="en-GB" dirty="0"/>
              <a:t>Crisis prevention -</a:t>
            </a:r>
            <a:br>
              <a:rPr lang="en-GB" dirty="0"/>
            </a:br>
            <a:r>
              <a:rPr lang="en-GB" dirty="0"/>
              <a:t>systematic change</a:t>
            </a:r>
          </a:p>
        </p:txBody>
      </p:sp>
      <p:sp>
        <p:nvSpPr>
          <p:cNvPr id="4" name="Content Placeholder 3">
            <a:extLst>
              <a:ext uri="{FF2B5EF4-FFF2-40B4-BE49-F238E27FC236}">
                <a16:creationId xmlns:a16="http://schemas.microsoft.com/office/drawing/2014/main" id="{8D4BAD1F-D3F2-393E-0194-7CEF74267988}"/>
              </a:ext>
            </a:extLst>
          </p:cNvPr>
          <p:cNvSpPr>
            <a:spLocks noGrp="1"/>
          </p:cNvSpPr>
          <p:nvPr>
            <p:ph sz="half" idx="2"/>
          </p:nvPr>
        </p:nvSpPr>
        <p:spPr>
          <a:xfrm>
            <a:off x="4553712" y="1825625"/>
            <a:ext cx="6800088" cy="4351338"/>
          </a:xfrm>
        </p:spPr>
        <p:txBody>
          <a:bodyPr>
            <a:normAutofit fontScale="92500" lnSpcReduction="10000"/>
          </a:bodyPr>
          <a:lstStyle/>
          <a:p>
            <a:pPr>
              <a:spcAft>
                <a:spcPts val="1200"/>
              </a:spcAft>
            </a:pPr>
            <a:r>
              <a:rPr lang="en-GB" sz="2700" dirty="0"/>
              <a:t>The Housing (Wales) Act 2014 requires earlier preventative action and extends meaningful assistance to all households, irrespective of any perceived vulnerability. </a:t>
            </a:r>
          </a:p>
          <a:p>
            <a:pPr>
              <a:spcAft>
                <a:spcPts val="1200"/>
              </a:spcAft>
            </a:pPr>
            <a:r>
              <a:rPr lang="en-GB" sz="2700" dirty="0"/>
              <a:t>Keystone of the legislation is a duty on local authorities to take ‘reasonable steps’ to prevent homelessness for those at foreseeable risk. </a:t>
            </a:r>
          </a:p>
          <a:p>
            <a:pPr>
              <a:spcAft>
                <a:spcPts val="1200"/>
              </a:spcAft>
            </a:pPr>
            <a:r>
              <a:rPr lang="en-GB" sz="2700" dirty="0"/>
              <a:t>Statutory guidance sets out interventions that local authorities ought to have in place. </a:t>
            </a:r>
          </a:p>
          <a:p>
            <a:pPr>
              <a:spcAft>
                <a:spcPts val="1200"/>
              </a:spcAft>
            </a:pPr>
            <a:r>
              <a:rPr lang="en-GB" sz="2700" dirty="0"/>
              <a:t>Positive impacts, with nearly 70% of all prevention assistance recorded as successful.</a:t>
            </a:r>
          </a:p>
        </p:txBody>
      </p:sp>
      <p:sp>
        <p:nvSpPr>
          <p:cNvPr id="6" name="Footer Placeholder 5">
            <a:extLst>
              <a:ext uri="{FF2B5EF4-FFF2-40B4-BE49-F238E27FC236}">
                <a16:creationId xmlns:a16="http://schemas.microsoft.com/office/drawing/2014/main" id="{434D3597-D54A-764E-0F28-EF4A5622D8AA}"/>
              </a:ext>
            </a:extLst>
          </p:cNvPr>
          <p:cNvSpPr>
            <a:spLocks noGrp="1"/>
          </p:cNvSpPr>
          <p:nvPr>
            <p:ph type="ftr" sz="quarter" idx="11"/>
          </p:nvPr>
        </p:nvSpPr>
        <p:spPr/>
        <p:txBody>
          <a:bodyPr/>
          <a:lstStyle/>
          <a:p>
            <a:r>
              <a:rPr lang="en-GB"/>
              <a:t>FEANTSA FORUM 2023</a:t>
            </a:r>
            <a:endParaRPr lang="en-GB" dirty="0"/>
          </a:p>
        </p:txBody>
      </p:sp>
      <p:sp>
        <p:nvSpPr>
          <p:cNvPr id="7" name="Slide Number Placeholder 6">
            <a:extLst>
              <a:ext uri="{FF2B5EF4-FFF2-40B4-BE49-F238E27FC236}">
                <a16:creationId xmlns:a16="http://schemas.microsoft.com/office/drawing/2014/main" id="{FF366F8E-0206-E80F-ABA8-8C6712E18630}"/>
              </a:ext>
            </a:extLst>
          </p:cNvPr>
          <p:cNvSpPr>
            <a:spLocks noGrp="1"/>
          </p:cNvSpPr>
          <p:nvPr>
            <p:ph type="sldNum" sz="quarter" idx="12"/>
          </p:nvPr>
        </p:nvSpPr>
        <p:spPr/>
        <p:txBody>
          <a:bodyPr/>
          <a:lstStyle/>
          <a:p>
            <a:fld id="{9A4B0777-FF85-47C6-B6DE-2A40E1253E90}" type="slidenum">
              <a:rPr lang="en-GB" smtClean="0"/>
              <a:t>12</a:t>
            </a:fld>
            <a:endParaRPr lang="en-GB"/>
          </a:p>
        </p:txBody>
      </p:sp>
      <p:pic>
        <p:nvPicPr>
          <p:cNvPr id="5" name="Picture 4">
            <a:extLst>
              <a:ext uri="{FF2B5EF4-FFF2-40B4-BE49-F238E27FC236}">
                <a16:creationId xmlns:a16="http://schemas.microsoft.com/office/drawing/2014/main" id="{59930A41-0A96-9AEE-2815-654544463786}"/>
              </a:ext>
            </a:extLst>
          </p:cNvPr>
          <p:cNvPicPr>
            <a:picLocks noChangeAspect="1"/>
          </p:cNvPicPr>
          <p:nvPr/>
        </p:nvPicPr>
        <p:blipFill>
          <a:blip r:embed="rId2"/>
          <a:stretch>
            <a:fillRect/>
          </a:stretch>
        </p:blipFill>
        <p:spPr>
          <a:xfrm>
            <a:off x="893064" y="1966533"/>
            <a:ext cx="2819394" cy="3937702"/>
          </a:xfrm>
          <a:prstGeom prst="rect">
            <a:avLst/>
          </a:prstGeom>
          <a:ln>
            <a:noFill/>
          </a:ln>
        </p:spPr>
      </p:pic>
    </p:spTree>
    <p:extLst>
      <p:ext uri="{BB962C8B-B14F-4D97-AF65-F5344CB8AC3E}">
        <p14:creationId xmlns:p14="http://schemas.microsoft.com/office/powerpoint/2010/main" val="42876907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15 million excess deaths worldwide were caused by COVID over two years -  WHO | World News | Sky News">
            <a:extLst>
              <a:ext uri="{FF2B5EF4-FFF2-40B4-BE49-F238E27FC236}">
                <a16:creationId xmlns:a16="http://schemas.microsoft.com/office/drawing/2014/main" id="{3144B79B-F9A8-D72E-A918-7615DC63781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2289" r="14979"/>
          <a:stretch/>
        </p:blipFill>
        <p:spPr bwMode="auto">
          <a:xfrm>
            <a:off x="292608" y="1133856"/>
            <a:ext cx="5053464" cy="4511107"/>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a:extLst>
              <a:ext uri="{FF2B5EF4-FFF2-40B4-BE49-F238E27FC236}">
                <a16:creationId xmlns:a16="http://schemas.microsoft.com/office/drawing/2014/main" id="{F89DA6BA-8290-F2B0-28F7-C13917D504C7}"/>
              </a:ext>
            </a:extLst>
          </p:cNvPr>
          <p:cNvSpPr>
            <a:spLocks noGrp="1"/>
          </p:cNvSpPr>
          <p:nvPr>
            <p:ph type="title"/>
          </p:nvPr>
        </p:nvSpPr>
        <p:spPr/>
        <p:txBody>
          <a:bodyPr/>
          <a:lstStyle/>
          <a:p>
            <a:r>
              <a:rPr lang="en-GB" dirty="0"/>
              <a:t>Prevention during crises</a:t>
            </a:r>
          </a:p>
        </p:txBody>
      </p:sp>
      <p:sp>
        <p:nvSpPr>
          <p:cNvPr id="6" name="Footer Placeholder 5">
            <a:extLst>
              <a:ext uri="{FF2B5EF4-FFF2-40B4-BE49-F238E27FC236}">
                <a16:creationId xmlns:a16="http://schemas.microsoft.com/office/drawing/2014/main" id="{F4C9EFF4-A2A5-3435-DA4F-50A0A2BA87BD}"/>
              </a:ext>
            </a:extLst>
          </p:cNvPr>
          <p:cNvSpPr>
            <a:spLocks noGrp="1"/>
          </p:cNvSpPr>
          <p:nvPr>
            <p:ph type="ftr" sz="quarter" idx="18"/>
          </p:nvPr>
        </p:nvSpPr>
        <p:spPr/>
        <p:txBody>
          <a:bodyPr/>
          <a:lstStyle/>
          <a:p>
            <a:r>
              <a:rPr lang="en-GB"/>
              <a:t>FEANTSA FORUM 2023</a:t>
            </a:r>
          </a:p>
        </p:txBody>
      </p:sp>
      <p:sp>
        <p:nvSpPr>
          <p:cNvPr id="7" name="Slide Number Placeholder 6">
            <a:extLst>
              <a:ext uri="{FF2B5EF4-FFF2-40B4-BE49-F238E27FC236}">
                <a16:creationId xmlns:a16="http://schemas.microsoft.com/office/drawing/2014/main" id="{FB39F8A4-AE4B-090A-F8F0-C028E3BD305E}"/>
              </a:ext>
            </a:extLst>
          </p:cNvPr>
          <p:cNvSpPr>
            <a:spLocks noGrp="1"/>
          </p:cNvSpPr>
          <p:nvPr>
            <p:ph type="sldNum" sz="quarter" idx="19"/>
          </p:nvPr>
        </p:nvSpPr>
        <p:spPr/>
        <p:txBody>
          <a:bodyPr/>
          <a:lstStyle/>
          <a:p>
            <a:fld id="{9A4B0777-FF85-47C6-B6DE-2A40E1253E90}" type="slidenum">
              <a:rPr lang="en-GB" smtClean="0"/>
              <a:t>13</a:t>
            </a:fld>
            <a:endParaRPr lang="en-GB"/>
          </a:p>
        </p:txBody>
      </p:sp>
      <p:sp>
        <p:nvSpPr>
          <p:cNvPr id="8" name="Content Placeholder 1">
            <a:extLst>
              <a:ext uri="{FF2B5EF4-FFF2-40B4-BE49-F238E27FC236}">
                <a16:creationId xmlns:a16="http://schemas.microsoft.com/office/drawing/2014/main" id="{2A8C94A9-88C0-8EB4-76D1-D1FCE64775F0}"/>
              </a:ext>
            </a:extLst>
          </p:cNvPr>
          <p:cNvSpPr>
            <a:spLocks noGrp="1"/>
          </p:cNvSpPr>
          <p:nvPr>
            <p:ph sz="quarter" idx="15"/>
          </p:nvPr>
        </p:nvSpPr>
        <p:spPr>
          <a:xfrm>
            <a:off x="6337297" y="3091855"/>
            <a:ext cx="5257799" cy="1701800"/>
          </a:xfrm>
        </p:spPr>
        <p:txBody>
          <a:bodyPr>
            <a:normAutofit/>
          </a:bodyPr>
          <a:lstStyle/>
          <a:p>
            <a:r>
              <a:rPr lang="en-GB" sz="1800" dirty="0"/>
              <a:t>‘Crises such as the conflicts in Syria and Ukraine, the Covid-19 pandemic, and potentially the current cost-of-living crisis, create particular housing challenges.’</a:t>
            </a:r>
          </a:p>
        </p:txBody>
      </p:sp>
    </p:spTree>
    <p:extLst>
      <p:ext uri="{BB962C8B-B14F-4D97-AF65-F5344CB8AC3E}">
        <p14:creationId xmlns:p14="http://schemas.microsoft.com/office/powerpoint/2010/main" val="31441711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8067E9-4022-C954-C338-574937691790}"/>
              </a:ext>
            </a:extLst>
          </p:cNvPr>
          <p:cNvSpPr>
            <a:spLocks noGrp="1"/>
          </p:cNvSpPr>
          <p:nvPr>
            <p:ph type="title"/>
          </p:nvPr>
        </p:nvSpPr>
        <p:spPr/>
        <p:txBody>
          <a:bodyPr/>
          <a:lstStyle/>
          <a:p>
            <a:r>
              <a:rPr lang="en-GB" dirty="0"/>
              <a:t>Prevention during crises</a:t>
            </a:r>
          </a:p>
        </p:txBody>
      </p:sp>
      <p:sp>
        <p:nvSpPr>
          <p:cNvPr id="7" name="Slide Number Placeholder 6">
            <a:extLst>
              <a:ext uri="{FF2B5EF4-FFF2-40B4-BE49-F238E27FC236}">
                <a16:creationId xmlns:a16="http://schemas.microsoft.com/office/drawing/2014/main" id="{FF366F8E-0206-E80F-ABA8-8C6712E18630}"/>
              </a:ext>
            </a:extLst>
          </p:cNvPr>
          <p:cNvSpPr>
            <a:spLocks noGrp="1"/>
          </p:cNvSpPr>
          <p:nvPr>
            <p:ph type="sldNum" sz="quarter" idx="12"/>
          </p:nvPr>
        </p:nvSpPr>
        <p:spPr/>
        <p:txBody>
          <a:bodyPr/>
          <a:lstStyle/>
          <a:p>
            <a:fld id="{9A4B0777-FF85-47C6-B6DE-2A40E1253E90}" type="slidenum">
              <a:rPr lang="en-GB" smtClean="0"/>
              <a:t>14</a:t>
            </a:fld>
            <a:endParaRPr lang="en-GB" dirty="0"/>
          </a:p>
        </p:txBody>
      </p:sp>
      <p:sp>
        <p:nvSpPr>
          <p:cNvPr id="3" name="TextBox 2">
            <a:extLst>
              <a:ext uri="{FF2B5EF4-FFF2-40B4-BE49-F238E27FC236}">
                <a16:creationId xmlns:a16="http://schemas.microsoft.com/office/drawing/2014/main" id="{48A6ACF5-CD32-09EF-158B-951458B7C967}"/>
              </a:ext>
            </a:extLst>
          </p:cNvPr>
          <p:cNvSpPr txBox="1"/>
          <p:nvPr/>
        </p:nvSpPr>
        <p:spPr>
          <a:xfrm>
            <a:off x="3581401" y="1512371"/>
            <a:ext cx="8430767" cy="5109091"/>
          </a:xfrm>
          <a:prstGeom prst="rect">
            <a:avLst/>
          </a:prstGeom>
          <a:noFill/>
        </p:spPr>
        <p:txBody>
          <a:bodyPr wrap="square">
            <a:spAutoFit/>
          </a:bodyPr>
          <a:lstStyle/>
          <a:p>
            <a:pPr marL="285750" indent="-285750">
              <a:spcAft>
                <a:spcPts val="1200"/>
              </a:spcAft>
              <a:buFont typeface="Wingdings" pitchFamily="2" charset="2"/>
              <a:buChar char="§"/>
            </a:pPr>
            <a:r>
              <a:rPr lang="en-GB" sz="2200" dirty="0">
                <a:solidFill>
                  <a:srgbClr val="212529"/>
                </a:solidFill>
              </a:rPr>
              <a:t>Two main lessons from </a:t>
            </a:r>
            <a:r>
              <a:rPr lang="en-GB" sz="2200" b="1" dirty="0">
                <a:solidFill>
                  <a:srgbClr val="212529"/>
                </a:solidFill>
              </a:rPr>
              <a:t>the pandemic </a:t>
            </a:r>
            <a:r>
              <a:rPr lang="en-GB" sz="2200" dirty="0">
                <a:solidFill>
                  <a:srgbClr val="212529"/>
                </a:solidFill>
              </a:rPr>
              <a:t>(</a:t>
            </a:r>
            <a:r>
              <a:rPr lang="en-GB" sz="2200" dirty="0" err="1">
                <a:solidFill>
                  <a:srgbClr val="212529"/>
                </a:solidFill>
              </a:rPr>
              <a:t>Pleace</a:t>
            </a:r>
            <a:r>
              <a:rPr lang="en-GB" sz="2200" dirty="0">
                <a:solidFill>
                  <a:srgbClr val="212529"/>
                </a:solidFill>
              </a:rPr>
              <a:t> et al, 2021):</a:t>
            </a:r>
          </a:p>
          <a:p>
            <a:pPr marL="541338" indent="-265113">
              <a:spcAft>
                <a:spcPts val="1200"/>
              </a:spcAft>
              <a:buFontTx/>
              <a:buChar char="-"/>
            </a:pPr>
            <a:r>
              <a:rPr lang="en-GB" sz="2200" dirty="0">
                <a:solidFill>
                  <a:srgbClr val="212529"/>
                </a:solidFill>
              </a:rPr>
              <a:t>Countries using temporary supported accommodation that offers people their own rooms/apartments and homelessness strategies that are inclusive and lean towards housing-led responses were more resilient.</a:t>
            </a:r>
          </a:p>
          <a:p>
            <a:pPr marL="541338" indent="-265113">
              <a:spcAft>
                <a:spcPts val="1200"/>
              </a:spcAft>
              <a:buFontTx/>
              <a:buChar char="-"/>
            </a:pPr>
            <a:r>
              <a:rPr lang="en-GB" sz="2200" dirty="0">
                <a:solidFill>
                  <a:srgbClr val="212529"/>
                </a:solidFill>
              </a:rPr>
              <a:t>Eviction bans proved crucial in preventing new entries into homelessness. </a:t>
            </a:r>
          </a:p>
          <a:p>
            <a:pPr marL="285750" indent="-285750">
              <a:spcAft>
                <a:spcPts val="1200"/>
              </a:spcAft>
              <a:buFont typeface="Wingdings" pitchFamily="2" charset="2"/>
              <a:buChar char="§"/>
            </a:pPr>
            <a:r>
              <a:rPr lang="en-GB" sz="2200" dirty="0">
                <a:solidFill>
                  <a:srgbClr val="212529"/>
                </a:solidFill>
              </a:rPr>
              <a:t>Responses to the inflow of </a:t>
            </a:r>
            <a:r>
              <a:rPr lang="en-GB" sz="2200" b="1" dirty="0">
                <a:solidFill>
                  <a:srgbClr val="212529"/>
                </a:solidFill>
              </a:rPr>
              <a:t>Ukrainian refugees </a:t>
            </a:r>
            <a:r>
              <a:rPr lang="en-GB" sz="2200" dirty="0">
                <a:solidFill>
                  <a:srgbClr val="212529"/>
                </a:solidFill>
              </a:rPr>
              <a:t>have been reactive, relied upon private households, and enacted few pre-planned responses: </a:t>
            </a:r>
          </a:p>
          <a:p>
            <a:pPr marL="541338" indent="-265113">
              <a:spcAft>
                <a:spcPts val="1200"/>
              </a:spcAft>
              <a:buFontTx/>
              <a:buChar char="-"/>
            </a:pPr>
            <a:r>
              <a:rPr lang="en-GB" sz="2200" dirty="0">
                <a:solidFill>
                  <a:srgbClr val="212529"/>
                </a:solidFill>
              </a:rPr>
              <a:t>Impacts on hosts and refugees are still emerging and there are questions about mid-longer term responses as the conflict becomes protracted.</a:t>
            </a:r>
          </a:p>
        </p:txBody>
      </p:sp>
      <p:pic>
        <p:nvPicPr>
          <p:cNvPr id="10" name="Picture 2" descr="15 million excess deaths worldwide were caused by COVID over two years -  WHO | World News | Sky News">
            <a:extLst>
              <a:ext uri="{FF2B5EF4-FFF2-40B4-BE49-F238E27FC236}">
                <a16:creationId xmlns:a16="http://schemas.microsoft.com/office/drawing/2014/main" id="{77F813F5-873C-6958-D1C7-85FF464DDB6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6992" y="2944368"/>
            <a:ext cx="3048261" cy="17070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96434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10F003-589E-5659-66D4-B46FD5F040C7}"/>
              </a:ext>
            </a:extLst>
          </p:cNvPr>
          <p:cNvSpPr>
            <a:spLocks noGrp="1"/>
          </p:cNvSpPr>
          <p:nvPr>
            <p:ph type="title"/>
          </p:nvPr>
        </p:nvSpPr>
        <p:spPr/>
        <p:txBody>
          <a:bodyPr/>
          <a:lstStyle/>
          <a:p>
            <a:r>
              <a:rPr lang="en-GB" dirty="0"/>
              <a:t>Enablers and barriers to prevention</a:t>
            </a:r>
          </a:p>
        </p:txBody>
      </p:sp>
      <p:sp>
        <p:nvSpPr>
          <p:cNvPr id="3" name="Content Placeholder 2">
            <a:extLst>
              <a:ext uri="{FF2B5EF4-FFF2-40B4-BE49-F238E27FC236}">
                <a16:creationId xmlns:a16="http://schemas.microsoft.com/office/drawing/2014/main" id="{80FB61D2-1833-0DD3-BD99-0B5086B69CC0}"/>
              </a:ext>
            </a:extLst>
          </p:cNvPr>
          <p:cNvSpPr>
            <a:spLocks noGrp="1"/>
          </p:cNvSpPr>
          <p:nvPr>
            <p:ph idx="1"/>
          </p:nvPr>
        </p:nvSpPr>
        <p:spPr>
          <a:xfrm>
            <a:off x="5219764" y="640081"/>
            <a:ext cx="6557708" cy="5486400"/>
          </a:xfrm>
        </p:spPr>
        <p:txBody>
          <a:bodyPr>
            <a:normAutofit fontScale="62500" lnSpcReduction="20000"/>
          </a:bodyPr>
          <a:lstStyle/>
          <a:p>
            <a:pPr>
              <a:spcAft>
                <a:spcPts val="1200"/>
              </a:spcAft>
              <a:buClr>
                <a:srgbClr val="C53645"/>
              </a:buClr>
            </a:pPr>
            <a:r>
              <a:rPr lang="en-GB" sz="3300" b="1" dirty="0"/>
              <a:t>Effective universal prevention: </a:t>
            </a:r>
            <a:r>
              <a:rPr lang="en-GB" sz="3300" dirty="0"/>
              <a:t>‘internationally, no level of coordination, evidence-led practice or comprehensiveness of response has been found that counteracts the effects of insufficient affordable, adequate homes’ (Baptista et al, 2022: 14). </a:t>
            </a:r>
          </a:p>
          <a:p>
            <a:pPr>
              <a:spcAft>
                <a:spcPts val="1200"/>
              </a:spcAft>
              <a:buClr>
                <a:srgbClr val="C53645"/>
              </a:buClr>
            </a:pPr>
            <a:r>
              <a:rPr lang="en-GB" sz="3300" b="1" dirty="0"/>
              <a:t>Political will and resources: </a:t>
            </a:r>
            <a:r>
              <a:rPr lang="en-GB" sz="3300" dirty="0"/>
              <a:t>Achieving a significant shift in responses, often with high upfront investment and an upheaval of prevailing systems, requires political will. </a:t>
            </a:r>
          </a:p>
          <a:p>
            <a:pPr>
              <a:spcAft>
                <a:spcPts val="1200"/>
              </a:spcAft>
              <a:buClr>
                <a:srgbClr val="C53645"/>
              </a:buClr>
            </a:pPr>
            <a:r>
              <a:rPr lang="en-GB" sz="3300" b="1" dirty="0"/>
              <a:t>Systematic integration: </a:t>
            </a:r>
            <a:r>
              <a:rPr lang="en-GB" sz="3300" dirty="0"/>
              <a:t>There are many preventative services, but a paucity of integrated and comprehensive prevention-focused systems limits their impact.  </a:t>
            </a:r>
          </a:p>
          <a:p>
            <a:pPr>
              <a:spcAft>
                <a:spcPts val="1200"/>
              </a:spcAft>
              <a:buClr>
                <a:srgbClr val="C53645"/>
              </a:buClr>
            </a:pPr>
            <a:r>
              <a:rPr lang="en-GB" sz="3300" b="1" dirty="0"/>
              <a:t>Collaboration and buy-in between public bodies: </a:t>
            </a:r>
            <a:r>
              <a:rPr lang="en-GB" sz="3300" dirty="0"/>
              <a:t>The failure to effectively engage public bodies in homelessness prevention is a key limitation on upstream interventions  </a:t>
            </a:r>
          </a:p>
          <a:p>
            <a:pPr>
              <a:spcAft>
                <a:spcPts val="1200"/>
              </a:spcAft>
              <a:buClr>
                <a:srgbClr val="C53645"/>
              </a:buClr>
            </a:pPr>
            <a:r>
              <a:rPr lang="en-GB" sz="3300" b="1" dirty="0"/>
              <a:t>Equal/equitable access: </a:t>
            </a:r>
            <a:r>
              <a:rPr lang="en-GB" sz="3300" dirty="0"/>
              <a:t>If all other enablers are in place, efforts to prevent homelessness will still fail unless there is equal/equitable access to support. </a:t>
            </a:r>
          </a:p>
        </p:txBody>
      </p:sp>
      <p:sp>
        <p:nvSpPr>
          <p:cNvPr id="6" name="Footer Placeholder 5">
            <a:extLst>
              <a:ext uri="{FF2B5EF4-FFF2-40B4-BE49-F238E27FC236}">
                <a16:creationId xmlns:a16="http://schemas.microsoft.com/office/drawing/2014/main" id="{30F0276D-903C-31C2-5664-72375DE9A13D}"/>
              </a:ext>
            </a:extLst>
          </p:cNvPr>
          <p:cNvSpPr>
            <a:spLocks noGrp="1"/>
          </p:cNvSpPr>
          <p:nvPr>
            <p:ph type="ftr" sz="quarter" idx="11"/>
          </p:nvPr>
        </p:nvSpPr>
        <p:spPr/>
        <p:txBody>
          <a:bodyPr/>
          <a:lstStyle/>
          <a:p>
            <a:r>
              <a:rPr lang="en-GB" dirty="0"/>
              <a:t>FEANTSA FORUM 2023</a:t>
            </a:r>
          </a:p>
        </p:txBody>
      </p:sp>
      <p:sp>
        <p:nvSpPr>
          <p:cNvPr id="7" name="Slide Number Placeholder 6">
            <a:extLst>
              <a:ext uri="{FF2B5EF4-FFF2-40B4-BE49-F238E27FC236}">
                <a16:creationId xmlns:a16="http://schemas.microsoft.com/office/drawing/2014/main" id="{FC8F8B85-B816-4E88-71FA-2DDE400DFCCD}"/>
              </a:ext>
            </a:extLst>
          </p:cNvPr>
          <p:cNvSpPr>
            <a:spLocks noGrp="1"/>
          </p:cNvSpPr>
          <p:nvPr>
            <p:ph type="sldNum" sz="quarter" idx="12"/>
          </p:nvPr>
        </p:nvSpPr>
        <p:spPr/>
        <p:txBody>
          <a:bodyPr/>
          <a:lstStyle/>
          <a:p>
            <a:fld id="{9A4B0777-FF85-47C6-B6DE-2A40E1253E90}" type="slidenum">
              <a:rPr lang="en-GB" smtClean="0"/>
              <a:t>15</a:t>
            </a:fld>
            <a:endParaRPr lang="en-GB" dirty="0"/>
          </a:p>
        </p:txBody>
      </p:sp>
    </p:spTree>
    <p:extLst>
      <p:ext uri="{BB962C8B-B14F-4D97-AF65-F5344CB8AC3E}">
        <p14:creationId xmlns:p14="http://schemas.microsoft.com/office/powerpoint/2010/main" val="4847613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10F003-589E-5659-66D4-B46FD5F040C7}"/>
              </a:ext>
            </a:extLst>
          </p:cNvPr>
          <p:cNvSpPr>
            <a:spLocks noGrp="1"/>
          </p:cNvSpPr>
          <p:nvPr>
            <p:ph type="title"/>
          </p:nvPr>
        </p:nvSpPr>
        <p:spPr/>
        <p:txBody>
          <a:bodyPr/>
          <a:lstStyle/>
          <a:p>
            <a:r>
              <a:rPr lang="en-GB" dirty="0"/>
              <a:t>Conclusions</a:t>
            </a:r>
          </a:p>
        </p:txBody>
      </p:sp>
      <p:sp>
        <p:nvSpPr>
          <p:cNvPr id="3" name="Content Placeholder 2">
            <a:extLst>
              <a:ext uri="{FF2B5EF4-FFF2-40B4-BE49-F238E27FC236}">
                <a16:creationId xmlns:a16="http://schemas.microsoft.com/office/drawing/2014/main" id="{80FB61D2-1833-0DD3-BD99-0B5086B69CC0}"/>
              </a:ext>
            </a:extLst>
          </p:cNvPr>
          <p:cNvSpPr>
            <a:spLocks noGrp="1"/>
          </p:cNvSpPr>
          <p:nvPr>
            <p:ph idx="1"/>
          </p:nvPr>
        </p:nvSpPr>
        <p:spPr>
          <a:xfrm>
            <a:off x="5219764" y="905256"/>
            <a:ext cx="6134036" cy="5047487"/>
          </a:xfrm>
        </p:spPr>
        <p:txBody>
          <a:bodyPr>
            <a:normAutofit fontScale="62500" lnSpcReduction="20000"/>
          </a:bodyPr>
          <a:lstStyle/>
          <a:p>
            <a:pPr>
              <a:spcAft>
                <a:spcPts val="1200"/>
              </a:spcAft>
              <a:buClr>
                <a:srgbClr val="C53645"/>
              </a:buClr>
            </a:pPr>
            <a:r>
              <a:rPr lang="en-GB" sz="3400" dirty="0"/>
              <a:t>In a discussion focused on upstream and crisis prevention, it is important to forefront that effective universal prevention must be the foundation of any strategy to end homelessness. </a:t>
            </a:r>
          </a:p>
          <a:p>
            <a:pPr>
              <a:spcAft>
                <a:spcPts val="1200"/>
              </a:spcAft>
              <a:buClr>
                <a:srgbClr val="C53645"/>
              </a:buClr>
            </a:pPr>
            <a:r>
              <a:rPr lang="en-GB" sz="3400" dirty="0"/>
              <a:t>However, there is also an urgent need to reorient homelessness responses towards upstream and crisis prevention, and away from emergency response. </a:t>
            </a:r>
          </a:p>
          <a:p>
            <a:pPr>
              <a:spcAft>
                <a:spcPts val="1200"/>
              </a:spcAft>
              <a:buClr>
                <a:srgbClr val="C53645"/>
              </a:buClr>
            </a:pPr>
            <a:r>
              <a:rPr lang="en-GB" sz="3400" dirty="0"/>
              <a:t>The message from people who have experienced homelessness is that early opportunities to intervene, provide support, and ultimately prevent the harms of homelessness, are too often missed. </a:t>
            </a:r>
          </a:p>
          <a:p>
            <a:pPr>
              <a:spcAft>
                <a:spcPts val="1200"/>
              </a:spcAft>
              <a:buClr>
                <a:srgbClr val="C53645"/>
              </a:buClr>
            </a:pPr>
            <a:r>
              <a:rPr lang="en-GB" sz="3400" dirty="0"/>
              <a:t>The key contribution of this presentation and accompanying paper should be to challenge member states to reflect critically on the extent to which their strategies are prevention-oriented and to swiftly make progress on this agenda.</a:t>
            </a:r>
          </a:p>
        </p:txBody>
      </p:sp>
      <p:sp>
        <p:nvSpPr>
          <p:cNvPr id="6" name="Footer Placeholder 5">
            <a:extLst>
              <a:ext uri="{FF2B5EF4-FFF2-40B4-BE49-F238E27FC236}">
                <a16:creationId xmlns:a16="http://schemas.microsoft.com/office/drawing/2014/main" id="{30F0276D-903C-31C2-5664-72375DE9A13D}"/>
              </a:ext>
            </a:extLst>
          </p:cNvPr>
          <p:cNvSpPr>
            <a:spLocks noGrp="1"/>
          </p:cNvSpPr>
          <p:nvPr>
            <p:ph type="ftr" sz="quarter" idx="11"/>
          </p:nvPr>
        </p:nvSpPr>
        <p:spPr/>
        <p:txBody>
          <a:bodyPr/>
          <a:lstStyle/>
          <a:p>
            <a:r>
              <a:rPr lang="en-GB" dirty="0"/>
              <a:t>FEANTSA FORUM 2023</a:t>
            </a:r>
          </a:p>
        </p:txBody>
      </p:sp>
      <p:sp>
        <p:nvSpPr>
          <p:cNvPr id="7" name="Slide Number Placeholder 6">
            <a:extLst>
              <a:ext uri="{FF2B5EF4-FFF2-40B4-BE49-F238E27FC236}">
                <a16:creationId xmlns:a16="http://schemas.microsoft.com/office/drawing/2014/main" id="{FC8F8B85-B816-4E88-71FA-2DDE400DFCCD}"/>
              </a:ext>
            </a:extLst>
          </p:cNvPr>
          <p:cNvSpPr>
            <a:spLocks noGrp="1"/>
          </p:cNvSpPr>
          <p:nvPr>
            <p:ph type="sldNum" sz="quarter" idx="12"/>
          </p:nvPr>
        </p:nvSpPr>
        <p:spPr/>
        <p:txBody>
          <a:bodyPr/>
          <a:lstStyle/>
          <a:p>
            <a:fld id="{9A4B0777-FF85-47C6-B6DE-2A40E1253E90}" type="slidenum">
              <a:rPr lang="en-GB" smtClean="0"/>
              <a:t>16</a:t>
            </a:fld>
            <a:endParaRPr lang="en-GB" dirty="0"/>
          </a:p>
        </p:txBody>
      </p:sp>
    </p:spTree>
    <p:extLst>
      <p:ext uri="{BB962C8B-B14F-4D97-AF65-F5344CB8AC3E}">
        <p14:creationId xmlns:p14="http://schemas.microsoft.com/office/powerpoint/2010/main" val="2756180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89DA6BA-8290-F2B0-28F7-C13917D504C7}"/>
              </a:ext>
            </a:extLst>
          </p:cNvPr>
          <p:cNvSpPr>
            <a:spLocks noGrp="1"/>
          </p:cNvSpPr>
          <p:nvPr>
            <p:ph type="title"/>
          </p:nvPr>
        </p:nvSpPr>
        <p:spPr>
          <a:xfrm>
            <a:off x="6337298" y="2675382"/>
            <a:ext cx="5257799" cy="1268810"/>
          </a:xfrm>
        </p:spPr>
        <p:txBody>
          <a:bodyPr>
            <a:normAutofit/>
          </a:bodyPr>
          <a:lstStyle/>
          <a:p>
            <a:pPr>
              <a:spcAft>
                <a:spcPts val="600"/>
              </a:spcAft>
            </a:pPr>
            <a:r>
              <a:rPr lang="en-CA" dirty="0"/>
              <a:t>Thank you</a:t>
            </a:r>
            <a:br>
              <a:rPr lang="en-CA" dirty="0"/>
            </a:br>
            <a:r>
              <a:rPr lang="en-GB" dirty="0" err="1"/>
              <a:t>Diolch</a:t>
            </a:r>
            <a:r>
              <a:rPr lang="en-GB" dirty="0"/>
              <a:t> </a:t>
            </a:r>
            <a:r>
              <a:rPr lang="en-GB" dirty="0" err="1"/>
              <a:t>yn</a:t>
            </a:r>
            <a:r>
              <a:rPr lang="en-GB" dirty="0"/>
              <a:t> </a:t>
            </a:r>
            <a:r>
              <a:rPr lang="en-GB" dirty="0" err="1"/>
              <a:t>fawr</a:t>
            </a:r>
            <a:endParaRPr lang="en-GB" dirty="0"/>
          </a:p>
        </p:txBody>
      </p:sp>
      <p:sp>
        <p:nvSpPr>
          <p:cNvPr id="6" name="Footer Placeholder 5">
            <a:extLst>
              <a:ext uri="{FF2B5EF4-FFF2-40B4-BE49-F238E27FC236}">
                <a16:creationId xmlns:a16="http://schemas.microsoft.com/office/drawing/2014/main" id="{F4C9EFF4-A2A5-3435-DA4F-50A0A2BA87BD}"/>
              </a:ext>
            </a:extLst>
          </p:cNvPr>
          <p:cNvSpPr>
            <a:spLocks noGrp="1"/>
          </p:cNvSpPr>
          <p:nvPr>
            <p:ph type="ftr" sz="quarter" idx="18"/>
          </p:nvPr>
        </p:nvSpPr>
        <p:spPr/>
        <p:txBody>
          <a:bodyPr/>
          <a:lstStyle/>
          <a:p>
            <a:r>
              <a:rPr lang="en-GB"/>
              <a:t>FEANTSA FORUM 2023</a:t>
            </a:r>
          </a:p>
        </p:txBody>
      </p:sp>
      <p:sp>
        <p:nvSpPr>
          <p:cNvPr id="7" name="Slide Number Placeholder 6">
            <a:extLst>
              <a:ext uri="{FF2B5EF4-FFF2-40B4-BE49-F238E27FC236}">
                <a16:creationId xmlns:a16="http://schemas.microsoft.com/office/drawing/2014/main" id="{FB39F8A4-AE4B-090A-F8F0-C028E3BD305E}"/>
              </a:ext>
            </a:extLst>
          </p:cNvPr>
          <p:cNvSpPr>
            <a:spLocks noGrp="1"/>
          </p:cNvSpPr>
          <p:nvPr>
            <p:ph type="sldNum" sz="quarter" idx="19"/>
          </p:nvPr>
        </p:nvSpPr>
        <p:spPr/>
        <p:txBody>
          <a:bodyPr/>
          <a:lstStyle/>
          <a:p>
            <a:fld id="{9A4B0777-FF85-47C6-B6DE-2A40E1253E90}" type="slidenum">
              <a:rPr lang="en-GB" smtClean="0"/>
              <a:t>17</a:t>
            </a:fld>
            <a:endParaRPr lang="en-GB"/>
          </a:p>
        </p:txBody>
      </p:sp>
    </p:spTree>
    <p:extLst>
      <p:ext uri="{BB962C8B-B14F-4D97-AF65-F5344CB8AC3E}">
        <p14:creationId xmlns:p14="http://schemas.microsoft.com/office/powerpoint/2010/main" val="21959015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8067E9-4022-C954-C338-574937691790}"/>
              </a:ext>
            </a:extLst>
          </p:cNvPr>
          <p:cNvSpPr>
            <a:spLocks noGrp="1"/>
          </p:cNvSpPr>
          <p:nvPr>
            <p:ph type="title"/>
          </p:nvPr>
        </p:nvSpPr>
        <p:spPr/>
        <p:txBody>
          <a:bodyPr/>
          <a:lstStyle/>
          <a:p>
            <a:r>
              <a:rPr lang="en-GB" dirty="0"/>
              <a:t>Aim</a:t>
            </a:r>
          </a:p>
        </p:txBody>
      </p:sp>
      <p:sp>
        <p:nvSpPr>
          <p:cNvPr id="3" name="Content Placeholder 2">
            <a:extLst>
              <a:ext uri="{FF2B5EF4-FFF2-40B4-BE49-F238E27FC236}">
                <a16:creationId xmlns:a16="http://schemas.microsoft.com/office/drawing/2014/main" id="{A3B9BEBB-D694-72EF-B821-C94403D839A5}"/>
              </a:ext>
            </a:extLst>
          </p:cNvPr>
          <p:cNvSpPr>
            <a:spLocks noGrp="1"/>
          </p:cNvSpPr>
          <p:nvPr>
            <p:ph sz="half" idx="1"/>
          </p:nvPr>
        </p:nvSpPr>
        <p:spPr>
          <a:xfrm>
            <a:off x="562152" y="1825625"/>
            <a:ext cx="5181600" cy="4351338"/>
          </a:xfrm>
        </p:spPr>
        <p:txBody>
          <a:bodyPr anchor="ctr">
            <a:normAutofit fontScale="92500"/>
          </a:bodyPr>
          <a:lstStyle/>
          <a:p>
            <a:pPr marL="0" indent="0">
              <a:buNone/>
            </a:pPr>
            <a:r>
              <a:rPr lang="en-GB" dirty="0">
                <a:solidFill>
                  <a:srgbClr val="4B7BA5"/>
                </a:solidFill>
              </a:rPr>
              <a:t>To identify effective preventative measures and draw out cross-cutting lessons on enablers and barriers to implementation. Also, briefly discuss prevention during crises such as the evolving cost-of-living crisis. </a:t>
            </a:r>
          </a:p>
          <a:p>
            <a:pPr marL="0" indent="0">
              <a:buNone/>
            </a:pPr>
            <a:endParaRPr lang="en-GB" dirty="0">
              <a:solidFill>
                <a:srgbClr val="4B7BA5"/>
              </a:solidFill>
            </a:endParaRPr>
          </a:p>
          <a:p>
            <a:pPr marL="0" indent="0">
              <a:buNone/>
            </a:pPr>
            <a:endParaRPr lang="en-GB" dirty="0">
              <a:solidFill>
                <a:srgbClr val="4B7BA5"/>
              </a:solidFill>
            </a:endParaRPr>
          </a:p>
        </p:txBody>
      </p:sp>
      <p:sp>
        <p:nvSpPr>
          <p:cNvPr id="4" name="Content Placeholder 3">
            <a:extLst>
              <a:ext uri="{FF2B5EF4-FFF2-40B4-BE49-F238E27FC236}">
                <a16:creationId xmlns:a16="http://schemas.microsoft.com/office/drawing/2014/main" id="{8D4BAD1F-D3F2-393E-0194-7CEF74267988}"/>
              </a:ext>
            </a:extLst>
          </p:cNvPr>
          <p:cNvSpPr>
            <a:spLocks noGrp="1"/>
          </p:cNvSpPr>
          <p:nvPr>
            <p:ph sz="half" idx="2"/>
          </p:nvPr>
        </p:nvSpPr>
        <p:spPr/>
        <p:txBody>
          <a:bodyPr>
            <a:normAutofit fontScale="92500"/>
          </a:bodyPr>
          <a:lstStyle/>
          <a:p>
            <a:pPr marL="0" indent="0">
              <a:spcAft>
                <a:spcPts val="1200"/>
              </a:spcAft>
              <a:buNone/>
            </a:pPr>
            <a:r>
              <a:rPr lang="en-GB" b="1" dirty="0">
                <a:solidFill>
                  <a:srgbClr val="4B7BA5"/>
                </a:solidFill>
              </a:rPr>
              <a:t>Important caveats</a:t>
            </a:r>
          </a:p>
          <a:p>
            <a:pPr>
              <a:spcAft>
                <a:spcPts val="1200"/>
              </a:spcAft>
            </a:pPr>
            <a:r>
              <a:rPr lang="en-GB" dirty="0"/>
              <a:t>Prevention interventions are poorly defined and there is an absence of rigorous evaluations in Europe.</a:t>
            </a:r>
          </a:p>
          <a:p>
            <a:pPr>
              <a:spcAft>
                <a:spcPts val="1200"/>
              </a:spcAft>
            </a:pPr>
            <a:r>
              <a:rPr lang="en-GB" dirty="0"/>
              <a:t>A selected review of literature and my knowledge of the field. </a:t>
            </a:r>
          </a:p>
          <a:p>
            <a:pPr>
              <a:spcAft>
                <a:spcPts val="1200"/>
              </a:spcAft>
            </a:pPr>
            <a:r>
              <a:rPr lang="en-GB" dirty="0"/>
              <a:t>Not an overview of prevention practices across Europe (see Baptista and Marlier, 2019).</a:t>
            </a:r>
          </a:p>
          <a:p>
            <a:endParaRPr lang="en-GB" dirty="0"/>
          </a:p>
        </p:txBody>
      </p:sp>
      <p:sp>
        <p:nvSpPr>
          <p:cNvPr id="6" name="Footer Placeholder 5">
            <a:extLst>
              <a:ext uri="{FF2B5EF4-FFF2-40B4-BE49-F238E27FC236}">
                <a16:creationId xmlns:a16="http://schemas.microsoft.com/office/drawing/2014/main" id="{434D3597-D54A-764E-0F28-EF4A5622D8AA}"/>
              </a:ext>
            </a:extLst>
          </p:cNvPr>
          <p:cNvSpPr>
            <a:spLocks noGrp="1"/>
          </p:cNvSpPr>
          <p:nvPr>
            <p:ph type="ftr" sz="quarter" idx="11"/>
          </p:nvPr>
        </p:nvSpPr>
        <p:spPr/>
        <p:txBody>
          <a:bodyPr/>
          <a:lstStyle/>
          <a:p>
            <a:r>
              <a:rPr lang="en-GB"/>
              <a:t>FEANTSA FORUM 2023</a:t>
            </a:r>
            <a:endParaRPr lang="en-GB" dirty="0"/>
          </a:p>
        </p:txBody>
      </p:sp>
      <p:sp>
        <p:nvSpPr>
          <p:cNvPr id="7" name="Slide Number Placeholder 6">
            <a:extLst>
              <a:ext uri="{FF2B5EF4-FFF2-40B4-BE49-F238E27FC236}">
                <a16:creationId xmlns:a16="http://schemas.microsoft.com/office/drawing/2014/main" id="{FF366F8E-0206-E80F-ABA8-8C6712E18630}"/>
              </a:ext>
            </a:extLst>
          </p:cNvPr>
          <p:cNvSpPr>
            <a:spLocks noGrp="1"/>
          </p:cNvSpPr>
          <p:nvPr>
            <p:ph type="sldNum" sz="quarter" idx="12"/>
          </p:nvPr>
        </p:nvSpPr>
        <p:spPr/>
        <p:txBody>
          <a:bodyPr/>
          <a:lstStyle/>
          <a:p>
            <a:fld id="{9A4B0777-FF85-47C6-B6DE-2A40E1253E90}" type="slidenum">
              <a:rPr lang="en-GB" smtClean="0"/>
              <a:t>2</a:t>
            </a:fld>
            <a:endParaRPr lang="en-GB"/>
          </a:p>
        </p:txBody>
      </p:sp>
    </p:spTree>
    <p:extLst>
      <p:ext uri="{BB962C8B-B14F-4D97-AF65-F5344CB8AC3E}">
        <p14:creationId xmlns:p14="http://schemas.microsoft.com/office/powerpoint/2010/main" val="21778235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F8C3141-BE73-1190-88B3-C51871395379}"/>
              </a:ext>
            </a:extLst>
          </p:cNvPr>
          <p:cNvSpPr>
            <a:spLocks noGrp="1"/>
          </p:cNvSpPr>
          <p:nvPr>
            <p:ph sz="quarter" idx="15"/>
          </p:nvPr>
        </p:nvSpPr>
        <p:spPr>
          <a:xfrm>
            <a:off x="1959450" y="1330141"/>
            <a:ext cx="5362575" cy="4823522"/>
          </a:xfrm>
        </p:spPr>
        <p:txBody>
          <a:bodyPr>
            <a:normAutofit lnSpcReduction="10000"/>
          </a:bodyPr>
          <a:lstStyle/>
          <a:p>
            <a:pPr marL="342900" indent="-342900">
              <a:buAutoNum type="arabicPeriod"/>
            </a:pPr>
            <a:r>
              <a:rPr lang="en-GB" dirty="0"/>
              <a:t>Context</a:t>
            </a:r>
          </a:p>
          <a:p>
            <a:pPr marL="342900" indent="-342900">
              <a:buAutoNum type="arabicPeriod"/>
            </a:pPr>
            <a:r>
              <a:rPr lang="en-GB" dirty="0"/>
              <a:t>Defining homelessness prevention and the focus of the presentation</a:t>
            </a:r>
          </a:p>
          <a:p>
            <a:pPr marL="342900" indent="-342900">
              <a:spcAft>
                <a:spcPts val="300"/>
              </a:spcAft>
              <a:buAutoNum type="arabicPeriod"/>
            </a:pPr>
            <a:r>
              <a:rPr lang="en-GB" dirty="0"/>
              <a:t>Upstream prevention </a:t>
            </a:r>
          </a:p>
          <a:p>
            <a:pPr marL="1028700" lvl="1" indent="-342900">
              <a:buFont typeface="+mj-lt"/>
              <a:buAutoNum type="alphaLcPeriod"/>
            </a:pPr>
            <a:r>
              <a:rPr lang="en-GB" sz="1800" dirty="0"/>
              <a:t>Institutional settings</a:t>
            </a:r>
          </a:p>
          <a:p>
            <a:pPr marL="1028700" lvl="1" indent="-342900">
              <a:buFont typeface="+mj-lt"/>
              <a:buAutoNum type="alphaLcPeriod"/>
            </a:pPr>
            <a:r>
              <a:rPr lang="en-GB" sz="1800" dirty="0"/>
              <a:t>Screening tools</a:t>
            </a:r>
          </a:p>
          <a:p>
            <a:pPr lvl="1" indent="0">
              <a:buNone/>
            </a:pPr>
            <a:endParaRPr lang="en-GB" sz="1800" dirty="0"/>
          </a:p>
          <a:p>
            <a:pPr marL="342900" indent="-342900">
              <a:spcAft>
                <a:spcPts val="300"/>
              </a:spcAft>
              <a:buFont typeface="+mj-lt"/>
              <a:buAutoNum type="arabicPeriod"/>
            </a:pPr>
            <a:r>
              <a:rPr lang="en-GB" dirty="0"/>
              <a:t>Crisis prevention</a:t>
            </a:r>
          </a:p>
          <a:p>
            <a:pPr marL="1036638" indent="-360363">
              <a:spcAft>
                <a:spcPts val="0"/>
              </a:spcAft>
              <a:buFont typeface="+mj-lt"/>
              <a:buAutoNum type="alphaLcPeriod"/>
            </a:pPr>
            <a:r>
              <a:rPr lang="en-GB" dirty="0"/>
              <a:t>Evictions prevention</a:t>
            </a:r>
          </a:p>
          <a:p>
            <a:pPr marL="1036638" indent="-360363">
              <a:spcAft>
                <a:spcPts val="0"/>
              </a:spcAft>
              <a:buFont typeface="+mj-lt"/>
              <a:buAutoNum type="alphaLcPeriod"/>
            </a:pPr>
            <a:r>
              <a:rPr lang="en-GB" dirty="0"/>
              <a:t>Other forms</a:t>
            </a:r>
          </a:p>
          <a:p>
            <a:pPr marL="1036638" indent="-360363">
              <a:buFont typeface="+mj-lt"/>
              <a:buAutoNum type="alphaLcPeriod"/>
            </a:pPr>
            <a:r>
              <a:rPr lang="en-GB" dirty="0"/>
              <a:t>Systematic change</a:t>
            </a:r>
          </a:p>
          <a:p>
            <a:pPr marL="342900" indent="-342900">
              <a:buFont typeface="+mj-lt"/>
              <a:buAutoNum type="arabicPeriod" startAt="5"/>
            </a:pPr>
            <a:r>
              <a:rPr lang="en-GB" dirty="0"/>
              <a:t>Prevention during crises</a:t>
            </a:r>
          </a:p>
          <a:p>
            <a:pPr marL="342900" indent="-342900">
              <a:buFont typeface="+mj-lt"/>
              <a:buAutoNum type="arabicPeriod" startAt="5"/>
            </a:pPr>
            <a:r>
              <a:rPr lang="en-GB" dirty="0"/>
              <a:t>Enablers and barriers to prevention</a:t>
            </a:r>
          </a:p>
          <a:p>
            <a:pPr marL="342900" indent="-342900">
              <a:buFont typeface="+mj-lt"/>
              <a:buAutoNum type="arabicPeriod" startAt="5"/>
            </a:pPr>
            <a:r>
              <a:rPr lang="en-GB" dirty="0"/>
              <a:t>Conclusion </a:t>
            </a:r>
          </a:p>
        </p:txBody>
      </p:sp>
      <p:sp>
        <p:nvSpPr>
          <p:cNvPr id="4" name="Title 3">
            <a:extLst>
              <a:ext uri="{FF2B5EF4-FFF2-40B4-BE49-F238E27FC236}">
                <a16:creationId xmlns:a16="http://schemas.microsoft.com/office/drawing/2014/main" id="{797E5477-4302-45F1-493D-6C1392A95C61}"/>
              </a:ext>
            </a:extLst>
          </p:cNvPr>
          <p:cNvSpPr>
            <a:spLocks noGrp="1"/>
          </p:cNvSpPr>
          <p:nvPr>
            <p:ph type="title"/>
          </p:nvPr>
        </p:nvSpPr>
        <p:spPr>
          <a:xfrm>
            <a:off x="1675242" y="652831"/>
            <a:ext cx="5362575" cy="495691"/>
          </a:xfrm>
        </p:spPr>
        <p:txBody>
          <a:bodyPr>
            <a:noAutofit/>
          </a:bodyPr>
          <a:lstStyle/>
          <a:p>
            <a:r>
              <a:rPr lang="en-GB" dirty="0"/>
              <a:t>Contents</a:t>
            </a:r>
          </a:p>
        </p:txBody>
      </p:sp>
      <p:sp>
        <p:nvSpPr>
          <p:cNvPr id="8" name="Footer Placeholder 7">
            <a:extLst>
              <a:ext uri="{FF2B5EF4-FFF2-40B4-BE49-F238E27FC236}">
                <a16:creationId xmlns:a16="http://schemas.microsoft.com/office/drawing/2014/main" id="{9B7A30F4-2CD4-D231-4163-79131D5E5F51}"/>
              </a:ext>
            </a:extLst>
          </p:cNvPr>
          <p:cNvSpPr>
            <a:spLocks noGrp="1"/>
          </p:cNvSpPr>
          <p:nvPr>
            <p:ph type="ftr" sz="quarter" idx="17"/>
          </p:nvPr>
        </p:nvSpPr>
        <p:spPr/>
        <p:txBody>
          <a:bodyPr/>
          <a:lstStyle/>
          <a:p>
            <a:r>
              <a:rPr lang="en-GB"/>
              <a:t>FEANTSA FORUM 2023</a:t>
            </a:r>
            <a:endParaRPr lang="en-GB" dirty="0"/>
          </a:p>
        </p:txBody>
      </p:sp>
      <p:sp>
        <p:nvSpPr>
          <p:cNvPr id="9" name="Slide Number Placeholder 8">
            <a:extLst>
              <a:ext uri="{FF2B5EF4-FFF2-40B4-BE49-F238E27FC236}">
                <a16:creationId xmlns:a16="http://schemas.microsoft.com/office/drawing/2014/main" id="{B8EBB71F-C8FB-735C-6B14-31952FEF7403}"/>
              </a:ext>
            </a:extLst>
          </p:cNvPr>
          <p:cNvSpPr>
            <a:spLocks noGrp="1"/>
          </p:cNvSpPr>
          <p:nvPr>
            <p:ph type="sldNum" sz="quarter" idx="18"/>
          </p:nvPr>
        </p:nvSpPr>
        <p:spPr/>
        <p:txBody>
          <a:bodyPr/>
          <a:lstStyle/>
          <a:p>
            <a:fld id="{9A4B0777-FF85-47C6-B6DE-2A40E1253E90}" type="slidenum">
              <a:rPr lang="en-GB" smtClean="0"/>
              <a:t>3</a:t>
            </a:fld>
            <a:endParaRPr lang="en-GB"/>
          </a:p>
        </p:txBody>
      </p:sp>
      <p:pic>
        <p:nvPicPr>
          <p:cNvPr id="10" name="Picture 9">
            <a:extLst>
              <a:ext uri="{FF2B5EF4-FFF2-40B4-BE49-F238E27FC236}">
                <a16:creationId xmlns:a16="http://schemas.microsoft.com/office/drawing/2014/main" id="{6A08BAFA-ADE3-CAFF-9F34-A5123D86F417}"/>
              </a:ext>
            </a:extLst>
          </p:cNvPr>
          <p:cNvPicPr>
            <a:picLocks noChangeAspect="1"/>
          </p:cNvPicPr>
          <p:nvPr/>
        </p:nvPicPr>
        <p:blipFill>
          <a:blip r:embed="rId2"/>
          <a:stretch>
            <a:fillRect/>
          </a:stretch>
        </p:blipFill>
        <p:spPr>
          <a:xfrm>
            <a:off x="7421525" y="1146331"/>
            <a:ext cx="3432521" cy="4823523"/>
          </a:xfrm>
          <a:prstGeom prst="rect">
            <a:avLst/>
          </a:prstGeom>
        </p:spPr>
      </p:pic>
    </p:spTree>
    <p:extLst>
      <p:ext uri="{BB962C8B-B14F-4D97-AF65-F5344CB8AC3E}">
        <p14:creationId xmlns:p14="http://schemas.microsoft.com/office/powerpoint/2010/main" val="40633747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10F003-589E-5659-66D4-B46FD5F040C7}"/>
              </a:ext>
            </a:extLst>
          </p:cNvPr>
          <p:cNvSpPr>
            <a:spLocks noGrp="1"/>
          </p:cNvSpPr>
          <p:nvPr>
            <p:ph type="title"/>
          </p:nvPr>
        </p:nvSpPr>
        <p:spPr>
          <a:xfrm>
            <a:off x="1252298" y="-9779"/>
            <a:ext cx="3717925" cy="3621024"/>
          </a:xfrm>
        </p:spPr>
        <p:txBody>
          <a:bodyPr>
            <a:normAutofit/>
          </a:bodyPr>
          <a:lstStyle/>
          <a:p>
            <a:r>
              <a:rPr lang="en-GB" sz="2400" dirty="0">
                <a:solidFill>
                  <a:srgbClr val="4B7BA5"/>
                </a:solidFill>
              </a:rPr>
              <a:t>‘A common message from people who have experienced homelessness is that early opportunities to intervene, provide support, and ultimately prevent the harms of homelessness, are too often missed.’</a:t>
            </a:r>
            <a:br>
              <a:rPr lang="en-GB" sz="2400" dirty="0">
                <a:solidFill>
                  <a:srgbClr val="4B7BA5"/>
                </a:solidFill>
              </a:rPr>
            </a:br>
            <a:endParaRPr lang="en-GB" sz="2400" dirty="0">
              <a:solidFill>
                <a:srgbClr val="4B7BA5"/>
              </a:solidFill>
            </a:endParaRPr>
          </a:p>
        </p:txBody>
      </p:sp>
      <p:sp>
        <p:nvSpPr>
          <p:cNvPr id="3" name="Content Placeholder 2">
            <a:extLst>
              <a:ext uri="{FF2B5EF4-FFF2-40B4-BE49-F238E27FC236}">
                <a16:creationId xmlns:a16="http://schemas.microsoft.com/office/drawing/2014/main" id="{80FB61D2-1833-0DD3-BD99-0B5086B69CC0}"/>
              </a:ext>
            </a:extLst>
          </p:cNvPr>
          <p:cNvSpPr>
            <a:spLocks noGrp="1"/>
          </p:cNvSpPr>
          <p:nvPr>
            <p:ph idx="1"/>
          </p:nvPr>
        </p:nvSpPr>
        <p:spPr/>
        <p:txBody>
          <a:bodyPr>
            <a:normAutofit fontScale="85000" lnSpcReduction="20000"/>
          </a:bodyPr>
          <a:lstStyle/>
          <a:p>
            <a:pPr>
              <a:spcAft>
                <a:spcPts val="1200"/>
              </a:spcAft>
            </a:pPr>
            <a:r>
              <a:rPr lang="en-GB" sz="3100" dirty="0"/>
              <a:t>Homelessness services in Europe are not sufficiently preventative in focus (Baptista and Marlier, 2019: 94)</a:t>
            </a:r>
          </a:p>
          <a:p>
            <a:pPr marL="452438" indent="-217488">
              <a:spcAft>
                <a:spcPts val="1200"/>
              </a:spcAft>
              <a:buFontTx/>
              <a:buChar char="-"/>
            </a:pPr>
            <a:r>
              <a:rPr lang="en-GB" sz="3100" dirty="0"/>
              <a:t>5 countries report a lack of any prevention services.</a:t>
            </a:r>
          </a:p>
          <a:p>
            <a:pPr marL="452438" indent="-217488">
              <a:spcAft>
                <a:spcPts val="1200"/>
              </a:spcAft>
              <a:buFontTx/>
              <a:buChar char="-"/>
            </a:pPr>
            <a:r>
              <a:rPr lang="en-GB" sz="3100" dirty="0"/>
              <a:t>15 countries report very limited provision.</a:t>
            </a:r>
          </a:p>
          <a:p>
            <a:pPr marL="452438" indent="-217488">
              <a:spcAft>
                <a:spcPts val="1200"/>
              </a:spcAft>
              <a:buFontTx/>
              <a:buChar char="-"/>
            </a:pPr>
            <a:r>
              <a:rPr lang="en-GB" sz="3100" dirty="0"/>
              <a:t>5 countries reported preventative measures which cannot be considered as extensive. </a:t>
            </a:r>
          </a:p>
          <a:p>
            <a:pPr marL="452438" indent="-217488">
              <a:spcAft>
                <a:spcPts val="1200"/>
              </a:spcAft>
              <a:buFontTx/>
              <a:buChar char="-"/>
            </a:pPr>
            <a:r>
              <a:rPr lang="en-GB" sz="3100" dirty="0"/>
              <a:t>9 national experts described more elaborate and comprehensive systems for preventing homelessness. </a:t>
            </a:r>
          </a:p>
        </p:txBody>
      </p:sp>
      <p:sp>
        <p:nvSpPr>
          <p:cNvPr id="6" name="Footer Placeholder 5">
            <a:extLst>
              <a:ext uri="{FF2B5EF4-FFF2-40B4-BE49-F238E27FC236}">
                <a16:creationId xmlns:a16="http://schemas.microsoft.com/office/drawing/2014/main" id="{30F0276D-903C-31C2-5664-72375DE9A13D}"/>
              </a:ext>
            </a:extLst>
          </p:cNvPr>
          <p:cNvSpPr>
            <a:spLocks noGrp="1"/>
          </p:cNvSpPr>
          <p:nvPr>
            <p:ph type="ftr" sz="quarter" idx="11"/>
          </p:nvPr>
        </p:nvSpPr>
        <p:spPr/>
        <p:txBody>
          <a:bodyPr/>
          <a:lstStyle/>
          <a:p>
            <a:r>
              <a:rPr lang="en-GB" dirty="0"/>
              <a:t>FEANTSA FORUM 2023</a:t>
            </a:r>
          </a:p>
        </p:txBody>
      </p:sp>
      <p:sp>
        <p:nvSpPr>
          <p:cNvPr id="7" name="Slide Number Placeholder 6">
            <a:extLst>
              <a:ext uri="{FF2B5EF4-FFF2-40B4-BE49-F238E27FC236}">
                <a16:creationId xmlns:a16="http://schemas.microsoft.com/office/drawing/2014/main" id="{FC8F8B85-B816-4E88-71FA-2DDE400DFCCD}"/>
              </a:ext>
            </a:extLst>
          </p:cNvPr>
          <p:cNvSpPr>
            <a:spLocks noGrp="1"/>
          </p:cNvSpPr>
          <p:nvPr>
            <p:ph type="sldNum" sz="quarter" idx="12"/>
          </p:nvPr>
        </p:nvSpPr>
        <p:spPr/>
        <p:txBody>
          <a:bodyPr/>
          <a:lstStyle/>
          <a:p>
            <a:fld id="{9A4B0777-FF85-47C6-B6DE-2A40E1253E90}" type="slidenum">
              <a:rPr lang="en-GB" smtClean="0"/>
              <a:t>4</a:t>
            </a:fld>
            <a:endParaRPr lang="en-GB" dirty="0"/>
          </a:p>
        </p:txBody>
      </p:sp>
      <p:grpSp>
        <p:nvGrpSpPr>
          <p:cNvPr id="10" name="Group 9">
            <a:extLst>
              <a:ext uri="{FF2B5EF4-FFF2-40B4-BE49-F238E27FC236}">
                <a16:creationId xmlns:a16="http://schemas.microsoft.com/office/drawing/2014/main" id="{E1BE5F97-BE99-1257-096F-F821BB4DEAD5}"/>
              </a:ext>
            </a:extLst>
          </p:cNvPr>
          <p:cNvGrpSpPr/>
          <p:nvPr/>
        </p:nvGrpSpPr>
        <p:grpSpPr>
          <a:xfrm>
            <a:off x="-12700" y="0"/>
            <a:ext cx="1056167" cy="6858000"/>
            <a:chOff x="-12700" y="0"/>
            <a:chExt cx="1056167" cy="6858000"/>
          </a:xfrm>
        </p:grpSpPr>
        <p:pic>
          <p:nvPicPr>
            <p:cNvPr id="8" name="Picture 7">
              <a:extLst>
                <a:ext uri="{FF2B5EF4-FFF2-40B4-BE49-F238E27FC236}">
                  <a16:creationId xmlns:a16="http://schemas.microsoft.com/office/drawing/2014/main" id="{C8E3ED99-EB67-B7FB-0A73-16251C600BC3}"/>
                </a:ext>
              </a:extLst>
            </p:cNvPr>
            <p:cNvPicPr>
              <a:picLocks noChangeAspect="1"/>
            </p:cNvPicPr>
            <p:nvPr/>
          </p:nvPicPr>
          <p:blipFill>
            <a:blip r:embed="rId2"/>
            <a:stretch>
              <a:fillRect/>
            </a:stretch>
          </p:blipFill>
          <p:spPr>
            <a:xfrm>
              <a:off x="-10633" y="0"/>
              <a:ext cx="1054100" cy="2108200"/>
            </a:xfrm>
            <a:prstGeom prst="rect">
              <a:avLst/>
            </a:prstGeom>
          </p:spPr>
        </p:pic>
        <p:pic>
          <p:nvPicPr>
            <p:cNvPr id="9" name="Picture 8">
              <a:extLst>
                <a:ext uri="{FF2B5EF4-FFF2-40B4-BE49-F238E27FC236}">
                  <a16:creationId xmlns:a16="http://schemas.microsoft.com/office/drawing/2014/main" id="{084C952B-1E20-EE6B-7215-062E98C34692}"/>
                </a:ext>
              </a:extLst>
            </p:cNvPr>
            <p:cNvPicPr>
              <a:picLocks noChangeAspect="1"/>
            </p:cNvPicPr>
            <p:nvPr/>
          </p:nvPicPr>
          <p:blipFill>
            <a:blip r:embed="rId3"/>
            <a:stretch>
              <a:fillRect/>
            </a:stretch>
          </p:blipFill>
          <p:spPr>
            <a:xfrm>
              <a:off x="-12700" y="2108200"/>
              <a:ext cx="1054100" cy="4749800"/>
            </a:xfrm>
            <a:prstGeom prst="rect">
              <a:avLst/>
            </a:prstGeom>
          </p:spPr>
        </p:pic>
      </p:grpSp>
      <p:sp>
        <p:nvSpPr>
          <p:cNvPr id="11" name="Title 1">
            <a:extLst>
              <a:ext uri="{FF2B5EF4-FFF2-40B4-BE49-F238E27FC236}">
                <a16:creationId xmlns:a16="http://schemas.microsoft.com/office/drawing/2014/main" id="{AE07EE35-DE66-52D2-B5BE-5A37D82177DC}"/>
              </a:ext>
            </a:extLst>
          </p:cNvPr>
          <p:cNvSpPr txBox="1">
            <a:spLocks/>
          </p:cNvSpPr>
          <p:nvPr/>
        </p:nvSpPr>
        <p:spPr>
          <a:xfrm rot="16200000">
            <a:off x="-1767316" y="3976873"/>
            <a:ext cx="4563331" cy="82597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algn="ctr"/>
            <a:r>
              <a:rPr lang="en-GB" dirty="0">
                <a:solidFill>
                  <a:schemeClr val="bg1"/>
                </a:solidFill>
              </a:rPr>
              <a:t>Context</a:t>
            </a:r>
          </a:p>
        </p:txBody>
      </p:sp>
      <p:pic>
        <p:nvPicPr>
          <p:cNvPr id="12" name="Picture 11">
            <a:extLst>
              <a:ext uri="{FF2B5EF4-FFF2-40B4-BE49-F238E27FC236}">
                <a16:creationId xmlns:a16="http://schemas.microsoft.com/office/drawing/2014/main" id="{0819D9C1-A578-18A5-DEA9-4C1EB44D946D}"/>
              </a:ext>
            </a:extLst>
          </p:cNvPr>
          <p:cNvPicPr>
            <a:picLocks noChangeAspect="1"/>
          </p:cNvPicPr>
          <p:nvPr/>
        </p:nvPicPr>
        <p:blipFill>
          <a:blip r:embed="rId4"/>
          <a:stretch>
            <a:fillRect/>
          </a:stretch>
        </p:blipFill>
        <p:spPr>
          <a:xfrm>
            <a:off x="1732922" y="3424237"/>
            <a:ext cx="2305678" cy="3247291"/>
          </a:xfrm>
          <a:prstGeom prst="rect">
            <a:avLst/>
          </a:prstGeom>
          <a:ln>
            <a:solidFill>
              <a:srgbClr val="3A8BC3"/>
            </a:solidFill>
          </a:ln>
        </p:spPr>
      </p:pic>
    </p:spTree>
    <p:extLst>
      <p:ext uri="{BB962C8B-B14F-4D97-AF65-F5344CB8AC3E}">
        <p14:creationId xmlns:p14="http://schemas.microsoft.com/office/powerpoint/2010/main" val="5689058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E70F8CA-E10E-1A3E-27E2-6C23DF14EAF6}"/>
              </a:ext>
            </a:extLst>
          </p:cNvPr>
          <p:cNvSpPr>
            <a:spLocks noGrp="1"/>
          </p:cNvSpPr>
          <p:nvPr>
            <p:ph type="title"/>
          </p:nvPr>
        </p:nvSpPr>
        <p:spPr>
          <a:xfrm rot="16200000">
            <a:off x="-1371730" y="4556717"/>
            <a:ext cx="4133088" cy="469478"/>
          </a:xfrm>
        </p:spPr>
        <p:txBody>
          <a:bodyPr>
            <a:noAutofit/>
          </a:bodyPr>
          <a:lstStyle/>
          <a:p>
            <a:pPr algn="ctr"/>
            <a:r>
              <a:rPr lang="en-GB" sz="3200" dirty="0"/>
              <a:t>Defining prevention</a:t>
            </a:r>
          </a:p>
        </p:txBody>
      </p:sp>
      <p:sp>
        <p:nvSpPr>
          <p:cNvPr id="9" name="Footer Placeholder 8">
            <a:extLst>
              <a:ext uri="{FF2B5EF4-FFF2-40B4-BE49-F238E27FC236}">
                <a16:creationId xmlns:a16="http://schemas.microsoft.com/office/drawing/2014/main" id="{DBDBE58F-A3A7-6C5E-3A29-0F0285111B96}"/>
              </a:ext>
            </a:extLst>
          </p:cNvPr>
          <p:cNvSpPr>
            <a:spLocks noGrp="1"/>
          </p:cNvSpPr>
          <p:nvPr>
            <p:ph type="ftr" sz="quarter" idx="11"/>
          </p:nvPr>
        </p:nvSpPr>
        <p:spPr/>
        <p:txBody>
          <a:bodyPr/>
          <a:lstStyle/>
          <a:p>
            <a:r>
              <a:rPr lang="en-US"/>
              <a:t>FEANTSA FORUM 2023</a:t>
            </a:r>
            <a:endParaRPr lang="en-US" dirty="0"/>
          </a:p>
        </p:txBody>
      </p:sp>
      <p:sp>
        <p:nvSpPr>
          <p:cNvPr id="10" name="Slide Number Placeholder 9">
            <a:extLst>
              <a:ext uri="{FF2B5EF4-FFF2-40B4-BE49-F238E27FC236}">
                <a16:creationId xmlns:a16="http://schemas.microsoft.com/office/drawing/2014/main" id="{4A828A0C-A33D-8BB0-D39E-11B273C4C074}"/>
              </a:ext>
            </a:extLst>
          </p:cNvPr>
          <p:cNvSpPr>
            <a:spLocks noGrp="1"/>
          </p:cNvSpPr>
          <p:nvPr>
            <p:ph type="sldNum" sz="quarter" idx="12"/>
          </p:nvPr>
        </p:nvSpPr>
        <p:spPr/>
        <p:txBody>
          <a:bodyPr/>
          <a:lstStyle/>
          <a:p>
            <a:fld id="{18D65601-5AE2-46FC-B138-694DDD2B510D}" type="slidenum">
              <a:rPr lang="en-US" smtClean="0"/>
              <a:pPr/>
              <a:t>5</a:t>
            </a:fld>
            <a:endParaRPr lang="en-US" dirty="0"/>
          </a:p>
        </p:txBody>
      </p:sp>
      <p:grpSp>
        <p:nvGrpSpPr>
          <p:cNvPr id="6" name="Group 5">
            <a:extLst>
              <a:ext uri="{FF2B5EF4-FFF2-40B4-BE49-F238E27FC236}">
                <a16:creationId xmlns:a16="http://schemas.microsoft.com/office/drawing/2014/main" id="{B135C9EA-DB2E-1889-85E6-42BD240D7167}"/>
              </a:ext>
            </a:extLst>
          </p:cNvPr>
          <p:cNvGrpSpPr/>
          <p:nvPr/>
        </p:nvGrpSpPr>
        <p:grpSpPr>
          <a:xfrm>
            <a:off x="1425627" y="0"/>
            <a:ext cx="10894390" cy="6128095"/>
            <a:chOff x="1425627" y="0"/>
            <a:chExt cx="10894390" cy="6128095"/>
          </a:xfrm>
        </p:grpSpPr>
        <p:grpSp>
          <p:nvGrpSpPr>
            <p:cNvPr id="15" name="Group 14">
              <a:extLst>
                <a:ext uri="{FF2B5EF4-FFF2-40B4-BE49-F238E27FC236}">
                  <a16:creationId xmlns:a16="http://schemas.microsoft.com/office/drawing/2014/main" id="{D616F5EC-1133-3BF3-3B80-51C936BE0152}"/>
                </a:ext>
              </a:extLst>
            </p:cNvPr>
            <p:cNvGrpSpPr>
              <a:grpSpLocks noChangeAspect="1"/>
            </p:cNvGrpSpPr>
            <p:nvPr/>
          </p:nvGrpSpPr>
          <p:grpSpPr>
            <a:xfrm>
              <a:off x="1425627" y="0"/>
              <a:ext cx="10894390" cy="6128095"/>
              <a:chOff x="-226391" y="1045698"/>
              <a:chExt cx="9596781" cy="5398190"/>
            </a:xfrm>
          </p:grpSpPr>
          <p:grpSp>
            <p:nvGrpSpPr>
              <p:cNvPr id="16" name="Group 15">
                <a:extLst>
                  <a:ext uri="{FF2B5EF4-FFF2-40B4-BE49-F238E27FC236}">
                    <a16:creationId xmlns:a16="http://schemas.microsoft.com/office/drawing/2014/main" id="{D51C0A5C-5985-7CE8-7970-D18E3F7384FE}"/>
                  </a:ext>
                </a:extLst>
              </p:cNvPr>
              <p:cNvGrpSpPr/>
              <p:nvPr/>
            </p:nvGrpSpPr>
            <p:grpSpPr>
              <a:xfrm>
                <a:off x="-226391" y="1045698"/>
                <a:ext cx="9596781" cy="5398190"/>
                <a:chOff x="-194365" y="1135717"/>
                <a:chExt cx="9596781" cy="5398190"/>
              </a:xfrm>
            </p:grpSpPr>
            <p:grpSp>
              <p:nvGrpSpPr>
                <p:cNvPr id="18" name="Group 17">
                  <a:extLst>
                    <a:ext uri="{FF2B5EF4-FFF2-40B4-BE49-F238E27FC236}">
                      <a16:creationId xmlns:a16="http://schemas.microsoft.com/office/drawing/2014/main" id="{4E026CC6-8D45-31BB-1B08-F766AE4106CE}"/>
                    </a:ext>
                  </a:extLst>
                </p:cNvPr>
                <p:cNvGrpSpPr/>
                <p:nvPr/>
              </p:nvGrpSpPr>
              <p:grpSpPr>
                <a:xfrm>
                  <a:off x="-194365" y="1135717"/>
                  <a:ext cx="9596781" cy="5398190"/>
                  <a:chOff x="-194365" y="1459811"/>
                  <a:chExt cx="9596781" cy="5398190"/>
                </a:xfrm>
              </p:grpSpPr>
              <p:pic>
                <p:nvPicPr>
                  <p:cNvPr id="20" name="Picture 19">
                    <a:extLst>
                      <a:ext uri="{FF2B5EF4-FFF2-40B4-BE49-F238E27FC236}">
                        <a16:creationId xmlns:a16="http://schemas.microsoft.com/office/drawing/2014/main" id="{AE120C2B-6E06-D56F-4795-2E716722C13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4365" y="1459811"/>
                    <a:ext cx="9596781" cy="5398190"/>
                  </a:xfrm>
                  <a:prstGeom prst="rect">
                    <a:avLst/>
                  </a:prstGeom>
                </p:spPr>
              </p:pic>
              <p:sp>
                <p:nvSpPr>
                  <p:cNvPr id="21" name="TextBox 20">
                    <a:extLst>
                      <a:ext uri="{FF2B5EF4-FFF2-40B4-BE49-F238E27FC236}">
                        <a16:creationId xmlns:a16="http://schemas.microsoft.com/office/drawing/2014/main" id="{4B1497BC-7EE8-D039-D14C-E732D09918C5}"/>
                      </a:ext>
                    </a:extLst>
                  </p:cNvPr>
                  <p:cNvSpPr txBox="1"/>
                  <p:nvPr/>
                </p:nvSpPr>
                <p:spPr>
                  <a:xfrm>
                    <a:off x="1356881" y="2060111"/>
                    <a:ext cx="2534478" cy="677108"/>
                  </a:xfrm>
                  <a:prstGeom prst="rect">
                    <a:avLst/>
                  </a:prstGeom>
                  <a:solidFill>
                    <a:schemeClr val="bg1"/>
                  </a:solidFill>
                </p:spPr>
                <p:txBody>
                  <a:bodyPr wrap="square" rtlCol="0">
                    <a:spAutoFit/>
                  </a:bodyPr>
                  <a:lstStyle/>
                  <a:p>
                    <a:r>
                      <a:rPr lang="en-US" sz="1200" dirty="0">
                        <a:latin typeface="Arial Narrow" panose="020B0604020202020204" pitchFamily="34" charset="0"/>
                        <a:cs typeface="Arial Narrow" panose="020B0604020202020204" pitchFamily="34" charset="0"/>
                      </a:rPr>
                      <a:t>Preventing or minimizing homelessness across the population at large</a:t>
                    </a:r>
                  </a:p>
                  <a:p>
                    <a:endParaRPr lang="en-US" sz="1400" dirty="0">
                      <a:latin typeface="Arial Narrow" panose="020B0604020202020204" pitchFamily="34" charset="0"/>
                      <a:cs typeface="Arial Narrow" panose="020B0604020202020204" pitchFamily="34" charset="0"/>
                    </a:endParaRPr>
                  </a:p>
                </p:txBody>
              </p:sp>
              <p:sp>
                <p:nvSpPr>
                  <p:cNvPr id="22" name="TextBox 21">
                    <a:extLst>
                      <a:ext uri="{FF2B5EF4-FFF2-40B4-BE49-F238E27FC236}">
                        <a16:creationId xmlns:a16="http://schemas.microsoft.com/office/drawing/2014/main" id="{99DA1AFA-2FD6-F802-C021-16795672A1DD}"/>
                      </a:ext>
                    </a:extLst>
                  </p:cNvPr>
                  <p:cNvSpPr txBox="1"/>
                  <p:nvPr/>
                </p:nvSpPr>
                <p:spPr>
                  <a:xfrm>
                    <a:off x="5790936" y="2071687"/>
                    <a:ext cx="3121569" cy="646331"/>
                  </a:xfrm>
                  <a:prstGeom prst="rect">
                    <a:avLst/>
                  </a:prstGeom>
                  <a:solidFill>
                    <a:schemeClr val="bg1"/>
                  </a:solidFill>
                </p:spPr>
                <p:txBody>
                  <a:bodyPr wrap="square" rtlCol="0">
                    <a:spAutoFit/>
                  </a:bodyPr>
                  <a:lstStyle/>
                  <a:p>
                    <a:r>
                      <a:rPr lang="en-US" sz="1200" dirty="0">
                        <a:latin typeface="Arial Narrow" panose="020B0604020202020204" pitchFamily="34" charset="0"/>
                        <a:cs typeface="Arial Narrow" panose="020B0604020202020204" pitchFamily="34" charset="0"/>
                      </a:rPr>
                      <a:t>Early-stage prevention focused on high-risk groups, such as vulnerable young people and risky transitions, such as leaving prison</a:t>
                    </a:r>
                  </a:p>
                </p:txBody>
              </p:sp>
              <p:sp>
                <p:nvSpPr>
                  <p:cNvPr id="23" name="TextBox 22">
                    <a:extLst>
                      <a:ext uri="{FF2B5EF4-FFF2-40B4-BE49-F238E27FC236}">
                        <a16:creationId xmlns:a16="http://schemas.microsoft.com/office/drawing/2014/main" id="{60174747-AA1A-42EA-9DED-89C2CE7DEAB3}"/>
                      </a:ext>
                    </a:extLst>
                  </p:cNvPr>
                  <p:cNvSpPr txBox="1"/>
                  <p:nvPr/>
                </p:nvSpPr>
                <p:spPr>
                  <a:xfrm>
                    <a:off x="257286" y="4151278"/>
                    <a:ext cx="2534478" cy="830997"/>
                  </a:xfrm>
                  <a:prstGeom prst="rect">
                    <a:avLst/>
                  </a:prstGeom>
                  <a:solidFill>
                    <a:schemeClr val="bg1"/>
                  </a:solidFill>
                </p:spPr>
                <p:txBody>
                  <a:bodyPr wrap="square" rtlCol="0">
                    <a:spAutoFit/>
                  </a:bodyPr>
                  <a:lstStyle/>
                  <a:p>
                    <a:r>
                      <a:rPr lang="en-US" sz="1200" dirty="0">
                        <a:latin typeface="Arial Narrow" panose="020B0604020202020204" pitchFamily="34" charset="0"/>
                        <a:cs typeface="Arial Narrow" panose="020B0604020202020204" pitchFamily="34" charset="0"/>
                      </a:rPr>
                      <a:t>Preventing homelessness likely to occur within a foreseeable time period</a:t>
                    </a:r>
                  </a:p>
                  <a:p>
                    <a:endParaRPr lang="en-US" sz="1200" dirty="0">
                      <a:latin typeface="Arial Narrow" panose="020B0604020202020204" pitchFamily="34" charset="0"/>
                      <a:cs typeface="Arial Narrow" panose="020B0604020202020204" pitchFamily="34" charset="0"/>
                    </a:endParaRPr>
                  </a:p>
                  <a:p>
                    <a:endParaRPr lang="en-US" sz="1200" dirty="0">
                      <a:latin typeface="Arial Narrow" panose="020B0604020202020204" pitchFamily="34" charset="0"/>
                      <a:cs typeface="Arial Narrow" panose="020B0604020202020204" pitchFamily="34" charset="0"/>
                    </a:endParaRPr>
                  </a:p>
                </p:txBody>
              </p:sp>
              <p:sp>
                <p:nvSpPr>
                  <p:cNvPr id="24" name="TextBox 23">
                    <a:extLst>
                      <a:ext uri="{FF2B5EF4-FFF2-40B4-BE49-F238E27FC236}">
                        <a16:creationId xmlns:a16="http://schemas.microsoft.com/office/drawing/2014/main" id="{1F22AA44-C9E3-01BC-B68D-4844DFAD7E4E}"/>
                      </a:ext>
                    </a:extLst>
                  </p:cNvPr>
                  <p:cNvSpPr txBox="1"/>
                  <p:nvPr/>
                </p:nvSpPr>
                <p:spPr>
                  <a:xfrm>
                    <a:off x="2294430" y="5596972"/>
                    <a:ext cx="2534478" cy="646331"/>
                  </a:xfrm>
                  <a:prstGeom prst="rect">
                    <a:avLst/>
                  </a:prstGeom>
                  <a:solidFill>
                    <a:schemeClr val="bg1"/>
                  </a:solidFill>
                </p:spPr>
                <p:txBody>
                  <a:bodyPr wrap="square" rtlCol="0">
                    <a:spAutoFit/>
                  </a:bodyPr>
                  <a:lstStyle/>
                  <a:p>
                    <a:r>
                      <a:rPr lang="en-US" sz="1200" dirty="0">
                        <a:latin typeface="Arial Narrow" panose="020B0604020202020204" pitchFamily="34" charset="0"/>
                        <a:cs typeface="Arial Narrow" panose="020B0604020202020204" pitchFamily="34" charset="0"/>
                      </a:rPr>
                      <a:t>Support for those at immediate risk of homelessness, especially rough sleeping</a:t>
                    </a:r>
                  </a:p>
                  <a:p>
                    <a:endParaRPr lang="en-US" sz="1200" dirty="0">
                      <a:latin typeface="Arial Narrow" panose="020B0604020202020204" pitchFamily="34" charset="0"/>
                      <a:cs typeface="Arial Narrow" panose="020B0604020202020204" pitchFamily="34" charset="0"/>
                    </a:endParaRPr>
                  </a:p>
                </p:txBody>
              </p:sp>
              <p:sp>
                <p:nvSpPr>
                  <p:cNvPr id="25" name="TextBox 24">
                    <a:extLst>
                      <a:ext uri="{FF2B5EF4-FFF2-40B4-BE49-F238E27FC236}">
                        <a16:creationId xmlns:a16="http://schemas.microsoft.com/office/drawing/2014/main" id="{4B1ACADA-2839-D224-5FD4-E757A0F58184}"/>
                      </a:ext>
                    </a:extLst>
                  </p:cNvPr>
                  <p:cNvSpPr txBox="1"/>
                  <p:nvPr/>
                </p:nvSpPr>
                <p:spPr>
                  <a:xfrm>
                    <a:off x="7283747" y="5356438"/>
                    <a:ext cx="1837732" cy="830997"/>
                  </a:xfrm>
                  <a:prstGeom prst="rect">
                    <a:avLst/>
                  </a:prstGeom>
                  <a:solidFill>
                    <a:schemeClr val="bg1"/>
                  </a:solidFill>
                </p:spPr>
                <p:txBody>
                  <a:bodyPr wrap="square" rtlCol="0">
                    <a:spAutoFit/>
                  </a:bodyPr>
                  <a:lstStyle/>
                  <a:p>
                    <a:r>
                      <a:rPr lang="en-US" sz="1200" dirty="0">
                        <a:latin typeface="Arial Narrow" panose="020B0604020202020204" pitchFamily="34" charset="0"/>
                        <a:cs typeface="Arial Narrow" panose="020B0604020202020204" pitchFamily="34" charset="0"/>
                      </a:rPr>
                      <a:t>Prevention of repeat homelessness</a:t>
                    </a:r>
                  </a:p>
                  <a:p>
                    <a:endParaRPr lang="en-US" sz="1200" dirty="0">
                      <a:latin typeface="Arial Narrow" panose="020B0604020202020204" pitchFamily="34" charset="0"/>
                      <a:cs typeface="Arial Narrow" panose="020B0604020202020204" pitchFamily="34" charset="0"/>
                    </a:endParaRPr>
                  </a:p>
                  <a:p>
                    <a:endParaRPr lang="en-US" sz="1200" dirty="0">
                      <a:latin typeface="Arial Narrow" panose="020B0604020202020204" pitchFamily="34" charset="0"/>
                      <a:cs typeface="Arial Narrow" panose="020B0604020202020204" pitchFamily="34" charset="0"/>
                    </a:endParaRPr>
                  </a:p>
                </p:txBody>
              </p:sp>
            </p:grpSp>
            <p:sp>
              <p:nvSpPr>
                <p:cNvPr id="19" name="TextBox 8">
                  <a:extLst>
                    <a:ext uri="{FF2B5EF4-FFF2-40B4-BE49-F238E27FC236}">
                      <a16:creationId xmlns:a16="http://schemas.microsoft.com/office/drawing/2014/main" id="{CEAB97E8-53D0-28BB-4E69-98E3B2B20F3F}"/>
                    </a:ext>
                  </a:extLst>
                </p:cNvPr>
                <p:cNvSpPr txBox="1"/>
                <p:nvPr/>
              </p:nvSpPr>
              <p:spPr>
                <a:xfrm>
                  <a:off x="6083302" y="1462723"/>
                  <a:ext cx="1199322" cy="325342"/>
                </a:xfrm>
                <a:prstGeom prst="rect">
                  <a:avLst/>
                </a:prstGeom>
                <a:solidFill>
                  <a:schemeClr val="bg1"/>
                </a:solidFill>
              </p:spPr>
              <p:txBody>
                <a:bodyPr wrap="square" rIns="0" rtlCol="0">
                  <a:spAutoFit/>
                </a:bodyPr>
                <a:lstStyle/>
                <a:p>
                  <a:pPr algn="ctr"/>
                  <a:r>
                    <a:rPr lang="en-US" kern="1200" dirty="0">
                      <a:solidFill>
                        <a:srgbClr val="474C87"/>
                      </a:solidFill>
                      <a:effectLst/>
                      <a:latin typeface="Arial Narrow" panose="020B0604020202020204" pitchFamily="34" charset="0"/>
                      <a:ea typeface="Times New Roman" panose="02020603050405020304" pitchFamily="18" charset="0"/>
                      <a:cs typeface="Arial Narrow" panose="020B0604020202020204" pitchFamily="34" charset="0"/>
                    </a:rPr>
                    <a:t>UPSTREAM</a:t>
                  </a:r>
                  <a:endParaRPr lang="en-GB" dirty="0">
                    <a:effectLst/>
                    <a:latin typeface="Times New Roman" panose="02020603050405020304" pitchFamily="18" charset="0"/>
                    <a:ea typeface="Times New Roman" panose="02020603050405020304" pitchFamily="18" charset="0"/>
                  </a:endParaRPr>
                </a:p>
              </p:txBody>
            </p:sp>
          </p:grpSp>
          <p:sp>
            <p:nvSpPr>
              <p:cNvPr id="17" name="TextBox 8">
                <a:extLst>
                  <a:ext uri="{FF2B5EF4-FFF2-40B4-BE49-F238E27FC236}">
                    <a16:creationId xmlns:a16="http://schemas.microsoft.com/office/drawing/2014/main" id="{0C0D46FD-C2D7-C223-7758-8C8725931ED5}"/>
                  </a:ext>
                </a:extLst>
              </p:cNvPr>
              <p:cNvSpPr txBox="1"/>
              <p:nvPr/>
            </p:nvSpPr>
            <p:spPr>
              <a:xfrm>
                <a:off x="7562573" y="4462957"/>
                <a:ext cx="1305205" cy="244006"/>
              </a:xfrm>
              <a:prstGeom prst="rect">
                <a:avLst/>
              </a:prstGeom>
              <a:solidFill>
                <a:schemeClr val="bg1"/>
              </a:solidFill>
            </p:spPr>
            <p:txBody>
              <a:bodyPr wrap="square" lIns="0" tIns="0" rIns="0" bIns="0" rtlCol="0">
                <a:spAutoFit/>
              </a:bodyPr>
              <a:lstStyle/>
              <a:p>
                <a:r>
                  <a:rPr lang="en-US" kern="1200" dirty="0">
                    <a:solidFill>
                      <a:srgbClr val="474C87"/>
                    </a:solidFill>
                    <a:effectLst/>
                    <a:latin typeface="Arial Narrow" panose="020B0604020202020204" pitchFamily="34" charset="0"/>
                    <a:ea typeface="Times New Roman" panose="02020603050405020304" pitchFamily="18" charset="0"/>
                    <a:cs typeface="Arial Narrow" panose="020B0604020202020204" pitchFamily="34" charset="0"/>
                  </a:rPr>
                  <a:t>REPEAT</a:t>
                </a:r>
                <a:endParaRPr lang="en-GB" dirty="0">
                  <a:effectLst/>
                  <a:latin typeface="Times New Roman" panose="02020603050405020304" pitchFamily="18" charset="0"/>
                  <a:ea typeface="Times New Roman" panose="02020603050405020304" pitchFamily="18" charset="0"/>
                </a:endParaRPr>
              </a:p>
            </p:txBody>
          </p:sp>
        </p:grpSp>
        <p:sp>
          <p:nvSpPr>
            <p:cNvPr id="2" name="Rectangle 1">
              <a:extLst>
                <a:ext uri="{FF2B5EF4-FFF2-40B4-BE49-F238E27FC236}">
                  <a16:creationId xmlns:a16="http://schemas.microsoft.com/office/drawing/2014/main" id="{005EFCB1-5FD5-AF3C-BCC4-1B27EBFA4681}"/>
                </a:ext>
              </a:extLst>
            </p:cNvPr>
            <p:cNvSpPr/>
            <p:nvPr/>
          </p:nvSpPr>
          <p:spPr>
            <a:xfrm>
              <a:off x="1799998" y="2724913"/>
              <a:ext cx="10201096" cy="317915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8D3C9161-868E-4F64-F0F4-B4D119D2986E}"/>
                </a:ext>
              </a:extLst>
            </p:cNvPr>
            <p:cNvSpPr/>
            <p:nvPr/>
          </p:nvSpPr>
          <p:spPr>
            <a:xfrm>
              <a:off x="6975711" y="162960"/>
              <a:ext cx="5025383" cy="317915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8A35EA68-C4B0-AB9D-28CF-0B1519CD4F99}"/>
                </a:ext>
              </a:extLst>
            </p:cNvPr>
            <p:cNvSpPr/>
            <p:nvPr/>
          </p:nvSpPr>
          <p:spPr>
            <a:xfrm>
              <a:off x="4953868" y="1233516"/>
              <a:ext cx="5025383" cy="183792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7" name="Title 1">
            <a:extLst>
              <a:ext uri="{FF2B5EF4-FFF2-40B4-BE49-F238E27FC236}">
                <a16:creationId xmlns:a16="http://schemas.microsoft.com/office/drawing/2014/main" id="{5FE90CDA-A458-4F95-6803-64FC63E86430}"/>
              </a:ext>
            </a:extLst>
          </p:cNvPr>
          <p:cNvSpPr txBox="1">
            <a:spLocks/>
          </p:cNvSpPr>
          <p:nvPr/>
        </p:nvSpPr>
        <p:spPr>
          <a:xfrm>
            <a:off x="6582765" y="2855629"/>
            <a:ext cx="5025383" cy="3621024"/>
          </a:xfrm>
          <a:prstGeom prst="rect">
            <a:avLst/>
          </a:prstGeom>
        </p:spPr>
        <p:txBody>
          <a:bodyPr vert="horz" lIns="91440" tIns="45720" rIns="91440" bIns="45720" rtlCol="0" anchor="ctr">
            <a:normAutofit/>
          </a:bodyPr>
          <a:lstStyle>
            <a:lvl1pPr algn="r" defTabSz="914400" rtl="0" eaLnBrk="1" latinLnBrk="0" hangingPunct="1">
              <a:lnSpc>
                <a:spcPct val="90000"/>
              </a:lnSpc>
              <a:spcBef>
                <a:spcPct val="0"/>
              </a:spcBef>
              <a:buNone/>
              <a:defRPr lang="en-US" sz="2400" kern="1200" spc="100" baseline="0">
                <a:solidFill>
                  <a:schemeClr val="bg1"/>
                </a:solidFill>
                <a:latin typeface="+mj-lt"/>
                <a:ea typeface="+mn-ea"/>
                <a:cs typeface="+mn-cs"/>
              </a:defRPr>
            </a:lvl1pPr>
          </a:lstStyle>
          <a:p>
            <a:r>
              <a:rPr lang="en-GB" dirty="0">
                <a:solidFill>
                  <a:srgbClr val="4B7BA5"/>
                </a:solidFill>
              </a:rPr>
              <a:t>‘Universal prevention is the foundation of efforts to prevent homelessness. This presentation focuses more specifically on upstream and crisis prevention stages of the typology.’ </a:t>
            </a:r>
          </a:p>
          <a:p>
            <a:br>
              <a:rPr lang="en-GB" dirty="0">
                <a:solidFill>
                  <a:srgbClr val="4B7BA5"/>
                </a:solidFill>
              </a:rPr>
            </a:br>
            <a:endParaRPr lang="en-GB" dirty="0">
              <a:solidFill>
                <a:srgbClr val="4B7BA5"/>
              </a:solidFill>
            </a:endParaRPr>
          </a:p>
        </p:txBody>
      </p:sp>
    </p:spTree>
    <p:extLst>
      <p:ext uri="{BB962C8B-B14F-4D97-AF65-F5344CB8AC3E}">
        <p14:creationId xmlns:p14="http://schemas.microsoft.com/office/powerpoint/2010/main" val="19552054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E70F8CA-E10E-1A3E-27E2-6C23DF14EAF6}"/>
              </a:ext>
            </a:extLst>
          </p:cNvPr>
          <p:cNvSpPr>
            <a:spLocks noGrp="1"/>
          </p:cNvSpPr>
          <p:nvPr>
            <p:ph type="title"/>
          </p:nvPr>
        </p:nvSpPr>
        <p:spPr>
          <a:xfrm rot="16200000">
            <a:off x="-1371730" y="4556717"/>
            <a:ext cx="4133088" cy="469478"/>
          </a:xfrm>
        </p:spPr>
        <p:txBody>
          <a:bodyPr>
            <a:noAutofit/>
          </a:bodyPr>
          <a:lstStyle/>
          <a:p>
            <a:pPr algn="ctr"/>
            <a:r>
              <a:rPr lang="en-GB" sz="3200" dirty="0"/>
              <a:t>Defining prevention</a:t>
            </a:r>
          </a:p>
        </p:txBody>
      </p:sp>
      <p:sp>
        <p:nvSpPr>
          <p:cNvPr id="9" name="Footer Placeholder 8">
            <a:extLst>
              <a:ext uri="{FF2B5EF4-FFF2-40B4-BE49-F238E27FC236}">
                <a16:creationId xmlns:a16="http://schemas.microsoft.com/office/drawing/2014/main" id="{DBDBE58F-A3A7-6C5E-3A29-0F0285111B96}"/>
              </a:ext>
            </a:extLst>
          </p:cNvPr>
          <p:cNvSpPr>
            <a:spLocks noGrp="1"/>
          </p:cNvSpPr>
          <p:nvPr>
            <p:ph type="ftr" sz="quarter" idx="11"/>
          </p:nvPr>
        </p:nvSpPr>
        <p:spPr/>
        <p:txBody>
          <a:bodyPr/>
          <a:lstStyle/>
          <a:p>
            <a:r>
              <a:rPr lang="en-US"/>
              <a:t>FEANTSA FORUM 2023</a:t>
            </a:r>
            <a:endParaRPr lang="en-US" dirty="0"/>
          </a:p>
        </p:txBody>
      </p:sp>
      <p:sp>
        <p:nvSpPr>
          <p:cNvPr id="10" name="Slide Number Placeholder 9">
            <a:extLst>
              <a:ext uri="{FF2B5EF4-FFF2-40B4-BE49-F238E27FC236}">
                <a16:creationId xmlns:a16="http://schemas.microsoft.com/office/drawing/2014/main" id="{4A828A0C-A33D-8BB0-D39E-11B273C4C074}"/>
              </a:ext>
            </a:extLst>
          </p:cNvPr>
          <p:cNvSpPr>
            <a:spLocks noGrp="1"/>
          </p:cNvSpPr>
          <p:nvPr>
            <p:ph type="sldNum" sz="quarter" idx="12"/>
          </p:nvPr>
        </p:nvSpPr>
        <p:spPr/>
        <p:txBody>
          <a:bodyPr/>
          <a:lstStyle/>
          <a:p>
            <a:fld id="{18D65601-5AE2-46FC-B138-694DDD2B510D}" type="slidenum">
              <a:rPr lang="en-US" smtClean="0"/>
              <a:pPr/>
              <a:t>6</a:t>
            </a:fld>
            <a:endParaRPr lang="en-US" dirty="0"/>
          </a:p>
        </p:txBody>
      </p:sp>
      <p:grpSp>
        <p:nvGrpSpPr>
          <p:cNvPr id="15" name="Group 14">
            <a:extLst>
              <a:ext uri="{FF2B5EF4-FFF2-40B4-BE49-F238E27FC236}">
                <a16:creationId xmlns:a16="http://schemas.microsoft.com/office/drawing/2014/main" id="{D616F5EC-1133-3BF3-3B80-51C936BE0152}"/>
              </a:ext>
            </a:extLst>
          </p:cNvPr>
          <p:cNvGrpSpPr>
            <a:grpSpLocks noChangeAspect="1"/>
          </p:cNvGrpSpPr>
          <p:nvPr/>
        </p:nvGrpSpPr>
        <p:grpSpPr>
          <a:xfrm>
            <a:off x="1425627" y="0"/>
            <a:ext cx="10894390" cy="6128095"/>
            <a:chOff x="-226391" y="1045698"/>
            <a:chExt cx="9596781" cy="5398190"/>
          </a:xfrm>
        </p:grpSpPr>
        <p:grpSp>
          <p:nvGrpSpPr>
            <p:cNvPr id="16" name="Group 15">
              <a:extLst>
                <a:ext uri="{FF2B5EF4-FFF2-40B4-BE49-F238E27FC236}">
                  <a16:creationId xmlns:a16="http://schemas.microsoft.com/office/drawing/2014/main" id="{D51C0A5C-5985-7CE8-7970-D18E3F7384FE}"/>
                </a:ext>
              </a:extLst>
            </p:cNvPr>
            <p:cNvGrpSpPr/>
            <p:nvPr/>
          </p:nvGrpSpPr>
          <p:grpSpPr>
            <a:xfrm>
              <a:off x="-226391" y="1045698"/>
              <a:ext cx="9596781" cy="5398190"/>
              <a:chOff x="-194365" y="1135717"/>
              <a:chExt cx="9596781" cy="5398190"/>
            </a:xfrm>
          </p:grpSpPr>
          <p:grpSp>
            <p:nvGrpSpPr>
              <p:cNvPr id="18" name="Group 17">
                <a:extLst>
                  <a:ext uri="{FF2B5EF4-FFF2-40B4-BE49-F238E27FC236}">
                    <a16:creationId xmlns:a16="http://schemas.microsoft.com/office/drawing/2014/main" id="{4E026CC6-8D45-31BB-1B08-F766AE4106CE}"/>
                  </a:ext>
                </a:extLst>
              </p:cNvPr>
              <p:cNvGrpSpPr/>
              <p:nvPr/>
            </p:nvGrpSpPr>
            <p:grpSpPr>
              <a:xfrm>
                <a:off x="-194365" y="1135717"/>
                <a:ext cx="9596781" cy="5398190"/>
                <a:chOff x="-194365" y="1459811"/>
                <a:chExt cx="9596781" cy="5398190"/>
              </a:xfrm>
            </p:grpSpPr>
            <p:pic>
              <p:nvPicPr>
                <p:cNvPr id="20" name="Picture 19">
                  <a:extLst>
                    <a:ext uri="{FF2B5EF4-FFF2-40B4-BE49-F238E27FC236}">
                      <a16:creationId xmlns:a16="http://schemas.microsoft.com/office/drawing/2014/main" id="{AE120C2B-6E06-D56F-4795-2E716722C13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4365" y="1459811"/>
                  <a:ext cx="9596781" cy="5398190"/>
                </a:xfrm>
                <a:prstGeom prst="rect">
                  <a:avLst/>
                </a:prstGeom>
              </p:spPr>
            </p:pic>
            <p:sp>
              <p:nvSpPr>
                <p:cNvPr id="21" name="TextBox 20">
                  <a:extLst>
                    <a:ext uri="{FF2B5EF4-FFF2-40B4-BE49-F238E27FC236}">
                      <a16:creationId xmlns:a16="http://schemas.microsoft.com/office/drawing/2014/main" id="{4B1497BC-7EE8-D039-D14C-E732D09918C5}"/>
                    </a:ext>
                  </a:extLst>
                </p:cNvPr>
                <p:cNvSpPr txBox="1"/>
                <p:nvPr/>
              </p:nvSpPr>
              <p:spPr>
                <a:xfrm>
                  <a:off x="1356881" y="2060111"/>
                  <a:ext cx="2534478" cy="677108"/>
                </a:xfrm>
                <a:prstGeom prst="rect">
                  <a:avLst/>
                </a:prstGeom>
                <a:solidFill>
                  <a:schemeClr val="bg1"/>
                </a:solidFill>
              </p:spPr>
              <p:txBody>
                <a:bodyPr wrap="square" rtlCol="0">
                  <a:spAutoFit/>
                </a:bodyPr>
                <a:lstStyle/>
                <a:p>
                  <a:r>
                    <a:rPr lang="en-US" sz="1200" dirty="0">
                      <a:latin typeface="Arial Narrow" panose="020B0604020202020204" pitchFamily="34" charset="0"/>
                      <a:cs typeface="Arial Narrow" panose="020B0604020202020204" pitchFamily="34" charset="0"/>
                    </a:rPr>
                    <a:t>Preventing or minimizing homelessness across the population at large</a:t>
                  </a:r>
                </a:p>
                <a:p>
                  <a:endParaRPr lang="en-US" sz="1400" dirty="0">
                    <a:latin typeface="Arial Narrow" panose="020B0604020202020204" pitchFamily="34" charset="0"/>
                    <a:cs typeface="Arial Narrow" panose="020B0604020202020204" pitchFamily="34" charset="0"/>
                  </a:endParaRPr>
                </a:p>
              </p:txBody>
            </p:sp>
            <p:sp>
              <p:nvSpPr>
                <p:cNvPr id="22" name="TextBox 21">
                  <a:extLst>
                    <a:ext uri="{FF2B5EF4-FFF2-40B4-BE49-F238E27FC236}">
                      <a16:creationId xmlns:a16="http://schemas.microsoft.com/office/drawing/2014/main" id="{99DA1AFA-2FD6-F802-C021-16795672A1DD}"/>
                    </a:ext>
                  </a:extLst>
                </p:cNvPr>
                <p:cNvSpPr txBox="1"/>
                <p:nvPr/>
              </p:nvSpPr>
              <p:spPr>
                <a:xfrm>
                  <a:off x="5790936" y="2071687"/>
                  <a:ext cx="3121569" cy="646331"/>
                </a:xfrm>
                <a:prstGeom prst="rect">
                  <a:avLst/>
                </a:prstGeom>
                <a:solidFill>
                  <a:schemeClr val="bg1"/>
                </a:solidFill>
              </p:spPr>
              <p:txBody>
                <a:bodyPr wrap="square" rtlCol="0">
                  <a:spAutoFit/>
                </a:bodyPr>
                <a:lstStyle/>
                <a:p>
                  <a:r>
                    <a:rPr lang="en-US" sz="1200" dirty="0">
                      <a:latin typeface="Arial Narrow" panose="020B0604020202020204" pitchFamily="34" charset="0"/>
                      <a:cs typeface="Arial Narrow" panose="020B0604020202020204" pitchFamily="34" charset="0"/>
                    </a:rPr>
                    <a:t>Early-stage prevention focused on high-risk groups, such as vulnerable young people and risky transitions, such as leaving prison</a:t>
                  </a:r>
                </a:p>
              </p:txBody>
            </p:sp>
            <p:sp>
              <p:nvSpPr>
                <p:cNvPr id="23" name="TextBox 22">
                  <a:extLst>
                    <a:ext uri="{FF2B5EF4-FFF2-40B4-BE49-F238E27FC236}">
                      <a16:creationId xmlns:a16="http://schemas.microsoft.com/office/drawing/2014/main" id="{60174747-AA1A-42EA-9DED-89C2CE7DEAB3}"/>
                    </a:ext>
                  </a:extLst>
                </p:cNvPr>
                <p:cNvSpPr txBox="1"/>
                <p:nvPr/>
              </p:nvSpPr>
              <p:spPr>
                <a:xfrm>
                  <a:off x="257286" y="4151278"/>
                  <a:ext cx="2534478" cy="830997"/>
                </a:xfrm>
                <a:prstGeom prst="rect">
                  <a:avLst/>
                </a:prstGeom>
                <a:solidFill>
                  <a:schemeClr val="bg1"/>
                </a:solidFill>
              </p:spPr>
              <p:txBody>
                <a:bodyPr wrap="square" rtlCol="0">
                  <a:spAutoFit/>
                </a:bodyPr>
                <a:lstStyle/>
                <a:p>
                  <a:r>
                    <a:rPr lang="en-US" sz="1200" dirty="0">
                      <a:latin typeface="Arial Narrow" panose="020B0604020202020204" pitchFamily="34" charset="0"/>
                      <a:cs typeface="Arial Narrow" panose="020B0604020202020204" pitchFamily="34" charset="0"/>
                    </a:rPr>
                    <a:t>Preventing homelessness likely to occur within a foreseeable time period</a:t>
                  </a:r>
                </a:p>
                <a:p>
                  <a:endParaRPr lang="en-US" sz="1200" dirty="0">
                    <a:latin typeface="Arial Narrow" panose="020B0604020202020204" pitchFamily="34" charset="0"/>
                    <a:cs typeface="Arial Narrow" panose="020B0604020202020204" pitchFamily="34" charset="0"/>
                  </a:endParaRPr>
                </a:p>
                <a:p>
                  <a:endParaRPr lang="en-US" sz="1200" dirty="0">
                    <a:latin typeface="Arial Narrow" panose="020B0604020202020204" pitchFamily="34" charset="0"/>
                    <a:cs typeface="Arial Narrow" panose="020B0604020202020204" pitchFamily="34" charset="0"/>
                  </a:endParaRPr>
                </a:p>
              </p:txBody>
            </p:sp>
            <p:sp>
              <p:nvSpPr>
                <p:cNvPr id="24" name="TextBox 23">
                  <a:extLst>
                    <a:ext uri="{FF2B5EF4-FFF2-40B4-BE49-F238E27FC236}">
                      <a16:creationId xmlns:a16="http://schemas.microsoft.com/office/drawing/2014/main" id="{1F22AA44-C9E3-01BC-B68D-4844DFAD7E4E}"/>
                    </a:ext>
                  </a:extLst>
                </p:cNvPr>
                <p:cNvSpPr txBox="1"/>
                <p:nvPr/>
              </p:nvSpPr>
              <p:spPr>
                <a:xfrm>
                  <a:off x="2294430" y="5596972"/>
                  <a:ext cx="2534478" cy="646331"/>
                </a:xfrm>
                <a:prstGeom prst="rect">
                  <a:avLst/>
                </a:prstGeom>
                <a:solidFill>
                  <a:schemeClr val="bg1"/>
                </a:solidFill>
              </p:spPr>
              <p:txBody>
                <a:bodyPr wrap="square" rtlCol="0">
                  <a:spAutoFit/>
                </a:bodyPr>
                <a:lstStyle/>
                <a:p>
                  <a:r>
                    <a:rPr lang="en-US" sz="1200" dirty="0">
                      <a:latin typeface="Arial Narrow" panose="020B0604020202020204" pitchFamily="34" charset="0"/>
                      <a:cs typeface="Arial Narrow" panose="020B0604020202020204" pitchFamily="34" charset="0"/>
                    </a:rPr>
                    <a:t>Support for those at immediate risk of homelessness, especially rough sleeping</a:t>
                  </a:r>
                </a:p>
                <a:p>
                  <a:endParaRPr lang="en-US" sz="1200" dirty="0">
                    <a:latin typeface="Arial Narrow" panose="020B0604020202020204" pitchFamily="34" charset="0"/>
                    <a:cs typeface="Arial Narrow" panose="020B0604020202020204" pitchFamily="34" charset="0"/>
                  </a:endParaRPr>
                </a:p>
              </p:txBody>
            </p:sp>
            <p:sp>
              <p:nvSpPr>
                <p:cNvPr id="25" name="TextBox 24">
                  <a:extLst>
                    <a:ext uri="{FF2B5EF4-FFF2-40B4-BE49-F238E27FC236}">
                      <a16:creationId xmlns:a16="http://schemas.microsoft.com/office/drawing/2014/main" id="{4B1ACADA-2839-D224-5FD4-E757A0F58184}"/>
                    </a:ext>
                  </a:extLst>
                </p:cNvPr>
                <p:cNvSpPr txBox="1"/>
                <p:nvPr/>
              </p:nvSpPr>
              <p:spPr>
                <a:xfrm>
                  <a:off x="7283747" y="5356438"/>
                  <a:ext cx="1837732" cy="830997"/>
                </a:xfrm>
                <a:prstGeom prst="rect">
                  <a:avLst/>
                </a:prstGeom>
                <a:solidFill>
                  <a:schemeClr val="bg1"/>
                </a:solidFill>
              </p:spPr>
              <p:txBody>
                <a:bodyPr wrap="square" rtlCol="0">
                  <a:spAutoFit/>
                </a:bodyPr>
                <a:lstStyle/>
                <a:p>
                  <a:r>
                    <a:rPr lang="en-US" sz="1200" dirty="0">
                      <a:latin typeface="Arial Narrow" panose="020B0604020202020204" pitchFamily="34" charset="0"/>
                      <a:cs typeface="Arial Narrow" panose="020B0604020202020204" pitchFamily="34" charset="0"/>
                    </a:rPr>
                    <a:t>Prevention of repeat homelessness</a:t>
                  </a:r>
                </a:p>
                <a:p>
                  <a:endParaRPr lang="en-US" sz="1200" dirty="0">
                    <a:latin typeface="Arial Narrow" panose="020B0604020202020204" pitchFamily="34" charset="0"/>
                    <a:cs typeface="Arial Narrow" panose="020B0604020202020204" pitchFamily="34" charset="0"/>
                  </a:endParaRPr>
                </a:p>
                <a:p>
                  <a:endParaRPr lang="en-US" sz="1200" dirty="0">
                    <a:latin typeface="Arial Narrow" panose="020B0604020202020204" pitchFamily="34" charset="0"/>
                    <a:cs typeface="Arial Narrow" panose="020B0604020202020204" pitchFamily="34" charset="0"/>
                  </a:endParaRPr>
                </a:p>
              </p:txBody>
            </p:sp>
          </p:grpSp>
          <p:sp>
            <p:nvSpPr>
              <p:cNvPr id="19" name="TextBox 8">
                <a:extLst>
                  <a:ext uri="{FF2B5EF4-FFF2-40B4-BE49-F238E27FC236}">
                    <a16:creationId xmlns:a16="http://schemas.microsoft.com/office/drawing/2014/main" id="{CEAB97E8-53D0-28BB-4E69-98E3B2B20F3F}"/>
                  </a:ext>
                </a:extLst>
              </p:cNvPr>
              <p:cNvSpPr txBox="1"/>
              <p:nvPr/>
            </p:nvSpPr>
            <p:spPr>
              <a:xfrm>
                <a:off x="6083302" y="1462723"/>
                <a:ext cx="1199322" cy="325342"/>
              </a:xfrm>
              <a:prstGeom prst="rect">
                <a:avLst/>
              </a:prstGeom>
              <a:solidFill>
                <a:schemeClr val="bg1"/>
              </a:solidFill>
            </p:spPr>
            <p:txBody>
              <a:bodyPr wrap="square" rIns="0" rtlCol="0">
                <a:spAutoFit/>
              </a:bodyPr>
              <a:lstStyle/>
              <a:p>
                <a:pPr algn="ctr"/>
                <a:r>
                  <a:rPr lang="en-US" kern="1200" dirty="0">
                    <a:solidFill>
                      <a:srgbClr val="474C87"/>
                    </a:solidFill>
                    <a:effectLst/>
                    <a:latin typeface="Arial Narrow" panose="020B0604020202020204" pitchFamily="34" charset="0"/>
                    <a:ea typeface="Times New Roman" panose="02020603050405020304" pitchFamily="18" charset="0"/>
                    <a:cs typeface="Arial Narrow" panose="020B0604020202020204" pitchFamily="34" charset="0"/>
                  </a:rPr>
                  <a:t>UPSTREAM</a:t>
                </a:r>
                <a:endParaRPr lang="en-GB" dirty="0">
                  <a:effectLst/>
                  <a:latin typeface="Times New Roman" panose="02020603050405020304" pitchFamily="18" charset="0"/>
                  <a:ea typeface="Times New Roman" panose="02020603050405020304" pitchFamily="18" charset="0"/>
                </a:endParaRPr>
              </a:p>
            </p:txBody>
          </p:sp>
        </p:grpSp>
        <p:sp>
          <p:nvSpPr>
            <p:cNvPr id="17" name="TextBox 8">
              <a:extLst>
                <a:ext uri="{FF2B5EF4-FFF2-40B4-BE49-F238E27FC236}">
                  <a16:creationId xmlns:a16="http://schemas.microsoft.com/office/drawing/2014/main" id="{0C0D46FD-C2D7-C223-7758-8C8725931ED5}"/>
                </a:ext>
              </a:extLst>
            </p:cNvPr>
            <p:cNvSpPr txBox="1"/>
            <p:nvPr/>
          </p:nvSpPr>
          <p:spPr>
            <a:xfrm>
              <a:off x="7562573" y="4462957"/>
              <a:ext cx="1305205" cy="244006"/>
            </a:xfrm>
            <a:prstGeom prst="rect">
              <a:avLst/>
            </a:prstGeom>
            <a:solidFill>
              <a:schemeClr val="bg1"/>
            </a:solidFill>
          </p:spPr>
          <p:txBody>
            <a:bodyPr wrap="square" lIns="0" tIns="0" rIns="0" bIns="0" rtlCol="0">
              <a:spAutoFit/>
            </a:bodyPr>
            <a:lstStyle/>
            <a:p>
              <a:r>
                <a:rPr lang="en-US" kern="1200" dirty="0">
                  <a:solidFill>
                    <a:srgbClr val="474C87"/>
                  </a:solidFill>
                  <a:effectLst/>
                  <a:latin typeface="Arial Narrow" panose="020B0604020202020204" pitchFamily="34" charset="0"/>
                  <a:ea typeface="Times New Roman" panose="02020603050405020304" pitchFamily="18" charset="0"/>
                  <a:cs typeface="Arial Narrow" panose="020B0604020202020204" pitchFamily="34" charset="0"/>
                </a:rPr>
                <a:t>REPEAT</a:t>
              </a:r>
              <a:endParaRPr lang="en-GB" dirty="0">
                <a:effectLst/>
                <a:latin typeface="Times New Roman" panose="02020603050405020304" pitchFamily="18" charset="0"/>
                <a:ea typeface="Times New Roman" panose="02020603050405020304" pitchFamily="18" charset="0"/>
              </a:endParaRPr>
            </a:p>
          </p:txBody>
        </p:sp>
      </p:grpSp>
    </p:spTree>
    <p:extLst>
      <p:ext uri="{BB962C8B-B14F-4D97-AF65-F5344CB8AC3E}">
        <p14:creationId xmlns:p14="http://schemas.microsoft.com/office/powerpoint/2010/main" val="25423811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8067E9-4022-C954-C338-574937691790}"/>
              </a:ext>
            </a:extLst>
          </p:cNvPr>
          <p:cNvSpPr>
            <a:spLocks noGrp="1"/>
          </p:cNvSpPr>
          <p:nvPr>
            <p:ph type="title"/>
          </p:nvPr>
        </p:nvSpPr>
        <p:spPr/>
        <p:txBody>
          <a:bodyPr/>
          <a:lstStyle/>
          <a:p>
            <a:r>
              <a:rPr lang="en-GB" dirty="0"/>
              <a:t>Upstream prevention -</a:t>
            </a:r>
            <a:br>
              <a:rPr lang="en-GB" dirty="0"/>
            </a:br>
            <a:r>
              <a:rPr lang="en-GB" dirty="0"/>
              <a:t>institutional settings</a:t>
            </a:r>
          </a:p>
        </p:txBody>
      </p:sp>
      <p:sp>
        <p:nvSpPr>
          <p:cNvPr id="3" name="Content Placeholder 2">
            <a:extLst>
              <a:ext uri="{FF2B5EF4-FFF2-40B4-BE49-F238E27FC236}">
                <a16:creationId xmlns:a16="http://schemas.microsoft.com/office/drawing/2014/main" id="{A3B9BEBB-D694-72EF-B821-C94403D839A5}"/>
              </a:ext>
            </a:extLst>
          </p:cNvPr>
          <p:cNvSpPr>
            <a:spLocks noGrp="1"/>
          </p:cNvSpPr>
          <p:nvPr>
            <p:ph sz="half" idx="1"/>
          </p:nvPr>
        </p:nvSpPr>
        <p:spPr>
          <a:xfrm>
            <a:off x="562152" y="1825625"/>
            <a:ext cx="3607512" cy="4026535"/>
          </a:xfrm>
        </p:spPr>
        <p:txBody>
          <a:bodyPr anchor="ctr">
            <a:normAutofit fontScale="77500" lnSpcReduction="20000"/>
          </a:bodyPr>
          <a:lstStyle/>
          <a:p>
            <a:pPr marL="0" indent="0">
              <a:buNone/>
            </a:pPr>
            <a:r>
              <a:rPr lang="en-GB" dirty="0">
                <a:solidFill>
                  <a:srgbClr val="4B7BA5"/>
                </a:solidFill>
              </a:rPr>
              <a:t>‘The Lisbon Declaration on the European Platform on Combatting Homelessness aims to work towards a situation where no one is discharged from any institution (e.g. prison, hospital, care facility) without an offer of appropriate housing.’</a:t>
            </a:r>
          </a:p>
        </p:txBody>
      </p:sp>
      <p:sp>
        <p:nvSpPr>
          <p:cNvPr id="4" name="Content Placeholder 3">
            <a:extLst>
              <a:ext uri="{FF2B5EF4-FFF2-40B4-BE49-F238E27FC236}">
                <a16:creationId xmlns:a16="http://schemas.microsoft.com/office/drawing/2014/main" id="{8D4BAD1F-D3F2-393E-0194-7CEF74267988}"/>
              </a:ext>
            </a:extLst>
          </p:cNvPr>
          <p:cNvSpPr>
            <a:spLocks noGrp="1"/>
          </p:cNvSpPr>
          <p:nvPr>
            <p:ph sz="half" idx="2"/>
          </p:nvPr>
        </p:nvSpPr>
        <p:spPr>
          <a:xfrm>
            <a:off x="4553712" y="1825625"/>
            <a:ext cx="6800088" cy="4351338"/>
          </a:xfrm>
        </p:spPr>
        <p:txBody>
          <a:bodyPr>
            <a:normAutofit fontScale="77500" lnSpcReduction="20000"/>
          </a:bodyPr>
          <a:lstStyle/>
          <a:p>
            <a:pPr>
              <a:spcAft>
                <a:spcPts val="1200"/>
              </a:spcAft>
            </a:pPr>
            <a:r>
              <a:rPr lang="en-GB" sz="2700" dirty="0"/>
              <a:t>A systematic review of discharge programmes for individuals at risk of experiencing homelessness (Hanratty et al, 2020) concluded programmes improve housing stability, albeit the evidence base is limited.</a:t>
            </a:r>
          </a:p>
          <a:p>
            <a:pPr>
              <a:spcAft>
                <a:spcPts val="1200"/>
              </a:spcAft>
            </a:pPr>
            <a:r>
              <a:rPr lang="en-GB" sz="2700" dirty="0"/>
              <a:t>They found key variation in the timing and duration of transitional support. </a:t>
            </a:r>
          </a:p>
          <a:p>
            <a:pPr>
              <a:spcAft>
                <a:spcPts val="1200"/>
              </a:spcAft>
            </a:pPr>
            <a:r>
              <a:rPr lang="en-GB" sz="2700" dirty="0"/>
              <a:t>Arguably the best evidenced discharge programme is Critical Time Interventions (CTIs). However, effective cooperation from prisons can be problematic, often due to due to lack of capacity to plan ahead. </a:t>
            </a:r>
          </a:p>
          <a:p>
            <a:pPr>
              <a:spcAft>
                <a:spcPts val="1200"/>
              </a:spcAft>
            </a:pPr>
            <a:r>
              <a:rPr lang="en-GB" sz="2700" dirty="0"/>
              <a:t>Both Denmark and Finland have a clear strategic emphasis on meeting the needs of these populations. The principle is that housing should be secured whenever the client is met in the service system (</a:t>
            </a:r>
            <a:r>
              <a:rPr lang="en-GB" sz="2700" dirty="0" err="1"/>
              <a:t>Pleace</a:t>
            </a:r>
            <a:r>
              <a:rPr lang="en-GB" sz="2700" dirty="0"/>
              <a:t>, 2017). </a:t>
            </a:r>
          </a:p>
        </p:txBody>
      </p:sp>
      <p:sp>
        <p:nvSpPr>
          <p:cNvPr id="6" name="Footer Placeholder 5">
            <a:extLst>
              <a:ext uri="{FF2B5EF4-FFF2-40B4-BE49-F238E27FC236}">
                <a16:creationId xmlns:a16="http://schemas.microsoft.com/office/drawing/2014/main" id="{434D3597-D54A-764E-0F28-EF4A5622D8AA}"/>
              </a:ext>
            </a:extLst>
          </p:cNvPr>
          <p:cNvSpPr>
            <a:spLocks noGrp="1"/>
          </p:cNvSpPr>
          <p:nvPr>
            <p:ph type="ftr" sz="quarter" idx="11"/>
          </p:nvPr>
        </p:nvSpPr>
        <p:spPr/>
        <p:txBody>
          <a:bodyPr/>
          <a:lstStyle/>
          <a:p>
            <a:r>
              <a:rPr lang="en-GB"/>
              <a:t>FEANTSA FORUM 2023</a:t>
            </a:r>
            <a:endParaRPr lang="en-GB" dirty="0"/>
          </a:p>
        </p:txBody>
      </p:sp>
      <p:sp>
        <p:nvSpPr>
          <p:cNvPr id="7" name="Slide Number Placeholder 6">
            <a:extLst>
              <a:ext uri="{FF2B5EF4-FFF2-40B4-BE49-F238E27FC236}">
                <a16:creationId xmlns:a16="http://schemas.microsoft.com/office/drawing/2014/main" id="{FF366F8E-0206-E80F-ABA8-8C6712E18630}"/>
              </a:ext>
            </a:extLst>
          </p:cNvPr>
          <p:cNvSpPr>
            <a:spLocks noGrp="1"/>
          </p:cNvSpPr>
          <p:nvPr>
            <p:ph type="sldNum" sz="quarter" idx="12"/>
          </p:nvPr>
        </p:nvSpPr>
        <p:spPr/>
        <p:txBody>
          <a:bodyPr/>
          <a:lstStyle/>
          <a:p>
            <a:fld id="{9A4B0777-FF85-47C6-B6DE-2A40E1253E90}" type="slidenum">
              <a:rPr lang="en-GB" smtClean="0"/>
              <a:t>7</a:t>
            </a:fld>
            <a:endParaRPr lang="en-GB"/>
          </a:p>
        </p:txBody>
      </p:sp>
    </p:spTree>
    <p:extLst>
      <p:ext uri="{BB962C8B-B14F-4D97-AF65-F5344CB8AC3E}">
        <p14:creationId xmlns:p14="http://schemas.microsoft.com/office/powerpoint/2010/main" val="34312975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8067E9-4022-C954-C338-574937691790}"/>
              </a:ext>
            </a:extLst>
          </p:cNvPr>
          <p:cNvSpPr>
            <a:spLocks noGrp="1"/>
          </p:cNvSpPr>
          <p:nvPr>
            <p:ph type="title"/>
          </p:nvPr>
        </p:nvSpPr>
        <p:spPr/>
        <p:txBody>
          <a:bodyPr/>
          <a:lstStyle/>
          <a:p>
            <a:r>
              <a:rPr lang="en-GB" dirty="0"/>
              <a:t>Upstream prevention -</a:t>
            </a:r>
            <a:br>
              <a:rPr lang="en-GB" dirty="0"/>
            </a:br>
            <a:r>
              <a:rPr lang="en-GB" dirty="0"/>
              <a:t>institutional settings (ageing out of care)</a:t>
            </a:r>
          </a:p>
        </p:txBody>
      </p:sp>
      <p:sp>
        <p:nvSpPr>
          <p:cNvPr id="4" name="Content Placeholder 3">
            <a:extLst>
              <a:ext uri="{FF2B5EF4-FFF2-40B4-BE49-F238E27FC236}">
                <a16:creationId xmlns:a16="http://schemas.microsoft.com/office/drawing/2014/main" id="{8D4BAD1F-D3F2-393E-0194-7CEF74267988}"/>
              </a:ext>
            </a:extLst>
          </p:cNvPr>
          <p:cNvSpPr>
            <a:spLocks noGrp="1"/>
          </p:cNvSpPr>
          <p:nvPr>
            <p:ph sz="half" idx="2"/>
          </p:nvPr>
        </p:nvSpPr>
        <p:spPr>
          <a:xfrm>
            <a:off x="4553712" y="1825625"/>
            <a:ext cx="6800088" cy="4351338"/>
          </a:xfrm>
        </p:spPr>
        <p:txBody>
          <a:bodyPr>
            <a:normAutofit fontScale="77500" lnSpcReduction="20000"/>
          </a:bodyPr>
          <a:lstStyle/>
          <a:p>
            <a:pPr>
              <a:spcAft>
                <a:spcPts val="1200"/>
              </a:spcAft>
            </a:pPr>
            <a:r>
              <a:rPr lang="en-GB" sz="2700" dirty="0"/>
              <a:t>A meta-analysis of 19 studies of transition programmes, all from the United States, found incredibly mixed findings (</a:t>
            </a:r>
            <a:r>
              <a:rPr lang="en-GB" sz="2700" dirty="0" err="1"/>
              <a:t>Heerde</a:t>
            </a:r>
            <a:r>
              <a:rPr lang="en-GB" sz="2700" dirty="0"/>
              <a:t> et al, 2018). </a:t>
            </a:r>
          </a:p>
          <a:p>
            <a:pPr>
              <a:spcAft>
                <a:spcPts val="1200"/>
              </a:spcAft>
            </a:pPr>
            <a:r>
              <a:rPr lang="en-GB" sz="2700" dirty="0"/>
              <a:t>In some contexts, even with support, becoming homeless was normal.</a:t>
            </a:r>
          </a:p>
          <a:p>
            <a:pPr>
              <a:spcAft>
                <a:spcPts val="1200"/>
              </a:spcAft>
            </a:pPr>
            <a:r>
              <a:rPr lang="en-GB" sz="2700" dirty="0"/>
              <a:t>One particularly notable approach which is gaining considerable traction across Europe, is Housing First for Youth (immediate access to housing with no-preconditions etc). </a:t>
            </a:r>
          </a:p>
          <a:p>
            <a:pPr>
              <a:spcAft>
                <a:spcPts val="1200"/>
              </a:spcAft>
            </a:pPr>
            <a:r>
              <a:rPr lang="en-GB" sz="2700" dirty="0"/>
              <a:t>Positive pilots in Scotland, whilst Finland provides an example where Housing First for Youth is delivered at scale through the Finnish Youth Housing Association.</a:t>
            </a:r>
          </a:p>
          <a:p>
            <a:pPr>
              <a:spcAft>
                <a:spcPts val="1200"/>
              </a:spcAft>
            </a:pPr>
            <a:r>
              <a:rPr lang="en-GB" sz="2700" dirty="0"/>
              <a:t>Emerging recent work on chosen families.</a:t>
            </a:r>
          </a:p>
        </p:txBody>
      </p:sp>
      <p:sp>
        <p:nvSpPr>
          <p:cNvPr id="6" name="Footer Placeholder 5">
            <a:extLst>
              <a:ext uri="{FF2B5EF4-FFF2-40B4-BE49-F238E27FC236}">
                <a16:creationId xmlns:a16="http://schemas.microsoft.com/office/drawing/2014/main" id="{434D3597-D54A-764E-0F28-EF4A5622D8AA}"/>
              </a:ext>
            </a:extLst>
          </p:cNvPr>
          <p:cNvSpPr>
            <a:spLocks noGrp="1"/>
          </p:cNvSpPr>
          <p:nvPr>
            <p:ph type="ftr" sz="quarter" idx="11"/>
          </p:nvPr>
        </p:nvSpPr>
        <p:spPr/>
        <p:txBody>
          <a:bodyPr/>
          <a:lstStyle/>
          <a:p>
            <a:r>
              <a:rPr lang="en-GB"/>
              <a:t>FEANTSA FORUM 2023</a:t>
            </a:r>
            <a:endParaRPr lang="en-GB" dirty="0"/>
          </a:p>
        </p:txBody>
      </p:sp>
      <p:sp>
        <p:nvSpPr>
          <p:cNvPr id="7" name="Slide Number Placeholder 6">
            <a:extLst>
              <a:ext uri="{FF2B5EF4-FFF2-40B4-BE49-F238E27FC236}">
                <a16:creationId xmlns:a16="http://schemas.microsoft.com/office/drawing/2014/main" id="{FF366F8E-0206-E80F-ABA8-8C6712E18630}"/>
              </a:ext>
            </a:extLst>
          </p:cNvPr>
          <p:cNvSpPr>
            <a:spLocks noGrp="1"/>
          </p:cNvSpPr>
          <p:nvPr>
            <p:ph type="sldNum" sz="quarter" idx="12"/>
          </p:nvPr>
        </p:nvSpPr>
        <p:spPr/>
        <p:txBody>
          <a:bodyPr/>
          <a:lstStyle/>
          <a:p>
            <a:fld id="{9A4B0777-FF85-47C6-B6DE-2A40E1253E90}" type="slidenum">
              <a:rPr lang="en-GB" smtClean="0"/>
              <a:t>8</a:t>
            </a:fld>
            <a:endParaRPr lang="en-GB"/>
          </a:p>
        </p:txBody>
      </p:sp>
      <p:pic>
        <p:nvPicPr>
          <p:cNvPr id="9" name="Picture 8">
            <a:extLst>
              <a:ext uri="{FF2B5EF4-FFF2-40B4-BE49-F238E27FC236}">
                <a16:creationId xmlns:a16="http://schemas.microsoft.com/office/drawing/2014/main" id="{45F8BD73-4E20-B448-7121-E0B21ECF5E58}"/>
              </a:ext>
            </a:extLst>
          </p:cNvPr>
          <p:cNvPicPr>
            <a:picLocks noChangeAspect="1"/>
          </p:cNvPicPr>
          <p:nvPr/>
        </p:nvPicPr>
        <p:blipFill rotWithShape="1">
          <a:blip r:embed="rId2"/>
          <a:srcRect b="21512"/>
          <a:stretch/>
        </p:blipFill>
        <p:spPr>
          <a:xfrm>
            <a:off x="356032" y="1636676"/>
            <a:ext cx="4071884" cy="4855564"/>
          </a:xfrm>
          <a:prstGeom prst="rect">
            <a:avLst/>
          </a:prstGeom>
        </p:spPr>
      </p:pic>
    </p:spTree>
    <p:extLst>
      <p:ext uri="{BB962C8B-B14F-4D97-AF65-F5344CB8AC3E}">
        <p14:creationId xmlns:p14="http://schemas.microsoft.com/office/powerpoint/2010/main" val="28287385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8067E9-4022-C954-C338-574937691790}"/>
              </a:ext>
            </a:extLst>
          </p:cNvPr>
          <p:cNvSpPr>
            <a:spLocks noGrp="1"/>
          </p:cNvSpPr>
          <p:nvPr>
            <p:ph type="title"/>
          </p:nvPr>
        </p:nvSpPr>
        <p:spPr/>
        <p:txBody>
          <a:bodyPr/>
          <a:lstStyle/>
          <a:p>
            <a:r>
              <a:rPr lang="en-GB" dirty="0"/>
              <a:t>Upstream prevention -</a:t>
            </a:r>
            <a:br>
              <a:rPr lang="en-GB" dirty="0"/>
            </a:br>
            <a:r>
              <a:rPr lang="en-GB" dirty="0"/>
              <a:t>screening tools</a:t>
            </a:r>
          </a:p>
        </p:txBody>
      </p:sp>
      <p:sp>
        <p:nvSpPr>
          <p:cNvPr id="4" name="Content Placeholder 3">
            <a:extLst>
              <a:ext uri="{FF2B5EF4-FFF2-40B4-BE49-F238E27FC236}">
                <a16:creationId xmlns:a16="http://schemas.microsoft.com/office/drawing/2014/main" id="{8D4BAD1F-D3F2-393E-0194-7CEF74267988}"/>
              </a:ext>
            </a:extLst>
          </p:cNvPr>
          <p:cNvSpPr>
            <a:spLocks noGrp="1"/>
          </p:cNvSpPr>
          <p:nvPr>
            <p:ph sz="half" idx="2"/>
          </p:nvPr>
        </p:nvSpPr>
        <p:spPr>
          <a:xfrm>
            <a:off x="4553712" y="1825625"/>
            <a:ext cx="6800088" cy="4351338"/>
          </a:xfrm>
        </p:spPr>
        <p:txBody>
          <a:bodyPr>
            <a:normAutofit fontScale="92500" lnSpcReduction="20000"/>
          </a:bodyPr>
          <a:lstStyle/>
          <a:p>
            <a:pPr>
              <a:spcAft>
                <a:spcPts val="1200"/>
              </a:spcAft>
            </a:pPr>
            <a:r>
              <a:rPr lang="en-GB" sz="2700" dirty="0" err="1"/>
              <a:t>Oneview</a:t>
            </a:r>
            <a:r>
              <a:rPr lang="en-GB" sz="2700" dirty="0"/>
              <a:t> Data analytics approach in Maidstone Borough Council uses linked administrative data to predict risk and prompts early intervention.</a:t>
            </a:r>
          </a:p>
          <a:p>
            <a:pPr>
              <a:spcAft>
                <a:spcPts val="1200"/>
              </a:spcAft>
            </a:pPr>
            <a:r>
              <a:rPr lang="en-GB" sz="2700" dirty="0"/>
              <a:t>The Geelong Project (Australia)/Upstream Project (Canada, US, Wales) uses a screening survey with children in school to identify risk of homelessness, primarily due to emerging conflict at home. Supports help to prevent reaching crisis point.</a:t>
            </a:r>
          </a:p>
          <a:p>
            <a:pPr>
              <a:spcAft>
                <a:spcPts val="1200"/>
              </a:spcAft>
            </a:pPr>
            <a:r>
              <a:rPr lang="en-GB" sz="2700" dirty="0"/>
              <a:t>During health checks with veterans, the Homelessness Screening Clinical Reminder (USA) asks two questions about homelessness risk. Support referrals are then made.  </a:t>
            </a:r>
          </a:p>
        </p:txBody>
      </p:sp>
      <p:sp>
        <p:nvSpPr>
          <p:cNvPr id="6" name="Footer Placeholder 5">
            <a:extLst>
              <a:ext uri="{FF2B5EF4-FFF2-40B4-BE49-F238E27FC236}">
                <a16:creationId xmlns:a16="http://schemas.microsoft.com/office/drawing/2014/main" id="{434D3597-D54A-764E-0F28-EF4A5622D8AA}"/>
              </a:ext>
            </a:extLst>
          </p:cNvPr>
          <p:cNvSpPr>
            <a:spLocks noGrp="1"/>
          </p:cNvSpPr>
          <p:nvPr>
            <p:ph type="ftr" sz="quarter" idx="11"/>
          </p:nvPr>
        </p:nvSpPr>
        <p:spPr/>
        <p:txBody>
          <a:bodyPr/>
          <a:lstStyle/>
          <a:p>
            <a:r>
              <a:rPr lang="en-GB"/>
              <a:t>FEANTSA FORUM 2023</a:t>
            </a:r>
            <a:endParaRPr lang="en-GB" dirty="0"/>
          </a:p>
        </p:txBody>
      </p:sp>
      <p:sp>
        <p:nvSpPr>
          <p:cNvPr id="7" name="Slide Number Placeholder 6">
            <a:extLst>
              <a:ext uri="{FF2B5EF4-FFF2-40B4-BE49-F238E27FC236}">
                <a16:creationId xmlns:a16="http://schemas.microsoft.com/office/drawing/2014/main" id="{FF366F8E-0206-E80F-ABA8-8C6712E18630}"/>
              </a:ext>
            </a:extLst>
          </p:cNvPr>
          <p:cNvSpPr>
            <a:spLocks noGrp="1"/>
          </p:cNvSpPr>
          <p:nvPr>
            <p:ph type="sldNum" sz="quarter" idx="12"/>
          </p:nvPr>
        </p:nvSpPr>
        <p:spPr/>
        <p:txBody>
          <a:bodyPr/>
          <a:lstStyle/>
          <a:p>
            <a:fld id="{9A4B0777-FF85-47C6-B6DE-2A40E1253E90}" type="slidenum">
              <a:rPr lang="en-GB" smtClean="0"/>
              <a:t>9</a:t>
            </a:fld>
            <a:endParaRPr lang="en-GB"/>
          </a:p>
        </p:txBody>
      </p:sp>
      <p:pic>
        <p:nvPicPr>
          <p:cNvPr id="10" name="Picture 4" descr="What We Do — End Youth Homelessness Cymru">
            <a:extLst>
              <a:ext uri="{FF2B5EF4-FFF2-40B4-BE49-F238E27FC236}">
                <a16:creationId xmlns:a16="http://schemas.microsoft.com/office/drawing/2014/main" id="{23DCC59A-46C7-FA12-BD62-C9385BDC598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7634" y="3376427"/>
            <a:ext cx="2943210" cy="96120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8" descr="Veterans Health Administration - Healthcare Resolution Services">
            <a:extLst>
              <a:ext uri="{FF2B5EF4-FFF2-40B4-BE49-F238E27FC236}">
                <a16:creationId xmlns:a16="http://schemas.microsoft.com/office/drawing/2014/main" id="{4BE297D9-D381-E88E-163D-9E661D39EAA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43788" y="4676021"/>
            <a:ext cx="3157996" cy="1263198"/>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a:extLst>
              <a:ext uri="{FF2B5EF4-FFF2-40B4-BE49-F238E27FC236}">
                <a16:creationId xmlns:a16="http://schemas.microsoft.com/office/drawing/2014/main" id="{722A23C6-2C1E-5C6E-3B9D-B01F9ED22CC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9276" y="1631486"/>
            <a:ext cx="2658127" cy="15062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644858"/>
      </p:ext>
    </p:extLst>
  </p:cSld>
  <p:clrMapOvr>
    <a:masterClrMapping/>
  </p:clrMapOvr>
</p:sld>
</file>

<file path=ppt/theme/theme1.xml><?xml version="1.0" encoding="utf-8"?>
<a:theme xmlns:a="http://schemas.openxmlformats.org/drawingml/2006/main" name="Office Theme">
  <a:themeElements>
    <a:clrScheme name="Custom 2">
      <a:dk1>
        <a:srgbClr val="11354E"/>
      </a:dk1>
      <a:lt1>
        <a:srgbClr val="FFFFFF"/>
      </a:lt1>
      <a:dk2>
        <a:srgbClr val="4B7BA5"/>
      </a:dk2>
      <a:lt2>
        <a:srgbClr val="FFFFFF"/>
      </a:lt2>
      <a:accent1>
        <a:srgbClr val="4B7BA5"/>
      </a:accent1>
      <a:accent2>
        <a:srgbClr val="D3572A"/>
      </a:accent2>
      <a:accent3>
        <a:srgbClr val="B23426"/>
      </a:accent3>
      <a:accent4>
        <a:srgbClr val="FEDF00"/>
      </a:accent4>
      <a:accent5>
        <a:srgbClr val="E6DDD9"/>
      </a:accent5>
      <a:accent6>
        <a:srgbClr val="4B7BA5"/>
      </a:accent6>
      <a:hlink>
        <a:srgbClr val="0563C1"/>
      </a:hlink>
      <a:folHlink>
        <a:srgbClr val="954F72"/>
      </a:folHlink>
    </a:clrScheme>
    <a:fontScheme name="Cambria-Calibri">
      <a:majorFont>
        <a:latin typeface="Cambria" panose="02040503050406030204"/>
        <a:ea typeface=""/>
        <a:cs typeface=""/>
        <a:font script="Jpan" typeface="ＭＳ Ｐゴシック"/>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10C49E8E779E44D8844BE7BFF36D096" ma:contentTypeVersion="16" ma:contentTypeDescription="Create a new document." ma:contentTypeScope="" ma:versionID="3cd6d71eb31930f2053e9e205eb13d80">
  <xsd:schema xmlns:xsd="http://www.w3.org/2001/XMLSchema" xmlns:xs="http://www.w3.org/2001/XMLSchema" xmlns:p="http://schemas.microsoft.com/office/2006/metadata/properties" xmlns:ns2="eb4defa2-306d-42f3-a45c-d773604bc3b6" xmlns:ns3="8e12d9bd-ea3e-4137-9ea7-b65ad54deda4" xmlns:ns4="97ff6bad-ea69-4c81-826a-bb0324ae1e36" targetNamespace="http://schemas.microsoft.com/office/2006/metadata/properties" ma:root="true" ma:fieldsID="e87bc6203fc8620a712b996371ed5ee1" ns2:_="" ns3:_="" ns4:_="">
    <xsd:import namespace="eb4defa2-306d-42f3-a45c-d773604bc3b6"/>
    <xsd:import namespace="8e12d9bd-ea3e-4137-9ea7-b65ad54deda4"/>
    <xsd:import namespace="97ff6bad-ea69-4c81-826a-bb0324ae1e36"/>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OCR" minOccurs="0"/>
                <xsd:element ref="ns3:MediaServiceEventHashCode" minOccurs="0"/>
                <xsd:element ref="ns3:MediaServiceGenerationTime" minOccurs="0"/>
                <xsd:element ref="ns3:MediaServiceLocation" minOccurs="0"/>
                <xsd:element ref="ns3:MediaServiceAutoKeyPoints" minOccurs="0"/>
                <xsd:element ref="ns3:MediaServiceKeyPoints" minOccurs="0"/>
                <xsd:element ref="ns3:MediaLengthInSeconds" minOccurs="0"/>
                <xsd:element ref="ns3:lcf76f155ced4ddcb4097134ff3c332f" minOccurs="0"/>
                <xsd:element ref="ns4: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b4defa2-306d-42f3-a45c-d773604bc3b6"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e12d9bd-ea3e-4137-9ea7-b65ad54deda4"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DateTaken" ma:index="12" nillable="true" ma:displayName="MediaServiceDateTaken" ma:description="" ma:hidden="true" ma:internalName="MediaServiceDateTaken" ma:readOnly="true">
      <xsd:simpleType>
        <xsd:restriction base="dms:Text"/>
      </xsd:simpleType>
    </xsd:element>
    <xsd:element name="MediaServiceAutoTags" ma:index="13" nillable="true" ma:displayName="MediaServiceAutoTags" ma:description="" ma:internalName="MediaServiceAutoTags"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3005760b-5bc9-46b2-a7b5-dbc7377b682d"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97ff6bad-ea69-4c81-826a-bb0324ae1e36"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2842be00-423f-4ee5-af92-00e24213efa5}" ma:internalName="TaxCatchAll" ma:showField="CatchAllData" ma:web="97ff6bad-ea69-4c81-826a-bb0324ae1e3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8e12d9bd-ea3e-4137-9ea7-b65ad54deda4">
      <Terms xmlns="http://schemas.microsoft.com/office/infopath/2007/PartnerControls"/>
    </lcf76f155ced4ddcb4097134ff3c332f>
    <TaxCatchAll xmlns="97ff6bad-ea69-4c81-826a-bb0324ae1e36" xsi:nil="true"/>
  </documentManagement>
</p:properties>
</file>

<file path=customXml/itemProps1.xml><?xml version="1.0" encoding="utf-8"?>
<ds:datastoreItem xmlns:ds="http://schemas.openxmlformats.org/officeDocument/2006/customXml" ds:itemID="{CAD7C661-0111-43CE-92E5-F1F31C617598}"/>
</file>

<file path=customXml/itemProps2.xml><?xml version="1.0" encoding="utf-8"?>
<ds:datastoreItem xmlns:ds="http://schemas.openxmlformats.org/officeDocument/2006/customXml" ds:itemID="{8ACA9B71-F64C-4ADA-B8EB-A3EE2743A397}"/>
</file>

<file path=customXml/itemProps3.xml><?xml version="1.0" encoding="utf-8"?>
<ds:datastoreItem xmlns:ds="http://schemas.openxmlformats.org/officeDocument/2006/customXml" ds:itemID="{F623EE7A-FB37-49A2-B4F4-877D0C545077}"/>
</file>

<file path=docProps/app.xml><?xml version="1.0" encoding="utf-8"?>
<Properties xmlns="http://schemas.openxmlformats.org/officeDocument/2006/extended-properties" xmlns:vt="http://schemas.openxmlformats.org/officeDocument/2006/docPropsVTypes">
  <TotalTime>585</TotalTime>
  <Words>1615</Words>
  <Application>Microsoft Macintosh PowerPoint</Application>
  <PresentationFormat>Widescreen</PresentationFormat>
  <Paragraphs>132</Paragraphs>
  <Slides>17</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Arial</vt:lpstr>
      <vt:lpstr>Arial Narrow</vt:lpstr>
      <vt:lpstr>Calibri</vt:lpstr>
      <vt:lpstr>Cambria</vt:lpstr>
      <vt:lpstr>Times New Roman</vt:lpstr>
      <vt:lpstr>Wingdings</vt:lpstr>
      <vt:lpstr>Office Theme</vt:lpstr>
      <vt:lpstr>PowerPoint Presentation</vt:lpstr>
      <vt:lpstr>Aim</vt:lpstr>
      <vt:lpstr>Contents</vt:lpstr>
      <vt:lpstr>‘A common message from people who have experienced homelessness is that early opportunities to intervene, provide support, and ultimately prevent the harms of homelessness, are too often missed.’ </vt:lpstr>
      <vt:lpstr>Defining prevention</vt:lpstr>
      <vt:lpstr>Defining prevention</vt:lpstr>
      <vt:lpstr>Upstream prevention - institutional settings</vt:lpstr>
      <vt:lpstr>Upstream prevention - institutional settings (ageing out of care)</vt:lpstr>
      <vt:lpstr>Upstream prevention - screening tools</vt:lpstr>
      <vt:lpstr>Crisis prevention - evictions</vt:lpstr>
      <vt:lpstr>Crisis prevention - other forms</vt:lpstr>
      <vt:lpstr>Crisis prevention - systematic change</vt:lpstr>
      <vt:lpstr>Prevention during crises</vt:lpstr>
      <vt:lpstr>Prevention during crises</vt:lpstr>
      <vt:lpstr>Enablers and barriers to prevention</vt:lpstr>
      <vt:lpstr>Conclusions</vt:lpstr>
      <vt:lpstr>Thank you Diolch yn fawr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Information</dc:creator>
  <cp:lastModifiedBy>Peter MacKie</cp:lastModifiedBy>
  <cp:revision>5</cp:revision>
  <dcterms:created xsi:type="dcterms:W3CDTF">2023-04-27T10:57:22Z</dcterms:created>
  <dcterms:modified xsi:type="dcterms:W3CDTF">2023-05-25T14:34:20Z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0x010100810C49E8E779E44D8844BE7BFF36D096</vt:lpwstr>
  </property>
</Properties>
</file>