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62" r:id="rId7"/>
    <p:sldId id="263" r:id="rId8"/>
    <p:sldId id="264" r:id="rId9"/>
    <p:sldId id="265" r:id="rId10"/>
    <p:sldId id="259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lacial Indifference Bold" panose="020B0604020202020204" charset="0"/>
      <p:regular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68308" autoAdjust="0"/>
  </p:normalViewPr>
  <p:slideViewPr>
    <p:cSldViewPr>
      <p:cViewPr varScale="1">
        <p:scale>
          <a:sx n="30" d="100"/>
          <a:sy n="30" d="100"/>
        </p:scale>
        <p:origin x="146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BC3F2-A91B-418E-8523-6555C0BBA812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C58B6-AF2A-43B8-919A-3A7DDC43C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387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sercontent.one/wp/www.commissiononroughsleeping.org/wp-content/uploads/2021/11/Kerslake_Commission_Final_Report_21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meless.org.uk/connect/blogs/2022/mar/16/learning-gathered-from-immigration-advice-for-rough-sleepers-fund" TargetMode="External"/><Relationship Id="rId7" Type="http://schemas.openxmlformats.org/officeDocument/2006/relationships/hyperlink" Target="https://www.mungos.org/routes-home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homeless.org.uk/services/training/supporting-non-uk-nationals" TargetMode="External"/><Relationship Id="rId5" Type="http://schemas.openxmlformats.org/officeDocument/2006/relationships/hyperlink" Target="https://www.mungos.org/roma-rough-sleeping-service/" TargetMode="External"/><Relationship Id="rId4" Type="http://schemas.openxmlformats.org/officeDocument/2006/relationships/hyperlink" Target="https://www.london.gov.uk/what-we-do/communities/migrants-and-refugees/migration-and-homelessnes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50% of r/s are non-UK in London/ London and South East represent about 50% of rough sleepers in the country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Gill Sans"/>
              </a:rPr>
              <a:t>The Lancet confirmed that during the first wave, 266 deaths were avoided, with 1,164 hospital and 338 ICU admissions also avoided.</a:t>
            </a:r>
          </a:p>
          <a:p>
            <a:r>
              <a:rPr lang="en-GB" dirty="0"/>
              <a:t>Some 37,000 people were brought in off the streets according to Government estimates in England. GLA alone brought in about 3000 people up to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C58B6-AF2A-43B8-919A-3A7DDC43C19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108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More on learnings: </a:t>
            </a:r>
            <a:r>
              <a:rPr lang="en-GB" dirty="0">
                <a:hlinkClick r:id="rId3"/>
              </a:rPr>
              <a:t>Kerslake_Commission_Final_Report_21.pdf (usercontent.one)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C58B6-AF2A-43B8-919A-3A7DDC43C19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61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Summary of GLA’s work on migrant homeless: </a:t>
            </a:r>
            <a:r>
              <a:rPr lang="en-GB" dirty="0">
                <a:hlinkClick r:id="rId4"/>
              </a:rPr>
              <a:t>Migration and homelessness | London City Hall</a:t>
            </a:r>
            <a:endParaRPr lang="en-GB" dirty="0">
              <a:hlinkClick r:id="rId3"/>
            </a:endParaRPr>
          </a:p>
          <a:p>
            <a:endParaRPr lang="en-GB" dirty="0">
              <a:hlinkClick r:id="rId3"/>
            </a:endParaRPr>
          </a:p>
          <a:p>
            <a:r>
              <a:rPr lang="en-GB" dirty="0">
                <a:hlinkClick r:id="rId3"/>
              </a:rPr>
              <a:t>Learning Gathered from Immigration Advice for Rough Sleepers Fund | Homeless Link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5"/>
              </a:rPr>
              <a:t>Roma Rough Sleeping Service - St Mungo's (mungos.org)</a:t>
            </a:r>
            <a:r>
              <a:rPr lang="en-GB" dirty="0"/>
              <a:t> 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6"/>
              </a:rPr>
              <a:t>Supporting non-UK nationals: London homelessness and migrant sectors training programme | Homeless Link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7"/>
              </a:rPr>
              <a:t>Routes Home - St Mungo's (mungos.org)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C58B6-AF2A-43B8-919A-3A7DDC43C19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252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5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19201" y="3277878"/>
            <a:ext cx="16040100" cy="43638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429"/>
              </a:lnSpc>
            </a:pPr>
            <a:r>
              <a:rPr lang="en-GB" sz="8429" dirty="0">
                <a:solidFill>
                  <a:srgbClr val="FFFFFF"/>
                </a:solidFill>
                <a:latin typeface="League Spartan Bold"/>
              </a:rPr>
              <a:t>Housing for Migrants &amp; Asylum Seekers during crisis periods- “Everyone In” in </a:t>
            </a:r>
            <a:r>
              <a:rPr lang="en-US" sz="8429" dirty="0">
                <a:solidFill>
                  <a:srgbClr val="FFFFFF"/>
                </a:solidFill>
                <a:latin typeface="League Spartan Bold"/>
              </a:rPr>
              <a:t>London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8865552"/>
            <a:ext cx="18288000" cy="1488123"/>
            <a:chOff x="0" y="0"/>
            <a:chExt cx="6671512" cy="5428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71512" cy="542871"/>
            </a:xfrm>
            <a:custGeom>
              <a:avLst/>
              <a:gdLst/>
              <a:ahLst/>
              <a:cxnLst/>
              <a:rect l="l" t="t" r="r" b="b"/>
              <a:pathLst>
                <a:path w="6671512" h="542871">
                  <a:moveTo>
                    <a:pt x="0" y="0"/>
                  </a:moveTo>
                  <a:lnTo>
                    <a:pt x="6671512" y="0"/>
                  </a:lnTo>
                  <a:lnTo>
                    <a:pt x="6671512" y="542871"/>
                  </a:lnTo>
                  <a:lnTo>
                    <a:pt x="0" y="542871"/>
                  </a:lnTo>
                  <a:close/>
                </a:path>
              </a:pathLst>
            </a:custGeom>
            <a:solidFill>
              <a:srgbClr val="4B7BA5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526430" y="7471817"/>
            <a:ext cx="2103462" cy="224369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8121285"/>
            <a:ext cx="14773935" cy="720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476"/>
              </a:lnSpc>
            </a:pPr>
            <a:r>
              <a:rPr lang="en-US" sz="5476">
                <a:solidFill>
                  <a:srgbClr val="FFFFFF"/>
                </a:solidFill>
                <a:latin typeface="League Spartan Bold"/>
              </a:rPr>
              <a:t>FEANTSA POLICY CONFERENCE 2022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19169" y="8770302"/>
            <a:ext cx="12062790" cy="804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579"/>
              </a:lnSpc>
            </a:pPr>
            <a:r>
              <a:rPr lang="en-US" sz="4699">
                <a:solidFill>
                  <a:srgbClr val="FFFFFF"/>
                </a:solidFill>
                <a:latin typeface="Glacial Indifference Bold"/>
              </a:rPr>
              <a:t>Towards a Vision for Ending Homelessness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0" y="-1"/>
            <a:ext cx="18288000" cy="1421197"/>
            <a:chOff x="0" y="0"/>
            <a:chExt cx="9078022" cy="70775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078022" cy="707757"/>
            </a:xfrm>
            <a:custGeom>
              <a:avLst/>
              <a:gdLst/>
              <a:ahLst/>
              <a:cxnLst/>
              <a:rect l="l" t="t" r="r" b="b"/>
              <a:pathLst>
                <a:path w="9078022" h="707757">
                  <a:moveTo>
                    <a:pt x="0" y="0"/>
                  </a:moveTo>
                  <a:lnTo>
                    <a:pt x="9078022" y="0"/>
                  </a:lnTo>
                  <a:lnTo>
                    <a:pt x="9078022" y="707757"/>
                  </a:lnTo>
                  <a:lnTo>
                    <a:pt x="0" y="70775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382846" y="131258"/>
            <a:ext cx="17522308" cy="1154076"/>
            <a:chOff x="0" y="0"/>
            <a:chExt cx="23363078" cy="1538768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>
              <a:alphaModFix amt="47000"/>
            </a:blip>
            <a:srcRect t="39319" r="7661" b="4452"/>
            <a:stretch>
              <a:fillRect/>
            </a:stretch>
          </p:blipFill>
          <p:spPr>
            <a:xfrm>
              <a:off x="0" y="0"/>
              <a:ext cx="3105698" cy="1532627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rcRect l="3688" t="5725" b="22936"/>
            <a:stretch>
              <a:fillRect/>
            </a:stretch>
          </p:blipFill>
          <p:spPr>
            <a:xfrm>
              <a:off x="6719395" y="6140"/>
              <a:ext cx="3105698" cy="1532627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>
              <a:alphaModFix amt="57000"/>
            </a:blip>
            <a:srcRect l="1601" t="13625" b="18850"/>
            <a:stretch>
              <a:fillRect/>
            </a:stretch>
          </p:blipFill>
          <p:spPr>
            <a:xfrm>
              <a:off x="10083311" y="12281"/>
              <a:ext cx="3105698" cy="152648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>
              <a:alphaModFix amt="70000"/>
            </a:blip>
            <a:srcRect l="13862" t="7368" b="7352"/>
            <a:stretch>
              <a:fillRect/>
            </a:stretch>
          </p:blipFill>
          <p:spPr>
            <a:xfrm>
              <a:off x="3359698" y="6140"/>
              <a:ext cx="3105698" cy="152648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7">
              <a:alphaModFix amt="53000"/>
            </a:blip>
            <a:srcRect t="13136" b="13136"/>
            <a:stretch>
              <a:fillRect/>
            </a:stretch>
          </p:blipFill>
          <p:spPr>
            <a:xfrm>
              <a:off x="13443009" y="12281"/>
              <a:ext cx="3105698" cy="152648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8">
              <a:alphaModFix amt="52000"/>
            </a:blip>
            <a:srcRect l="14126" t="38514" r="20573" b="13148"/>
            <a:stretch>
              <a:fillRect/>
            </a:stretch>
          </p:blipFill>
          <p:spPr>
            <a:xfrm>
              <a:off x="16802707" y="0"/>
              <a:ext cx="3105698" cy="153262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9">
              <a:alphaModFix amt="65999"/>
            </a:blip>
            <a:srcRect l="1329" t="42558" b="18009"/>
            <a:stretch>
              <a:fillRect/>
            </a:stretch>
          </p:blipFill>
          <p:spPr>
            <a:xfrm>
              <a:off x="20257380" y="0"/>
              <a:ext cx="3105698" cy="15387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B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079215" y="0"/>
            <a:ext cx="5208785" cy="10374612"/>
          </a:xfrm>
          <a:prstGeom prst="rect">
            <a:avLst/>
          </a:prstGeom>
          <a:solidFill>
            <a:srgbClr val="1E3653"/>
          </a:solidFill>
        </p:spPr>
      </p:sp>
      <p:sp>
        <p:nvSpPr>
          <p:cNvPr id="7" name="TextBox 7"/>
          <p:cNvSpPr txBox="1"/>
          <p:nvPr/>
        </p:nvSpPr>
        <p:spPr>
          <a:xfrm>
            <a:off x="13395744" y="1779805"/>
            <a:ext cx="4575728" cy="538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41" lvl="1" algn="just">
              <a:lnSpc>
                <a:spcPts val="4480"/>
              </a:lnSpc>
            </a:pPr>
            <a:endParaRPr lang="en-US" sz="3200" spc="384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90A83B-0CE4-4F79-AB72-CFEA55AACCE4}"/>
              </a:ext>
            </a:extLst>
          </p:cNvPr>
          <p:cNvSpPr txBox="1"/>
          <p:nvPr/>
        </p:nvSpPr>
        <p:spPr>
          <a:xfrm>
            <a:off x="914400" y="1104900"/>
            <a:ext cx="11227398" cy="757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GB" sz="5400" b="1" dirty="0"/>
              <a:t>GLA Covid-19 hotels</a:t>
            </a:r>
          </a:p>
          <a:p>
            <a:pPr marL="971550" lvl="1" indent="-514350">
              <a:buAutoNum type="arabicPeriod"/>
            </a:pPr>
            <a:r>
              <a:rPr lang="en-GB" sz="5400" b="1" dirty="0"/>
              <a:t>Background  </a:t>
            </a:r>
          </a:p>
          <a:p>
            <a:pPr marL="971550" lvl="1" indent="-514350">
              <a:buAutoNum type="arabicPeriod"/>
            </a:pPr>
            <a:r>
              <a:rPr lang="en-GB" sz="5400" b="1" dirty="0"/>
              <a:t>Specialist support to migrants in hotels</a:t>
            </a:r>
          </a:p>
          <a:p>
            <a:pPr marL="971550" lvl="1" indent="-514350">
              <a:buAutoNum type="arabicPeriod"/>
            </a:pPr>
            <a:r>
              <a:rPr lang="en-GB" sz="5400" b="1" dirty="0"/>
              <a:t>Learning and challenges</a:t>
            </a:r>
          </a:p>
          <a:p>
            <a:pPr marL="971550" lvl="1" indent="-514350">
              <a:buAutoNum type="arabicPeriod"/>
            </a:pPr>
            <a:r>
              <a:rPr lang="en-GB" sz="5400" b="1" dirty="0"/>
              <a:t>Next steps</a:t>
            </a:r>
          </a:p>
          <a:p>
            <a:endParaRPr lang="en-GB" sz="5400" b="1" dirty="0"/>
          </a:p>
          <a:p>
            <a:pPr lvl="0"/>
            <a:r>
              <a:rPr lang="en-GB" sz="5400" b="1" dirty="0"/>
              <a:t>2. Other GLA work on supporting homeless migrants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57C6E1-F3B7-4DD6-821F-983F0977A5CA}"/>
              </a:ext>
            </a:extLst>
          </p:cNvPr>
          <p:cNvSpPr txBox="1"/>
          <p:nvPr/>
        </p:nvSpPr>
        <p:spPr>
          <a:xfrm flipH="1">
            <a:off x="14478000" y="2400300"/>
            <a:ext cx="2895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>
                <a:solidFill>
                  <a:schemeClr val="bg1"/>
                </a:solidFill>
              </a:rPr>
              <a:t>What</a:t>
            </a:r>
            <a:r>
              <a:rPr lang="en-GB" sz="8800" dirty="0">
                <a:solidFill>
                  <a:schemeClr val="bg1"/>
                </a:solidFill>
              </a:rPr>
              <a:t> </a:t>
            </a:r>
            <a:r>
              <a:rPr lang="en-GB" sz="8800" b="1" dirty="0">
                <a:solidFill>
                  <a:schemeClr val="bg1"/>
                </a:solidFill>
              </a:rPr>
              <a:t>will we cover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B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079215" y="0"/>
            <a:ext cx="5208785" cy="10374612"/>
          </a:xfrm>
          <a:prstGeom prst="rect">
            <a:avLst/>
          </a:prstGeom>
          <a:solidFill>
            <a:srgbClr val="1E3653"/>
          </a:solidFill>
        </p:spPr>
      </p:sp>
      <p:sp>
        <p:nvSpPr>
          <p:cNvPr id="7" name="TextBox 7"/>
          <p:cNvSpPr txBox="1"/>
          <p:nvPr/>
        </p:nvSpPr>
        <p:spPr>
          <a:xfrm>
            <a:off x="13395744" y="1779805"/>
            <a:ext cx="4575728" cy="538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41" lvl="1" algn="just">
              <a:lnSpc>
                <a:spcPts val="4480"/>
              </a:lnSpc>
            </a:pPr>
            <a:endParaRPr lang="en-US" sz="3200" spc="384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90A83B-0CE4-4F79-AB72-CFEA55AACCE4}"/>
              </a:ext>
            </a:extLst>
          </p:cNvPr>
          <p:cNvSpPr txBox="1"/>
          <p:nvPr/>
        </p:nvSpPr>
        <p:spPr>
          <a:xfrm>
            <a:off x="609600" y="419100"/>
            <a:ext cx="11227398" cy="9325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What is the GLA? Context in London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In March 2020- Everyone In starts using commercial hotels as self-contained accommodation to save lives: Greater London Authority and London Boroughs with funding and support from central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People came from the streets, from winter shelters and some hostels- Everyone regardless of their immigration status </a:t>
            </a:r>
          </a:p>
          <a:p>
            <a:endParaRPr lang="en-GB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A significant number of people were non-UK nationals with immigration advice needs</a:t>
            </a:r>
          </a:p>
          <a:p>
            <a:endParaRPr lang="en-GB" sz="4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57C6E1-F3B7-4DD6-821F-983F0977A5CA}"/>
              </a:ext>
            </a:extLst>
          </p:cNvPr>
          <p:cNvSpPr txBox="1"/>
          <p:nvPr/>
        </p:nvSpPr>
        <p:spPr>
          <a:xfrm flipH="1">
            <a:off x="13395744" y="2400300"/>
            <a:ext cx="4511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chemeClr val="bg1"/>
                </a:solidFill>
              </a:rPr>
              <a:t>Background</a:t>
            </a:r>
            <a:endParaRPr lang="en-GB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35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B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079215" y="0"/>
            <a:ext cx="5208785" cy="10374612"/>
          </a:xfrm>
          <a:prstGeom prst="rect">
            <a:avLst/>
          </a:prstGeom>
          <a:solidFill>
            <a:srgbClr val="1E3653"/>
          </a:solidFill>
        </p:spPr>
      </p:sp>
      <p:sp>
        <p:nvSpPr>
          <p:cNvPr id="7" name="TextBox 7"/>
          <p:cNvSpPr txBox="1"/>
          <p:nvPr/>
        </p:nvSpPr>
        <p:spPr>
          <a:xfrm>
            <a:off x="13395744" y="1779805"/>
            <a:ext cx="4575728" cy="538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41" lvl="1" algn="just">
              <a:lnSpc>
                <a:spcPts val="4480"/>
              </a:lnSpc>
            </a:pPr>
            <a:endParaRPr lang="en-US" sz="3200" spc="384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90A83B-0CE4-4F79-AB72-CFEA55AACCE4}"/>
              </a:ext>
            </a:extLst>
          </p:cNvPr>
          <p:cNvSpPr txBox="1"/>
          <p:nvPr/>
        </p:nvSpPr>
        <p:spPr>
          <a:xfrm>
            <a:off x="609600" y="419100"/>
            <a:ext cx="11227398" cy="809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4000" dirty="0"/>
          </a:p>
          <a:p>
            <a:endParaRPr lang="en-GB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Immigration advice in hotels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4000" dirty="0"/>
              <a:t>EUSS coordinated referrals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4000" dirty="0"/>
              <a:t>Funded Immigration advisers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4000" dirty="0"/>
              <a:t>Legal Aid pilots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Specialist holistic migrant support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4000" dirty="0"/>
              <a:t>Immigration link workers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4000" dirty="0"/>
              <a:t>Training and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Escalation of pending immigration applications</a:t>
            </a:r>
          </a:p>
          <a:p>
            <a:endParaRPr lang="en-GB" sz="4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57C6E1-F3B7-4DD6-821F-983F0977A5CA}"/>
              </a:ext>
            </a:extLst>
          </p:cNvPr>
          <p:cNvSpPr txBox="1"/>
          <p:nvPr/>
        </p:nvSpPr>
        <p:spPr>
          <a:xfrm flipH="1">
            <a:off x="13395744" y="2400300"/>
            <a:ext cx="45112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chemeClr val="bg1"/>
                </a:solidFill>
              </a:rPr>
              <a:t>Support for migrants in hotels</a:t>
            </a:r>
            <a:endParaRPr lang="en-GB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23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B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079215" y="0"/>
            <a:ext cx="5208785" cy="10374612"/>
          </a:xfrm>
          <a:prstGeom prst="rect">
            <a:avLst/>
          </a:prstGeom>
          <a:solidFill>
            <a:srgbClr val="1E3653"/>
          </a:solidFill>
        </p:spPr>
      </p:sp>
      <p:sp>
        <p:nvSpPr>
          <p:cNvPr id="7" name="TextBox 7"/>
          <p:cNvSpPr txBox="1"/>
          <p:nvPr/>
        </p:nvSpPr>
        <p:spPr>
          <a:xfrm>
            <a:off x="13395744" y="1779805"/>
            <a:ext cx="4575728" cy="538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41" lvl="1" algn="just">
              <a:lnSpc>
                <a:spcPts val="4480"/>
              </a:lnSpc>
            </a:pPr>
            <a:endParaRPr lang="en-US" sz="3200" spc="384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90A83B-0CE4-4F79-AB72-CFEA55AACCE4}"/>
              </a:ext>
            </a:extLst>
          </p:cNvPr>
          <p:cNvSpPr txBox="1"/>
          <p:nvPr/>
        </p:nvSpPr>
        <p:spPr>
          <a:xfrm>
            <a:off x="685800" y="-46524"/>
            <a:ext cx="11227398" cy="9448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/>
              <a:t>High numbers </a:t>
            </a:r>
            <a:r>
              <a:rPr lang="en-GB" sz="3200" dirty="0"/>
              <a:t>of non-UK nationals with unclear or limited status needing accommodation and specialist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Importance of </a:t>
            </a:r>
            <a:r>
              <a:rPr lang="en-GB" sz="3200" b="1" dirty="0"/>
              <a:t>early immigration assessments </a:t>
            </a:r>
            <a:r>
              <a:rPr lang="en-GB" sz="3200" dirty="0"/>
              <a:t>and dedicated casework BUT limited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Importance of </a:t>
            </a:r>
            <a:r>
              <a:rPr lang="en-GB" sz="3200" b="1" dirty="0"/>
              <a:t>specialist knowledge </a:t>
            </a:r>
            <a:r>
              <a:rPr lang="en-GB" sz="3200" dirty="0"/>
              <a:t>on supporting homeless migrants</a:t>
            </a:r>
          </a:p>
          <a:p>
            <a:pPr lvl="0"/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Unprecedented </a:t>
            </a:r>
            <a:r>
              <a:rPr lang="en-GB" sz="3200" b="1" dirty="0"/>
              <a:t>collaboration: all levels of government, health, immigration,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Coordinated pathways of support- ensuring </a:t>
            </a:r>
            <a:r>
              <a:rPr lang="en-GB" sz="3200" b="1" dirty="0"/>
              <a:t>informed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Impact of the current </a:t>
            </a:r>
            <a:r>
              <a:rPr lang="en-GB" sz="3200" b="1" dirty="0"/>
              <a:t>welfare and immigration rules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When the right support is available </a:t>
            </a:r>
            <a:r>
              <a:rPr lang="en-GB" sz="3200" b="1" dirty="0"/>
              <a:t>outcomes are possible  </a:t>
            </a:r>
          </a:p>
          <a:p>
            <a:endParaRPr lang="en-GB" sz="3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57C6E1-F3B7-4DD6-821F-983F0977A5CA}"/>
              </a:ext>
            </a:extLst>
          </p:cNvPr>
          <p:cNvSpPr txBox="1"/>
          <p:nvPr/>
        </p:nvSpPr>
        <p:spPr>
          <a:xfrm flipH="1">
            <a:off x="13395744" y="2400300"/>
            <a:ext cx="45112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chemeClr val="bg1"/>
                </a:solidFill>
              </a:rPr>
              <a:t>Learnings and challenges</a:t>
            </a:r>
            <a:endParaRPr lang="en-GB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92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B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079215" y="0"/>
            <a:ext cx="5208785" cy="10374612"/>
          </a:xfrm>
          <a:prstGeom prst="rect">
            <a:avLst/>
          </a:prstGeom>
          <a:solidFill>
            <a:srgbClr val="1E3653"/>
          </a:solidFill>
        </p:spPr>
      </p:sp>
      <p:sp>
        <p:nvSpPr>
          <p:cNvPr id="7" name="TextBox 7"/>
          <p:cNvSpPr txBox="1"/>
          <p:nvPr/>
        </p:nvSpPr>
        <p:spPr>
          <a:xfrm>
            <a:off x="13395744" y="1779805"/>
            <a:ext cx="4575728" cy="538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41" lvl="1" algn="just">
              <a:lnSpc>
                <a:spcPts val="4480"/>
              </a:lnSpc>
            </a:pPr>
            <a:endParaRPr lang="en-US" sz="3200" spc="384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90A83B-0CE4-4F79-AB72-CFEA55AACCE4}"/>
              </a:ext>
            </a:extLst>
          </p:cNvPr>
          <p:cNvSpPr txBox="1"/>
          <p:nvPr/>
        </p:nvSpPr>
        <p:spPr>
          <a:xfrm>
            <a:off x="609600" y="-114300"/>
            <a:ext cx="11227398" cy="9941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Hotels have been closing as exceptional funding has ended and hotels have returned to normal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Majority of those remaining in accommodation have been non-UK nationals with unclear or limited entitlements</a:t>
            </a:r>
          </a:p>
          <a:p>
            <a:endParaRPr lang="en-GB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Mitigation options and continued support for those still working on their immigration case but needing  more time.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b="1" dirty="0"/>
              <a:t>Awareness built on importance of immigration advice, specialist support and accommodation- without support for migrants it will not be possible to end rough sleeping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57C6E1-F3B7-4DD6-821F-983F0977A5CA}"/>
              </a:ext>
            </a:extLst>
          </p:cNvPr>
          <p:cNvSpPr txBox="1"/>
          <p:nvPr/>
        </p:nvSpPr>
        <p:spPr>
          <a:xfrm flipH="1">
            <a:off x="13395744" y="2400300"/>
            <a:ext cx="4511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chemeClr val="bg1"/>
                </a:solidFill>
              </a:rPr>
              <a:t>Next steps</a:t>
            </a:r>
            <a:endParaRPr lang="en-GB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78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B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86526"/>
            <a:ext cx="18288000" cy="3064187"/>
          </a:xfrm>
          <a:prstGeom prst="rect">
            <a:avLst/>
          </a:prstGeom>
          <a:solidFill>
            <a:srgbClr val="1E3653"/>
          </a:solidFill>
        </p:spPr>
      </p:sp>
      <p:sp>
        <p:nvSpPr>
          <p:cNvPr id="8" name="TextBox 8"/>
          <p:cNvSpPr txBox="1"/>
          <p:nvPr/>
        </p:nvSpPr>
        <p:spPr>
          <a:xfrm>
            <a:off x="2028137" y="266700"/>
            <a:ext cx="14231725" cy="230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95"/>
              </a:lnSpc>
            </a:pPr>
            <a:r>
              <a:rPr lang="en-GB" sz="6500" spc="65" dirty="0">
                <a:solidFill>
                  <a:srgbClr val="FFFFFF"/>
                </a:solidFill>
                <a:latin typeface="League Spartan Italics"/>
              </a:rPr>
              <a:t>Other GLA work on supporting homeless migrants</a:t>
            </a:r>
            <a:endParaRPr lang="en-US" sz="6500" spc="65" dirty="0">
              <a:solidFill>
                <a:srgbClr val="FFFFFF"/>
              </a:solidFill>
              <a:latin typeface="League Spartan Itali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0DDB97-91FA-49B6-B8F8-6E964D01ECB1}"/>
              </a:ext>
            </a:extLst>
          </p:cNvPr>
          <p:cNvSpPr txBox="1"/>
          <p:nvPr/>
        </p:nvSpPr>
        <p:spPr>
          <a:xfrm>
            <a:off x="762000" y="3027097"/>
            <a:ext cx="167640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Upcoming/ongoing projects:</a:t>
            </a:r>
          </a:p>
          <a:p>
            <a:pPr marL="800100" lvl="1" indent="-342900">
              <a:buAutoNum type="arabicPeriod"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Immigration Advice for Rough Sleepers Fund/ potential future funding on IA</a:t>
            </a:r>
          </a:p>
          <a:p>
            <a:pPr marL="800100" lvl="1" indent="-342900">
              <a:buAutoNum type="arabicPeriod"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AutoNum type="arabicPeriod"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Holistic Assessment Service</a:t>
            </a:r>
          </a:p>
          <a:p>
            <a:pPr marL="800100" lvl="1" indent="-342900">
              <a:buAutoNum type="arabicPeriod"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AutoNum type="arabicPeriod"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 Rough Sleeping Team</a:t>
            </a:r>
          </a:p>
          <a:p>
            <a:pPr marL="800100" lvl="1" indent="-342900">
              <a:buAutoNum type="arabicPeriod"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AutoNum type="arabicPeriod"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</a:t>
            </a:r>
            <a:r>
              <a:rPr lang="en-US" alt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AutoNum type="arabicPeriod"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AutoNum type="arabicPeriod"/>
            </a:pP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Routes Home -recommissioning of new non-UK service</a:t>
            </a:r>
          </a:p>
          <a:p>
            <a:pPr lvl="0"/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Working with the sector and relevant government departments (HMAP)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5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19201" y="3277878"/>
            <a:ext cx="16040100" cy="1132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429"/>
              </a:lnSpc>
            </a:pPr>
            <a:r>
              <a:rPr lang="en-US" sz="8429" dirty="0">
                <a:solidFill>
                  <a:srgbClr val="FFFFFF"/>
                </a:solidFill>
                <a:latin typeface="League Spartan Bold"/>
              </a:rPr>
              <a:t>THANK YOU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8865552"/>
            <a:ext cx="18288000" cy="1488123"/>
            <a:chOff x="0" y="0"/>
            <a:chExt cx="6671512" cy="5428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71512" cy="542871"/>
            </a:xfrm>
            <a:custGeom>
              <a:avLst/>
              <a:gdLst/>
              <a:ahLst/>
              <a:cxnLst/>
              <a:rect l="l" t="t" r="r" b="b"/>
              <a:pathLst>
                <a:path w="6671512" h="542871">
                  <a:moveTo>
                    <a:pt x="0" y="0"/>
                  </a:moveTo>
                  <a:lnTo>
                    <a:pt x="6671512" y="0"/>
                  </a:lnTo>
                  <a:lnTo>
                    <a:pt x="6671512" y="542871"/>
                  </a:lnTo>
                  <a:lnTo>
                    <a:pt x="0" y="542871"/>
                  </a:lnTo>
                  <a:close/>
                </a:path>
              </a:pathLst>
            </a:custGeom>
            <a:solidFill>
              <a:srgbClr val="4B7BA5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526430" y="7471817"/>
            <a:ext cx="2103462" cy="224369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8121285"/>
            <a:ext cx="14773935" cy="720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476"/>
              </a:lnSpc>
            </a:pPr>
            <a:r>
              <a:rPr lang="en-US" sz="5476">
                <a:solidFill>
                  <a:srgbClr val="FFFFFF"/>
                </a:solidFill>
                <a:latin typeface="League Spartan Bold"/>
              </a:rPr>
              <a:t>FEANTSA POLICY CONFERENCE 2022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19169" y="8770302"/>
            <a:ext cx="12062790" cy="804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579"/>
              </a:lnSpc>
            </a:pPr>
            <a:r>
              <a:rPr lang="en-US" sz="4699">
                <a:solidFill>
                  <a:srgbClr val="FFFFFF"/>
                </a:solidFill>
                <a:latin typeface="Glacial Indifference Bold"/>
              </a:rPr>
              <a:t>Towards a Vision for Ending Homelessness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0" y="-1"/>
            <a:ext cx="18288000" cy="1421197"/>
            <a:chOff x="0" y="0"/>
            <a:chExt cx="9078022" cy="70775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078022" cy="707757"/>
            </a:xfrm>
            <a:custGeom>
              <a:avLst/>
              <a:gdLst/>
              <a:ahLst/>
              <a:cxnLst/>
              <a:rect l="l" t="t" r="r" b="b"/>
              <a:pathLst>
                <a:path w="9078022" h="707757">
                  <a:moveTo>
                    <a:pt x="0" y="0"/>
                  </a:moveTo>
                  <a:lnTo>
                    <a:pt x="9078022" y="0"/>
                  </a:lnTo>
                  <a:lnTo>
                    <a:pt x="9078022" y="707757"/>
                  </a:lnTo>
                  <a:lnTo>
                    <a:pt x="0" y="70775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382846" y="131258"/>
            <a:ext cx="17522308" cy="1154076"/>
            <a:chOff x="0" y="0"/>
            <a:chExt cx="23363078" cy="1538768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>
              <a:alphaModFix amt="47000"/>
            </a:blip>
            <a:srcRect t="39319" r="7661" b="4452"/>
            <a:stretch>
              <a:fillRect/>
            </a:stretch>
          </p:blipFill>
          <p:spPr>
            <a:xfrm>
              <a:off x="0" y="0"/>
              <a:ext cx="3105698" cy="1532627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rcRect l="3688" t="5725" b="22936"/>
            <a:stretch>
              <a:fillRect/>
            </a:stretch>
          </p:blipFill>
          <p:spPr>
            <a:xfrm>
              <a:off x="6719395" y="6140"/>
              <a:ext cx="3105698" cy="1532627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>
              <a:alphaModFix amt="57000"/>
            </a:blip>
            <a:srcRect l="1601" t="13625" b="18850"/>
            <a:stretch>
              <a:fillRect/>
            </a:stretch>
          </p:blipFill>
          <p:spPr>
            <a:xfrm>
              <a:off x="10083311" y="12281"/>
              <a:ext cx="3105698" cy="152648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>
              <a:alphaModFix amt="70000"/>
            </a:blip>
            <a:srcRect l="13862" t="7368" b="7352"/>
            <a:stretch>
              <a:fillRect/>
            </a:stretch>
          </p:blipFill>
          <p:spPr>
            <a:xfrm>
              <a:off x="3359698" y="6140"/>
              <a:ext cx="3105698" cy="152648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7">
              <a:alphaModFix amt="53000"/>
            </a:blip>
            <a:srcRect t="13136" b="13136"/>
            <a:stretch>
              <a:fillRect/>
            </a:stretch>
          </p:blipFill>
          <p:spPr>
            <a:xfrm>
              <a:off x="13443009" y="12281"/>
              <a:ext cx="3105698" cy="152648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8">
              <a:alphaModFix amt="52000"/>
            </a:blip>
            <a:srcRect l="14126" t="38514" r="20573" b="13148"/>
            <a:stretch>
              <a:fillRect/>
            </a:stretch>
          </p:blipFill>
          <p:spPr>
            <a:xfrm>
              <a:off x="16802707" y="0"/>
              <a:ext cx="3105698" cy="153262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9">
              <a:alphaModFix amt="65999"/>
            </a:blip>
            <a:srcRect l="1329" t="42558" b="18009"/>
            <a:stretch>
              <a:fillRect/>
            </a:stretch>
          </p:blipFill>
          <p:spPr>
            <a:xfrm>
              <a:off x="20257380" y="0"/>
              <a:ext cx="3105698" cy="15387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7728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12d9bd-ea3e-4137-9ea7-b65ad54deda4">
      <Terms xmlns="http://schemas.microsoft.com/office/infopath/2007/PartnerControls"/>
    </lcf76f155ced4ddcb4097134ff3c332f>
    <TaxCatchAll xmlns="97ff6bad-ea69-4c81-826a-bb0324ae1e3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C49E8E779E44D8844BE7BFF36D096" ma:contentTypeVersion="16" ma:contentTypeDescription="Create a new document." ma:contentTypeScope="" ma:versionID="3cd6d71eb31930f2053e9e205eb13d80">
  <xsd:schema xmlns:xsd="http://www.w3.org/2001/XMLSchema" xmlns:xs="http://www.w3.org/2001/XMLSchema" xmlns:p="http://schemas.microsoft.com/office/2006/metadata/properties" xmlns:ns2="eb4defa2-306d-42f3-a45c-d773604bc3b6" xmlns:ns3="8e12d9bd-ea3e-4137-9ea7-b65ad54deda4" xmlns:ns4="97ff6bad-ea69-4c81-826a-bb0324ae1e36" targetNamespace="http://schemas.microsoft.com/office/2006/metadata/properties" ma:root="true" ma:fieldsID="e87bc6203fc8620a712b996371ed5ee1" ns2:_="" ns3:_="" ns4:_="">
    <xsd:import namespace="eb4defa2-306d-42f3-a45c-d773604bc3b6"/>
    <xsd:import namespace="8e12d9bd-ea3e-4137-9ea7-b65ad54deda4"/>
    <xsd:import namespace="97ff6bad-ea69-4c81-826a-bb0324ae1e3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defa2-306d-42f3-a45c-d773604bc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2d9bd-ea3e-4137-9ea7-b65ad54de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005760b-5bc9-46b2-a7b5-dbc7377b68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f6bad-ea69-4c81-826a-bb0324ae1e3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842be00-423f-4ee5-af92-00e24213efa5}" ma:internalName="TaxCatchAll" ma:showField="CatchAllData" ma:web="97ff6bad-ea69-4c81-826a-bb0324ae1e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5C5D5E-90D1-4CD9-8316-1440ADA69B5D}">
  <ds:schemaRefs>
    <ds:schemaRef ds:uri="http://schemas.microsoft.com/office/2006/metadata/properties"/>
    <ds:schemaRef ds:uri="http://purl.org/dc/elements/1.1/"/>
    <ds:schemaRef ds:uri="80cdcf76-6000-4c59-b235-b572c95c12f7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8e12d9bd-ea3e-4137-9ea7-b65ad54deda4"/>
    <ds:schemaRef ds:uri="97ff6bad-ea69-4c81-826a-bb0324ae1e36"/>
  </ds:schemaRefs>
</ds:datastoreItem>
</file>

<file path=customXml/itemProps2.xml><?xml version="1.0" encoding="utf-8"?>
<ds:datastoreItem xmlns:ds="http://schemas.openxmlformats.org/officeDocument/2006/customXml" ds:itemID="{22DF81C8-AFA4-44D5-90A3-E6428EC643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4defa2-306d-42f3-a45c-d773604bc3b6"/>
    <ds:schemaRef ds:uri="8e12d9bd-ea3e-4137-9ea7-b65ad54deda4"/>
    <ds:schemaRef ds:uri="97ff6bad-ea69-4c81-826a-bb0324ae1e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69BC1A-A147-4DBC-A42F-81B2EB585D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532</Words>
  <Application>Microsoft Office PowerPoint</Application>
  <PresentationFormat>Custom</PresentationFormat>
  <Paragraphs>88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Glacial Indifference Bold</vt:lpstr>
      <vt:lpstr>League Spartan Bold</vt:lpstr>
      <vt:lpstr>Calibri</vt:lpstr>
      <vt:lpstr>League Spartan Italics</vt:lpstr>
      <vt:lpstr>Gill Sans</vt:lpstr>
      <vt:lpstr>Open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Conference 2022 - Presentation for speakers</dc:title>
  <dc:creator>Information</dc:creator>
  <cp:lastModifiedBy>Information</cp:lastModifiedBy>
  <cp:revision>13</cp:revision>
  <dcterms:created xsi:type="dcterms:W3CDTF">2006-08-16T00:00:00Z</dcterms:created>
  <dcterms:modified xsi:type="dcterms:W3CDTF">2022-06-09T08:56:33Z</dcterms:modified>
  <dc:identifier>DAE_ogjTSas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0x010100810C49E8E779E44D8844BE7BFF36D096</vt:lpwstr>
  </property>
</Properties>
</file>