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3" r:id="rId14"/>
    <p:sldId id="274" r:id="rId15"/>
    <p:sldId id="281" r:id="rId16"/>
    <p:sldId id="283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lacial Indifference" panose="020B0604020202020204" charset="0"/>
      <p:regular r:id="rId22"/>
    </p:embeddedFont>
    <p:embeddedFont>
      <p:font typeface="Glacial Indifference Bold" panose="020B0604020202020204" charset="0"/>
      <p:regular r:id="rId23"/>
    </p:embeddedFont>
    <p:embeddedFont>
      <p:font typeface="League Spartan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51719" y="1929745"/>
            <a:ext cx="11316491" cy="4208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29"/>
              </a:lnSpc>
            </a:pPr>
            <a:r>
              <a:rPr lang="en-US" sz="4400" dirty="0">
                <a:solidFill>
                  <a:srgbClr val="FFFFFF"/>
                </a:solidFill>
                <a:latin typeface="League Spartan Bold"/>
              </a:rPr>
              <a:t>Some </a:t>
            </a:r>
          </a:p>
          <a:p>
            <a:pPr marL="0" lvl="0" indent="0" algn="ctr">
              <a:lnSpc>
                <a:spcPts val="8429"/>
              </a:lnSpc>
            </a:pPr>
            <a:r>
              <a:rPr lang="en-US" sz="4400" i="1" dirty="0">
                <a:solidFill>
                  <a:srgbClr val="FFFFFF"/>
                </a:solidFill>
                <a:latin typeface="League Spartan Bold"/>
              </a:rPr>
              <a:t>Myth </a:t>
            </a:r>
            <a:r>
              <a:rPr lang="en-US" sz="4400" b="1" i="1" dirty="0">
                <a:solidFill>
                  <a:srgbClr val="FFFFFF"/>
                </a:solidFill>
                <a:latin typeface="League Spartan Bold"/>
              </a:rPr>
              <a:t>Busting </a:t>
            </a:r>
            <a:endParaRPr lang="en-US" sz="4400" i="1" dirty="0">
              <a:solidFill>
                <a:srgbClr val="FFFFFF"/>
              </a:solidFill>
              <a:latin typeface="League Spartan Bold"/>
            </a:endParaRPr>
          </a:p>
          <a:p>
            <a:pPr marL="0" lvl="0" indent="0" algn="ctr">
              <a:lnSpc>
                <a:spcPts val="8429"/>
              </a:lnSpc>
            </a:pPr>
            <a:r>
              <a:rPr lang="en-US" sz="4400" dirty="0">
                <a:solidFill>
                  <a:srgbClr val="FFFFFF"/>
                </a:solidFill>
                <a:latin typeface="League Spartan Bold"/>
              </a:rPr>
              <a:t>about </a:t>
            </a:r>
          </a:p>
          <a:p>
            <a:pPr marL="0" lvl="0" indent="0" algn="ctr">
              <a:lnSpc>
                <a:spcPts val="8429"/>
              </a:lnSpc>
            </a:pPr>
            <a:r>
              <a:rPr lang="en-US" sz="4400" dirty="0">
                <a:solidFill>
                  <a:srgbClr val="FFFFFF"/>
                </a:solidFill>
                <a:latin typeface="League Spartan Bold"/>
              </a:rPr>
              <a:t>HOMELESSNESS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8865552"/>
            <a:ext cx="18288000" cy="1488123"/>
            <a:chOff x="0" y="0"/>
            <a:chExt cx="6671512" cy="5428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542871"/>
            </a:xfrm>
            <a:custGeom>
              <a:avLst/>
              <a:gdLst/>
              <a:ahLst/>
              <a:cxnLst/>
              <a:rect l="l" t="t" r="r" b="b"/>
              <a:pathLst>
                <a:path w="6671512" h="542871">
                  <a:moveTo>
                    <a:pt x="0" y="0"/>
                  </a:moveTo>
                  <a:lnTo>
                    <a:pt x="6671512" y="0"/>
                  </a:lnTo>
                  <a:lnTo>
                    <a:pt x="6671512" y="542871"/>
                  </a:lnTo>
                  <a:lnTo>
                    <a:pt x="0" y="542871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26430" y="7471817"/>
            <a:ext cx="2103462" cy="22436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0600" y="7629654"/>
            <a:ext cx="14773935" cy="59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76"/>
              </a:lnSpc>
            </a:pPr>
            <a:r>
              <a:rPr lang="en-US" dirty="0">
                <a:solidFill>
                  <a:srgbClr val="FFFFFF"/>
                </a:solidFill>
                <a:latin typeface="League Spartan Bold"/>
              </a:rPr>
              <a:t>Presentation Freek Spinnewijn ( FEANTSA)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9169" y="8770302"/>
            <a:ext cx="12062790" cy="1604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</a:pPr>
            <a:r>
              <a:rPr lang="en-US" sz="3200" dirty="0">
                <a:solidFill>
                  <a:srgbClr val="FFFFFF"/>
                </a:solidFill>
                <a:latin typeface="League Spartan Bold"/>
              </a:rPr>
              <a:t> FEANTSA POLICY CONFERENCE 2022</a:t>
            </a:r>
          </a:p>
          <a:p>
            <a:pPr>
              <a:lnSpc>
                <a:spcPts val="6579"/>
              </a:lnSpc>
            </a:pPr>
            <a:r>
              <a:rPr lang="en-US" sz="3200" dirty="0">
                <a:solidFill>
                  <a:srgbClr val="FFFFFF"/>
                </a:solidFill>
                <a:latin typeface="League Spartan Bold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Glacial Indifference Bold"/>
              </a:rPr>
              <a:t>Towards a Vision for Ending Homelessness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-1"/>
            <a:ext cx="18288000" cy="1421197"/>
            <a:chOff x="0" y="0"/>
            <a:chExt cx="9078022" cy="7077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78022" cy="707757"/>
            </a:xfrm>
            <a:custGeom>
              <a:avLst/>
              <a:gdLst/>
              <a:ahLst/>
              <a:cxnLst/>
              <a:rect l="l" t="t" r="r" b="b"/>
              <a:pathLst>
                <a:path w="9078022" h="707757">
                  <a:moveTo>
                    <a:pt x="0" y="0"/>
                  </a:moveTo>
                  <a:lnTo>
                    <a:pt x="9078022" y="0"/>
                  </a:lnTo>
                  <a:lnTo>
                    <a:pt x="9078022" y="707757"/>
                  </a:lnTo>
                  <a:lnTo>
                    <a:pt x="0" y="7077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82846" y="131258"/>
            <a:ext cx="17522308" cy="1154076"/>
            <a:chOff x="0" y="0"/>
            <a:chExt cx="23363078" cy="153876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47000"/>
            </a:blip>
            <a:srcRect t="39319" r="7661" b="4452"/>
            <a:stretch>
              <a:fillRect/>
            </a:stretch>
          </p:blipFill>
          <p:spPr>
            <a:xfrm>
              <a:off x="0" y="0"/>
              <a:ext cx="3105698" cy="153262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rcRect l="3688" t="5725" b="22936"/>
            <a:stretch>
              <a:fillRect/>
            </a:stretch>
          </p:blipFill>
          <p:spPr>
            <a:xfrm>
              <a:off x="6719395" y="6140"/>
              <a:ext cx="3105698" cy="153262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alphaModFix amt="57000"/>
            </a:blip>
            <a:srcRect l="1601" t="13625" b="18850"/>
            <a:stretch>
              <a:fillRect/>
            </a:stretch>
          </p:blipFill>
          <p:spPr>
            <a:xfrm>
              <a:off x="10083311" y="12281"/>
              <a:ext cx="3105698" cy="152648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alphaModFix amt="70000"/>
            </a:blip>
            <a:srcRect l="13862" t="7368" b="7352"/>
            <a:stretch>
              <a:fillRect/>
            </a:stretch>
          </p:blipFill>
          <p:spPr>
            <a:xfrm>
              <a:off x="3359698" y="6140"/>
              <a:ext cx="3105698" cy="152648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alphaModFix amt="53000"/>
            </a:blip>
            <a:srcRect t="13136" b="13136"/>
            <a:stretch>
              <a:fillRect/>
            </a:stretch>
          </p:blipFill>
          <p:spPr>
            <a:xfrm>
              <a:off x="13443009" y="12281"/>
              <a:ext cx="3105698" cy="152648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>
              <a:alphaModFix amt="52000"/>
            </a:blip>
            <a:srcRect l="14126" t="38514" r="20573" b="13148"/>
            <a:stretch>
              <a:fillRect/>
            </a:stretch>
          </p:blipFill>
          <p:spPr>
            <a:xfrm>
              <a:off x="16802707" y="0"/>
              <a:ext cx="3105698" cy="153262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alphaModFix amt="65999"/>
            </a:blip>
            <a:srcRect l="1329" t="42558" b="18009"/>
            <a:stretch>
              <a:fillRect/>
            </a:stretch>
          </p:blipFill>
          <p:spPr>
            <a:xfrm>
              <a:off x="20257380" y="0"/>
              <a:ext cx="3105698" cy="1538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695951" y="3667447"/>
            <a:ext cx="9955612" cy="5185587"/>
            <a:chOff x="-40473" y="455379"/>
            <a:chExt cx="13274149" cy="6914117"/>
          </a:xfrm>
        </p:grpSpPr>
        <p:sp>
          <p:nvSpPr>
            <p:cNvPr id="4" name="TextBox 4"/>
            <p:cNvSpPr txBox="1"/>
            <p:nvPr/>
          </p:nvSpPr>
          <p:spPr>
            <a:xfrm>
              <a:off x="-40473" y="455379"/>
              <a:ext cx="13274149" cy="69141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Link chronicity – complexity is not straightforward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Seems true in weaker welfare systems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Comes from US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In some countries all homeless people have complex problems irrespective of the time homeless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Housing First for all </a:t>
              </a: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The longer homeless, the more problems </a:t>
            </a:r>
          </a:p>
        </p:txBody>
      </p:sp>
    </p:spTree>
    <p:extLst>
      <p:ext uri="{BB962C8B-B14F-4D97-AF65-F5344CB8AC3E}">
        <p14:creationId xmlns:p14="http://schemas.microsoft.com/office/powerpoint/2010/main" val="410818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695951" y="4305300"/>
            <a:ext cx="9955612" cy="4236609"/>
            <a:chOff x="-40473" y="1305850"/>
            <a:chExt cx="13274149" cy="5648812"/>
          </a:xfrm>
        </p:grpSpPr>
        <p:sp>
          <p:nvSpPr>
            <p:cNvPr id="4" name="TextBox 4"/>
            <p:cNvSpPr txBox="1"/>
            <p:nvPr/>
          </p:nvSpPr>
          <p:spPr>
            <a:xfrm>
              <a:off x="-40473" y="1305850"/>
              <a:ext cx="13274149" cy="56488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Health of homeless people is worse but lets not exaggerate…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People who die while homeless (shelter or in street) on average less than 50. 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Better use health policy/services as 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instrument</a:t>
              </a: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 to address homelessness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Life expectancy of chronic homeless in &lt; 50</a:t>
            </a:r>
          </a:p>
        </p:txBody>
      </p:sp>
    </p:spTree>
    <p:extLst>
      <p:ext uri="{BB962C8B-B14F-4D97-AF65-F5344CB8AC3E}">
        <p14:creationId xmlns:p14="http://schemas.microsoft.com/office/powerpoint/2010/main" val="183233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695951" y="4305300"/>
            <a:ext cx="9955612" cy="3726191"/>
            <a:chOff x="-40473" y="1305850"/>
            <a:chExt cx="13274149" cy="4968255"/>
          </a:xfrm>
        </p:grpSpPr>
        <p:sp>
          <p:nvSpPr>
            <p:cNvPr id="4" name="TextBox 4"/>
            <p:cNvSpPr txBox="1"/>
            <p:nvPr/>
          </p:nvSpPr>
          <p:spPr>
            <a:xfrm>
              <a:off x="-40473" y="1305850"/>
              <a:ext cx="13274149" cy="43835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No evidence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General public often supports 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wrong </a:t>
              </a: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solutions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Committed policy makers advance quicker in 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stealth</a:t>
              </a: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 way 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2774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Public awareness key for effective homeless policies </a:t>
            </a:r>
          </a:p>
        </p:txBody>
      </p:sp>
    </p:spTree>
    <p:extLst>
      <p:ext uri="{BB962C8B-B14F-4D97-AF65-F5344CB8AC3E}">
        <p14:creationId xmlns:p14="http://schemas.microsoft.com/office/powerpoint/2010/main" val="305708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695951" y="4305300"/>
            <a:ext cx="9955612" cy="3762120"/>
            <a:chOff x="-40473" y="1305850"/>
            <a:chExt cx="13274149" cy="5016160"/>
          </a:xfrm>
        </p:grpSpPr>
        <p:sp>
          <p:nvSpPr>
            <p:cNvPr id="4" name="TextBox 4"/>
            <p:cNvSpPr txBox="1"/>
            <p:nvPr/>
          </p:nvSpPr>
          <p:spPr>
            <a:xfrm>
              <a:off x="-40473" y="1305850"/>
              <a:ext cx="13274149" cy="50161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Of course not !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At least not in EU as a whole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But change of paradigm definitively is  </a:t>
              </a:r>
            </a:p>
            <a:p>
              <a:pPr>
                <a:lnSpc>
                  <a:spcPts val="3703"/>
                </a:lnSpc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Ending homelessness in EU by 2030 is possible</a:t>
            </a:r>
          </a:p>
        </p:txBody>
      </p:sp>
    </p:spTree>
    <p:extLst>
      <p:ext uri="{BB962C8B-B14F-4D97-AF65-F5344CB8AC3E}">
        <p14:creationId xmlns:p14="http://schemas.microsoft.com/office/powerpoint/2010/main" val="330229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726306" y="3737881"/>
            <a:ext cx="9010606" cy="4293611"/>
            <a:chOff x="0" y="549290"/>
            <a:chExt cx="12014141" cy="5724815"/>
          </a:xfrm>
        </p:grpSpPr>
        <p:sp>
          <p:nvSpPr>
            <p:cNvPr id="4" name="TextBox 4"/>
            <p:cNvSpPr txBox="1"/>
            <p:nvPr/>
          </p:nvSpPr>
          <p:spPr>
            <a:xfrm>
              <a:off x="0" y="549290"/>
              <a:ext cx="12014141" cy="5016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No clear link between size of social housing stock and number homeless people/trends homelessness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Ex  Vienna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Targeting matters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Ex The Netherlands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The more social housing, the fewer homeless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726306" y="3467100"/>
            <a:ext cx="9010606" cy="5660076"/>
            <a:chOff x="0" y="188249"/>
            <a:chExt cx="12014141" cy="7546768"/>
          </a:xfrm>
        </p:grpSpPr>
        <p:sp>
          <p:nvSpPr>
            <p:cNvPr id="4" name="TextBox 4"/>
            <p:cNvSpPr txBox="1"/>
            <p:nvPr/>
          </p:nvSpPr>
          <p:spPr>
            <a:xfrm>
              <a:off x="0" y="188249"/>
              <a:ext cx="12014141" cy="7546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No clear link between level/trends of poverty and size/trends homelessness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Measured as AROP (inequality)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Ex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Czechia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France vs UK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Homelessness is 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distinct</a:t>
              </a: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 problem in need of 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distinct</a:t>
              </a: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 solution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Less poverty produces less homelessness</a:t>
            </a:r>
          </a:p>
        </p:txBody>
      </p:sp>
    </p:spTree>
    <p:extLst>
      <p:ext uri="{BB962C8B-B14F-4D97-AF65-F5344CB8AC3E}">
        <p14:creationId xmlns:p14="http://schemas.microsoft.com/office/powerpoint/2010/main" val="211438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726306" y="3705224"/>
            <a:ext cx="9010606" cy="4711098"/>
            <a:chOff x="0" y="505748"/>
            <a:chExt cx="12014141" cy="6281464"/>
          </a:xfrm>
        </p:grpSpPr>
        <p:sp>
          <p:nvSpPr>
            <p:cNvPr id="4" name="TextBox 4"/>
            <p:cNvSpPr txBox="1"/>
            <p:nvPr/>
          </p:nvSpPr>
          <p:spPr>
            <a:xfrm>
              <a:off x="0" y="505748"/>
              <a:ext cx="12014141" cy="6281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No evidence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Fund raising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Clear combination of causes and triggers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But children of 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everybody</a:t>
              </a: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 might be at risk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Everybody can fall into homelessness</a:t>
            </a:r>
          </a:p>
        </p:txBody>
      </p:sp>
    </p:spTree>
    <p:extLst>
      <p:ext uri="{BB962C8B-B14F-4D97-AF65-F5344CB8AC3E}">
        <p14:creationId xmlns:p14="http://schemas.microsoft.com/office/powerpoint/2010/main" val="186973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726306" y="3705224"/>
            <a:ext cx="9010606" cy="5185587"/>
            <a:chOff x="0" y="505748"/>
            <a:chExt cx="12014141" cy="6914116"/>
          </a:xfrm>
        </p:grpSpPr>
        <p:sp>
          <p:nvSpPr>
            <p:cNvPr id="4" name="TextBox 4"/>
            <p:cNvSpPr txBox="1"/>
            <p:nvPr/>
          </p:nvSpPr>
          <p:spPr>
            <a:xfrm>
              <a:off x="0" y="505748"/>
              <a:ext cx="12014141" cy="6914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App 600.000 beds in shelter and growing (rapidly in some countries) 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Few 10.000 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beds</a:t>
              </a: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 in Housing First, also growing 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Nowhere near tipping point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We need some 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hygiene</a:t>
              </a: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 when using concept of Housing First </a:t>
              </a: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i="1" spc="416" dirty="0">
                <a:solidFill>
                  <a:srgbClr val="FFFFFF"/>
                </a:solidFill>
                <a:latin typeface="League Spartan"/>
              </a:rPr>
              <a:t>We</a:t>
            </a: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 are </a:t>
            </a:r>
            <a:r>
              <a:rPr lang="en-US" sz="5200" i="1" spc="416" dirty="0">
                <a:solidFill>
                  <a:srgbClr val="FFFFFF"/>
                </a:solidFill>
                <a:latin typeface="League Spartan"/>
              </a:rPr>
              <a:t>doing</a:t>
            </a: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 Housing First </a:t>
            </a:r>
          </a:p>
        </p:txBody>
      </p:sp>
    </p:spTree>
    <p:extLst>
      <p:ext uri="{BB962C8B-B14F-4D97-AF65-F5344CB8AC3E}">
        <p14:creationId xmlns:p14="http://schemas.microsoft.com/office/powerpoint/2010/main" val="389950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726306" y="3705224"/>
            <a:ext cx="9010606" cy="6609053"/>
            <a:chOff x="0" y="505748"/>
            <a:chExt cx="12014141" cy="8812071"/>
          </a:xfrm>
        </p:grpSpPr>
        <p:sp>
          <p:nvSpPr>
            <p:cNvPr id="4" name="TextBox 4"/>
            <p:cNvSpPr txBox="1"/>
            <p:nvPr/>
          </p:nvSpPr>
          <p:spPr>
            <a:xfrm>
              <a:off x="0" y="505748"/>
              <a:ext cx="12014141" cy="8812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Extremely difficult to refine combination of causes &amp; triggers that capture only those who will be homeless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Canon &amp; fly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 err="1">
                  <a:solidFill>
                    <a:srgbClr val="FFFFFF"/>
                  </a:solidFill>
                  <a:latin typeface="Glacial Indifference"/>
                </a:rPr>
                <a:t>Esp</a:t>
              </a: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 youth homelessness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Rapid detection/intervention/rehousing might be more effective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Understanding on how prevention works needs 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boost</a:t>
              </a: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2774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Preventing homelessness is more effective than tackling it</a:t>
            </a:r>
          </a:p>
        </p:txBody>
      </p:sp>
    </p:spTree>
    <p:extLst>
      <p:ext uri="{BB962C8B-B14F-4D97-AF65-F5344CB8AC3E}">
        <p14:creationId xmlns:p14="http://schemas.microsoft.com/office/powerpoint/2010/main" val="270990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726306" y="3705224"/>
            <a:ext cx="9010606" cy="6609053"/>
            <a:chOff x="0" y="505748"/>
            <a:chExt cx="12014141" cy="8812071"/>
          </a:xfrm>
        </p:grpSpPr>
        <p:sp>
          <p:nvSpPr>
            <p:cNvPr id="4" name="TextBox 4"/>
            <p:cNvSpPr txBox="1"/>
            <p:nvPr/>
          </p:nvSpPr>
          <p:spPr>
            <a:xfrm>
              <a:off x="0" y="505748"/>
              <a:ext cx="12014141" cy="8812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Had serious homeless problem before homeless strategy started</a:t>
              </a: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Housing market is stressed </a:t>
              </a: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Is also affected by migration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Key to success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Time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Pragmatism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Consensus  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Finland too different to be example </a:t>
            </a:r>
          </a:p>
        </p:txBody>
      </p:sp>
    </p:spTree>
    <p:extLst>
      <p:ext uri="{BB962C8B-B14F-4D97-AF65-F5344CB8AC3E}">
        <p14:creationId xmlns:p14="http://schemas.microsoft.com/office/powerpoint/2010/main" val="202900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695951" y="3667447"/>
            <a:ext cx="9955612" cy="7083542"/>
            <a:chOff x="-40473" y="455379"/>
            <a:chExt cx="13274149" cy="9444723"/>
          </a:xfrm>
        </p:grpSpPr>
        <p:sp>
          <p:nvSpPr>
            <p:cNvPr id="4" name="TextBox 4"/>
            <p:cNvSpPr txBox="1"/>
            <p:nvPr/>
          </p:nvSpPr>
          <p:spPr>
            <a:xfrm>
              <a:off x="-40473" y="455379"/>
              <a:ext cx="13274149" cy="94447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Per population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1,7% (US) vs 1,5% (EU)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Downward trend in US in last decade, upward in EU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But more visible in US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More unsheltered than sheltered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Pride of EU on 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social model </a:t>
              </a: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misplaced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Weak social welfare but surprisingly effective intervention for most deprived in US.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More homeless people in US than in EU </a:t>
            </a:r>
          </a:p>
        </p:txBody>
      </p:sp>
    </p:spTree>
    <p:extLst>
      <p:ext uri="{BB962C8B-B14F-4D97-AF65-F5344CB8AC3E}">
        <p14:creationId xmlns:p14="http://schemas.microsoft.com/office/powerpoint/2010/main" val="208623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43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695951" y="3667447"/>
            <a:ext cx="9955612" cy="7558031"/>
            <a:chOff x="-40473" y="455379"/>
            <a:chExt cx="13274149" cy="10077375"/>
          </a:xfrm>
        </p:grpSpPr>
        <p:sp>
          <p:nvSpPr>
            <p:cNvPr id="4" name="TextBox 4"/>
            <p:cNvSpPr txBox="1"/>
            <p:nvPr/>
          </p:nvSpPr>
          <p:spPr>
            <a:xfrm>
              <a:off x="-40473" y="455379"/>
              <a:ext cx="13274149" cy="100773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Per population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1,7% (US) vs 1,5% (EU)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Downward trend in US in last decade, upward in EU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But more visible in US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More unsheltered than sheltered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Pride of EU on 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social model </a:t>
              </a: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misplaced</a:t>
              </a:r>
              <a:r>
                <a:rPr lang="en-US" sz="2645" i="1" spc="317" dirty="0">
                  <a:solidFill>
                    <a:srgbClr val="FFFFFF"/>
                  </a:solidFill>
                  <a:latin typeface="Glacial Indifference"/>
                </a:rPr>
                <a:t> 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Weak social welfare but surprisingly effective intervention for most deprived in US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Glacial Indifference"/>
                </a:rPr>
                <a:t>Targeting required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183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League Spartan"/>
              </a:rPr>
              <a:t>More homeless people in US than in EU </a:t>
            </a:r>
          </a:p>
        </p:txBody>
      </p:sp>
    </p:spTree>
    <p:extLst>
      <p:ext uri="{BB962C8B-B14F-4D97-AF65-F5344CB8AC3E}">
        <p14:creationId xmlns:p14="http://schemas.microsoft.com/office/powerpoint/2010/main" val="306850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433E9C77D2A43B074F977E6CE7ABC" ma:contentTypeVersion="9" ma:contentTypeDescription="Crée un document." ma:contentTypeScope="" ma:versionID="1aa24083c80d9dbf97c7d49907412d65">
  <xsd:schema xmlns:xsd="http://www.w3.org/2001/XMLSchema" xmlns:xs="http://www.w3.org/2001/XMLSchema" xmlns:p="http://schemas.microsoft.com/office/2006/metadata/properties" xmlns:ns3="80cdcf76-6000-4c59-b235-b572c95c12f7" targetNamespace="http://schemas.microsoft.com/office/2006/metadata/properties" ma:root="true" ma:fieldsID="8e30f6f1c98db6a05ab047176582d2f2" ns3:_="">
    <xsd:import namespace="80cdcf76-6000-4c59-b235-b572c95c12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dcf76-6000-4c59-b235-b572c95c1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69BC1A-A147-4DBC-A42F-81B2EB585D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5C5D5E-90D1-4CD9-8316-1440ADA69B5D}">
  <ds:schemaRefs>
    <ds:schemaRef ds:uri="80cdcf76-6000-4c59-b235-b572c95c12f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B0D29B-DD7B-482B-9A3F-B1AC15D68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cdcf76-6000-4c59-b235-b572c95c12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495</Words>
  <Application>Microsoft Office PowerPoint</Application>
  <PresentationFormat>Custom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Glacial Indifference</vt:lpstr>
      <vt:lpstr>Glacial Indifference Bold</vt:lpstr>
      <vt:lpstr>Calibri</vt:lpstr>
      <vt:lpstr>League Spartan</vt:lpstr>
      <vt:lpstr>League Spartan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Conference 2022 - Presentation for speakers</dc:title>
  <dc:creator>user</dc:creator>
  <cp:lastModifiedBy>Information</cp:lastModifiedBy>
  <cp:revision>9</cp:revision>
  <dcterms:created xsi:type="dcterms:W3CDTF">2006-08-16T00:00:00Z</dcterms:created>
  <dcterms:modified xsi:type="dcterms:W3CDTF">2022-06-10T07:44:41Z</dcterms:modified>
  <dc:identifier>DAE_ogjTSas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0x010100CB2433E9C77D2A43B074F977E6CE7ABC</vt:lpwstr>
  </property>
</Properties>
</file>