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0" r:id="rId13"/>
    <p:sldId id="262" r:id="rId14"/>
    <p:sldId id="267" r:id="rId15"/>
    <p:sldId id="268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lacial Indifference" panose="020B0604020202020204" charset="0"/>
      <p:regular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656" autoAdjust="0"/>
  </p:normalViewPr>
  <p:slideViewPr>
    <p:cSldViewPr>
      <p:cViewPr varScale="1">
        <p:scale>
          <a:sx n="39" d="100"/>
          <a:sy n="39" d="100"/>
        </p:scale>
        <p:origin x="9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85755" y="3277878"/>
            <a:ext cx="11316491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29"/>
              </a:lnSpc>
            </a:pPr>
            <a:r>
              <a:rPr lang="en-US" sz="842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Spotlight on Danish Homelessness Strategy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8865552"/>
            <a:ext cx="18288000" cy="1488123"/>
            <a:chOff x="0" y="0"/>
            <a:chExt cx="6671512" cy="5428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1512" cy="542871"/>
            </a:xfrm>
            <a:custGeom>
              <a:avLst/>
              <a:gdLst/>
              <a:ahLst/>
              <a:cxnLst/>
              <a:rect l="l" t="t" r="r" b="b"/>
              <a:pathLst>
                <a:path w="6671512" h="542871">
                  <a:moveTo>
                    <a:pt x="0" y="0"/>
                  </a:moveTo>
                  <a:lnTo>
                    <a:pt x="6671512" y="0"/>
                  </a:lnTo>
                  <a:lnTo>
                    <a:pt x="6671512" y="542871"/>
                  </a:lnTo>
                  <a:lnTo>
                    <a:pt x="0" y="542871"/>
                  </a:lnTo>
                  <a:close/>
                </a:path>
              </a:pathLst>
            </a:custGeom>
            <a:solidFill>
              <a:srgbClr val="4B7BA5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526430" y="7471817"/>
            <a:ext cx="2103462" cy="22436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8121285"/>
            <a:ext cx="14773935" cy="720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476"/>
              </a:lnSpc>
            </a:pPr>
            <a:r>
              <a:rPr lang="en-US" sz="547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FEANTSA POLICY CONFERENCE 2022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9169" y="8770302"/>
            <a:ext cx="12062790" cy="772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79"/>
              </a:lnSpc>
            </a:pPr>
            <a:r>
              <a:rPr lang="en-US" sz="469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 Vision for Ending Homelessness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0" y="-1"/>
            <a:ext cx="18288000" cy="1421197"/>
            <a:chOff x="0" y="0"/>
            <a:chExt cx="9078022" cy="7077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78022" cy="707757"/>
            </a:xfrm>
            <a:custGeom>
              <a:avLst/>
              <a:gdLst/>
              <a:ahLst/>
              <a:cxnLst/>
              <a:rect l="l" t="t" r="r" b="b"/>
              <a:pathLst>
                <a:path w="9078022" h="707757">
                  <a:moveTo>
                    <a:pt x="0" y="0"/>
                  </a:moveTo>
                  <a:lnTo>
                    <a:pt x="9078022" y="0"/>
                  </a:lnTo>
                  <a:lnTo>
                    <a:pt x="9078022" y="707757"/>
                  </a:lnTo>
                  <a:lnTo>
                    <a:pt x="0" y="70775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82846" y="131258"/>
            <a:ext cx="17522308" cy="1154076"/>
            <a:chOff x="0" y="0"/>
            <a:chExt cx="23363078" cy="153876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alphaModFix amt="47000"/>
            </a:blip>
            <a:srcRect t="39319" r="7661" b="4452"/>
            <a:stretch>
              <a:fillRect/>
            </a:stretch>
          </p:blipFill>
          <p:spPr>
            <a:xfrm>
              <a:off x="0" y="0"/>
              <a:ext cx="3105698" cy="153262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alphaModFix amt="55000"/>
            </a:blip>
            <a:srcRect l="3688" t="5725" b="22936"/>
            <a:stretch>
              <a:fillRect/>
            </a:stretch>
          </p:blipFill>
          <p:spPr>
            <a:xfrm>
              <a:off x="6719395" y="6140"/>
              <a:ext cx="3105698" cy="1532627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alphaModFix amt="57000"/>
            </a:blip>
            <a:srcRect l="1601" t="13625" b="18850"/>
            <a:stretch>
              <a:fillRect/>
            </a:stretch>
          </p:blipFill>
          <p:spPr>
            <a:xfrm>
              <a:off x="10083311" y="12281"/>
              <a:ext cx="3105698" cy="152648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alphaModFix amt="70000"/>
            </a:blip>
            <a:srcRect l="13862" t="7368" b="7352"/>
            <a:stretch>
              <a:fillRect/>
            </a:stretch>
          </p:blipFill>
          <p:spPr>
            <a:xfrm>
              <a:off x="3359698" y="6140"/>
              <a:ext cx="3105698" cy="152648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>
              <a:alphaModFix amt="53000"/>
            </a:blip>
            <a:srcRect t="13136" b="13136"/>
            <a:stretch>
              <a:fillRect/>
            </a:stretch>
          </p:blipFill>
          <p:spPr>
            <a:xfrm>
              <a:off x="13443009" y="12281"/>
              <a:ext cx="3105698" cy="152648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>
              <a:alphaModFix amt="52000"/>
            </a:blip>
            <a:srcRect l="14126" t="38514" r="20573" b="13148"/>
            <a:stretch>
              <a:fillRect/>
            </a:stretch>
          </p:blipFill>
          <p:spPr>
            <a:xfrm>
              <a:off x="16802707" y="0"/>
              <a:ext cx="3105698" cy="153262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9">
              <a:alphaModFix amt="65999"/>
            </a:blip>
            <a:srcRect l="1329" t="42558" b="18009"/>
            <a:stretch>
              <a:fillRect/>
            </a:stretch>
          </p:blipFill>
          <p:spPr>
            <a:xfrm>
              <a:off x="20257380" y="0"/>
              <a:ext cx="3105698" cy="15387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208785" cy="10287000"/>
          </a:xfrm>
          <a:prstGeom prst="rect">
            <a:avLst/>
          </a:prstGeom>
          <a:solidFill>
            <a:srgbClr val="4B7BA5"/>
          </a:solidFill>
        </p:spPr>
        <p:txBody>
          <a:bodyPr/>
          <a:lstStyle/>
          <a:p>
            <a:endParaRPr lang="da-DK" sz="4800" b="1" dirty="0">
              <a:solidFill>
                <a:schemeClr val="bg1"/>
              </a:solidFill>
            </a:endParaRPr>
          </a:p>
          <a:p>
            <a:endParaRPr lang="da-DK" sz="4800" b="1" dirty="0">
              <a:solidFill>
                <a:schemeClr val="bg1"/>
              </a:solidFill>
            </a:endParaRPr>
          </a:p>
          <a:p>
            <a:endParaRPr lang="da-DK" sz="4800" b="1" dirty="0">
              <a:solidFill>
                <a:schemeClr val="bg1"/>
              </a:solidFill>
            </a:endParaRPr>
          </a:p>
          <a:p>
            <a:pPr algn="ctr"/>
            <a:endParaRPr lang="da-DK" sz="4800" b="1" dirty="0">
              <a:solidFill>
                <a:schemeClr val="bg1"/>
              </a:solidFill>
            </a:endParaRPr>
          </a:p>
          <a:p>
            <a:pPr algn="ctr"/>
            <a:r>
              <a:rPr lang="da-DK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</a:p>
          <a:p>
            <a:pPr algn="ctr"/>
            <a:r>
              <a:rPr lang="da-DK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da-DK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a-DK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</a:p>
          <a:p>
            <a:pPr algn="ctr"/>
            <a:r>
              <a:rPr lang="da-DK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</a:t>
            </a:r>
            <a:r>
              <a:rPr lang="da-DK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da-DK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018011" y="921544"/>
            <a:ext cx="10611535" cy="1723667"/>
            <a:chOff x="0" y="-142875"/>
            <a:chExt cx="14148713" cy="2298223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4142197" cy="4518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4148713" cy="1685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0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0" b="0" i="0" u="none" strike="noStrike" kern="1200" cap="none" spc="8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Collaboration is key</a:t>
              </a:r>
            </a:p>
          </p:txBody>
        </p:sp>
      </p:grpSp>
      <p:sp>
        <p:nvSpPr>
          <p:cNvPr id="10" name="Tekstfelt 9">
            <a:extLst>
              <a:ext uri="{FF2B5EF4-FFF2-40B4-BE49-F238E27FC236}">
                <a16:creationId xmlns:a16="http://schemas.microsoft.com/office/drawing/2014/main" id="{B010602A-24A9-93E1-E047-B9329B0CABF1}"/>
              </a:ext>
            </a:extLst>
          </p:cNvPr>
          <p:cNvSpPr txBox="1"/>
          <p:nvPr/>
        </p:nvSpPr>
        <p:spPr>
          <a:xfrm>
            <a:off x="5638801" y="3543300"/>
            <a:ext cx="1211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</a:t>
            </a:r>
            <a:r>
              <a:rPr lang="en-US" sz="3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stategy</a:t>
            </a: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result of significant preparatory work with an involving process across all stakeholders in the homelessness area.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helped to qualify the strategy and has provided co-ownership among the 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Establishing a national partnership of central stakeholders will ensure a systemic monitoring of the progress of the transition, and a continued co-ownership of the common goal.</a:t>
            </a:r>
          </a:p>
          <a:p>
            <a:endParaRPr lang="en-US" sz="3000" dirty="0">
              <a:solidFill>
                <a:schemeClr val="bg1"/>
              </a:solidFill>
              <a:latin typeface="League Spartan Italics"/>
            </a:endParaRPr>
          </a:p>
          <a:p>
            <a:endParaRPr lang="da-DK" sz="3000" dirty="0">
              <a:solidFill>
                <a:schemeClr val="bg1"/>
              </a:solidFill>
              <a:latin typeface="League Spartan Itali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86526"/>
            <a:ext cx="18288000" cy="3064187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8" name="TextBox 8"/>
          <p:cNvSpPr txBox="1"/>
          <p:nvPr/>
        </p:nvSpPr>
        <p:spPr>
          <a:xfrm>
            <a:off x="1295400" y="788299"/>
            <a:ext cx="15269262" cy="1148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Key issues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1840859-C58A-C03C-C9BA-D1D0EA89B08A}"/>
              </a:ext>
            </a:extLst>
          </p:cNvPr>
          <p:cNvSpPr txBox="1"/>
          <p:nvPr/>
        </p:nvSpPr>
        <p:spPr>
          <a:xfrm>
            <a:off x="914400" y="3619500"/>
            <a:ext cx="990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altLang="da-DK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a-DK" altLang="da-DK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da-DK" altLang="da-DK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a-DK" altLang="da-DK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da-DK" altLang="da-DK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da-DK" altLang="da-DK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Housing First </a:t>
            </a:r>
            <a:r>
              <a:rPr lang="da-DK" altLang="da-DK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da-DK" altLang="da-DK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da-DK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da-DK" altLang="da-DK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practice of </a:t>
            </a: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</a:t>
            </a:r>
            <a:r>
              <a:rPr lang="da-DK" altLang="da-DK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a-DK" altLang="da-DK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homelessness</a:t>
            </a:r>
            <a:r>
              <a:rPr lang="da-DK" altLang="da-DK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social support </a:t>
            </a: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da-DK" altLang="da-DK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da-DK" altLang="da-DK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</a:t>
            </a: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da-DK" altLang="da-DK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da-DK" altLang="da-DK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 the Housing First approach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da-DK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da-DK" altLang="da-DK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provision of </a:t>
            </a: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da-DK" altLang="da-DK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  <a:endParaRPr lang="da-DK" altLang="da-DK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altLang="da-DK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altLang="da-DK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 and </a:t>
            </a: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da-DK" altLang="da-DK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a-DK" altLang="da-DK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relevant </a:t>
            </a:r>
            <a:r>
              <a:rPr lang="da-DK" altLang="da-DK" sz="3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da-DK" altLang="da-DK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dirty="0">
              <a:latin typeface="League Spartan Italics"/>
            </a:endParaRPr>
          </a:p>
        </p:txBody>
      </p:sp>
      <p:pic>
        <p:nvPicPr>
          <p:cNvPr id="6" name="Billede 5" descr="C:\Users\B042144\AppData\Local\Microsoft\Windows\Temporary Internet Files\Content.Word\Kommune tandhjul_final3.png">
            <a:extLst>
              <a:ext uri="{FF2B5EF4-FFF2-40B4-BE49-F238E27FC236}">
                <a16:creationId xmlns:a16="http://schemas.microsoft.com/office/drawing/2014/main" id="{E5AEF394-0B32-9973-FC43-6E6D2BAAF07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873" y="4610100"/>
            <a:ext cx="5287062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71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79215" y="0"/>
            <a:ext cx="5208785" cy="10374612"/>
          </a:xfrm>
          <a:prstGeom prst="rect">
            <a:avLst/>
          </a:prstGeom>
          <a:solidFill>
            <a:srgbClr val="1E365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921544"/>
            <a:ext cx="10611535" cy="1723667"/>
            <a:chOff x="0" y="-142875"/>
            <a:chExt cx="14148713" cy="2298223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4142197" cy="45188"/>
            </a:xfrm>
            <a:prstGeom prst="rect">
              <a:avLst/>
            </a:prstGeom>
            <a:solidFill>
              <a:srgbClr val="1E365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4148713" cy="1685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7500" spc="825" dirty="0">
                  <a:solidFill>
                    <a:srgbClr val="1E36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Questions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234552" y="4470569"/>
            <a:ext cx="2995040" cy="333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endParaRPr lang="en-US" sz="3700" spc="443" dirty="0">
              <a:solidFill>
                <a:srgbClr val="FFFFFF"/>
              </a:solidFill>
              <a:latin typeface="League Spartan Italics"/>
            </a:endParaRPr>
          </a:p>
          <a:p>
            <a:pPr algn="ctr">
              <a:lnSpc>
                <a:spcPts val="5180"/>
              </a:lnSpc>
            </a:pPr>
            <a:r>
              <a:rPr lang="en-US" sz="3700" spc="4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Home for All Alliance</a:t>
            </a:r>
          </a:p>
          <a:p>
            <a:pPr algn="ctr">
              <a:lnSpc>
                <a:spcPts val="5180"/>
              </a:lnSpc>
            </a:pPr>
            <a:endParaRPr lang="en-US" sz="3700" spc="443" dirty="0">
              <a:solidFill>
                <a:srgbClr val="FFFFFF"/>
              </a:solidFill>
              <a:latin typeface="League Spartan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395744" y="1779805"/>
            <a:ext cx="4575728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algn="just">
              <a:lnSpc>
                <a:spcPts val="4480"/>
              </a:lnSpc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7A71C66-9EBC-EBC3-808C-A1DB283B9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445" y="7270294"/>
            <a:ext cx="1263254" cy="6534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F87D7F42-0F60-0694-ECB3-19D95D9396E4}"/>
              </a:ext>
            </a:extLst>
          </p:cNvPr>
          <p:cNvSpPr txBox="1"/>
          <p:nvPr/>
        </p:nvSpPr>
        <p:spPr>
          <a:xfrm>
            <a:off x="1028700" y="5187306"/>
            <a:ext cx="1060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a-DK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a-DK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da-DK" sz="7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da-DK" sz="7200" dirty="0">
                <a:solidFill>
                  <a:schemeClr val="bg1"/>
                </a:solidFill>
                <a:latin typeface="League Spartan Italics"/>
              </a:rPr>
              <a:t>!</a:t>
            </a:r>
          </a:p>
        </p:txBody>
      </p:sp>
      <p:sp>
        <p:nvSpPr>
          <p:cNvPr id="12" name="Pladsholder til tekst 2"/>
          <p:cNvSpPr>
            <a:spLocks noGrp="1"/>
          </p:cNvSpPr>
          <p:nvPr/>
        </p:nvSpPr>
        <p:spPr>
          <a:xfrm>
            <a:off x="14090544" y="2767365"/>
            <a:ext cx="3139048" cy="12092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-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-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-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-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096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079215" y="0"/>
            <a:ext cx="5208785" cy="10374612"/>
          </a:xfrm>
          <a:prstGeom prst="rect">
            <a:avLst/>
          </a:prstGeom>
          <a:solidFill>
            <a:srgbClr val="1E3653"/>
          </a:solidFill>
        </p:spPr>
      </p:sp>
      <p:grpSp>
        <p:nvGrpSpPr>
          <p:cNvPr id="3" name="Group 3"/>
          <p:cNvGrpSpPr/>
          <p:nvPr/>
        </p:nvGrpSpPr>
        <p:grpSpPr>
          <a:xfrm>
            <a:off x="1028700" y="921544"/>
            <a:ext cx="10611535" cy="1723667"/>
            <a:chOff x="0" y="-142875"/>
            <a:chExt cx="14148713" cy="2298223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4142197" cy="45188"/>
            </a:xfrm>
            <a:prstGeom prst="rect">
              <a:avLst/>
            </a:prstGeom>
            <a:solidFill>
              <a:srgbClr val="1E365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4148713" cy="16850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7500" spc="825" dirty="0">
                  <a:solidFill>
                    <a:srgbClr val="1E365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Making the Shift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264260" y="4602584"/>
            <a:ext cx="2995040" cy="333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endParaRPr lang="en-US" sz="3700" spc="443" dirty="0">
              <a:solidFill>
                <a:srgbClr val="FFFFFF"/>
              </a:solidFill>
              <a:latin typeface="League Spartan Italics"/>
            </a:endParaRPr>
          </a:p>
          <a:p>
            <a:pPr algn="ctr">
              <a:lnSpc>
                <a:spcPts val="5180"/>
              </a:lnSpc>
            </a:pPr>
            <a:r>
              <a:rPr lang="en-US" sz="3700" spc="4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Home for All Alliance</a:t>
            </a:r>
          </a:p>
          <a:p>
            <a:pPr algn="ctr">
              <a:lnSpc>
                <a:spcPts val="5180"/>
              </a:lnSpc>
            </a:pPr>
            <a:endParaRPr lang="en-US" sz="3700" spc="443" dirty="0">
              <a:solidFill>
                <a:srgbClr val="FFFFFF"/>
              </a:solidFill>
              <a:latin typeface="League Spartan Itali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395744" y="1779805"/>
            <a:ext cx="4575728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1" lvl="1" algn="just">
              <a:lnSpc>
                <a:spcPts val="4480"/>
              </a:lnSpc>
            </a:pPr>
            <a:endParaRPr lang="en-US" sz="3200" spc="384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7A71C66-9EBC-EBC3-808C-A1DB283B9B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0445" y="7270294"/>
            <a:ext cx="1263254" cy="65345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F87D7F42-0F60-0694-ECB3-19D95D9396E4}"/>
              </a:ext>
            </a:extLst>
          </p:cNvPr>
          <p:cNvSpPr txBox="1"/>
          <p:nvPr/>
        </p:nvSpPr>
        <p:spPr>
          <a:xfrm>
            <a:off x="1028700" y="3771900"/>
            <a:ext cx="106066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Danish National </a:t>
            </a:r>
            <a:r>
              <a:rPr lang="da-DK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da-DK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Housing First</a:t>
            </a:r>
            <a:r>
              <a:rPr lang="da-D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Pladsholder til tekst 2"/>
          <p:cNvSpPr>
            <a:spLocks noGrp="1"/>
          </p:cNvSpPr>
          <p:nvPr/>
        </p:nvSpPr>
        <p:spPr>
          <a:xfrm>
            <a:off x="14287500" y="2781300"/>
            <a:ext cx="2971800" cy="10871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-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-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-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-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999" y="5403115"/>
            <a:ext cx="1454851" cy="11266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5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9739" y="0"/>
            <a:ext cx="5208785" cy="10287000"/>
          </a:xfrm>
          <a:prstGeom prst="rect">
            <a:avLst/>
          </a:prstGeom>
          <a:solidFill>
            <a:srgbClr val="4B7BA5"/>
          </a:solidFill>
        </p:spPr>
      </p:sp>
      <p:grpSp>
        <p:nvGrpSpPr>
          <p:cNvPr id="3" name="Group 3"/>
          <p:cNvGrpSpPr/>
          <p:nvPr/>
        </p:nvGrpSpPr>
        <p:grpSpPr>
          <a:xfrm>
            <a:off x="5525313" y="921544"/>
            <a:ext cx="12229287" cy="2429448"/>
            <a:chOff x="-656931" y="-142875"/>
            <a:chExt cx="16305716" cy="3239265"/>
          </a:xfrm>
        </p:grpSpPr>
        <p:sp>
          <p:nvSpPr>
            <p:cNvPr id="4" name="AutoShape 4"/>
            <p:cNvSpPr/>
            <p:nvPr/>
          </p:nvSpPr>
          <p:spPr>
            <a:xfrm>
              <a:off x="0" y="2110160"/>
              <a:ext cx="14142197" cy="4518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656931" y="-142875"/>
              <a:ext cx="16305716" cy="32392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0500"/>
                </a:lnSpc>
              </a:pPr>
              <a:r>
                <a:rPr lang="en-US" sz="2000" spc="82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Homeless citizens week 6 (week of counting) in 2019</a:t>
              </a:r>
            </a:p>
            <a:p>
              <a:pPr>
                <a:lnSpc>
                  <a:spcPts val="10500"/>
                </a:lnSpc>
              </a:pPr>
              <a:endParaRPr lang="en-US" sz="2500" spc="825" dirty="0">
                <a:solidFill>
                  <a:srgbClr val="FFFFFF"/>
                </a:solidFill>
                <a:latin typeface="League Spartan Italic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38541" y="1479303"/>
            <a:ext cx="2995040" cy="3892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2000" spc="4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Counts of people living in homelessness  every second year since 2009</a:t>
            </a:r>
          </a:p>
          <a:p>
            <a:pPr algn="ctr">
              <a:lnSpc>
                <a:spcPts val="5180"/>
              </a:lnSpc>
            </a:pPr>
            <a:endParaRPr lang="en-US" sz="2000" spc="443" dirty="0">
              <a:solidFill>
                <a:srgbClr val="FFFFFF"/>
              </a:solidFill>
              <a:latin typeface="League Spartan Itali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38541" y="5905500"/>
            <a:ext cx="2995040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2000" spc="443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latest count shows a total of 6.431 people living in homelessness</a:t>
            </a:r>
          </a:p>
          <a:p>
            <a:pPr algn="ctr">
              <a:lnSpc>
                <a:spcPts val="5180"/>
              </a:lnSpc>
            </a:pPr>
            <a:endParaRPr lang="en-US" sz="2000" spc="443" dirty="0">
              <a:solidFill>
                <a:srgbClr val="FFFFFF"/>
              </a:solidFill>
              <a:latin typeface="League Spartan Italics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845108"/>
            <a:ext cx="8040846" cy="72348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86526"/>
            <a:ext cx="18288000" cy="3064187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8" name="TextBox 8"/>
          <p:cNvSpPr txBox="1"/>
          <p:nvPr/>
        </p:nvSpPr>
        <p:spPr>
          <a:xfrm>
            <a:off x="2028137" y="861532"/>
            <a:ext cx="14231725" cy="111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5"/>
              </a:lnSpc>
            </a:pPr>
            <a:r>
              <a:rPr lang="en-US" sz="6500" spc="6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Strategies in Denmark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D18D62EB-A964-F6AC-B87B-6323E0EFB7CA}"/>
              </a:ext>
            </a:extLst>
          </p:cNvPr>
          <p:cNvGrpSpPr/>
          <p:nvPr/>
        </p:nvGrpSpPr>
        <p:grpSpPr>
          <a:xfrm>
            <a:off x="2667000" y="3024126"/>
            <a:ext cx="12725400" cy="2261593"/>
            <a:chOff x="247502" y="1602978"/>
            <a:chExt cx="7675932" cy="1423443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0D847789-0F8E-6A11-2C01-72DB28227A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064"/>
            <a:stretch/>
          </p:blipFill>
          <p:spPr bwMode="auto">
            <a:xfrm>
              <a:off x="247502" y="1773238"/>
              <a:ext cx="6562157" cy="1253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E4886EE1-AF8A-8396-2318-E796D12306E4}"/>
                </a:ext>
              </a:extLst>
            </p:cNvPr>
            <p:cNvGrpSpPr/>
            <p:nvPr/>
          </p:nvGrpSpPr>
          <p:grpSpPr>
            <a:xfrm>
              <a:off x="6372201" y="1602978"/>
              <a:ext cx="1551233" cy="1423443"/>
              <a:chOff x="4207272" y="1601808"/>
              <a:chExt cx="1551233" cy="1423443"/>
            </a:xfrm>
          </p:grpSpPr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4C3D8369-35D5-11F8-BED1-34AE1DFA64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8" t="-1835" r="38462" b="68064"/>
              <a:stretch/>
            </p:blipFill>
            <p:spPr bwMode="auto">
              <a:xfrm>
                <a:off x="4207272" y="1700060"/>
                <a:ext cx="1551233" cy="1325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CD389C4C-9B0C-B38A-BB79-AABFA6F788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00" t="166" r="13021" b="77163"/>
              <a:stretch/>
            </p:blipFill>
            <p:spPr bwMode="auto">
              <a:xfrm>
                <a:off x="5224181" y="1601808"/>
                <a:ext cx="477625" cy="889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A7B4B911-8178-3802-2121-3F3BA1E7D220}"/>
              </a:ext>
            </a:extLst>
          </p:cNvPr>
          <p:cNvSpPr/>
          <p:nvPr/>
        </p:nvSpPr>
        <p:spPr>
          <a:xfrm>
            <a:off x="2209800" y="5138737"/>
            <a:ext cx="21370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  <a:t>Level: 1 2009-2013</a:t>
            </a:r>
          </a:p>
          <a:p>
            <a:pPr marL="171450" indent="-1714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national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homelessness strategy </a:t>
            </a:r>
          </a:p>
          <a:p>
            <a:pPr marL="171450" indent="-1714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17 municipalities</a:t>
            </a:r>
          </a:p>
          <a:p>
            <a:pPr marL="171450" indent="-1714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Method testing and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development in a Danish context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F970DA7-153A-DA27-3C74-E476BC5636D7}"/>
              </a:ext>
            </a:extLst>
          </p:cNvPr>
          <p:cNvSpPr/>
          <p:nvPr/>
        </p:nvSpPr>
        <p:spPr>
          <a:xfrm>
            <a:off x="5029200" y="5119687"/>
            <a:ext cx="2133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2: 2014-2016</a:t>
            </a:r>
          </a:p>
          <a:p>
            <a:pPr marL="171450" indent="-1714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 municipalities</a:t>
            </a:r>
          </a:p>
          <a:p>
            <a:pPr marL="171450" indent="-1714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Implementation of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Housing First and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supported housing</a:t>
            </a:r>
          </a:p>
          <a:p>
            <a:pPr marL="171450" indent="-1714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youth project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EDE8930E-D7F6-20A6-BD65-D5A1A1724B14}"/>
              </a:ext>
            </a:extLst>
          </p:cNvPr>
          <p:cNvSpPr/>
          <p:nvPr/>
        </p:nvSpPr>
        <p:spPr>
          <a:xfrm>
            <a:off x="7843057" y="5148262"/>
            <a:ext cx="21391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3: 2016-2019</a:t>
            </a:r>
          </a:p>
          <a:p>
            <a:pPr marL="171450" indent="-1714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≥25 municipalities</a:t>
            </a:r>
          </a:p>
          <a:p>
            <a:pPr marL="171450" indent="-1714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Dissemination and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implementation of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Housing First in even more municipalities</a:t>
            </a:r>
          </a:p>
          <a:p>
            <a:pPr marL="171450" indent="-1714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Testing of transitional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housing for young people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5778048D-8008-23AD-3BEA-2FFD71EE02F0}"/>
              </a:ext>
            </a:extLst>
          </p:cNvPr>
          <p:cNvSpPr/>
          <p:nvPr/>
        </p:nvSpPr>
        <p:spPr>
          <a:xfrm>
            <a:off x="10744200" y="5148262"/>
            <a:ext cx="2057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4: 2018-2021</a:t>
            </a:r>
          </a:p>
          <a:p>
            <a:pPr marL="171450" indent="-1714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≥25 municipalities</a:t>
            </a:r>
            <a:b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National Action plan to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combat homelessness 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Social Investment Initiatives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Housing First for youth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560C8C8F-13B6-AEFD-0247-29E5280D0B9C}"/>
              </a:ext>
            </a:extLst>
          </p:cNvPr>
          <p:cNvSpPr/>
          <p:nvPr/>
        </p:nvSpPr>
        <p:spPr>
          <a:xfrm>
            <a:off x="13006227" y="5143500"/>
            <a:ext cx="39101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>
                <a:latin typeface="Arial" panose="020B0604020202020204" pitchFamily="34" charset="0"/>
                <a:cs typeface="Arial" panose="020B0604020202020204" pitchFamily="34" charset="0"/>
              </a:rPr>
              <a:t>Level 5: 2021-</a:t>
            </a:r>
          </a:p>
          <a:p>
            <a:pPr marL="171450" indent="-171450"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political agreement 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affordable housing for people in homelessness and people at risk of homelessness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rearrangement of the economic incentive structure for the municipalities, to support the full implementation of Housing First in Denmark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 ongoing implementation. Affordable housing will be available before new demands are made on social support.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86526"/>
            <a:ext cx="18288000" cy="3064187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8" name="TextBox 8"/>
          <p:cNvSpPr txBox="1"/>
          <p:nvPr/>
        </p:nvSpPr>
        <p:spPr>
          <a:xfrm>
            <a:off x="2028137" y="861532"/>
            <a:ext cx="14231725" cy="112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Perspectives from the field</a:t>
            </a:r>
          </a:p>
        </p:txBody>
      </p:sp>
      <p:sp>
        <p:nvSpPr>
          <p:cNvPr id="3" name="Oval billedforklaring 2"/>
          <p:cNvSpPr/>
          <p:nvPr/>
        </p:nvSpPr>
        <p:spPr>
          <a:xfrm flipH="1">
            <a:off x="1371600" y="3528804"/>
            <a:ext cx="4254673" cy="251809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da-DK" sz="2800" dirty="0" err="1">
                <a:solidFill>
                  <a:schemeClr val="accent1">
                    <a:lumMod val="75000"/>
                  </a:schemeClr>
                </a:solidFill>
              </a:rPr>
              <a:t>shift</a:t>
            </a:r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 of a system not </a:t>
            </a:r>
            <a:r>
              <a:rPr lang="da-DK" sz="2800" dirty="0" err="1">
                <a:solidFill>
                  <a:schemeClr val="accent1">
                    <a:lumMod val="75000"/>
                  </a:schemeClr>
                </a:solidFill>
              </a:rPr>
              <a:t>only</a:t>
            </a:r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2800" dirty="0" err="1">
                <a:solidFill>
                  <a:schemeClr val="accent1">
                    <a:lumMod val="75000"/>
                  </a:schemeClr>
                </a:solidFill>
              </a:rPr>
              <a:t>shelter</a:t>
            </a:r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 system</a:t>
            </a:r>
          </a:p>
        </p:txBody>
      </p:sp>
      <p:sp>
        <p:nvSpPr>
          <p:cNvPr id="11" name="Oval billedforklaring 10"/>
          <p:cNvSpPr/>
          <p:nvPr/>
        </p:nvSpPr>
        <p:spPr>
          <a:xfrm>
            <a:off x="7391400" y="4500177"/>
            <a:ext cx="3829569" cy="2422409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err="1">
                <a:solidFill>
                  <a:schemeClr val="accent1">
                    <a:lumMod val="75000"/>
                  </a:schemeClr>
                </a:solidFill>
              </a:rPr>
              <a:t>Securing</a:t>
            </a:r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2800" dirty="0" err="1">
                <a:solidFill>
                  <a:schemeClr val="accent1">
                    <a:lumMod val="75000"/>
                  </a:schemeClr>
                </a:solidFill>
              </a:rPr>
              <a:t>resources</a:t>
            </a:r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 from </a:t>
            </a:r>
            <a:r>
              <a:rPr lang="da-DK" sz="2800" dirty="0" err="1">
                <a:solidFill>
                  <a:schemeClr val="accent1">
                    <a:lumMod val="75000"/>
                  </a:schemeClr>
                </a:solidFill>
              </a:rPr>
              <a:t>shelters</a:t>
            </a:r>
            <a:endParaRPr lang="da-DK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Oval billedforklaring 11"/>
          <p:cNvSpPr/>
          <p:nvPr/>
        </p:nvSpPr>
        <p:spPr>
          <a:xfrm flipH="1">
            <a:off x="4102273" y="6620661"/>
            <a:ext cx="3048000" cy="1889448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err="1">
                <a:solidFill>
                  <a:schemeClr val="accent1">
                    <a:lumMod val="75000"/>
                  </a:schemeClr>
                </a:solidFill>
              </a:rPr>
              <a:t>Affordable</a:t>
            </a:r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a-DK" sz="2800" dirty="0" err="1">
                <a:solidFill>
                  <a:schemeClr val="accent1">
                    <a:lumMod val="75000"/>
                  </a:schemeClr>
                </a:solidFill>
              </a:rPr>
              <a:t>housing</a:t>
            </a:r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         </a:t>
            </a:r>
          </a:p>
        </p:txBody>
      </p:sp>
      <p:sp>
        <p:nvSpPr>
          <p:cNvPr id="13" name="Oval billedforklaring 12"/>
          <p:cNvSpPr/>
          <p:nvPr/>
        </p:nvSpPr>
        <p:spPr>
          <a:xfrm>
            <a:off x="10515600" y="6922586"/>
            <a:ext cx="3447130" cy="2318237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err="1">
                <a:solidFill>
                  <a:schemeClr val="accent1">
                    <a:lumMod val="75000"/>
                  </a:schemeClr>
                </a:solidFill>
              </a:rPr>
              <a:t>Better</a:t>
            </a:r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 solutions for all </a:t>
            </a:r>
            <a:r>
              <a:rPr lang="da-DK" sz="2800" dirty="0" err="1">
                <a:solidFill>
                  <a:schemeClr val="accent1">
                    <a:lumMod val="75000"/>
                  </a:schemeClr>
                </a:solidFill>
              </a:rPr>
              <a:t>groups</a:t>
            </a:r>
            <a:endParaRPr lang="da-DK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Oval billedforklaring 13"/>
          <p:cNvSpPr/>
          <p:nvPr/>
        </p:nvSpPr>
        <p:spPr>
          <a:xfrm>
            <a:off x="11734800" y="3147101"/>
            <a:ext cx="3581157" cy="252285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accent1">
                    <a:lumMod val="75000"/>
                  </a:schemeClr>
                </a:solidFill>
              </a:rPr>
              <a:t>Proper and sufficient support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4876800" cy="10287000"/>
          </a:xfrm>
          <a:prstGeom prst="rect">
            <a:avLst/>
          </a:prstGeom>
          <a:solidFill>
            <a:srgbClr val="4B7BA5"/>
          </a:solidFill>
        </p:spPr>
      </p:sp>
      <p:sp>
        <p:nvSpPr>
          <p:cNvPr id="4" name="TextBox 4"/>
          <p:cNvSpPr txBox="1"/>
          <p:nvPr/>
        </p:nvSpPr>
        <p:spPr>
          <a:xfrm>
            <a:off x="5029200" y="723900"/>
            <a:ext cx="13079214" cy="87152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spc="3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2020 the National Board of Social Service carried out a survey about the barriers  to the full implementation of Housing First:</a:t>
            </a:r>
          </a:p>
          <a:p>
            <a:pPr algn="just">
              <a:lnSpc>
                <a:spcPct val="150000"/>
              </a:lnSpc>
            </a:pPr>
            <a:endParaRPr lang="en-US" sz="2400" b="1" spc="355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5468"/>
              </a:lnSpc>
            </a:pPr>
            <a:r>
              <a:rPr lang="en-US" b="1" i="1" spc="3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8 pct. of the target group is meet by an Housing First-method</a:t>
            </a:r>
          </a:p>
          <a:p>
            <a:pPr algn="just">
              <a:lnSpc>
                <a:spcPts val="5468"/>
              </a:lnSpc>
            </a:pPr>
            <a:r>
              <a:rPr lang="en-US" spc="3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barriers for full implementation of Housing First are: </a:t>
            </a:r>
          </a:p>
          <a:p>
            <a:pPr marL="800100" lvl="1" indent="-342900" algn="just">
              <a:lnSpc>
                <a:spcPts val="5468"/>
              </a:lnSpc>
              <a:buFont typeface="Arial" panose="020B0604020202020204" pitchFamily="34" charset="0"/>
              <a:buChar char="•"/>
            </a:pPr>
            <a:r>
              <a:rPr lang="en-US" spc="3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housing available to homeless citizens </a:t>
            </a:r>
          </a:p>
          <a:p>
            <a:pPr marL="800100" lvl="1" indent="-342900" algn="just">
              <a:lnSpc>
                <a:spcPts val="5468"/>
              </a:lnSpc>
              <a:buFont typeface="Arial" panose="020B0604020202020204" pitchFamily="34" charset="0"/>
              <a:buChar char="•"/>
            </a:pPr>
            <a:r>
              <a:rPr lang="en-US" spc="3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 across relevant subject areas internally in the municipalities and across sectors </a:t>
            </a:r>
          </a:p>
          <a:p>
            <a:pPr marL="800100" lvl="1" indent="-342900" algn="just">
              <a:lnSpc>
                <a:spcPts val="5468"/>
              </a:lnSpc>
              <a:buFont typeface="Arial" panose="020B0604020202020204" pitchFamily="34" charset="0"/>
              <a:buChar char="•"/>
            </a:pPr>
            <a:r>
              <a:rPr lang="en-US" spc="3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the Housing First approach as an effective approach  </a:t>
            </a:r>
          </a:p>
          <a:p>
            <a:pPr marL="800100" lvl="1" indent="-342900" algn="just">
              <a:lnSpc>
                <a:spcPts val="5468"/>
              </a:lnSpc>
              <a:buFont typeface="Arial" panose="020B0604020202020204" pitchFamily="34" charset="0"/>
              <a:buChar char="•"/>
            </a:pPr>
            <a:r>
              <a:rPr lang="en-US" spc="3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political and managerial prioritization of the Housing First approach in the municipalities and at national level </a:t>
            </a:r>
          </a:p>
          <a:p>
            <a:pPr marL="800100" lvl="1" indent="-342900" algn="just">
              <a:lnSpc>
                <a:spcPts val="5468"/>
              </a:lnSpc>
              <a:buFont typeface="Arial" panose="020B0604020202020204" pitchFamily="34" charset="0"/>
              <a:buChar char="•"/>
            </a:pPr>
            <a:r>
              <a:rPr lang="en-US" spc="35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incentive for the use of the Housing First approach</a:t>
            </a:r>
          </a:p>
          <a:p>
            <a:pPr algn="just">
              <a:lnSpc>
                <a:spcPts val="5468"/>
              </a:lnSpc>
            </a:pPr>
            <a:endParaRPr lang="en-US" sz="2000" spc="355" dirty="0">
              <a:solidFill>
                <a:srgbClr val="FFFFFF"/>
              </a:solidFill>
              <a:latin typeface="League Spartan Italics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1002011" y="2857500"/>
            <a:ext cx="29594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br>
              <a:rPr lang="da-DK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</a:t>
            </a:r>
            <a:br>
              <a:rPr lang="da-DK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da-DK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endParaRPr lang="da-DK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86526"/>
            <a:ext cx="18288000" cy="3064187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8" name="TextBox 8"/>
          <p:cNvSpPr txBox="1"/>
          <p:nvPr/>
        </p:nvSpPr>
        <p:spPr>
          <a:xfrm>
            <a:off x="2028137" y="861532"/>
            <a:ext cx="14231725" cy="1114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 political agreement</a:t>
            </a:r>
          </a:p>
        </p:txBody>
      </p:sp>
      <p:pic>
        <p:nvPicPr>
          <p:cNvPr id="10" name="Billede 9" descr="C:\Users\B042144\AppData\Local\Microsoft\Windows\Temporary Internet Files\Content.Word\Borgerrettede indsatser.png">
            <a:extLst>
              <a:ext uri="{FF2B5EF4-FFF2-40B4-BE49-F238E27FC236}">
                <a16:creationId xmlns:a16="http://schemas.microsoft.com/office/drawing/2014/main" id="{E58F43DB-3E3B-116F-0814-24948C1A43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4685018"/>
            <a:ext cx="3752800" cy="365888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41840859-C58A-C03C-C9BA-D1D0EA89B08A}"/>
              </a:ext>
            </a:extLst>
          </p:cNvPr>
          <p:cNvSpPr txBox="1"/>
          <p:nvPr/>
        </p:nvSpPr>
        <p:spPr>
          <a:xfrm>
            <a:off x="1676400" y="4457700"/>
            <a:ext cx="9144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Ambition and goals</a:t>
            </a:r>
          </a:p>
          <a:p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the number of homeless citizens significantly</a:t>
            </a:r>
          </a:p>
          <a:p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eradicate long-term homelessness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86526"/>
            <a:ext cx="18288000" cy="3064187"/>
          </a:xfrm>
          <a:prstGeom prst="rect">
            <a:avLst/>
          </a:prstGeom>
          <a:solidFill>
            <a:srgbClr val="1E3653"/>
          </a:solidFill>
        </p:spPr>
      </p:sp>
      <p:sp>
        <p:nvSpPr>
          <p:cNvPr id="8" name="TextBox 8"/>
          <p:cNvSpPr txBox="1"/>
          <p:nvPr/>
        </p:nvSpPr>
        <p:spPr>
          <a:xfrm>
            <a:off x="685800" y="800100"/>
            <a:ext cx="16992600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Key elements in the new political agreement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41840859-C58A-C03C-C9BA-D1D0EA89B08A}"/>
              </a:ext>
            </a:extLst>
          </p:cNvPr>
          <p:cNvSpPr txBox="1"/>
          <p:nvPr/>
        </p:nvSpPr>
        <p:spPr>
          <a:xfrm>
            <a:off x="914400" y="3619500"/>
            <a:ext cx="124206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more affordable housing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Rearrangement of the economic incentive structure for the municipalities, to support the full implementation of Housing First in Denmark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the state reimburses 50 pct. of local expenses on shelters. Over the coming years this will be turned around - so that the state instead will reimburse the Housing First support methods.   </a:t>
            </a:r>
          </a:p>
          <a:p>
            <a:endPara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and more holistic approach – the spread of housing First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Task Force to support the municipalities in there reorientation of practice</a:t>
            </a:r>
          </a:p>
          <a:p>
            <a:endParaRPr lang="en-US" sz="3000" dirty="0">
              <a:latin typeface="League Spartan Italics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0" y="4229100"/>
            <a:ext cx="34185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7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7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6554" y="0"/>
            <a:ext cx="11358401" cy="10287000"/>
          </a:xfrm>
          <a:prstGeom prst="rect">
            <a:avLst/>
          </a:prstGeom>
          <a:solidFill>
            <a:srgbClr val="11354E"/>
          </a:solidFill>
        </p:spPr>
      </p:sp>
      <p:grpSp>
        <p:nvGrpSpPr>
          <p:cNvPr id="3" name="Group 3"/>
          <p:cNvGrpSpPr/>
          <p:nvPr/>
        </p:nvGrpSpPr>
        <p:grpSpPr>
          <a:xfrm>
            <a:off x="726306" y="3238500"/>
            <a:ext cx="9010606" cy="8981498"/>
            <a:chOff x="0" y="-116551"/>
            <a:chExt cx="12014141" cy="11975331"/>
          </a:xfrm>
        </p:grpSpPr>
        <p:sp>
          <p:nvSpPr>
            <p:cNvPr id="4" name="TextBox 4"/>
            <p:cNvSpPr txBox="1"/>
            <p:nvPr/>
          </p:nvSpPr>
          <p:spPr>
            <a:xfrm>
              <a:off x="0" y="-116551"/>
              <a:ext cx="12014141" cy="11975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Adequate support and a good transition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Shelters as an acute safety net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resources from the shelter system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for the transition of the shelter system</a:t>
              </a: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endParaRPr lang="en-US" sz="2645" spc="31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spc="317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analysis of the capacity of shelters:</a:t>
              </a:r>
            </a:p>
            <a:p>
              <a:pPr marL="914400" lvl="1" indent="-457200">
                <a:lnSpc>
                  <a:spcPts val="3703"/>
                </a:lnSpc>
                <a:buFont typeface="Arial" panose="020B0604020202020204" pitchFamily="34" charset="0"/>
                <a:buChar char="•"/>
              </a:pPr>
              <a:r>
                <a:rPr lang="en-US" sz="2645" i="1" spc="317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we have an appropriate number of shelters and accommodations, for the right target groups and with the right geographical location?</a:t>
              </a: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  <a:p>
              <a:pPr>
                <a:lnSpc>
                  <a:spcPts val="3703"/>
                </a:lnSpc>
              </a:pPr>
              <a:endParaRPr lang="en-US" sz="2645" spc="317" dirty="0">
                <a:solidFill>
                  <a:srgbClr val="FFFFFF"/>
                </a:solidFill>
                <a:latin typeface="Glacial Indifferenc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660566"/>
              <a:ext cx="12014141" cy="613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26306" y="933450"/>
            <a:ext cx="9955613" cy="8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spc="41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secure …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13106400" y="2476500"/>
            <a:ext cx="396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da-DK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points from the </a:t>
            </a:r>
            <a:r>
              <a:rPr lang="da-DK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</a:t>
            </a:r>
            <a:r>
              <a:rPr lang="da-DK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8334DC69478334598CB14132C7DF90F" ma:contentTypeVersion="16" ma:contentTypeDescription="Opret et nyt dokument." ma:contentTypeScope="" ma:versionID="f2daf00475e7d0617cdea7a0c10b7b11">
  <xsd:schema xmlns:xsd="http://www.w3.org/2001/XMLSchema" xmlns:xs="http://www.w3.org/2001/XMLSchema" xmlns:p="http://schemas.microsoft.com/office/2006/metadata/properties" xmlns:ns2="8f754b78-c49c-4dfc-bc15-fea4401a0791" xmlns:ns3="3b23ef93-eec4-4f25-a82f-756989560ecb" xmlns:ns4="1f326a42-266e-4ec9-a7c7-93db1c4e5d9f" targetNamespace="http://schemas.microsoft.com/office/2006/metadata/properties" ma:root="true" ma:fieldsID="055909bb210ecff05ac692eef076114d" ns2:_="" ns3:_="" ns4:_="">
    <xsd:import namespace="8f754b78-c49c-4dfc-bc15-fea4401a0791"/>
    <xsd:import namespace="3b23ef93-eec4-4f25-a82f-756989560ecb"/>
    <xsd:import namespace="1f326a42-266e-4ec9-a7c7-93db1c4e5d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54b78-c49c-4dfc-bc15-fea4401a07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3ef93-eec4-4f25-a82f-756989560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f9933c14-8a4b-4cd5-9d66-009473ff8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26a42-266e-4ec9-a7c7-93db1c4e5d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f4d4103-b61e-411f-8845-0fe3b150abee}" ma:internalName="TaxCatchAll" ma:showField="CatchAllData" ma:web="1f326a42-266e-4ec9-a7c7-93db1c4e5d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326a42-266e-4ec9-a7c7-93db1c4e5d9f" xsi:nil="true"/>
    <lcf76f155ced4ddcb4097134ff3c332f xmlns="3b23ef93-eec4-4f25-a82f-756989560e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69BC1A-A147-4DBC-A42F-81B2EB585D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F7E5B8-5B4B-4590-9E8C-271AA8FC62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54b78-c49c-4dfc-bc15-fea4401a0791"/>
    <ds:schemaRef ds:uri="3b23ef93-eec4-4f25-a82f-756989560ecb"/>
    <ds:schemaRef ds:uri="1f326a42-266e-4ec9-a7c7-93db1c4e5d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5C5D5E-90D1-4CD9-8316-1440ADA69B5D}">
  <ds:schemaRefs>
    <ds:schemaRef ds:uri="http://purl.org/dc/terms/"/>
    <ds:schemaRef ds:uri="3b23ef93-eec4-4f25-a82f-756989560ecb"/>
    <ds:schemaRef ds:uri="http://schemas.microsoft.com/office/2006/documentManagement/types"/>
    <ds:schemaRef ds:uri="http://schemas.openxmlformats.org/package/2006/metadata/core-properties"/>
    <ds:schemaRef ds:uri="1f326a42-266e-4ec9-a7c7-93db1c4e5d9f"/>
    <ds:schemaRef ds:uri="http://purl.org/dc/elements/1.1/"/>
    <ds:schemaRef ds:uri="http://schemas.microsoft.com/office/2006/metadata/properties"/>
    <ds:schemaRef ds:uri="http://schemas.microsoft.com/office/infopath/2007/PartnerControls"/>
    <ds:schemaRef ds:uri="8f754b78-c49c-4dfc-bc15-fea4401a079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663</Words>
  <Application>Microsoft Office PowerPoint</Application>
  <PresentationFormat>Custom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League Spartan Italics</vt:lpstr>
      <vt:lpstr>Glacial Indifference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Conference 2022 - Presentation for speakers</dc:title>
  <dc:creator>Karin Egholm</dc:creator>
  <cp:lastModifiedBy>Information</cp:lastModifiedBy>
  <cp:revision>19</cp:revision>
  <dcterms:created xsi:type="dcterms:W3CDTF">2006-08-16T00:00:00Z</dcterms:created>
  <dcterms:modified xsi:type="dcterms:W3CDTF">2022-06-09T14:49:28Z</dcterms:modified>
  <dc:identifier>DAE_ogjTSas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0x01010078334DC69478334598CB14132C7DF90F</vt:lpwstr>
  </property>
  <property fmtid="{D5CDD505-2E9C-101B-9397-08002B2CF9AE}" pid="3" name="MediaServiceImageTags">
    <vt:lpwstr/>
  </property>
</Properties>
</file>