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  <p:sldMasterId id="2147483696" r:id="rId8"/>
  </p:sldMasterIdLst>
  <p:notesMasterIdLst>
    <p:notesMasterId r:id="rId21"/>
  </p:notesMasterIdLst>
  <p:sldIdLst>
    <p:sldId id="260" r:id="rId9"/>
    <p:sldId id="261" r:id="rId10"/>
    <p:sldId id="263" r:id="rId11"/>
    <p:sldId id="257" r:id="rId12"/>
    <p:sldId id="265" r:id="rId13"/>
    <p:sldId id="264" r:id="rId14"/>
    <p:sldId id="262" r:id="rId15"/>
    <p:sldId id="267" r:id="rId16"/>
    <p:sldId id="268" r:id="rId17"/>
    <p:sldId id="256" r:id="rId18"/>
    <p:sldId id="270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Rahman" initials="LR" lastIdx="1" clrIdx="0">
    <p:extLst>
      <p:ext uri="{19B8F6BF-5375-455C-9EA6-DF929625EA0E}">
        <p15:presenceInfo xmlns:p15="http://schemas.microsoft.com/office/powerpoint/2012/main" userId="Laura Rah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2753C9-AED7-F9CA-5F3F-BC3F46DB856B}" v="1" dt="2019-05-02T16:50:55.368"/>
    <p1510:client id="{2C5ED397-7FAA-616B-0DF8-4D532F48FC68}" v="1" dt="2019-04-29T15:44:56.626"/>
    <p1510:client id="{FC1DCE2D-0A9E-49D9-838D-F28CB6E2BDC3}" v="14" dt="2019-04-29T15:02:11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4946" autoAdjust="0"/>
  </p:normalViewPr>
  <p:slideViewPr>
    <p:cSldViewPr snapToGrid="0">
      <p:cViewPr varScale="1">
        <p:scale>
          <a:sx n="53" d="100"/>
          <a:sy n="53" d="100"/>
        </p:scale>
        <p:origin x="117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ilizador\Downloads\SemAbrigo_2018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2400"/>
              <a:t>Homeless people</a:t>
            </a:r>
            <a:r>
              <a:rPr lang="pt-PT" sz="2400" baseline="0"/>
              <a:t> in Drug and Alcohol Treatment Units in Northern Portugal, 2018</a:t>
            </a:r>
            <a:endParaRPr lang="pt-PT" sz="240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7A0-46EC-81B8-D60678AE8300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7A0-46EC-81B8-D60678AE830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7A0-46EC-81B8-D60678AE830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7A0-46EC-81B8-D60678AE8300}"/>
              </c:ext>
            </c:extLst>
          </c:dPt>
          <c:dLbls>
            <c:dLbl>
              <c:idx val="0"/>
              <c:layout>
                <c:manualLayout>
                  <c:x val="4.7325102880658425E-3"/>
                  <c:y val="0.11687768344917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A0-46EC-81B8-D60678AE8300}"/>
                </c:ext>
              </c:extLst>
            </c:dLbl>
            <c:dLbl>
              <c:idx val="1"/>
              <c:layout>
                <c:manualLayout>
                  <c:x val="-5.092533763208031E-17"/>
                  <c:y val="0.337962962962964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A0-46EC-81B8-D60678AE8300}"/>
                </c:ext>
              </c:extLst>
            </c:dLbl>
            <c:dLbl>
              <c:idx val="2"/>
              <c:layout>
                <c:manualLayout>
                  <c:x val="-8.3333333333334494E-3"/>
                  <c:y val="0.31481481481481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A0-46EC-81B8-D60678AE8300}"/>
                </c:ext>
              </c:extLst>
            </c:dLbl>
            <c:dLbl>
              <c:idx val="3"/>
              <c:layout>
                <c:manualLayout>
                  <c:x val="2.7777777777777892E-3"/>
                  <c:y val="0.208333333333333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A0-46EC-81B8-D60678AE83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SemAbrigo!$A$1:$A$6</c:f>
              <c:strCache>
                <c:ptCount val="4"/>
                <c:pt idx="0">
                  <c:v>Shelters</c:v>
                </c:pt>
                <c:pt idx="1">
                  <c:v>Hotels, hostels and similar</c:v>
                </c:pt>
                <c:pt idx="2">
                  <c:v>Other kind of collective housing</c:v>
                </c:pt>
                <c:pt idx="3">
                  <c:v>Unsheltered</c:v>
                </c:pt>
              </c:strCache>
              <c:extLst/>
            </c:strRef>
          </c:cat>
          <c:val>
            <c:numRef>
              <c:f>SemAbrigo!$B$1:$B$6</c:f>
              <c:numCache>
                <c:formatCode>General</c:formatCode>
                <c:ptCount val="4"/>
                <c:pt idx="0">
                  <c:v>87</c:v>
                </c:pt>
                <c:pt idx="1">
                  <c:v>311</c:v>
                </c:pt>
                <c:pt idx="2">
                  <c:v>291</c:v>
                </c:pt>
                <c:pt idx="3">
                  <c:v>221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C7A0-46EC-81B8-D60678AE8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312000"/>
        <c:axId val="83317888"/>
        <c:axId val="0"/>
      </c:bar3DChart>
      <c:catAx>
        <c:axId val="833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317888"/>
        <c:crosses val="autoZero"/>
        <c:auto val="1"/>
        <c:lblAlgn val="ctr"/>
        <c:lblOffset val="100"/>
        <c:noMultiLvlLbl val="0"/>
      </c:catAx>
      <c:valAx>
        <c:axId val="8331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31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15DA2-C720-402C-8D9D-699C38CA42D7}" type="datetimeFigureOut">
              <a:rPr lang="pt-PT" smtClean="0"/>
              <a:pPr/>
              <a:t>28/05/2019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9F7E2-606D-4EBC-B8E3-27C61FADD030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F7E2-606D-4EBC-B8E3-27C61FADD030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/>
              <a:t>Primary</a:t>
            </a:r>
            <a:r>
              <a:rPr lang="pt-PT" dirty="0"/>
              <a:t> </a:t>
            </a:r>
            <a:r>
              <a:rPr lang="pt-PT" dirty="0" err="1"/>
              <a:t>health</a:t>
            </a:r>
            <a:r>
              <a:rPr lang="pt-PT" dirty="0"/>
              <a:t> </a:t>
            </a:r>
            <a:r>
              <a:rPr lang="pt-PT" dirty="0" err="1"/>
              <a:t>care</a:t>
            </a:r>
            <a:r>
              <a:rPr lang="pt-PT" dirty="0"/>
              <a:t> </a:t>
            </a:r>
            <a:r>
              <a:rPr lang="pt-PT" dirty="0" err="1"/>
              <a:t>services</a:t>
            </a:r>
            <a:endParaRPr lang="pt-PT" dirty="0"/>
          </a:p>
          <a:p>
            <a:r>
              <a:rPr lang="pt-PT" dirty="0" err="1"/>
              <a:t>Specialized</a:t>
            </a:r>
            <a:r>
              <a:rPr lang="pt-PT" dirty="0"/>
              <a:t> </a:t>
            </a:r>
            <a:r>
              <a:rPr lang="pt-PT" dirty="0" err="1"/>
              <a:t>intervention</a:t>
            </a:r>
            <a:r>
              <a:rPr lang="pt-PT" baseline="0" dirty="0"/>
              <a:t> centres for </a:t>
            </a:r>
            <a:r>
              <a:rPr lang="pt-PT" baseline="0" dirty="0" err="1"/>
              <a:t>alcohol</a:t>
            </a:r>
            <a:r>
              <a:rPr lang="pt-PT" baseline="0" dirty="0"/>
              <a:t> </a:t>
            </a:r>
            <a:r>
              <a:rPr lang="pt-PT" baseline="0" dirty="0" err="1"/>
              <a:t>and</a:t>
            </a:r>
            <a:r>
              <a:rPr lang="pt-PT" baseline="0" dirty="0"/>
              <a:t> </a:t>
            </a:r>
            <a:r>
              <a:rPr lang="pt-PT" baseline="0" dirty="0" err="1"/>
              <a:t>drugs</a:t>
            </a:r>
            <a:endParaRPr lang="pt-PT" baseline="0" dirty="0"/>
          </a:p>
          <a:p>
            <a:r>
              <a:rPr lang="pt-PT" baseline="0" dirty="0"/>
              <a:t>Hospital </a:t>
            </a:r>
            <a:r>
              <a:rPr lang="pt-PT" baseline="0" dirty="0" err="1"/>
              <a:t>services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F7E2-606D-4EBC-B8E3-27C61FADD030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u="none" dirty="0" err="1"/>
              <a:t>Level</a:t>
            </a:r>
            <a:r>
              <a:rPr lang="pt-PT" u="none" dirty="0"/>
              <a:t> I: </a:t>
            </a:r>
            <a:r>
              <a:rPr lang="pt-PT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pt-PT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Alarm</a:t>
            </a:r>
            <a:r>
              <a:rPr lang="pt-PT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signs</a:t>
            </a:r>
            <a:r>
              <a:rPr lang="pt-PT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</a:t>
            </a:r>
            <a:r>
              <a:rPr lang="pt-PT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</a:t>
            </a:r>
            <a:r>
              <a:rPr lang="pt-PT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</a:t>
            </a:r>
            <a:r>
              <a:rPr lang="pt-PT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PT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somatic</a:t>
            </a:r>
            <a:r>
              <a:rPr lang="pt-PT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pathologies</a:t>
            </a:r>
            <a:r>
              <a:rPr lang="pt-PT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PT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pt-PT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</a:t>
            </a:r>
            <a:r>
              <a:rPr lang="pt-PT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disfunctional</a:t>
            </a:r>
            <a:r>
              <a:rPr lang="pt-PT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patterns</a:t>
            </a:r>
            <a:r>
              <a:rPr lang="pt-PT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pt-PT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 (</a:t>
            </a:r>
            <a:r>
              <a:rPr lang="pt-PT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</a:t>
            </a:r>
            <a:r>
              <a:rPr lang="pt-PT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II: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Situations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becomes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evident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 negative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consequences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alcohol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 (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familiar, social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comorbilities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 abuse,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dependency</a:t>
            </a:r>
            <a:endParaRPr lang="pt-PT" sz="1200" b="0" i="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III: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Dependency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severe</a:t>
            </a:r>
            <a:r>
              <a:rPr lang="pt-PT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comorbility</a:t>
            </a:r>
            <a:endParaRPr lang="pt-PT" u="none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F7E2-606D-4EBC-B8E3-27C61FADD030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Mapa </a:t>
            </a:r>
            <a:r>
              <a:rPr lang="pt-PT"/>
              <a:t>região Norte com as unidades!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F7E2-606D-4EBC-B8E3-27C61FADD030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Mapa </a:t>
            </a:r>
            <a:r>
              <a:rPr lang="pt-PT"/>
              <a:t>região Norte com as unidades!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F7E2-606D-4EBC-B8E3-27C61FADD030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Mapa </a:t>
            </a:r>
            <a:r>
              <a:rPr lang="pt-PT"/>
              <a:t>região Norte com as unidades!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F7E2-606D-4EBC-B8E3-27C61FADD030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99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47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31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91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59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98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46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53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23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13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6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59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65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71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31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91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59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98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46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53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23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1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998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64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65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71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31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91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59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98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46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53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2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46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13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643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65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712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31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919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59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98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46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5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9531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23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139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64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658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71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3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2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1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6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6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/>
              <a:pPr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94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4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4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4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4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erstin.hoffmeister@arsnorte.min-saude.p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4" Type="http://schemas.openxmlformats.org/officeDocument/2006/relationships/hyperlink" Target="http://www.arsnorte.min-saude.p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48726" y="1779687"/>
            <a:ext cx="9597504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Supervised drug consumption facility in Porto (harm reduction)</a:t>
            </a:r>
            <a:endParaRPr lang="pt-PT" sz="3200" dirty="0">
              <a:solidFill>
                <a:schemeClr val="bg1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PT" sz="3200" dirty="0" err="1">
                <a:solidFill>
                  <a:schemeClr val="bg1"/>
                </a:solidFill>
              </a:rPr>
              <a:t>Cofinanced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outreach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and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residential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services</a:t>
            </a:r>
            <a:r>
              <a:rPr lang="pt-PT" sz="3200" dirty="0">
                <a:solidFill>
                  <a:schemeClr val="bg1"/>
                </a:solidFill>
              </a:rPr>
              <a:t> (</a:t>
            </a:r>
            <a:r>
              <a:rPr lang="pt-PT" sz="3200" dirty="0" err="1">
                <a:solidFill>
                  <a:schemeClr val="bg1"/>
                </a:solidFill>
              </a:rPr>
              <a:t>harm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reduction</a:t>
            </a:r>
            <a:r>
              <a:rPr lang="pt-PT" sz="3200" dirty="0">
                <a:solidFill>
                  <a:schemeClr val="bg1"/>
                </a:solidFill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PT" sz="3200" dirty="0">
                <a:solidFill>
                  <a:schemeClr val="bg1"/>
                </a:solidFill>
              </a:rPr>
              <a:t>Training for </a:t>
            </a:r>
            <a:r>
              <a:rPr lang="pt-PT" sz="3200" dirty="0" err="1">
                <a:solidFill>
                  <a:schemeClr val="bg1"/>
                </a:solidFill>
              </a:rPr>
              <a:t>professionals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and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peer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groups</a:t>
            </a:r>
            <a:r>
              <a:rPr lang="pt-PT" sz="3200" dirty="0">
                <a:solidFill>
                  <a:schemeClr val="bg1"/>
                </a:solidFill>
              </a:rPr>
              <a:t> (</a:t>
            </a:r>
            <a:r>
              <a:rPr lang="pt-PT" sz="3200" dirty="0" err="1">
                <a:solidFill>
                  <a:schemeClr val="bg1"/>
                </a:solidFill>
              </a:rPr>
              <a:t>harm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reduction</a:t>
            </a:r>
            <a:r>
              <a:rPr lang="pt-PT" sz="3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89957" y="979715"/>
            <a:ext cx="5372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err="1">
                <a:solidFill>
                  <a:srgbClr val="FFC000"/>
                </a:solidFill>
              </a:rPr>
              <a:t>Ongoing</a:t>
            </a:r>
            <a:r>
              <a:rPr lang="pt-PT" sz="4400" dirty="0">
                <a:solidFill>
                  <a:srgbClr val="FFC000"/>
                </a:solidFill>
              </a:rPr>
              <a:t> </a:t>
            </a:r>
            <a:r>
              <a:rPr lang="pt-PT" sz="4400" dirty="0" err="1">
                <a:solidFill>
                  <a:srgbClr val="FFC000"/>
                </a:solidFill>
              </a:rPr>
              <a:t>Interventions</a:t>
            </a:r>
            <a:endParaRPr lang="pt-PT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6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48726" y="1779687"/>
            <a:ext cx="9597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PT" sz="2400" dirty="0">
                <a:solidFill>
                  <a:schemeClr val="bg1"/>
                </a:solidFill>
              </a:rPr>
              <a:t>Use </a:t>
            </a:r>
            <a:r>
              <a:rPr lang="pt-PT" sz="2400" dirty="0" err="1">
                <a:solidFill>
                  <a:schemeClr val="bg1"/>
                </a:solidFill>
              </a:rPr>
              <a:t>of</a:t>
            </a:r>
            <a:r>
              <a:rPr lang="pt-PT" sz="2400" dirty="0">
                <a:solidFill>
                  <a:schemeClr val="bg1"/>
                </a:solidFill>
              </a:rPr>
              <a:t> ENIPSSA </a:t>
            </a:r>
            <a:r>
              <a:rPr lang="pt-PT" sz="2400" dirty="0" err="1">
                <a:solidFill>
                  <a:schemeClr val="bg1"/>
                </a:solidFill>
              </a:rPr>
              <a:t>risk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typology</a:t>
            </a:r>
            <a:r>
              <a:rPr lang="pt-PT" sz="2400" dirty="0">
                <a:solidFill>
                  <a:schemeClr val="bg1"/>
                </a:solidFill>
              </a:rPr>
              <a:t> for </a:t>
            </a:r>
            <a:r>
              <a:rPr lang="pt-PT" sz="2400" dirty="0" err="1">
                <a:solidFill>
                  <a:schemeClr val="bg1"/>
                </a:solidFill>
              </a:rPr>
              <a:t>adequate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and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eficient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referral</a:t>
            </a:r>
            <a:r>
              <a:rPr lang="pt-PT" sz="2400" dirty="0">
                <a:solidFill>
                  <a:schemeClr val="bg1"/>
                </a:solidFill>
              </a:rPr>
              <a:t> to </a:t>
            </a:r>
            <a:r>
              <a:rPr lang="pt-PT" sz="2400" dirty="0" err="1">
                <a:solidFill>
                  <a:schemeClr val="bg1"/>
                </a:solidFill>
              </a:rPr>
              <a:t>health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services</a:t>
            </a:r>
            <a:r>
              <a:rPr lang="pt-PT" sz="2400" dirty="0">
                <a:solidFill>
                  <a:schemeClr val="bg1"/>
                </a:solidFill>
              </a:rPr>
              <a:t> network (</a:t>
            </a:r>
            <a:r>
              <a:rPr lang="pt-PT" sz="2400" dirty="0" err="1">
                <a:solidFill>
                  <a:schemeClr val="bg1"/>
                </a:solidFill>
              </a:rPr>
              <a:t>prevention</a:t>
            </a:r>
            <a:r>
              <a:rPr lang="pt-PT" sz="2400" dirty="0">
                <a:solidFill>
                  <a:schemeClr val="bg1"/>
                </a:solidFill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PT" sz="2400" dirty="0" err="1">
                <a:solidFill>
                  <a:schemeClr val="bg1"/>
                </a:solidFill>
              </a:rPr>
              <a:t>Strenghthen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articulation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of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health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and</a:t>
            </a:r>
            <a:r>
              <a:rPr lang="pt-PT" sz="2400" dirty="0">
                <a:solidFill>
                  <a:schemeClr val="bg1"/>
                </a:solidFill>
              </a:rPr>
              <a:t> social </a:t>
            </a:r>
            <a:r>
              <a:rPr lang="pt-PT" sz="2400" dirty="0" err="1">
                <a:solidFill>
                  <a:schemeClr val="bg1"/>
                </a:solidFill>
              </a:rPr>
              <a:t>security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services</a:t>
            </a:r>
            <a:r>
              <a:rPr lang="pt-PT" sz="2400" dirty="0">
                <a:solidFill>
                  <a:schemeClr val="bg1"/>
                </a:solidFill>
              </a:rPr>
              <a:t> (</a:t>
            </a:r>
            <a:r>
              <a:rPr lang="pt-PT" sz="2400" dirty="0" err="1">
                <a:solidFill>
                  <a:schemeClr val="bg1"/>
                </a:solidFill>
              </a:rPr>
              <a:t>bottom-up</a:t>
            </a:r>
            <a:r>
              <a:rPr lang="pt-PT" sz="2400" dirty="0">
                <a:solidFill>
                  <a:schemeClr val="bg1"/>
                </a:solidFill>
              </a:rPr>
              <a:t>) to improve social </a:t>
            </a:r>
            <a:r>
              <a:rPr lang="pt-PT" sz="2400" dirty="0" err="1">
                <a:solidFill>
                  <a:schemeClr val="bg1"/>
                </a:solidFill>
              </a:rPr>
              <a:t>reintegration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and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housing</a:t>
            </a:r>
            <a:r>
              <a:rPr lang="pt-PT" sz="2400" dirty="0">
                <a:solidFill>
                  <a:schemeClr val="bg1"/>
                </a:solidFill>
              </a:rPr>
              <a:t> (</a:t>
            </a:r>
            <a:r>
              <a:rPr lang="pt-PT" sz="2400" dirty="0" err="1">
                <a:solidFill>
                  <a:schemeClr val="bg1"/>
                </a:solidFill>
              </a:rPr>
              <a:t>residential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services</a:t>
            </a:r>
            <a:r>
              <a:rPr lang="pt-PT" sz="2400" dirty="0">
                <a:solidFill>
                  <a:schemeClr val="bg1"/>
                </a:solidFill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PT" sz="2400" dirty="0" err="1">
                <a:solidFill>
                  <a:schemeClr val="bg1"/>
                </a:solidFill>
              </a:rPr>
              <a:t>Give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people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with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gambling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and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gaming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disorders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the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same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opportunities</a:t>
            </a:r>
            <a:r>
              <a:rPr lang="pt-PT" sz="2400" dirty="0">
                <a:solidFill>
                  <a:schemeClr val="bg1"/>
                </a:solidFill>
              </a:rPr>
              <a:t> (</a:t>
            </a:r>
            <a:r>
              <a:rPr lang="pt-PT" sz="2400" dirty="0" err="1">
                <a:solidFill>
                  <a:schemeClr val="bg1"/>
                </a:solidFill>
              </a:rPr>
              <a:t>prevention</a:t>
            </a:r>
            <a:r>
              <a:rPr lang="pt-PT" sz="2400" dirty="0">
                <a:solidFill>
                  <a:schemeClr val="bg1"/>
                </a:solidFill>
              </a:rPr>
              <a:t>, </a:t>
            </a:r>
            <a:r>
              <a:rPr lang="pt-PT" sz="2400" dirty="0" err="1">
                <a:solidFill>
                  <a:schemeClr val="bg1"/>
                </a:solidFill>
              </a:rPr>
              <a:t>treatment</a:t>
            </a:r>
            <a:r>
              <a:rPr lang="pt-PT" sz="2400" dirty="0">
                <a:solidFill>
                  <a:schemeClr val="bg1"/>
                </a:solidFill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PT" sz="2400" dirty="0" err="1">
                <a:solidFill>
                  <a:schemeClr val="bg1"/>
                </a:solidFill>
              </a:rPr>
              <a:t>Joint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Action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Plan</a:t>
            </a:r>
            <a:r>
              <a:rPr lang="pt-PT" sz="2400" dirty="0">
                <a:solidFill>
                  <a:schemeClr val="bg1"/>
                </a:solidFill>
              </a:rPr>
              <a:t> for </a:t>
            </a:r>
            <a:r>
              <a:rPr lang="pt-PT" sz="2400" dirty="0" err="1">
                <a:solidFill>
                  <a:schemeClr val="bg1"/>
                </a:solidFill>
              </a:rPr>
              <a:t>Metropolitan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Area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of</a:t>
            </a:r>
            <a:r>
              <a:rPr lang="pt-PT" sz="2400" dirty="0">
                <a:solidFill>
                  <a:schemeClr val="bg1"/>
                </a:solidFill>
              </a:rPr>
              <a:t> Porto (</a:t>
            </a:r>
            <a:r>
              <a:rPr lang="pt-PT" sz="2400" dirty="0" err="1">
                <a:solidFill>
                  <a:schemeClr val="bg1"/>
                </a:solidFill>
              </a:rPr>
              <a:t>political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and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technical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stakeholders</a:t>
            </a:r>
            <a:r>
              <a:rPr lang="pt-PT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89957" y="979715"/>
            <a:ext cx="5372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err="1">
                <a:solidFill>
                  <a:srgbClr val="FFC000"/>
                </a:solidFill>
              </a:rPr>
              <a:t>Recommendations</a:t>
            </a:r>
            <a:endParaRPr lang="pt-PT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64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537B-E3DF-4312-A5F4-4474FCAE6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721" y="1494503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C5ABB-462D-453F-BA20-E724C97D8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721" y="3974178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chemeClr val="bg1"/>
                </a:solidFill>
                <a:hlinkClick r:id="rId3"/>
              </a:rPr>
              <a:t>kerstin.hoffmeister@arsnorte.min-saude.pt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pt-PT" dirty="0">
                <a:hlinkClick r:id="rId4"/>
              </a:rPr>
              <a:t> http://www.arsnorte.min-saude.pt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6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537B-E3DF-4312-A5F4-4474FCAE6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722" y="1812471"/>
            <a:ext cx="10035236" cy="1743060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FFC000"/>
                </a:solidFill>
              </a:rPr>
              <a:t>Homeless people who consume alcohol and/or drugs: </a:t>
            </a:r>
            <a:br>
              <a:rPr lang="en-GB" sz="4800" b="1" dirty="0">
                <a:solidFill>
                  <a:srgbClr val="FFC000"/>
                </a:solidFill>
              </a:rPr>
            </a:br>
            <a:r>
              <a:rPr lang="en-GB" sz="4800" b="1" dirty="0">
                <a:solidFill>
                  <a:srgbClr val="FFC000"/>
                </a:solidFill>
              </a:rPr>
              <a:t>Spotlight on (Northern) Portugal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C5ABB-462D-453F-BA20-E724C97D8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721" y="3974178"/>
            <a:ext cx="9144000" cy="1655762"/>
          </a:xfrm>
        </p:spPr>
        <p:txBody>
          <a:bodyPr>
            <a:normAutofit lnSpcReduction="10000"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Kerstin Hoffmeister </a:t>
            </a:r>
          </a:p>
          <a:p>
            <a:r>
              <a:rPr lang="en-US" dirty="0">
                <a:solidFill>
                  <a:schemeClr val="bg1"/>
                </a:solidFill>
              </a:rPr>
              <a:t>Drug and Alcohol Interventions Division of the Public Northern Health Administration (DICAD/ ARS Norte, I.P.)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6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323" y="726177"/>
            <a:ext cx="10857234" cy="110944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HEALTH SERVICE NETWORK NORTHERN PORTUGAL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621486" y="2139041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9307286" y="2057400"/>
            <a:ext cx="2661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Hospital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dirty="0" err="1">
                <a:solidFill>
                  <a:schemeClr val="bg1"/>
                </a:solidFill>
              </a:rPr>
              <a:t>Primary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Health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Care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Unit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8" name="Cruzada 7"/>
          <p:cNvSpPr/>
          <p:nvPr/>
        </p:nvSpPr>
        <p:spPr>
          <a:xfrm>
            <a:off x="8801102" y="2090056"/>
            <a:ext cx="353464" cy="346294"/>
          </a:xfrm>
          <a:prstGeom prst="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8850087" y="2645228"/>
            <a:ext cx="293914" cy="3429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pt-PT" dirty="0">
              <a:solidFill>
                <a:schemeClr val="bg1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906714"/>
              </p:ext>
            </p:extLst>
          </p:nvPr>
        </p:nvGraphicFramePr>
        <p:xfrm>
          <a:off x="8782463" y="3103320"/>
          <a:ext cx="2729181" cy="2579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4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432">
                <a:tc>
                  <a:txBody>
                    <a:bodyPr/>
                    <a:lstStyle/>
                    <a:p>
                      <a:endParaRPr lang="pt-PT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800" b="0" baseline="0" dirty="0">
                          <a:solidFill>
                            <a:schemeClr val="bg1"/>
                          </a:solidFill>
                        </a:rPr>
                        <a:t>CRI Braga</a:t>
                      </a:r>
                      <a:endParaRPr lang="pt-PT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2899282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endParaRPr lang="pt-PT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800" b="0" dirty="0">
                          <a:solidFill>
                            <a:schemeClr val="bg1"/>
                          </a:solidFill>
                        </a:rPr>
                        <a:t>CRI Viana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dirty="0">
                          <a:solidFill>
                            <a:schemeClr val="bg1"/>
                          </a:solidFill>
                        </a:rPr>
                        <a:t>CRI Bragança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dirty="0">
                          <a:solidFill>
                            <a:schemeClr val="bg1"/>
                          </a:solidFill>
                        </a:rPr>
                        <a:t>CRI</a:t>
                      </a:r>
                      <a:r>
                        <a:rPr lang="pt-PT" sz="1800" b="0" baseline="0" dirty="0">
                          <a:solidFill>
                            <a:schemeClr val="bg1"/>
                          </a:solidFill>
                        </a:rPr>
                        <a:t> Porto Central</a:t>
                      </a:r>
                      <a:endParaRPr lang="pt-PT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dirty="0">
                          <a:solidFill>
                            <a:schemeClr val="bg1"/>
                          </a:solidFill>
                        </a:rPr>
                        <a:t>CRI</a:t>
                      </a:r>
                      <a:r>
                        <a:rPr lang="pt-PT" sz="1800" b="0" baseline="0" dirty="0">
                          <a:solidFill>
                            <a:schemeClr val="bg1"/>
                          </a:solidFill>
                        </a:rPr>
                        <a:t> Porto Ocidental</a:t>
                      </a:r>
                      <a:endParaRPr lang="pt-PT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dirty="0">
                          <a:solidFill>
                            <a:schemeClr val="bg1"/>
                          </a:solidFill>
                        </a:rPr>
                        <a:t>CRI</a:t>
                      </a:r>
                      <a:r>
                        <a:rPr lang="pt-PT" sz="1800" b="0" baseline="0" dirty="0">
                          <a:solidFill>
                            <a:schemeClr val="bg1"/>
                          </a:solidFill>
                        </a:rPr>
                        <a:t> Porto Oriental</a:t>
                      </a:r>
                      <a:endParaRPr lang="pt-PT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dirty="0">
                          <a:solidFill>
                            <a:schemeClr val="bg1"/>
                          </a:solidFill>
                        </a:rPr>
                        <a:t>CRI Vila</a:t>
                      </a:r>
                      <a:r>
                        <a:rPr lang="pt-PT" sz="1800" b="0" baseline="0" dirty="0">
                          <a:solidFill>
                            <a:schemeClr val="bg1"/>
                          </a:solidFill>
                        </a:rPr>
                        <a:t> Real</a:t>
                      </a:r>
                      <a:endParaRPr lang="pt-PT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Marcador de Posição de Conteúdo 11" descr="DICAD ARS Norte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7586" y="1480143"/>
            <a:ext cx="8020441" cy="5377857"/>
          </a:xfrm>
        </p:spPr>
      </p:pic>
    </p:spTree>
    <p:extLst>
      <p:ext uri="{BB962C8B-B14F-4D97-AF65-F5344CB8AC3E}">
        <p14:creationId xmlns:p14="http://schemas.microsoft.com/office/powerpoint/2010/main" val="17701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73"/>
          <p:cNvGrpSpPr>
            <a:grpSpLocks/>
          </p:cNvGrpSpPr>
          <p:nvPr/>
        </p:nvGrpSpPr>
        <p:grpSpPr bwMode="auto">
          <a:xfrm>
            <a:off x="267732" y="929841"/>
            <a:ext cx="8053388" cy="5699870"/>
            <a:chOff x="3024" y="366"/>
            <a:chExt cx="12683" cy="9338"/>
          </a:xfrm>
        </p:grpSpPr>
        <p:sp>
          <p:nvSpPr>
            <p:cNvPr id="68" name="Rectângulo arredondado 2"/>
            <p:cNvSpPr>
              <a:spLocks/>
            </p:cNvSpPr>
            <p:nvPr/>
          </p:nvSpPr>
          <p:spPr bwMode="auto">
            <a:xfrm>
              <a:off x="3137" y="366"/>
              <a:ext cx="2774" cy="7842"/>
            </a:xfrm>
            <a:prstGeom prst="roundRect">
              <a:avLst>
                <a:gd name="adj" fmla="val 9148"/>
              </a:avLst>
            </a:prstGeom>
            <a:solidFill>
              <a:srgbClr val="BFE1EA"/>
            </a:solidFill>
            <a:ln w="3175" cmpd="thickThin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9" name="AutoShape 75"/>
            <p:cNvCxnSpPr>
              <a:cxnSpLocks/>
            </p:cNvCxnSpPr>
            <p:nvPr/>
          </p:nvCxnSpPr>
          <p:spPr bwMode="auto">
            <a:xfrm rot="16200000">
              <a:off x="3479" y="8838"/>
              <a:ext cx="1260" cy="0"/>
            </a:xfrm>
            <a:prstGeom prst="straightConnector1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70" name="Rectângulo arredondado 24"/>
            <p:cNvSpPr>
              <a:spLocks/>
            </p:cNvSpPr>
            <p:nvPr/>
          </p:nvSpPr>
          <p:spPr bwMode="auto">
            <a:xfrm>
              <a:off x="3024" y="8518"/>
              <a:ext cx="12569" cy="560"/>
            </a:xfrm>
            <a:prstGeom prst="roundRect">
              <a:avLst>
                <a:gd name="adj" fmla="val 9148"/>
              </a:avLst>
            </a:prstGeom>
            <a:solidFill>
              <a:srgbClr val="9FD2E0"/>
            </a:solidFill>
            <a:ln w="3175" cmpd="thickThin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ângulo arredondado 1"/>
            <p:cNvSpPr>
              <a:spLocks/>
            </p:cNvSpPr>
            <p:nvPr/>
          </p:nvSpPr>
          <p:spPr bwMode="auto">
            <a:xfrm rot="5400000">
              <a:off x="9130" y="3178"/>
              <a:ext cx="482" cy="12569"/>
            </a:xfrm>
            <a:prstGeom prst="roundRect">
              <a:avLst>
                <a:gd name="adj" fmla="val 16667"/>
              </a:avLst>
            </a:prstGeom>
            <a:solidFill>
              <a:srgbClr val="60B5CC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6071">
                  <a:alpha val="50000"/>
                </a:srgbClr>
              </a:outerShdw>
            </a:effec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HOMELESS PERSON</a:t>
              </a:r>
              <a:endParaRPr kumimoji="0" 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ângulo arredondado 4"/>
            <p:cNvSpPr>
              <a:spLocks/>
            </p:cNvSpPr>
            <p:nvPr/>
          </p:nvSpPr>
          <p:spPr bwMode="auto">
            <a:xfrm>
              <a:off x="9289" y="384"/>
              <a:ext cx="6418" cy="7824"/>
            </a:xfrm>
            <a:prstGeom prst="roundRect">
              <a:avLst>
                <a:gd name="adj" fmla="val 3671"/>
              </a:avLst>
            </a:prstGeom>
            <a:solidFill>
              <a:srgbClr val="60B5CC"/>
            </a:solidFill>
            <a:ln w="3175" cmpd="thickThin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ângulo arredondado 3"/>
            <p:cNvSpPr>
              <a:spLocks/>
            </p:cNvSpPr>
            <p:nvPr/>
          </p:nvSpPr>
          <p:spPr bwMode="auto">
            <a:xfrm>
              <a:off x="6220" y="366"/>
              <a:ext cx="2774" cy="7842"/>
            </a:xfrm>
            <a:prstGeom prst="roundRect">
              <a:avLst>
                <a:gd name="adj" fmla="val 9148"/>
              </a:avLst>
            </a:prstGeom>
            <a:solidFill>
              <a:srgbClr val="9FD2E0"/>
            </a:solidFill>
            <a:ln w="3175" cmpd="thickThin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 Box 80"/>
            <p:cNvSpPr txBox="1">
              <a:spLocks noChangeArrowheads="1"/>
            </p:cNvSpPr>
            <p:nvPr/>
          </p:nvSpPr>
          <p:spPr bwMode="auto">
            <a:xfrm>
              <a:off x="4109" y="929"/>
              <a:ext cx="157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LEVEL I</a:t>
              </a:r>
              <a:endParaRPr kumimoji="0" 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 Box 81"/>
            <p:cNvSpPr txBox="1">
              <a:spLocks noChangeArrowheads="1"/>
            </p:cNvSpPr>
            <p:nvPr/>
          </p:nvSpPr>
          <p:spPr bwMode="auto">
            <a:xfrm>
              <a:off x="7092" y="933"/>
              <a:ext cx="1342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LEVEL II</a:t>
              </a:r>
              <a:endParaRPr kumimoji="0" 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Text Box 82"/>
            <p:cNvSpPr txBox="1">
              <a:spLocks noChangeArrowheads="1"/>
            </p:cNvSpPr>
            <p:nvPr/>
          </p:nvSpPr>
          <p:spPr bwMode="auto">
            <a:xfrm>
              <a:off x="11598" y="935"/>
              <a:ext cx="1309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LEVEL III</a:t>
              </a:r>
              <a:endParaRPr kumimoji="0" 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ângulo arredondado 7"/>
            <p:cNvSpPr>
              <a:spLocks/>
            </p:cNvSpPr>
            <p:nvPr/>
          </p:nvSpPr>
          <p:spPr bwMode="auto">
            <a:xfrm>
              <a:off x="3402" y="1662"/>
              <a:ext cx="2264" cy="597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cmpd="thickThin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8" name="Text Box 84"/>
            <p:cNvSpPr txBox="1">
              <a:spLocks noChangeArrowheads="1"/>
            </p:cNvSpPr>
            <p:nvPr/>
          </p:nvSpPr>
          <p:spPr bwMode="auto">
            <a:xfrm>
              <a:off x="3952" y="3819"/>
              <a:ext cx="1370" cy="11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000" b="0" i="0" u="none" strike="noStrike" cap="all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Primary</a:t>
              </a:r>
              <a:r>
                <a:rPr kumimoji="0" lang="pt-PT" sz="1000" b="0" i="0" u="none" strike="noStrike" cap="all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pt-PT" sz="1000" b="0" i="0" u="none" strike="noStrike" cap="all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Health</a:t>
              </a:r>
              <a:r>
                <a:rPr kumimoji="0" lang="pt-PT" sz="1000" b="0" i="0" u="none" strike="noStrike" cap="all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pt-PT" sz="1000" b="0" i="0" u="none" strike="noStrike" cap="all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Care</a:t>
              </a:r>
              <a:r>
                <a:rPr kumimoji="0" lang="pt-PT" sz="1000" b="0" i="0" u="none" strike="noStrike" cap="all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pt-PT" sz="1000" b="0" i="0" u="none" strike="noStrike" cap="all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Services</a:t>
              </a:r>
              <a:endParaRPr kumimoji="0" lang="pt-PT" sz="1800" b="0" i="0" u="none" strike="noStrike" cap="all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Text Box 85"/>
            <p:cNvSpPr txBox="1">
              <a:spLocks noChangeArrowheads="1"/>
            </p:cNvSpPr>
            <p:nvPr/>
          </p:nvSpPr>
          <p:spPr bwMode="auto">
            <a:xfrm>
              <a:off x="6467" y="2118"/>
              <a:ext cx="2337" cy="14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Calibri" pitchFamily="34" charset="0"/>
                  <a:cs typeface="Arial" pitchFamily="34" charset="0"/>
                </a:rPr>
                <a:t>INTEGRATED RESPONSE CENTRES (PREVENTION, TREATMENT,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HARM REDUCTION </a:t>
              </a:r>
              <a:r>
                <a:rPr lang="en-US" sz="1000" dirty="0">
                  <a:latin typeface="Calibri" pitchFamily="34" charset="0"/>
                  <a:cs typeface="Arial" pitchFamily="34" charset="0"/>
                </a:rPr>
                <a:t> AND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SOCIAL REHAB)</a:t>
              </a:r>
              <a:endParaRPr kumimoji="0" 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 Box 86"/>
            <p:cNvSpPr txBox="1">
              <a:spLocks noChangeArrowheads="1"/>
            </p:cNvSpPr>
            <p:nvPr/>
          </p:nvSpPr>
          <p:spPr bwMode="auto">
            <a:xfrm>
              <a:off x="6655" y="5113"/>
              <a:ext cx="2175" cy="7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ALCOHOL TREATMENT CENTRE</a:t>
              </a:r>
              <a:endParaRPr kumimoji="0" 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ângulo arredondado 14"/>
            <p:cNvSpPr>
              <a:spLocks/>
            </p:cNvSpPr>
            <p:nvPr/>
          </p:nvSpPr>
          <p:spPr bwMode="auto">
            <a:xfrm>
              <a:off x="13583" y="1517"/>
              <a:ext cx="1801" cy="2748"/>
            </a:xfrm>
            <a:prstGeom prst="roundRect">
              <a:avLst>
                <a:gd name="adj" fmla="val 16667"/>
              </a:avLst>
            </a:prstGeom>
            <a:solidFill>
              <a:srgbClr val="DFF0F4"/>
            </a:solidFill>
            <a:ln w="19050" cmpd="thickThin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2" name="Text Box 88"/>
            <p:cNvSpPr txBox="1">
              <a:spLocks noChangeArrowheads="1"/>
            </p:cNvSpPr>
            <p:nvPr/>
          </p:nvSpPr>
          <p:spPr bwMode="auto">
            <a:xfrm>
              <a:off x="13669" y="1938"/>
              <a:ext cx="1698" cy="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MENTAL HEALTH SERVICES (HOSPITAL)</a:t>
              </a:r>
              <a:endParaRPr kumimoji="0" 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ângulo arredondado 16"/>
            <p:cNvSpPr>
              <a:spLocks/>
            </p:cNvSpPr>
            <p:nvPr/>
          </p:nvSpPr>
          <p:spPr bwMode="auto">
            <a:xfrm>
              <a:off x="13683" y="5520"/>
              <a:ext cx="1802" cy="2399"/>
            </a:xfrm>
            <a:prstGeom prst="roundRect">
              <a:avLst>
                <a:gd name="adj" fmla="val 16667"/>
              </a:avLst>
            </a:prstGeom>
            <a:solidFill>
              <a:srgbClr val="9FD2E0"/>
            </a:solidFill>
            <a:ln w="19050" cmpd="thickThin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4" name="Text Box 90"/>
            <p:cNvSpPr txBox="1">
              <a:spLocks noChangeArrowheads="1"/>
            </p:cNvSpPr>
            <p:nvPr/>
          </p:nvSpPr>
          <p:spPr bwMode="auto">
            <a:xfrm>
              <a:off x="13742" y="6226"/>
              <a:ext cx="1698" cy="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OTHER MEDICAL SERVICES (HOSPITAL)</a:t>
              </a:r>
              <a:endParaRPr kumimoji="0" 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ângulo arredondado 18"/>
            <p:cNvSpPr>
              <a:spLocks/>
            </p:cNvSpPr>
            <p:nvPr/>
          </p:nvSpPr>
          <p:spPr bwMode="auto">
            <a:xfrm>
              <a:off x="9732" y="3170"/>
              <a:ext cx="1862" cy="1247"/>
            </a:xfrm>
            <a:prstGeom prst="roundRect">
              <a:avLst>
                <a:gd name="adj" fmla="val 16667"/>
              </a:avLst>
            </a:prstGeom>
            <a:solidFill>
              <a:srgbClr val="3691AA"/>
            </a:solidFill>
            <a:ln w="19050" cmpd="thickThin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6" name="Text Box 92"/>
            <p:cNvSpPr txBox="1">
              <a:spLocks noChangeArrowheads="1"/>
            </p:cNvSpPr>
            <p:nvPr/>
          </p:nvSpPr>
          <p:spPr bwMode="auto">
            <a:xfrm>
              <a:off x="9732" y="3223"/>
              <a:ext cx="1771" cy="1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INPATIENT TREATMENT CENTRES/ THERAPEUTIC COMMUNITIES</a:t>
              </a:r>
              <a:endParaRPr kumimoji="0" 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ângulo arredondado 20"/>
            <p:cNvSpPr>
              <a:spLocks/>
            </p:cNvSpPr>
            <p:nvPr/>
          </p:nvSpPr>
          <p:spPr bwMode="auto">
            <a:xfrm>
              <a:off x="9498" y="6857"/>
              <a:ext cx="1862" cy="1247"/>
            </a:xfrm>
            <a:prstGeom prst="roundRect">
              <a:avLst>
                <a:gd name="adj" fmla="val 16667"/>
              </a:avLst>
            </a:prstGeom>
            <a:solidFill>
              <a:srgbClr val="3691AA"/>
            </a:solidFill>
            <a:ln w="19050" cmpd="thickThin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8" name="Text Box 94"/>
            <p:cNvSpPr txBox="1">
              <a:spLocks noChangeArrowheads="1"/>
            </p:cNvSpPr>
            <p:nvPr/>
          </p:nvSpPr>
          <p:spPr bwMode="auto">
            <a:xfrm>
              <a:off x="9589" y="7051"/>
              <a:ext cx="1698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ALCOHOL TREATMENT CENTRE</a:t>
              </a:r>
              <a:endParaRPr kumimoji="0" 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ângulo arredondado 22"/>
            <p:cNvSpPr>
              <a:spLocks/>
            </p:cNvSpPr>
            <p:nvPr/>
          </p:nvSpPr>
          <p:spPr bwMode="auto">
            <a:xfrm>
              <a:off x="11907" y="6392"/>
              <a:ext cx="1608" cy="1247"/>
            </a:xfrm>
            <a:prstGeom prst="roundRect">
              <a:avLst>
                <a:gd name="adj" fmla="val 16667"/>
              </a:avLst>
            </a:prstGeom>
            <a:solidFill>
              <a:srgbClr val="60B5CC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607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0" name="Text Box 96"/>
            <p:cNvSpPr txBox="1">
              <a:spLocks noChangeArrowheads="1"/>
            </p:cNvSpPr>
            <p:nvPr/>
          </p:nvSpPr>
          <p:spPr bwMode="auto">
            <a:xfrm>
              <a:off x="11907" y="6560"/>
              <a:ext cx="1676" cy="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INPATIENT DETOXIFICATION UNIT</a:t>
              </a:r>
              <a:endParaRPr kumimoji="0" 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 Box 97"/>
            <p:cNvSpPr txBox="1">
              <a:spLocks noChangeArrowheads="1"/>
            </p:cNvSpPr>
            <p:nvPr/>
          </p:nvSpPr>
          <p:spPr bwMode="auto">
            <a:xfrm>
              <a:off x="11375" y="8622"/>
              <a:ext cx="3873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Other NGO and Assotioations</a:t>
              </a:r>
              <a:endParaRPr kumimoji="0" 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ângulo arredondado 301"/>
            <p:cNvSpPr>
              <a:spLocks/>
            </p:cNvSpPr>
            <p:nvPr/>
          </p:nvSpPr>
          <p:spPr bwMode="auto">
            <a:xfrm>
              <a:off x="9852" y="2003"/>
              <a:ext cx="1742" cy="746"/>
            </a:xfrm>
            <a:prstGeom prst="roundRect">
              <a:avLst>
                <a:gd name="adj" fmla="val 16667"/>
              </a:avLst>
            </a:prstGeom>
            <a:solidFill>
              <a:srgbClr val="60B5CC"/>
            </a:solidFill>
            <a:ln w="19050" cmpd="thickThin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EMERGENCY ROOMS</a:t>
              </a:r>
              <a:endParaRPr kumimoji="0" 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3" name="Conexão recta unidireccional 302"/>
            <p:cNvCxnSpPr>
              <a:cxnSpLocks/>
            </p:cNvCxnSpPr>
            <p:nvPr/>
          </p:nvCxnSpPr>
          <p:spPr bwMode="auto">
            <a:xfrm rot="16200000">
              <a:off x="8800" y="9272"/>
              <a:ext cx="390" cy="1"/>
            </a:xfrm>
            <a:prstGeom prst="bentConnector3">
              <a:avLst>
                <a:gd name="adj1" fmla="val 50000"/>
              </a:avLst>
            </a:prstGeom>
            <a:noFill/>
            <a:ln w="6350" cap="rnd">
              <a:solidFill>
                <a:srgbClr val="000000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94" name="Conexão recta unidireccional 305"/>
            <p:cNvCxnSpPr>
              <a:cxnSpLocks/>
            </p:cNvCxnSpPr>
            <p:nvPr/>
          </p:nvCxnSpPr>
          <p:spPr bwMode="auto">
            <a:xfrm>
              <a:off x="5719" y="5814"/>
              <a:ext cx="610" cy="1"/>
            </a:xfrm>
            <a:prstGeom prst="straightConnector1">
              <a:avLst/>
            </a:prstGeom>
            <a:noFill/>
            <a:ln w="6350" cap="rnd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95" name="Conexão recta unidireccional 308"/>
            <p:cNvCxnSpPr>
              <a:cxnSpLocks/>
            </p:cNvCxnSpPr>
            <p:nvPr/>
          </p:nvCxnSpPr>
          <p:spPr bwMode="auto">
            <a:xfrm>
              <a:off x="11594" y="2320"/>
              <a:ext cx="1921" cy="1"/>
            </a:xfrm>
            <a:prstGeom prst="straightConnector1">
              <a:avLst/>
            </a:prstGeom>
            <a:noFill/>
            <a:ln w="6350" cap="rnd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96" name="Conexão recta unidireccional 310"/>
            <p:cNvCxnSpPr>
              <a:cxnSpLocks/>
            </p:cNvCxnSpPr>
            <p:nvPr/>
          </p:nvCxnSpPr>
          <p:spPr bwMode="auto">
            <a:xfrm>
              <a:off x="8804" y="5351"/>
              <a:ext cx="773" cy="0"/>
            </a:xfrm>
            <a:prstGeom prst="straightConnector1">
              <a:avLst/>
            </a:prstGeom>
            <a:noFill/>
            <a:ln w="6350" cap="rnd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97" name="Conexão recta unidireccional 311"/>
            <p:cNvCxnSpPr>
              <a:cxnSpLocks/>
            </p:cNvCxnSpPr>
            <p:nvPr/>
          </p:nvCxnSpPr>
          <p:spPr bwMode="auto">
            <a:xfrm>
              <a:off x="8765" y="6802"/>
              <a:ext cx="3136" cy="0"/>
            </a:xfrm>
            <a:prstGeom prst="straightConnector1">
              <a:avLst/>
            </a:prstGeom>
            <a:noFill/>
            <a:ln w="6350" cap="rnd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98" name="Conexão recta unidireccional 312"/>
            <p:cNvCxnSpPr>
              <a:cxnSpLocks/>
            </p:cNvCxnSpPr>
            <p:nvPr/>
          </p:nvCxnSpPr>
          <p:spPr bwMode="auto">
            <a:xfrm>
              <a:off x="8753" y="7434"/>
              <a:ext cx="773" cy="0"/>
            </a:xfrm>
            <a:prstGeom prst="straightConnector1">
              <a:avLst/>
            </a:prstGeom>
            <a:noFill/>
            <a:ln w="6350" cap="rnd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99" name="Conexão recta unidireccional 313"/>
            <p:cNvCxnSpPr>
              <a:cxnSpLocks/>
            </p:cNvCxnSpPr>
            <p:nvPr/>
          </p:nvCxnSpPr>
          <p:spPr bwMode="auto">
            <a:xfrm>
              <a:off x="11405" y="7798"/>
              <a:ext cx="2278" cy="0"/>
            </a:xfrm>
            <a:prstGeom prst="straightConnector1">
              <a:avLst/>
            </a:prstGeom>
            <a:noFill/>
            <a:ln w="6350" cap="rnd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0" name="Conexão recta unidireccional 317"/>
            <p:cNvCxnSpPr>
              <a:cxnSpLocks/>
            </p:cNvCxnSpPr>
            <p:nvPr/>
          </p:nvCxnSpPr>
          <p:spPr bwMode="auto">
            <a:xfrm>
              <a:off x="11457" y="8017"/>
              <a:ext cx="773" cy="0"/>
            </a:xfrm>
            <a:prstGeom prst="straightConnector1">
              <a:avLst/>
            </a:prstGeom>
            <a:noFill/>
            <a:ln w="6350" cap="rnd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101" name="Conexão recta unidireccional 318"/>
            <p:cNvCxnSpPr>
              <a:cxnSpLocks/>
            </p:cNvCxnSpPr>
            <p:nvPr/>
          </p:nvCxnSpPr>
          <p:spPr bwMode="auto">
            <a:xfrm>
              <a:off x="12237" y="7640"/>
              <a:ext cx="1" cy="372"/>
            </a:xfrm>
            <a:prstGeom prst="straightConnector1">
              <a:avLst/>
            </a:prstGeom>
            <a:noFill/>
            <a:ln w="6350" cap="rnd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102" name="Conexão recta unidireccional 319"/>
            <p:cNvCxnSpPr>
              <a:cxnSpLocks/>
            </p:cNvCxnSpPr>
            <p:nvPr/>
          </p:nvCxnSpPr>
          <p:spPr bwMode="auto">
            <a:xfrm rot="16200000">
              <a:off x="9322" y="5636"/>
              <a:ext cx="2440" cy="1"/>
            </a:xfrm>
            <a:prstGeom prst="bentConnector3">
              <a:avLst>
                <a:gd name="adj1" fmla="val 50000"/>
              </a:avLst>
            </a:prstGeom>
            <a:noFill/>
            <a:ln w="6350" cap="rnd">
              <a:solidFill>
                <a:srgbClr val="000000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103" name="Conexão recta unidireccional 320"/>
            <p:cNvCxnSpPr>
              <a:cxnSpLocks/>
            </p:cNvCxnSpPr>
            <p:nvPr/>
          </p:nvCxnSpPr>
          <p:spPr bwMode="auto">
            <a:xfrm flipH="1">
              <a:off x="10543" y="5351"/>
              <a:ext cx="3799" cy="0"/>
            </a:xfrm>
            <a:prstGeom prst="straightConnector1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" name="Conexão recta unidireccional 321"/>
            <p:cNvCxnSpPr>
              <a:cxnSpLocks/>
            </p:cNvCxnSpPr>
            <p:nvPr/>
          </p:nvCxnSpPr>
          <p:spPr bwMode="auto">
            <a:xfrm rot="5400000">
              <a:off x="13798" y="4808"/>
              <a:ext cx="1086" cy="0"/>
            </a:xfrm>
            <a:prstGeom prst="straightConnector1">
              <a:avLst/>
            </a:prstGeom>
            <a:noFill/>
            <a:ln w="6350" cap="rnd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105" name="Conexão recta unidireccional 322"/>
            <p:cNvCxnSpPr>
              <a:cxnSpLocks/>
            </p:cNvCxnSpPr>
            <p:nvPr/>
          </p:nvCxnSpPr>
          <p:spPr bwMode="auto">
            <a:xfrm>
              <a:off x="5659" y="1938"/>
              <a:ext cx="7900" cy="0"/>
            </a:xfrm>
            <a:prstGeom prst="straightConnector1">
              <a:avLst/>
            </a:prstGeom>
            <a:noFill/>
            <a:ln w="6350" cap="rnd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06" name="Conexão recta unidireccional 324"/>
            <p:cNvCxnSpPr>
              <a:cxnSpLocks/>
            </p:cNvCxnSpPr>
            <p:nvPr/>
          </p:nvCxnSpPr>
          <p:spPr bwMode="auto">
            <a:xfrm>
              <a:off x="5563" y="7051"/>
              <a:ext cx="3963" cy="0"/>
            </a:xfrm>
            <a:prstGeom prst="straightConnector1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7" name="Conexão recta unidireccional 326"/>
            <p:cNvCxnSpPr>
              <a:cxnSpLocks/>
            </p:cNvCxnSpPr>
            <p:nvPr/>
          </p:nvCxnSpPr>
          <p:spPr bwMode="auto">
            <a:xfrm>
              <a:off x="7666" y="8089"/>
              <a:ext cx="8" cy="305"/>
            </a:xfrm>
            <a:prstGeom prst="straightConnector1">
              <a:avLst/>
            </a:prstGeom>
            <a:noFill/>
            <a:ln w="6350" cap="rnd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108" name="Conexão recta unidireccional 327"/>
            <p:cNvCxnSpPr>
              <a:cxnSpLocks/>
            </p:cNvCxnSpPr>
            <p:nvPr/>
          </p:nvCxnSpPr>
          <p:spPr bwMode="auto">
            <a:xfrm flipH="1">
              <a:off x="7653" y="8394"/>
              <a:ext cx="6565" cy="0"/>
            </a:xfrm>
            <a:prstGeom prst="straightConnector1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" name="Conexão recta unidireccional 328"/>
            <p:cNvCxnSpPr>
              <a:cxnSpLocks/>
            </p:cNvCxnSpPr>
            <p:nvPr/>
          </p:nvCxnSpPr>
          <p:spPr bwMode="auto">
            <a:xfrm>
              <a:off x="14226" y="8104"/>
              <a:ext cx="8" cy="305"/>
            </a:xfrm>
            <a:prstGeom prst="straightConnector1">
              <a:avLst/>
            </a:prstGeom>
            <a:noFill/>
            <a:ln w="6350" cap="rnd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110" name="Conexão recta unidireccional 332"/>
            <p:cNvCxnSpPr>
              <a:cxnSpLocks/>
            </p:cNvCxnSpPr>
            <p:nvPr/>
          </p:nvCxnSpPr>
          <p:spPr bwMode="auto">
            <a:xfrm flipV="1">
              <a:off x="14643" y="4265"/>
              <a:ext cx="0" cy="1204"/>
            </a:xfrm>
            <a:prstGeom prst="straightConnector1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11" name="Conexão recta unidireccional 333"/>
            <p:cNvCxnSpPr>
              <a:cxnSpLocks/>
            </p:cNvCxnSpPr>
            <p:nvPr/>
          </p:nvCxnSpPr>
          <p:spPr bwMode="auto">
            <a:xfrm rot="16200000">
              <a:off x="12383" y="6576"/>
              <a:ext cx="5335" cy="450"/>
            </a:xfrm>
            <a:prstGeom prst="bentConnector3">
              <a:avLst>
                <a:gd name="adj1" fmla="val 83634"/>
              </a:avLst>
            </a:prstGeom>
            <a:noFill/>
            <a:ln w="6350" cap="rnd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12" name="Conexão recta unidireccional 334"/>
            <p:cNvCxnSpPr>
              <a:cxnSpLocks/>
            </p:cNvCxnSpPr>
            <p:nvPr/>
          </p:nvCxnSpPr>
          <p:spPr bwMode="auto">
            <a:xfrm rot="16200000">
              <a:off x="4373" y="8362"/>
              <a:ext cx="310" cy="1"/>
            </a:xfrm>
            <a:prstGeom prst="bentConnector3">
              <a:avLst>
                <a:gd name="adj1" fmla="val 50000"/>
              </a:avLst>
            </a:prstGeom>
            <a:noFill/>
            <a:ln w="6350" cap="rnd">
              <a:solidFill>
                <a:srgbClr val="000000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3" name="Conexão recta unidireccional 335"/>
            <p:cNvCxnSpPr>
              <a:cxnSpLocks/>
            </p:cNvCxnSpPr>
            <p:nvPr/>
          </p:nvCxnSpPr>
          <p:spPr bwMode="auto">
            <a:xfrm rot="16200000">
              <a:off x="6765" y="8837"/>
              <a:ext cx="1260" cy="1"/>
            </a:xfrm>
            <a:prstGeom prst="bentConnector3">
              <a:avLst>
                <a:gd name="adj1" fmla="val 66985"/>
              </a:avLst>
            </a:prstGeom>
            <a:noFill/>
            <a:ln w="6350" cap="rnd">
              <a:solidFill>
                <a:srgbClr val="000000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4" name="Conexão recta unidireccional 336"/>
            <p:cNvCxnSpPr>
              <a:cxnSpLocks/>
            </p:cNvCxnSpPr>
            <p:nvPr/>
          </p:nvCxnSpPr>
          <p:spPr bwMode="auto">
            <a:xfrm rot="16200000">
              <a:off x="9739" y="8838"/>
              <a:ext cx="1260" cy="0"/>
            </a:xfrm>
            <a:prstGeom prst="straightConnector1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15" name="Conexão recta unidireccional 337"/>
            <p:cNvCxnSpPr>
              <a:cxnSpLocks/>
            </p:cNvCxnSpPr>
            <p:nvPr/>
          </p:nvCxnSpPr>
          <p:spPr bwMode="auto">
            <a:xfrm rot="16200000">
              <a:off x="14351" y="9271"/>
              <a:ext cx="392" cy="1"/>
            </a:xfrm>
            <a:prstGeom prst="bentConnector3">
              <a:avLst>
                <a:gd name="adj1" fmla="val 50000"/>
              </a:avLst>
            </a:prstGeom>
            <a:noFill/>
            <a:ln w="6350" cap="rnd">
              <a:solidFill>
                <a:srgbClr val="000000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6" name="Conexão recta unidireccional 339"/>
            <p:cNvCxnSpPr>
              <a:cxnSpLocks/>
            </p:cNvCxnSpPr>
            <p:nvPr/>
          </p:nvCxnSpPr>
          <p:spPr bwMode="auto">
            <a:xfrm rot="16200000">
              <a:off x="9843" y="5637"/>
              <a:ext cx="2440" cy="0"/>
            </a:xfrm>
            <a:prstGeom prst="straightConnector1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" name="Conexão recta unidireccional 341"/>
            <p:cNvCxnSpPr>
              <a:cxnSpLocks/>
            </p:cNvCxnSpPr>
            <p:nvPr/>
          </p:nvCxnSpPr>
          <p:spPr bwMode="auto">
            <a:xfrm>
              <a:off x="8765" y="2321"/>
              <a:ext cx="1289" cy="0"/>
            </a:xfrm>
            <a:prstGeom prst="straightConnector1">
              <a:avLst/>
            </a:prstGeom>
            <a:noFill/>
            <a:ln w="6350" cap="rnd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18" name="Text Box 124"/>
            <p:cNvSpPr txBox="1">
              <a:spLocks noChangeArrowheads="1"/>
            </p:cNvSpPr>
            <p:nvPr/>
          </p:nvSpPr>
          <p:spPr bwMode="auto">
            <a:xfrm>
              <a:off x="7092" y="8622"/>
              <a:ext cx="3216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Non-</a:t>
              </a:r>
              <a:r>
                <a:rPr kumimoji="0" lang="en-GB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residential</a:t>
              </a:r>
              <a:r>
                <a:rPr kumimoji="0" lang="pt-PT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services</a:t>
              </a:r>
              <a:endParaRPr kumimoji="0" 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Text Box 125"/>
            <p:cNvSpPr txBox="1">
              <a:spLocks noChangeArrowheads="1"/>
            </p:cNvSpPr>
            <p:nvPr/>
          </p:nvSpPr>
          <p:spPr bwMode="auto">
            <a:xfrm>
              <a:off x="3713" y="8622"/>
              <a:ext cx="2616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Outreach Services</a:t>
              </a:r>
              <a:endParaRPr kumimoji="0" 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0" name="AutoShape 126"/>
            <p:cNvCxnSpPr>
              <a:cxnSpLocks/>
            </p:cNvCxnSpPr>
            <p:nvPr/>
          </p:nvCxnSpPr>
          <p:spPr bwMode="auto">
            <a:xfrm rot="16200000">
              <a:off x="6802" y="8331"/>
              <a:ext cx="372" cy="1"/>
            </a:xfrm>
            <a:prstGeom prst="bentConnector3">
              <a:avLst>
                <a:gd name="adj1" fmla="val 50000"/>
              </a:avLst>
            </a:prstGeom>
            <a:noFill/>
            <a:ln w="6350" cap="rnd">
              <a:solidFill>
                <a:srgbClr val="000000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21" name="AutoShape 127"/>
            <p:cNvCxnSpPr>
              <a:cxnSpLocks/>
            </p:cNvCxnSpPr>
            <p:nvPr/>
          </p:nvCxnSpPr>
          <p:spPr bwMode="auto">
            <a:xfrm rot="16200000">
              <a:off x="14716" y="8222"/>
              <a:ext cx="592" cy="0"/>
            </a:xfrm>
            <a:prstGeom prst="straightConnector1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22" name="AutoShape 128"/>
            <p:cNvCxnSpPr>
              <a:cxnSpLocks/>
            </p:cNvCxnSpPr>
            <p:nvPr/>
          </p:nvCxnSpPr>
          <p:spPr bwMode="auto">
            <a:xfrm rot="16200000">
              <a:off x="9509" y="5768"/>
              <a:ext cx="1451" cy="617"/>
            </a:xfrm>
            <a:prstGeom prst="bentConnector3">
              <a:avLst>
                <a:gd name="adj1" fmla="val 49968"/>
              </a:avLst>
            </a:prstGeom>
            <a:noFill/>
            <a:ln w="6350" cap="rnd">
              <a:solidFill>
                <a:srgbClr val="000000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23" name="AutoShape 129"/>
            <p:cNvCxnSpPr>
              <a:cxnSpLocks/>
            </p:cNvCxnSpPr>
            <p:nvPr/>
          </p:nvCxnSpPr>
          <p:spPr bwMode="auto">
            <a:xfrm rot="16200000">
              <a:off x="10742" y="6320"/>
              <a:ext cx="1072" cy="1"/>
            </a:xfrm>
            <a:prstGeom prst="bentConnector3">
              <a:avLst>
                <a:gd name="adj1" fmla="val 50000"/>
              </a:avLst>
            </a:prstGeom>
            <a:noFill/>
            <a:ln w="6350" cap="rnd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24" name="AutoShape 130"/>
            <p:cNvCxnSpPr>
              <a:cxnSpLocks/>
            </p:cNvCxnSpPr>
            <p:nvPr/>
          </p:nvCxnSpPr>
          <p:spPr bwMode="auto">
            <a:xfrm rot="5400000" flipH="1">
              <a:off x="10600" y="5094"/>
              <a:ext cx="1368" cy="13"/>
            </a:xfrm>
            <a:prstGeom prst="bentConnector3">
              <a:avLst>
                <a:gd name="adj1" fmla="val 50000"/>
              </a:avLst>
            </a:prstGeom>
            <a:noFill/>
            <a:ln w="6350" cap="rnd">
              <a:solidFill>
                <a:srgbClr val="000000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25" name="AutoShape 131"/>
            <p:cNvCxnSpPr>
              <a:cxnSpLocks noChangeShapeType="1"/>
            </p:cNvCxnSpPr>
            <p:nvPr/>
          </p:nvCxnSpPr>
          <p:spPr bwMode="auto">
            <a:xfrm flipV="1">
              <a:off x="11077" y="2749"/>
              <a:ext cx="0" cy="42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28398" dir="3806097" algn="ctr" rotWithShape="0">
                <a:srgbClr val="246071">
                  <a:alpha val="50000"/>
                </a:srgbClr>
              </a:outerShdw>
            </a:effectLst>
          </p:spPr>
        </p:cxnSp>
        <p:cxnSp>
          <p:nvCxnSpPr>
            <p:cNvPr id="126" name="AutoShape 132"/>
            <p:cNvCxnSpPr>
              <a:cxnSpLocks noChangeShapeType="1"/>
            </p:cNvCxnSpPr>
            <p:nvPr/>
          </p:nvCxnSpPr>
          <p:spPr bwMode="auto">
            <a:xfrm>
              <a:off x="15011" y="4265"/>
              <a:ext cx="0" cy="125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28398" dir="3806097" algn="ctr" rotWithShape="0">
                <a:srgbClr val="246071">
                  <a:alpha val="50000"/>
                </a:srgbClr>
              </a:outerShdw>
            </a:effectLst>
          </p:spPr>
        </p:cxnSp>
        <p:cxnSp>
          <p:nvCxnSpPr>
            <p:cNvPr id="127" name="AutoShape 133"/>
            <p:cNvCxnSpPr>
              <a:cxnSpLocks noChangeShapeType="1"/>
            </p:cNvCxnSpPr>
            <p:nvPr/>
          </p:nvCxnSpPr>
          <p:spPr bwMode="auto">
            <a:xfrm flipV="1">
              <a:off x="8804" y="3638"/>
              <a:ext cx="4779" cy="1224"/>
            </a:xfrm>
            <a:prstGeom prst="bentConnector3">
              <a:avLst>
                <a:gd name="adj1" fmla="val 75412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ffectLst>
              <a:outerShdw dist="28398" dir="3806097" algn="ctr" rotWithShape="0">
                <a:srgbClr val="246071">
                  <a:alpha val="50000"/>
                </a:srgbClr>
              </a:outerShdw>
            </a:effectLst>
          </p:spPr>
        </p:cxnSp>
        <p:cxnSp>
          <p:nvCxnSpPr>
            <p:cNvPr id="128" name="AutoShape 134"/>
            <p:cNvCxnSpPr>
              <a:cxnSpLocks noChangeShapeType="1"/>
            </p:cNvCxnSpPr>
            <p:nvPr/>
          </p:nvCxnSpPr>
          <p:spPr bwMode="auto">
            <a:xfrm flipH="1" flipV="1">
              <a:off x="10940" y="8089"/>
              <a:ext cx="1758" cy="4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28398" dir="3806097" algn="ctr" rotWithShape="0">
                <a:srgbClr val="246071">
                  <a:alpha val="50000"/>
                </a:srgbClr>
              </a:outerShdw>
            </a:effectLst>
          </p:spPr>
        </p:cxnSp>
        <p:cxnSp>
          <p:nvCxnSpPr>
            <p:cNvPr id="129" name="AutoShape 135"/>
            <p:cNvCxnSpPr>
              <a:cxnSpLocks noChangeShapeType="1"/>
            </p:cNvCxnSpPr>
            <p:nvPr/>
          </p:nvCxnSpPr>
          <p:spPr bwMode="auto">
            <a:xfrm flipV="1">
              <a:off x="9926" y="8146"/>
              <a:ext cx="0" cy="3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28398" dir="3806097" algn="ctr" rotWithShape="0">
                <a:srgbClr val="246071">
                  <a:alpha val="50000"/>
                </a:srgbClr>
              </a:outerShdw>
            </a:effectLst>
          </p:spPr>
        </p:cxnSp>
      </p:grpSp>
      <p:sp>
        <p:nvSpPr>
          <p:cNvPr id="65" name="CaixaDeTexto 64"/>
          <p:cNvSpPr txBox="1"/>
          <p:nvPr/>
        </p:nvSpPr>
        <p:spPr>
          <a:xfrm>
            <a:off x="8735786" y="2139044"/>
            <a:ext cx="300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solidFill>
                  <a:schemeClr val="bg1"/>
                </a:solidFill>
              </a:rPr>
              <a:t>PORTUGUESE  HEALTH SERVICE REFERRAL NETWORK FOR PEOPLE WITH ALCOHOL  AND/OR DRUG CONSUME</a:t>
            </a:r>
          </a:p>
        </p:txBody>
      </p:sp>
      <p:cxnSp>
        <p:nvCxnSpPr>
          <p:cNvPr id="66" name="Conexão recta unidireccional 305"/>
          <p:cNvCxnSpPr>
            <a:cxnSpLocks/>
            <a:endCxn id="79" idx="1"/>
          </p:cNvCxnSpPr>
          <p:nvPr/>
        </p:nvCxnSpPr>
        <p:spPr bwMode="auto">
          <a:xfrm>
            <a:off x="1968105" y="2399260"/>
            <a:ext cx="485846" cy="35205"/>
          </a:xfrm>
          <a:prstGeom prst="straightConnector1">
            <a:avLst/>
          </a:prstGeom>
          <a:noFill/>
          <a:ln w="6350" cap="rnd">
            <a:solidFill>
              <a:srgbClr val="000000"/>
            </a:solidFill>
            <a:round/>
            <a:headEnd type="arrow" w="med" len="med"/>
            <a:tailEnd type="arrow" w="med" len="med"/>
          </a:ln>
        </p:spPr>
      </p:cxnSp>
      <p:sp>
        <p:nvSpPr>
          <p:cNvPr id="131" name="CaixaDeTexto 130"/>
          <p:cNvSpPr txBox="1"/>
          <p:nvPr/>
        </p:nvSpPr>
        <p:spPr>
          <a:xfrm>
            <a:off x="8915400" y="6488668"/>
            <a:ext cx="279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(SICAD, 2014)</a:t>
            </a:r>
          </a:p>
        </p:txBody>
      </p:sp>
    </p:spTree>
    <p:extLst>
      <p:ext uri="{BB962C8B-B14F-4D97-AF65-F5344CB8AC3E}">
        <p14:creationId xmlns:p14="http://schemas.microsoft.com/office/powerpoint/2010/main" val="17701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537B-E3DF-4312-A5F4-4474FCAE6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721" y="1494503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accent4">
                    <a:lumMod val="75000"/>
                  </a:schemeClr>
                </a:solidFill>
              </a:rPr>
              <a:t>HOMELESS PEOPLE WITH SUBSTANCE ABUSE: PREVENTION, TREATMENT, SOCIAL REHAB AND HARM REDUCTION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C5ABB-462D-453F-BA20-E724C97D8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721" y="3974178"/>
            <a:ext cx="9144000" cy="1655762"/>
          </a:xfrm>
        </p:spPr>
        <p:txBody>
          <a:bodyPr anchor="ctr"/>
          <a:lstStyle/>
          <a:p>
            <a:r>
              <a:rPr lang="en-GB" dirty="0">
                <a:solidFill>
                  <a:schemeClr val="bg1"/>
                </a:solidFill>
              </a:rPr>
              <a:t>Planning integrated intervention of DICAD units/ teams </a:t>
            </a:r>
          </a:p>
        </p:txBody>
      </p:sp>
    </p:spTree>
    <p:extLst>
      <p:ext uri="{BB962C8B-B14F-4D97-AF65-F5344CB8AC3E}">
        <p14:creationId xmlns:p14="http://schemas.microsoft.com/office/powerpoint/2010/main" val="127646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707365" y="966158"/>
            <a:ext cx="10725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Typology of people at risk of homelessness in Portugal (ENIPSSA, 2018)</a:t>
            </a:r>
            <a:endParaRPr lang="pt-PT" sz="2800" b="1" dirty="0">
              <a:solidFill>
                <a:schemeClr val="accent6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902461" y="6264381"/>
            <a:ext cx="301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ENIPSSA, 2018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683" y="1747156"/>
            <a:ext cx="13804243" cy="538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01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Posição de Conteúdo 8"/>
          <p:cNvGraphicFramePr>
            <a:graphicFrameLocks noGrp="1"/>
          </p:cNvGraphicFramePr>
          <p:nvPr>
            <p:ph idx="1"/>
          </p:nvPr>
        </p:nvGraphicFramePr>
        <p:xfrm>
          <a:off x="2031773" y="1134382"/>
          <a:ext cx="7993969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658100" y="6123214"/>
            <a:ext cx="453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Sistema de Informação Multidisciplinar (SIM)</a:t>
            </a:r>
          </a:p>
        </p:txBody>
      </p:sp>
    </p:spTree>
    <p:extLst>
      <p:ext uri="{BB962C8B-B14F-4D97-AF65-F5344CB8AC3E}">
        <p14:creationId xmlns:p14="http://schemas.microsoft.com/office/powerpoint/2010/main" val="246421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8658" y="1279405"/>
            <a:ext cx="7634632" cy="488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7462157" y="6237514"/>
            <a:ext cx="453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Sistema de Informação Multidisciplinar (SIM)</a:t>
            </a:r>
          </a:p>
        </p:txBody>
      </p:sp>
    </p:spTree>
    <p:extLst>
      <p:ext uri="{BB962C8B-B14F-4D97-AF65-F5344CB8AC3E}">
        <p14:creationId xmlns:p14="http://schemas.microsoft.com/office/powerpoint/2010/main" val="246421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4886" y="1101476"/>
            <a:ext cx="7756071" cy="519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7429500" y="6253843"/>
            <a:ext cx="453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Sistema de Informação Multidisciplinar (SIM)</a:t>
            </a:r>
          </a:p>
        </p:txBody>
      </p:sp>
    </p:spTree>
    <p:extLst>
      <p:ext uri="{BB962C8B-B14F-4D97-AF65-F5344CB8AC3E}">
        <p14:creationId xmlns:p14="http://schemas.microsoft.com/office/powerpoint/2010/main" val="2464213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9" ma:contentTypeDescription="Create a new document." ma:contentTypeScope="" ma:versionID="ebfb9967c40c996fac1700848b175d70">
  <xsd:schema xmlns:xsd="http://www.w3.org/2001/XMLSchema" xmlns:xs="http://www.w3.org/2001/XMLSchema" xmlns:p="http://schemas.microsoft.com/office/2006/metadata/properties" xmlns:ns2="eb4defa2-306d-42f3-a45c-d773604bc3b6" xmlns:ns3="8e12d9bd-ea3e-4137-9ea7-b65ad54deda4" targetNamespace="http://schemas.microsoft.com/office/2006/metadata/properties" ma:root="true" ma:fieldsID="099ca6a69408bc6779f6c6abcca7a9e1" ns2:_="" ns3:_="">
    <xsd:import namespace="eb4defa2-306d-42f3-a45c-d773604bc3b6"/>
    <xsd:import namespace="8e12d9bd-ea3e-4137-9ea7-b65ad54ded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D2EE70-E185-4CF7-8E05-24C6E0BBCC3A}">
  <ds:schemaRefs>
    <ds:schemaRef ds:uri="eb4defa2-306d-42f3-a45c-d773604bc3b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8e12d9bd-ea3e-4137-9ea7-b65ad54deda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2FACF3-AA64-4C25-8988-26A3607D10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849123-3A4B-4F59-BFC3-66BDE2A5FC30}"/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382</Words>
  <Application>Microsoft Office PowerPoint</Application>
  <PresentationFormat>Widescreen</PresentationFormat>
  <Paragraphs>70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Homeless people who consume alcohol and/or drugs:  Spotlight on (Northern) Portugal </vt:lpstr>
      <vt:lpstr>HEALTH SERVICE NETWORK NORTHERN PORTUGAL</vt:lpstr>
      <vt:lpstr>PowerPoint Presentation</vt:lpstr>
      <vt:lpstr>HOMELESS PEOPLE WITH SUBSTANCE ABUSE: PREVENTION, TREATMENT, SOCIAL REHAB AND HARM REDUCTION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Rahman</dc:creator>
  <cp:lastModifiedBy>Robbie Stakelum</cp:lastModifiedBy>
  <cp:revision>28</cp:revision>
  <dcterms:created xsi:type="dcterms:W3CDTF">2019-04-29T13:06:07Z</dcterms:created>
  <dcterms:modified xsi:type="dcterms:W3CDTF">2019-05-28T14:59:38Z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