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56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>
      <p:ext uri="{19B8F6BF-5375-455C-9EA6-DF929625EA0E}">
        <p15:presenceInfo xmlns:p15="http://schemas.microsoft.com/office/powerpoint/2012/main" userId="Laura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mrpsb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8" y="1130405"/>
            <a:ext cx="11877368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CHALLENGES AHEAD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4" y="2722971"/>
            <a:ext cx="10964511" cy="31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B10DCE-681F-424A-92CC-0ACA0682B122}"/>
              </a:ext>
            </a:extLst>
          </p:cNvPr>
          <p:cNvSpPr txBox="1">
            <a:spLocks/>
          </p:cNvSpPr>
          <p:nvPr/>
        </p:nvSpPr>
        <p:spPr>
          <a:xfrm>
            <a:off x="553494" y="2010006"/>
            <a:ext cx="11364390" cy="4847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Enhancing the level of commitment of all public authorities in the implementation of the ENIPSSA</a:t>
            </a:r>
          </a:p>
          <a:p>
            <a:r>
              <a:rPr lang="pt-PT" dirty="0" err="1">
                <a:solidFill>
                  <a:schemeClr val="bg1"/>
                </a:solidFill>
              </a:rPr>
              <a:t>Ensuring</a:t>
            </a:r>
            <a:r>
              <a:rPr lang="pt-PT" dirty="0">
                <a:solidFill>
                  <a:schemeClr val="bg1"/>
                </a:solidFill>
              </a:rPr>
              <a:t> a clear </a:t>
            </a:r>
            <a:r>
              <a:rPr lang="pt-PT" dirty="0" err="1">
                <a:solidFill>
                  <a:schemeClr val="bg1"/>
                </a:solidFill>
              </a:rPr>
              <a:t>allocation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resources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enabling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implementation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ENIPSSA </a:t>
            </a:r>
            <a:r>
              <a:rPr lang="pt-PT" dirty="0" err="1">
                <a:solidFill>
                  <a:schemeClr val="bg1"/>
                </a:solidFill>
              </a:rPr>
              <a:t>activities</a:t>
            </a:r>
            <a:r>
              <a:rPr lang="pt-PT" dirty="0">
                <a:solidFill>
                  <a:schemeClr val="bg1"/>
                </a:solidFill>
              </a:rPr>
              <a:t> and </a:t>
            </a:r>
            <a:r>
              <a:rPr lang="pt-PT" dirty="0" err="1">
                <a:solidFill>
                  <a:schemeClr val="bg1"/>
                </a:solidFill>
              </a:rPr>
              <a:t>their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actual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effectiveness</a:t>
            </a:r>
            <a:endParaRPr lang="pt-PT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Comprehensively integrating homelessness into the new basic law on housing</a:t>
            </a:r>
            <a:endParaRPr lang="pt-PT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Ensuring that homelessness is carefully considered in any efforts to correct the imbalances of the housing market in Portugal</a:t>
            </a:r>
          </a:p>
          <a:p>
            <a:pPr lvl="0"/>
            <a:endParaRPr lang="en-GB" dirty="0">
              <a:solidFill>
                <a:schemeClr val="bg1"/>
              </a:solidFill>
            </a:endParaRPr>
          </a:p>
          <a:p>
            <a:pPr lvl="0"/>
            <a:endParaRPr lang="pt-P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1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8937"/>
            <a:ext cx="11877368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THANK YOU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OBRIGADA 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26" y="3608379"/>
            <a:ext cx="10964511" cy="31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Isabel Baptista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hlinkClick r:id="rId3"/>
              </a:rPr>
              <a:t>imrpsb@gmail.com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1" y="14945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ENIPSSA 2017-2023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Portuguese National Homelessness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21" y="4741292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Isabel Baptista </a:t>
            </a:r>
          </a:p>
          <a:p>
            <a:r>
              <a:rPr lang="en-GB" dirty="0">
                <a:solidFill>
                  <a:schemeClr val="bg1"/>
                </a:solidFill>
              </a:rPr>
              <a:t>European Observatory on Homelessness</a:t>
            </a: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65AA-8B52-41D3-B1BD-76B72322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284" y="1360466"/>
            <a:ext cx="9144000" cy="1144148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A8EC4-EBDC-4E2C-930C-DCFBE5959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827" y="2675694"/>
            <a:ext cx="11273509" cy="3980745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From 2009 to 2017 – lessons from a winding trajectory</a:t>
            </a:r>
          </a:p>
          <a:p>
            <a:pPr algn="l"/>
            <a:r>
              <a:rPr lang="en-GB" sz="3200" dirty="0">
                <a:solidFill>
                  <a:schemeClr val="bg1"/>
                </a:solidFill>
              </a:rPr>
              <a:t>The National Strategy for the Integration of People Experiencing Homelessness 2017-2023 – from continuity to innovative elements</a:t>
            </a:r>
          </a:p>
          <a:p>
            <a:pPr algn="l"/>
            <a:r>
              <a:rPr lang="en-GB" sz="3200" dirty="0">
                <a:solidFill>
                  <a:schemeClr val="bg1"/>
                </a:solidFill>
              </a:rPr>
              <a:t>Key implementation steps</a:t>
            </a:r>
          </a:p>
          <a:p>
            <a:pPr algn="l"/>
            <a:r>
              <a:rPr lang="en-GB" sz="3200" dirty="0">
                <a:solidFill>
                  <a:schemeClr val="bg1"/>
                </a:solidFill>
              </a:rPr>
              <a:t>Challenges ahead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1266074"/>
            <a:ext cx="10515600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From 2009 to 2017 – lessons from a winding trajectory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506662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ENIPSA 2009-2015 – a breakthrough in Southern European approaches to tackling homelessness</a:t>
            </a:r>
          </a:p>
          <a:p>
            <a:r>
              <a:rPr lang="en-GB" dirty="0">
                <a:solidFill>
                  <a:schemeClr val="bg1"/>
                </a:solidFill>
              </a:rPr>
              <a:t>Lessons-learnt from both successes and failures as a solid basis to re-launch the policy making process </a:t>
            </a:r>
          </a:p>
          <a:p>
            <a:r>
              <a:rPr lang="en-GB" dirty="0">
                <a:solidFill>
                  <a:schemeClr val="bg1"/>
                </a:solidFill>
              </a:rPr>
              <a:t>The role of civil society organisations and the emergence of a “welcoming” political agenda facilitated by personal and institutional engagement at the highest political level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1918329"/>
            <a:ext cx="11877368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National Strategy for the Integration of People Experiencing Homelessness 2017-2023 – from continuity to innovative elements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6" y="3027771"/>
            <a:ext cx="10964511" cy="318621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 new S – preserving the initial vision and main principles </a:t>
            </a:r>
          </a:p>
          <a:p>
            <a:r>
              <a:rPr lang="en-GB" dirty="0">
                <a:solidFill>
                  <a:schemeClr val="bg1"/>
                </a:solidFill>
              </a:rPr>
              <a:t>The definition – evolving understandings of homelessness in Portugal </a:t>
            </a:r>
          </a:p>
          <a:p>
            <a:r>
              <a:rPr lang="en-GB" dirty="0">
                <a:solidFill>
                  <a:schemeClr val="bg1"/>
                </a:solidFill>
              </a:rPr>
              <a:t>The approach – embracing EU evidence-based perspectives </a:t>
            </a:r>
          </a:p>
          <a:p>
            <a:r>
              <a:rPr lang="en-GB" dirty="0">
                <a:solidFill>
                  <a:schemeClr val="bg1"/>
                </a:solidFill>
              </a:rPr>
              <a:t>Strategically addressing homelessness: i) knowledge; ii) intervention; iii) coordination, monitoring and evaluation</a:t>
            </a:r>
          </a:p>
          <a:p>
            <a:r>
              <a:rPr lang="en-GB" dirty="0">
                <a:solidFill>
                  <a:schemeClr val="bg1"/>
                </a:solidFill>
              </a:rPr>
              <a:t>Innovative elements –  developing a clear legal framework, reinforcing the housing dimension, strengthening the governance structure and enhancing accountability.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4" y="1534870"/>
            <a:ext cx="11877368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ENIPSSA 2017-2023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KEY IMPLEMENTATION STEPS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4" y="2722971"/>
            <a:ext cx="10964511" cy="31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B10DCE-681F-424A-92CC-0ACA0682B122}"/>
              </a:ext>
            </a:extLst>
          </p:cNvPr>
          <p:cNvSpPr txBox="1">
            <a:spLocks/>
          </p:cNvSpPr>
          <p:nvPr/>
        </p:nvSpPr>
        <p:spPr>
          <a:xfrm>
            <a:off x="613744" y="2456936"/>
            <a:ext cx="10964511" cy="3971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Wide dissemination of the National Strategy’s definition of homelessness (80% of the municipalities use the official definition)</a:t>
            </a:r>
          </a:p>
          <a:p>
            <a:r>
              <a:rPr lang="en-GB" dirty="0">
                <a:solidFill>
                  <a:schemeClr val="bg1"/>
                </a:solidFill>
              </a:rPr>
              <a:t>Building up of a common statistical reference for the collection and monitoring of data on homelessness</a:t>
            </a:r>
          </a:p>
          <a:p>
            <a:r>
              <a:rPr lang="en-GB" dirty="0">
                <a:solidFill>
                  <a:schemeClr val="bg1"/>
                </a:solidFill>
              </a:rPr>
              <a:t>Launching of a national wide survey aiming at identifying existing local information on homelessness situations based on the full range of ETHOS Light categories </a:t>
            </a:r>
          </a:p>
          <a:p>
            <a:r>
              <a:rPr lang="en-GB" dirty="0">
                <a:solidFill>
                  <a:schemeClr val="bg1"/>
                </a:solidFill>
              </a:rPr>
              <a:t>Regular survey to be carried out on an annual basis aiming at identifying the total number of homeless people (ENIPSSA definition), and their main characteristics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6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7" y="787457"/>
            <a:ext cx="11877368" cy="110944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730" y="2722971"/>
            <a:ext cx="3805083" cy="31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469767-C414-4314-836B-6F20BABA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" y="1889158"/>
            <a:ext cx="3564195" cy="47730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5980DED-D655-4A02-9BB3-BFE903DF2C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3" y="1925978"/>
            <a:ext cx="3785419" cy="47899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5F05DC1-743D-4703-9312-7122DA7BD74A}"/>
              </a:ext>
            </a:extLst>
          </p:cNvPr>
          <p:cNvSpPr/>
          <p:nvPr/>
        </p:nvSpPr>
        <p:spPr>
          <a:xfrm>
            <a:off x="1376517" y="917380"/>
            <a:ext cx="9989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a typeface="Times New Roman" panose="02020603050405020304" pitchFamily="18" charset="0"/>
              </a:rPr>
              <a:t>People sleeping rough and people living in </a:t>
            </a:r>
            <a:r>
              <a:rPr lang="en-GB" sz="3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houselessness</a:t>
            </a:r>
            <a:r>
              <a:rPr lang="en-GB" sz="3200" dirty="0">
                <a:solidFill>
                  <a:schemeClr val="bg1"/>
                </a:solidFill>
                <a:ea typeface="Times New Roman" panose="02020603050405020304" pitchFamily="18" charset="0"/>
              </a:rPr>
              <a:t> situations by region in mainland Portugal, 2018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522FAF-3E90-47E4-A663-1EC85321A79F}"/>
              </a:ext>
            </a:extLst>
          </p:cNvPr>
          <p:cNvSpPr txBox="1">
            <a:spLocks/>
          </p:cNvSpPr>
          <p:nvPr/>
        </p:nvSpPr>
        <p:spPr>
          <a:xfrm>
            <a:off x="4036142" y="2176469"/>
            <a:ext cx="3932904" cy="453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3,396 people either roofless or houseless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1,443 people sleeping rough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1,953 people in different forms of temporary accommodation</a:t>
            </a:r>
          </a:p>
          <a:p>
            <a:r>
              <a:rPr lang="en-GB" dirty="0">
                <a:solidFill>
                  <a:schemeClr val="bg1"/>
                </a:solidFill>
              </a:rPr>
              <a:t>11,113 people living in some form of insecure or inadequate situation (risk categories)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6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5" y="1038352"/>
            <a:ext cx="11877368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ENIPSSA 2017-2023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KEY IMPLEMENTATION STEPS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4" y="2722971"/>
            <a:ext cx="10964511" cy="31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B10DCE-681F-424A-92CC-0ACA0682B122}"/>
              </a:ext>
            </a:extLst>
          </p:cNvPr>
          <p:cNvSpPr txBox="1">
            <a:spLocks/>
          </p:cNvSpPr>
          <p:nvPr/>
        </p:nvSpPr>
        <p:spPr>
          <a:xfrm>
            <a:off x="559630" y="1761294"/>
            <a:ext cx="11352117" cy="5096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Signature of a tripartite protocol aiming at establishing a partnership for promoting increased permanent housing solutions for homeless people, through the celebration of lease contracts</a:t>
            </a:r>
          </a:p>
          <a:p>
            <a:r>
              <a:rPr lang="en-GB" dirty="0">
                <a:solidFill>
                  <a:schemeClr val="bg1"/>
                </a:solidFill>
              </a:rPr>
              <a:t>Establishment of a dedicated working group on health aiming at the definition of access and referral procedures to all levels of health care services</a:t>
            </a:r>
          </a:p>
          <a:p>
            <a:r>
              <a:rPr lang="en-GB" dirty="0">
                <a:solidFill>
                  <a:schemeClr val="bg1"/>
                </a:solidFill>
              </a:rPr>
              <a:t>Development and piloting of a training programme targeting professionals of the Local Homelessness Units</a:t>
            </a:r>
          </a:p>
          <a:p>
            <a:r>
              <a:rPr lang="en-GB" dirty="0">
                <a:solidFill>
                  <a:schemeClr val="bg1"/>
                </a:solidFill>
              </a:rPr>
              <a:t>Development of guidelines for the identification of homelessness risk situations</a:t>
            </a:r>
          </a:p>
          <a:p>
            <a:r>
              <a:rPr lang="en-GB" dirty="0">
                <a:solidFill>
                  <a:schemeClr val="bg1"/>
                </a:solidFill>
              </a:rPr>
              <a:t>Setting up, launching and regular updating of a dedicated ENIPSSA webpage</a:t>
            </a:r>
          </a:p>
          <a:p>
            <a:r>
              <a:rPr lang="en-GB" dirty="0">
                <a:solidFill>
                  <a:schemeClr val="bg1"/>
                </a:solidFill>
              </a:rPr>
              <a:t>Setting-up and operation of the </a:t>
            </a:r>
            <a:r>
              <a:rPr lang="en-GB" dirty="0" err="1">
                <a:solidFill>
                  <a:schemeClr val="bg1"/>
                </a:solidFill>
              </a:rPr>
              <a:t>Interministerial</a:t>
            </a:r>
            <a:r>
              <a:rPr lang="en-GB" dirty="0">
                <a:solidFill>
                  <a:schemeClr val="bg1"/>
                </a:solidFill>
              </a:rPr>
              <a:t> Committee</a:t>
            </a:r>
          </a:p>
          <a:p>
            <a:r>
              <a:rPr lang="en-US" dirty="0">
                <a:solidFill>
                  <a:schemeClr val="bg1"/>
                </a:solidFill>
              </a:rPr>
              <a:t>Strengthening the representation of the NPISA within the GIMAE structures, based on a proposal by the existing NPISA representatives</a:t>
            </a:r>
          </a:p>
          <a:p>
            <a:r>
              <a:rPr lang="en-US" dirty="0" err="1">
                <a:solidFill>
                  <a:schemeClr val="bg1"/>
                </a:solidFill>
              </a:rPr>
              <a:t>Organisation</a:t>
            </a:r>
            <a:r>
              <a:rPr lang="en-US" dirty="0">
                <a:solidFill>
                  <a:schemeClr val="bg1"/>
                </a:solidFill>
              </a:rPr>
              <a:t> of the first national seminar of the local homelessness units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8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8" y="1130405"/>
            <a:ext cx="11877368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CHALLENGES AHEAD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44" y="2722971"/>
            <a:ext cx="10964511" cy="31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B10DCE-681F-424A-92CC-0ACA0682B122}"/>
              </a:ext>
            </a:extLst>
          </p:cNvPr>
          <p:cNvSpPr txBox="1">
            <a:spLocks/>
          </p:cNvSpPr>
          <p:nvPr/>
        </p:nvSpPr>
        <p:spPr>
          <a:xfrm>
            <a:off x="559631" y="1810390"/>
            <a:ext cx="11364390" cy="4847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Strengthening the production of regular, reliable and robust data on homelessness</a:t>
            </a:r>
          </a:p>
          <a:p>
            <a:r>
              <a:rPr lang="en-GB" dirty="0">
                <a:solidFill>
                  <a:schemeClr val="bg1"/>
                </a:solidFill>
              </a:rPr>
              <a:t>Reinforcing the role of housing support services in tackling and preventing homelessness by prioritising housing solutions that promote access or maintenance of permanent accommodation</a:t>
            </a:r>
          </a:p>
          <a:p>
            <a:r>
              <a:rPr lang="en-GB" dirty="0">
                <a:solidFill>
                  <a:schemeClr val="bg1"/>
                </a:solidFill>
              </a:rPr>
              <a:t>Enhancing the provision of comprehensive and flexible support according to people’s support needs</a:t>
            </a:r>
          </a:p>
          <a:p>
            <a:r>
              <a:rPr lang="en-GB" dirty="0">
                <a:solidFill>
                  <a:schemeClr val="bg1"/>
                </a:solidFill>
              </a:rPr>
              <a:t>Critically assessing and revising the existing funding model for service provision, ensuring that it enhances organisational cooperation and the integration/complementarity of services, rather than competition</a:t>
            </a:r>
            <a:endParaRPr lang="pt-PT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1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974CF-4C7F-40B1-84E3-2F2A4BE2191C}"/>
</file>

<file path=customXml/itemProps2.xml><?xml version="1.0" encoding="utf-8"?>
<ds:datastoreItem xmlns:ds="http://schemas.openxmlformats.org/officeDocument/2006/customXml" ds:itemID="{5DD2EE70-E185-4CF7-8E05-24C6E0BBCC3A}">
  <ds:schemaRefs>
    <ds:schemaRef ds:uri="http://schemas.microsoft.com/office/2006/documentManagement/types"/>
    <ds:schemaRef ds:uri="http://schemas.openxmlformats.org/package/2006/metadata/core-properties"/>
    <ds:schemaRef ds:uri="8e12d9bd-ea3e-4137-9ea7-b65ad54deda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eb4defa2-306d-42f3-a45c-d773604bc3b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608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ENIPSSA 2017-2023  The Portuguese National Homelessness Strategy</vt:lpstr>
      <vt:lpstr>OVERVIEW</vt:lpstr>
      <vt:lpstr>From 2009 to 2017 – lessons from a winding trajectory </vt:lpstr>
      <vt:lpstr>The National Strategy for the Integration of People Experiencing Homelessness 2017-2023 – from continuity to innovative elements  </vt:lpstr>
      <vt:lpstr>ENIPSSA 2017-2023 KEY IMPLEMENTATION STEPS  </vt:lpstr>
      <vt:lpstr>  </vt:lpstr>
      <vt:lpstr>ENIPSSA 2017-2023 KEY IMPLEMENTATION STEPS  </vt:lpstr>
      <vt:lpstr>CHALLENGES AHEAD </vt:lpstr>
      <vt:lpstr>CHALLENGES AHEAD </vt:lpstr>
      <vt:lpstr>THANK YOU  OBRIGADA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Robbie Stakelum</cp:lastModifiedBy>
  <cp:revision>43</cp:revision>
  <dcterms:created xsi:type="dcterms:W3CDTF">2019-04-29T13:06:07Z</dcterms:created>
  <dcterms:modified xsi:type="dcterms:W3CDTF">2019-05-28T15:00:26Z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