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85cbe246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585cbe246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85cbe246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585cbe246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865da178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5865da17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865da178b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5865da178b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865da178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5865da178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865da178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5865da178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865da178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5865da178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85cbe24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585cbe24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85cbe246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585cbe246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85cbe246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585cbe246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85cbe246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585cbe246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85cbe246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585cbe246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85cbe246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85cbe246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hyperlink" Target="mailto:beratung@frostschutzengel.de" TargetMode="External"/><Relationship Id="rId4" Type="http://schemas.openxmlformats.org/officeDocument/2006/relationships/hyperlink" Target="http://www.frostschutzengel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Challenges faced - permitted topics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37" name="Google Shape;137;p22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Service users particularly vulnerable to exploitation on labour market</a:t>
            </a:r>
            <a:endParaRPr sz="4400">
              <a:solidFill>
                <a:srgbClr val="FFFFFF"/>
              </a:solidFill>
            </a:endParaRPr>
          </a:p>
          <a:p>
            <a:pPr marL="457200" marR="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Jobseeking EU citizens excluded from unemployment benefits in Germany</a:t>
            </a:r>
            <a:endParaRPr sz="4400">
              <a:solidFill>
                <a:srgbClr val="FFFFFF"/>
              </a:solidFill>
            </a:endParaRPr>
          </a:p>
          <a:p>
            <a:pPr marL="457200" marR="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ESF projects often only accessible to those in receipt of benefits - gap between funds</a:t>
            </a:r>
            <a:endParaRPr sz="4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Challenges faced - permitted topics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•"/>
            </a:pPr>
            <a:r>
              <a:rPr lang="en-GB" sz="3600">
                <a:solidFill>
                  <a:srgbClr val="FFFFFF"/>
                </a:solidFill>
              </a:rPr>
              <a:t>Many users could be entitled to benefits but do not have access to qualified advice</a:t>
            </a:r>
            <a:endParaRPr sz="3600">
              <a:solidFill>
                <a:srgbClr val="FFFFFF"/>
              </a:solidFill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•"/>
            </a:pPr>
            <a:r>
              <a:rPr lang="en-GB" sz="3600">
                <a:solidFill>
                  <a:srgbClr val="FFFFFF"/>
                </a:solidFill>
              </a:rPr>
              <a:t>Benefits often the only way to </a:t>
            </a:r>
            <a:endParaRPr sz="3600">
              <a:solidFill>
                <a:srgbClr val="FFFFFF"/>
              </a:solidFill>
            </a:endParaRPr>
          </a:p>
          <a:p>
            <a:pPr marL="1828800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•"/>
            </a:pPr>
            <a:r>
              <a:rPr lang="en-GB" sz="3600">
                <a:solidFill>
                  <a:srgbClr val="FFFFFF"/>
                </a:solidFill>
              </a:rPr>
              <a:t>prevent debts to medical insurance companies</a:t>
            </a:r>
            <a:endParaRPr sz="3600">
              <a:solidFill>
                <a:srgbClr val="FFFFFF"/>
              </a:solidFill>
            </a:endParaRPr>
          </a:p>
          <a:p>
            <a:pPr marL="1828800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•"/>
            </a:pPr>
            <a:r>
              <a:rPr lang="en-GB" sz="3600">
                <a:solidFill>
                  <a:srgbClr val="FFFFFF"/>
                </a:solidFill>
              </a:rPr>
              <a:t>avoid a criminal record for travelling without a ticket</a:t>
            </a:r>
            <a:endParaRPr sz="3600">
              <a:solidFill>
                <a:srgbClr val="FFFFFF"/>
              </a:solidFill>
            </a:endParaRPr>
          </a:p>
          <a:p>
            <a:pPr marL="1828800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•"/>
            </a:pPr>
            <a:r>
              <a:rPr lang="en-GB" sz="3600">
                <a:solidFill>
                  <a:srgbClr val="FFFFFF"/>
                </a:solidFill>
              </a:rPr>
              <a:t>take part in a language course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Challenges faced - discrepancy between concept and service network/needs of users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49" name="Google Shape;149;p24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Referral to existing services often does not lead to connection to social work</a:t>
            </a:r>
            <a:endParaRPr sz="4400">
              <a:solidFill>
                <a:srgbClr val="FFFFFF"/>
              </a:solidFill>
            </a:endParaRPr>
          </a:p>
          <a:p>
            <a:pPr marL="457200" marR="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Hurdles to long-term casework:</a:t>
            </a:r>
            <a:endParaRPr sz="4400">
              <a:solidFill>
                <a:srgbClr val="FFFFFF"/>
              </a:solidFill>
            </a:endParaRPr>
          </a:p>
          <a:p>
            <a:pPr marL="1828800" marR="0" lvl="1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(perceived) language barrier</a:t>
            </a:r>
            <a:endParaRPr sz="4400">
              <a:solidFill>
                <a:srgbClr val="FFFFFF"/>
              </a:solidFill>
            </a:endParaRPr>
          </a:p>
          <a:p>
            <a:pPr marL="1828800" marR="0" lvl="1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Discrimination</a:t>
            </a:r>
            <a:endParaRPr sz="4400">
              <a:solidFill>
                <a:srgbClr val="FFFFFF"/>
              </a:solidFill>
            </a:endParaRPr>
          </a:p>
          <a:p>
            <a:pPr marL="1828800" marR="0" lvl="1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Lack of knowledge, lack of resources</a:t>
            </a:r>
            <a:endParaRPr sz="4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Challenges faced - discrepancy between concept and service network/needs of users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55" name="Google Shape;155;p25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•"/>
            </a:pPr>
            <a:r>
              <a:rPr lang="en-GB" sz="3600">
                <a:solidFill>
                  <a:srgbClr val="FFFFFF"/>
                </a:solidFill>
              </a:rPr>
              <a:t>Funding does not take into account personal preferences of service user</a:t>
            </a:r>
            <a:endParaRPr sz="3600">
              <a:solidFill>
                <a:srgbClr val="FFFFFF"/>
              </a:solidFill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•"/>
            </a:pPr>
            <a:r>
              <a:rPr lang="en-GB" sz="3600">
                <a:solidFill>
                  <a:srgbClr val="FFFFFF"/>
                </a:solidFill>
              </a:rPr>
              <a:t>Pressure put on local services which have not adapted to the changing demographics of homelessness</a:t>
            </a:r>
            <a:endParaRPr sz="3600">
              <a:solidFill>
                <a:srgbClr val="FFFFFF"/>
              </a:solidFill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Char char="•"/>
            </a:pPr>
            <a:r>
              <a:rPr lang="en-GB" sz="3600">
                <a:solidFill>
                  <a:srgbClr val="FFFFFF"/>
                </a:solidFill>
              </a:rPr>
              <a:t>Pure referral consultation can only stabilise homelessness and deprivation, not end it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Challenges faced - lack of material/financial assistance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61" name="Google Shape;161;p26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Many service users have needs which cannot be met by social assistance alone</a:t>
            </a:r>
            <a:endParaRPr sz="4400">
              <a:solidFill>
                <a:srgbClr val="FFFFFF"/>
              </a:solidFill>
            </a:endParaRPr>
          </a:p>
          <a:p>
            <a:pPr marL="457200" marR="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Common problems: </a:t>
            </a:r>
            <a:endParaRPr sz="4400">
              <a:solidFill>
                <a:srgbClr val="FFFFFF"/>
              </a:solidFill>
            </a:endParaRPr>
          </a:p>
          <a:p>
            <a:pPr marL="1828800" marR="0" lvl="1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lost identification documents</a:t>
            </a:r>
            <a:endParaRPr sz="4400">
              <a:solidFill>
                <a:srgbClr val="FFFFFF"/>
              </a:solidFill>
            </a:endParaRPr>
          </a:p>
          <a:p>
            <a:pPr marL="1828800" marR="0" lvl="1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long distances to cover for material assistance, lack of autonomy</a:t>
            </a:r>
            <a:endParaRPr sz="4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Outlook on future funding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67" name="Google Shape;167;p27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Char char="•"/>
            </a:pPr>
            <a:r>
              <a:rPr lang="en-GB" sz="4000">
                <a:solidFill>
                  <a:schemeClr val="lt1"/>
                </a:solidFill>
              </a:rPr>
              <a:t>ESF+ could be a good way to ensure better efficacy of social assistance</a:t>
            </a:r>
            <a:endParaRPr sz="4000">
              <a:solidFill>
                <a:schemeClr val="lt1"/>
              </a:solidFill>
            </a:endParaRPr>
          </a:p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en-GB" sz="4000">
                <a:solidFill>
                  <a:schemeClr val="lt1"/>
                </a:solidFill>
              </a:rPr>
              <a:t>Funding should allow consultation about work, social rights and benefits, direct donations to service users</a:t>
            </a:r>
            <a:endParaRPr sz="4000">
              <a:solidFill>
                <a:schemeClr val="lt1"/>
              </a:solidFill>
            </a:endParaRPr>
          </a:p>
          <a:p>
            <a:pPr marL="457200" marR="0" lvl="0" indent="-482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Char char="•"/>
            </a:pPr>
            <a:r>
              <a:rPr lang="en-GB" sz="4000">
                <a:solidFill>
                  <a:srgbClr val="FFFFFF"/>
                </a:solidFill>
              </a:rPr>
              <a:t>Pressure on local authorities to fund similar projects - example TRIA Berlin</a:t>
            </a:r>
            <a:endParaRPr sz="4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8"/>
          <p:cNvSpPr txBox="1">
            <a:spLocks noGrp="1"/>
          </p:cNvSpPr>
          <p:nvPr>
            <p:ph type="ctrTitle"/>
          </p:nvPr>
        </p:nvSpPr>
        <p:spPr>
          <a:xfrm>
            <a:off x="1541721" y="149450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>
                <a:solidFill>
                  <a:schemeClr val="lt1"/>
                </a:solidFill>
              </a:rPr>
              <a:t>Thank you!</a:t>
            </a:r>
            <a:endParaRPr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sz="3600">
              <a:solidFill>
                <a:schemeClr val="lt1"/>
              </a:solidFill>
            </a:endParaRPr>
          </a:p>
        </p:txBody>
      </p:sp>
      <p:sp>
        <p:nvSpPr>
          <p:cNvPr id="173" name="Google Shape;173;p28"/>
          <p:cNvSpPr txBox="1">
            <a:spLocks noGrp="1"/>
          </p:cNvSpPr>
          <p:nvPr>
            <p:ph type="subTitle" idx="1"/>
          </p:nvPr>
        </p:nvSpPr>
        <p:spPr>
          <a:xfrm>
            <a:off x="1541721" y="4034603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solidFill>
                  <a:srgbClr val="FFFFFF"/>
                </a:solidFill>
              </a:rPr>
              <a:t>Anastasia Mikheeva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u="sng">
                <a:solidFill>
                  <a:srgbClr val="CCCCCC"/>
                </a:solidFill>
                <a:hlinkClick r:id="rId4"/>
              </a:rPr>
              <a:t>www.frostschutzengel.de</a:t>
            </a:r>
            <a:endParaRPr>
              <a:solidFill>
                <a:srgbClr val="CCCCCC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u="sng">
                <a:solidFill>
                  <a:srgbClr val="CCCCCC"/>
                </a:solidFill>
                <a:hlinkClick r:id="rId5"/>
              </a:rPr>
              <a:t>beratung@frostschutzengel.de</a:t>
            </a:r>
            <a:endParaRPr>
              <a:solidFill>
                <a:srgbClr val="CCCCCC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chemeClr val="lt1"/>
              </a:solidFill>
            </a:endParaRPr>
          </a:p>
        </p:txBody>
      </p:sp>
      <p:pic>
        <p:nvPicPr>
          <p:cNvPr id="174" name="Google Shape;174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16800" y="4393725"/>
            <a:ext cx="1254775" cy="81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8"/>
          <p:cNvPicPr preferRelativeResize="0"/>
          <p:nvPr/>
        </p:nvPicPr>
        <p:blipFill rotWithShape="1">
          <a:blip r:embed="rId7">
            <a:alphaModFix/>
          </a:blip>
          <a:srcRect l="-20750" t="-125080" r="20749" b="125080"/>
          <a:stretch/>
        </p:blipFill>
        <p:spPr>
          <a:xfrm>
            <a:off x="152400" y="152400"/>
            <a:ext cx="6469011" cy="1189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8"/>
          <p:cNvPicPr preferRelativeResize="0"/>
          <p:nvPr/>
        </p:nvPicPr>
        <p:blipFill rotWithShape="1">
          <a:blip r:embed="rId7">
            <a:alphaModFix/>
          </a:blip>
          <a:srcRect l="55028" t="25958" r="5345" b="14503"/>
          <a:stretch/>
        </p:blipFill>
        <p:spPr>
          <a:xfrm>
            <a:off x="7730375" y="4393725"/>
            <a:ext cx="2955349" cy="81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ctrTitle"/>
          </p:nvPr>
        </p:nvSpPr>
        <p:spPr>
          <a:xfrm>
            <a:off x="1541721" y="149450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>
                <a:solidFill>
                  <a:schemeClr val="lt1"/>
                </a:solidFill>
              </a:rPr>
              <a:t>Project Frostschutzengel 2.0</a:t>
            </a:r>
            <a:endParaRPr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 sz="3600">
                <a:solidFill>
                  <a:schemeClr val="lt1"/>
                </a:solidFill>
              </a:rPr>
              <a:t>Berlin, Germany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1"/>
          </p:nvPr>
        </p:nvSpPr>
        <p:spPr>
          <a:xfrm>
            <a:off x="1541721" y="397417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solidFill>
                  <a:schemeClr val="lt1"/>
                </a:solidFill>
              </a:rPr>
              <a:t>Winners of the FEANTSA Ending Homelessness 2018 Gold Award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Overview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338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AutoNum type="arabicPeriod"/>
            </a:pPr>
            <a:r>
              <a:rPr lang="en-GB" sz="4400">
                <a:solidFill>
                  <a:srgbClr val="FFFFFF"/>
                </a:solidFill>
              </a:rPr>
              <a:t>Description of the Project and our work</a:t>
            </a:r>
            <a:endParaRPr sz="4400">
              <a:solidFill>
                <a:srgbClr val="FFFFFF"/>
              </a:solidFill>
            </a:endParaRPr>
          </a:p>
          <a:p>
            <a:pPr marL="45720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AutoNum type="arabicPeriod"/>
            </a:pPr>
            <a:r>
              <a:rPr lang="en-GB" sz="4400">
                <a:solidFill>
                  <a:srgbClr val="FFFFFF"/>
                </a:solidFill>
              </a:rPr>
              <a:t>Challenges faced</a:t>
            </a:r>
            <a:endParaRPr sz="4400">
              <a:solidFill>
                <a:srgbClr val="FFFFFF"/>
              </a:solidFill>
            </a:endParaRPr>
          </a:p>
          <a:p>
            <a:pPr marL="45720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AutoNum type="arabicPeriod"/>
            </a:pPr>
            <a:r>
              <a:rPr lang="en-GB" sz="4400">
                <a:solidFill>
                  <a:srgbClr val="FFFFFF"/>
                </a:solidFill>
              </a:rPr>
              <a:t>Thoughts for the next programming period</a:t>
            </a:r>
            <a:endParaRPr sz="4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Our work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Initially funded by donations in the framework of “Kältehilfe” </a:t>
            </a:r>
            <a:endParaRPr sz="36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Funded by FEAD since 2016, now in the second funding period</a:t>
            </a:r>
            <a:endParaRPr sz="36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Cooperation between GEBEWO and Caritas Berlin - social assistance and healthcare counselling</a:t>
            </a:r>
            <a:endParaRPr sz="36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GEBEWO - Social assistance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Mobile in-reach consultation</a:t>
            </a:r>
            <a:endParaRPr sz="36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Services provided in English, German, Lithuanian, Polish, Russian and Romanian</a:t>
            </a:r>
            <a:endParaRPr sz="36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Main target group: mobile EU citizens affected by or at risk of homelessness </a:t>
            </a:r>
            <a:endParaRPr sz="36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Also: Germans affected by homelessness and, since 2019, children of mobile EU citizens</a:t>
            </a:r>
            <a:endParaRPr sz="36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GEBEWO - Social assistance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Concept: to build a bridge between particularly vulnerable and hard-to-reach target group and existing services</a:t>
            </a:r>
            <a:endParaRPr sz="36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Goal: long-term use of these services, connection to social workers to take on casework, leading to social inclusion and housing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Caritas - healthcare counselling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Healthcare assistance based at the Caritas Clinic for Homeless People at Berlin Zoo station</a:t>
            </a:r>
            <a:endParaRPr sz="36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Outreach healthcare counselling, social assistance in  new in-patient facility “Krankenwohnung”</a:t>
            </a:r>
            <a:endParaRPr sz="36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Effective collaboration through parallel provision of healthcare and social assistance </a:t>
            </a:r>
            <a:endParaRPr sz="3600">
              <a:solidFill>
                <a:srgbClr val="FFFFFF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●"/>
            </a:pPr>
            <a:r>
              <a:rPr lang="en-GB" sz="3600">
                <a:solidFill>
                  <a:srgbClr val="FFFFFF"/>
                </a:solidFill>
              </a:rPr>
              <a:t>Services exclusively for marginalised genders twice a month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Challenges faced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AutoNum type="arabicPeriod"/>
            </a:pPr>
            <a:r>
              <a:rPr lang="en-GB" sz="4400">
                <a:solidFill>
                  <a:srgbClr val="FFFFFF"/>
                </a:solidFill>
              </a:rPr>
              <a:t>Permitted topics for consultation </a:t>
            </a:r>
            <a:endParaRPr sz="4400">
              <a:solidFill>
                <a:srgbClr val="FFFFFF"/>
              </a:solidFill>
            </a:endParaRPr>
          </a:p>
          <a:p>
            <a:pPr marL="45720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AutoNum type="arabicPeriod"/>
            </a:pPr>
            <a:r>
              <a:rPr lang="en-GB" sz="4400">
                <a:solidFill>
                  <a:srgbClr val="FFFFFF"/>
                </a:solidFill>
              </a:rPr>
              <a:t>Discrepancies between concept and service network/ needs of the users</a:t>
            </a:r>
            <a:endParaRPr sz="4400">
              <a:solidFill>
                <a:srgbClr val="FFFFFF"/>
              </a:solidFill>
            </a:endParaRPr>
          </a:p>
          <a:p>
            <a:pPr marL="45720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AutoNum type="arabicPeriod"/>
            </a:pPr>
            <a:r>
              <a:rPr lang="en-GB" sz="4400">
                <a:solidFill>
                  <a:srgbClr val="FFFFFF"/>
                </a:solidFill>
              </a:rPr>
              <a:t>Lack of material/financial assistance</a:t>
            </a:r>
            <a:endParaRPr sz="4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785037" y="971106"/>
            <a:ext cx="10515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rgbClr val="BF9000"/>
                </a:solidFill>
              </a:rPr>
              <a:t>Challenges faced - permitted topics</a:t>
            </a:r>
            <a:endParaRPr>
              <a:solidFill>
                <a:srgbClr val="BF9000"/>
              </a:solidFill>
            </a:endParaRPr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785037" y="2162323"/>
            <a:ext cx="10515600" cy="4351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Consultation regarding the labour market and social benefits explicitly excluded under FEAD</a:t>
            </a:r>
            <a:endParaRPr sz="4400">
              <a:solidFill>
                <a:srgbClr val="FFFFFF"/>
              </a:solidFill>
            </a:endParaRPr>
          </a:p>
          <a:p>
            <a:pPr marL="45720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Reason: Separation of FEAD and ESF</a:t>
            </a:r>
            <a:endParaRPr sz="4400">
              <a:solidFill>
                <a:srgbClr val="FFFFFF"/>
              </a:solidFill>
            </a:endParaRPr>
          </a:p>
          <a:p>
            <a:pPr marL="457200" lvl="0" indent="-508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Char char="•"/>
            </a:pPr>
            <a:r>
              <a:rPr lang="en-GB" sz="4400">
                <a:solidFill>
                  <a:srgbClr val="FFFFFF"/>
                </a:solidFill>
              </a:rPr>
              <a:t>Negative impact on service users: “entitlement gap” between funds</a:t>
            </a:r>
            <a:endParaRPr sz="4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C49E8E779E44D8844BE7BFF36D096" ma:contentTypeVersion="9" ma:contentTypeDescription="Create a new document." ma:contentTypeScope="" ma:versionID="ebfb9967c40c996fac1700848b175d70">
  <xsd:schema xmlns:xsd="http://www.w3.org/2001/XMLSchema" xmlns:xs="http://www.w3.org/2001/XMLSchema" xmlns:p="http://schemas.microsoft.com/office/2006/metadata/properties" xmlns:ns2="eb4defa2-306d-42f3-a45c-d773604bc3b6" xmlns:ns3="8e12d9bd-ea3e-4137-9ea7-b65ad54deda4" targetNamespace="http://schemas.microsoft.com/office/2006/metadata/properties" ma:root="true" ma:fieldsID="099ca6a69408bc6779f6c6abcca7a9e1" ns2:_="" ns3:_="">
    <xsd:import namespace="eb4defa2-306d-42f3-a45c-d773604bc3b6"/>
    <xsd:import namespace="8e12d9bd-ea3e-4137-9ea7-b65ad54ded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defa2-306d-42f3-a45c-d773604bc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2d9bd-ea3e-4137-9ea7-b65ad54d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4755A-4F8D-4912-A44A-E8C22B107088}"/>
</file>

<file path=customXml/itemProps2.xml><?xml version="1.0" encoding="utf-8"?>
<ds:datastoreItem xmlns:ds="http://schemas.openxmlformats.org/officeDocument/2006/customXml" ds:itemID="{E4C28452-9EBD-4555-96C8-CB1675DE9189}"/>
</file>

<file path=customXml/itemProps3.xml><?xml version="1.0" encoding="utf-8"?>
<ds:datastoreItem xmlns:ds="http://schemas.openxmlformats.org/officeDocument/2006/customXml" ds:itemID="{8C526B63-1E1A-4CEE-8F44-F8918DA7135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Widescreen</PresentationFormat>
  <Paragraphs>66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Project Frostschutzengel 2.0 Berlin, Germany</vt:lpstr>
      <vt:lpstr>Overview</vt:lpstr>
      <vt:lpstr>Our work</vt:lpstr>
      <vt:lpstr>GEBEWO - Social assistance</vt:lpstr>
      <vt:lpstr>GEBEWO - Social assistance</vt:lpstr>
      <vt:lpstr>Caritas - healthcare counselling</vt:lpstr>
      <vt:lpstr>Challenges faced</vt:lpstr>
      <vt:lpstr>Challenges faced - permitted topics</vt:lpstr>
      <vt:lpstr>Challenges faced - permitted topics</vt:lpstr>
      <vt:lpstr>Challenges faced - permitted topics</vt:lpstr>
      <vt:lpstr>Challenges faced - discrepancy between concept and service network/needs of users</vt:lpstr>
      <vt:lpstr>Challenges faced - discrepancy between concept and service network/needs of users</vt:lpstr>
      <vt:lpstr>Challenges faced - lack of material/financial assistance</vt:lpstr>
      <vt:lpstr>Outlook on future funding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Robbie Stakelum</cp:lastModifiedBy>
  <cp:revision>1</cp:revision>
  <dcterms:modified xsi:type="dcterms:W3CDTF">2019-05-28T15:01:50Z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0x010100810C49E8E779E44D8844BE7BFF36D096</vt:lpwstr>
  </property>
</Properties>
</file>