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1" r:id="rId4"/>
  </p:sldMasterIdLst>
  <p:notesMasterIdLst>
    <p:notesMasterId r:id="rId32"/>
  </p:notesMasterIdLst>
  <p:handoutMasterIdLst>
    <p:handoutMasterId r:id="rId33"/>
  </p:handoutMasterIdLst>
  <p:sldIdLst>
    <p:sldId id="256" r:id="rId5"/>
    <p:sldId id="271" r:id="rId6"/>
    <p:sldId id="385" r:id="rId7"/>
    <p:sldId id="283" r:id="rId8"/>
    <p:sldId id="386" r:id="rId9"/>
    <p:sldId id="284" r:id="rId10"/>
    <p:sldId id="303" r:id="rId11"/>
    <p:sldId id="387" r:id="rId12"/>
    <p:sldId id="388" r:id="rId13"/>
    <p:sldId id="304" r:id="rId14"/>
    <p:sldId id="389" r:id="rId15"/>
    <p:sldId id="295" r:id="rId16"/>
    <p:sldId id="391" r:id="rId17"/>
    <p:sldId id="300" r:id="rId18"/>
    <p:sldId id="302" r:id="rId19"/>
    <p:sldId id="392" r:id="rId20"/>
    <p:sldId id="305" r:id="rId21"/>
    <p:sldId id="289" r:id="rId22"/>
    <p:sldId id="393" r:id="rId23"/>
    <p:sldId id="394" r:id="rId24"/>
    <p:sldId id="395" r:id="rId25"/>
    <p:sldId id="306" r:id="rId26"/>
    <p:sldId id="384" r:id="rId27"/>
    <p:sldId id="396" r:id="rId28"/>
    <p:sldId id="397" r:id="rId29"/>
    <p:sldId id="293" r:id="rId30"/>
    <p:sldId id="273"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8AD9546-A1F3-7D74-C9FB-655910DA0C5F}" name="Information" initials="IF" userId="S::information@feantsa.org::6f899a9c-3102-4247-8307-fa28cd2ab3d7" providerId="AD"/>
  <p188:author id="{4CC77966-1111-0054-BF7E-CC1A4D27C5C0}" name="Migration" initials="M" userId="S::migration@feantsa.org::58a07852-7ccd-4983-83ea-46075670f872" providerId="AD"/>
  <p188:author id="{E37CCCEA-1F4D-6144-5F8F-CB6812E33DBC}" name="Simona Barbu" initials="SB" userId="S::simona.barbu@feantsa.org::9fe21551-ad7a-4f5e-98d3-b6c0f0b67d5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EDB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286" autoAdjust="0"/>
    <p:restoredTop sz="79440" autoAdjust="0"/>
  </p:normalViewPr>
  <p:slideViewPr>
    <p:cSldViewPr snapToGrid="0">
      <p:cViewPr varScale="1">
        <p:scale>
          <a:sx n="59" d="100"/>
          <a:sy n="59" d="100"/>
        </p:scale>
        <p:origin x="836" y="48"/>
      </p:cViewPr>
      <p:guideLst/>
    </p:cSldViewPr>
  </p:slideViewPr>
  <p:outlineViewPr>
    <p:cViewPr>
      <p:scale>
        <a:sx n="33" d="100"/>
        <a:sy n="33" d="100"/>
      </p:scale>
      <p:origin x="0" y="-17368"/>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56" d="100"/>
          <a:sy n="56" d="100"/>
        </p:scale>
        <p:origin x="660" y="4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AB96038-EDAF-4CE3-9505-64A83884ACF4}"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8C12F715-595F-488C-8BA1-9E06A75A1D0D}">
      <dgm:prSet custT="1"/>
      <dgm:spPr/>
      <dgm:t>
        <a:bodyPr/>
        <a:lstStyle/>
        <a:p>
          <a:r>
            <a:rPr lang="en-US" sz="2000" i="1" dirty="0"/>
            <a:t>“The term ‘Roma’ refers to Roma, Sinti, Kale and related groups in Europe, including </a:t>
          </a:r>
          <a:r>
            <a:rPr lang="en-US" sz="2000" i="1" dirty="0" err="1"/>
            <a:t>Travellers</a:t>
          </a:r>
          <a:r>
            <a:rPr lang="en-US" sz="2000" i="1" dirty="0"/>
            <a:t> and the Eastern groups (Dom and Lom), and covers the wide diversity of the groups concerned, including persons who identify themselves as gypsies.</a:t>
          </a:r>
          <a:r>
            <a:rPr lang="hu-HU" sz="2000" i="1" dirty="0"/>
            <a:t>”  -</a:t>
          </a:r>
          <a:r>
            <a:rPr lang="fr-BE" sz="2000" i="1" dirty="0"/>
            <a:t> </a:t>
          </a:r>
          <a:r>
            <a:rPr lang="en-US" sz="2000" dirty="0"/>
            <a:t>(</a:t>
          </a:r>
          <a:r>
            <a:rPr lang="en-US" sz="2000" dirty="0" err="1"/>
            <a:t>CoE</a:t>
          </a:r>
          <a:r>
            <a:rPr lang="en-US" sz="2000" dirty="0"/>
            <a:t> Glossary of Terms relating to Roma, 2012)</a:t>
          </a:r>
          <a:br>
            <a:rPr lang="en-US" sz="2000" dirty="0"/>
          </a:br>
          <a:endParaRPr lang="en-US" sz="2000" dirty="0"/>
        </a:p>
        <a:p>
          <a:endParaRPr lang="en-US" sz="2000" dirty="0"/>
        </a:p>
      </dgm:t>
    </dgm:pt>
    <dgm:pt modelId="{37919F48-C684-44E4-8D31-C5CC3656D549}" type="parTrans" cxnId="{05881FD2-1765-4123-AD9D-01D719A8A694}">
      <dgm:prSet/>
      <dgm:spPr/>
      <dgm:t>
        <a:bodyPr/>
        <a:lstStyle/>
        <a:p>
          <a:endParaRPr lang="en-US"/>
        </a:p>
      </dgm:t>
    </dgm:pt>
    <dgm:pt modelId="{78049A6D-019F-4012-8D58-115D8E993D3F}" type="sibTrans" cxnId="{05881FD2-1765-4123-AD9D-01D719A8A694}">
      <dgm:prSet/>
      <dgm:spPr/>
      <dgm:t>
        <a:bodyPr/>
        <a:lstStyle/>
        <a:p>
          <a:endParaRPr lang="en-US"/>
        </a:p>
      </dgm:t>
    </dgm:pt>
    <dgm:pt modelId="{913C3B43-541B-498C-AC7C-4790B756DEEA}">
      <dgm:prSet custT="1"/>
      <dgm:spPr/>
      <dgm:t>
        <a:bodyPr/>
        <a:lstStyle/>
        <a:p>
          <a:r>
            <a:rPr lang="en-US" sz="2000" dirty="0"/>
            <a:t>Roma/Sinti/Kale as ethnic group vs. others who sometimes share same lifestyle but do not have same ethnic origin or language – e.g. </a:t>
          </a:r>
          <a:r>
            <a:rPr lang="en-US" sz="2000" dirty="0" err="1"/>
            <a:t>Yenish</a:t>
          </a:r>
          <a:r>
            <a:rPr lang="en-US" sz="2000" dirty="0"/>
            <a:t> and Irish </a:t>
          </a:r>
          <a:r>
            <a:rPr lang="en-US" sz="2000" dirty="0" err="1"/>
            <a:t>Travellers</a:t>
          </a:r>
          <a:endParaRPr lang="en-US" sz="2000" dirty="0"/>
        </a:p>
      </dgm:t>
    </dgm:pt>
    <dgm:pt modelId="{8D053BA9-258F-4C4C-A5D7-76079B08FD91}" type="parTrans" cxnId="{F6921923-F70B-4134-80ED-8DC77A0843F5}">
      <dgm:prSet/>
      <dgm:spPr/>
      <dgm:t>
        <a:bodyPr/>
        <a:lstStyle/>
        <a:p>
          <a:endParaRPr lang="en-US"/>
        </a:p>
      </dgm:t>
    </dgm:pt>
    <dgm:pt modelId="{0A7C9A41-BF2D-4656-BF7B-567CC15F6804}" type="sibTrans" cxnId="{F6921923-F70B-4134-80ED-8DC77A0843F5}">
      <dgm:prSet/>
      <dgm:spPr/>
      <dgm:t>
        <a:bodyPr/>
        <a:lstStyle/>
        <a:p>
          <a:endParaRPr lang="en-US"/>
        </a:p>
      </dgm:t>
    </dgm:pt>
    <dgm:pt modelId="{932C075A-6A90-482A-B535-917B43A9950E}">
      <dgm:prSet custT="1"/>
      <dgm:spPr/>
      <dgm:t>
        <a:bodyPr/>
        <a:lstStyle/>
        <a:p>
          <a:r>
            <a:rPr lang="en-US" sz="2000" dirty="0"/>
            <a:t>Europe’s largest minority </a:t>
          </a:r>
          <a:r>
            <a:rPr lang="en-US" sz="2000" dirty="0">
              <a:sym typeface="Wingdings" panose="05000000000000000000" pitchFamily="2" charset="2"/>
            </a:rPr>
            <a:t></a:t>
          </a:r>
          <a:r>
            <a:rPr lang="en-US" sz="2000" dirty="0"/>
            <a:t> 10-12 million Roma estimated in Europe (6 million est. within EU) </a:t>
          </a:r>
          <a:r>
            <a:rPr lang="hu-HU" sz="2000" dirty="0"/>
            <a:t> - </a:t>
          </a:r>
          <a:r>
            <a:rPr lang="fr-FR" sz="2000" dirty="0" err="1"/>
            <a:t>however</a:t>
          </a:r>
          <a:r>
            <a:rPr lang="fr-FR" sz="2000" dirty="0"/>
            <a:t>, </a:t>
          </a:r>
          <a:r>
            <a:rPr lang="hu-HU" sz="2000" dirty="0"/>
            <a:t>in many countries collecting data on ethnic origin is not allowed</a:t>
          </a:r>
          <a:endParaRPr lang="en-US" sz="2000" dirty="0"/>
        </a:p>
      </dgm:t>
    </dgm:pt>
    <dgm:pt modelId="{CA2B688A-05F0-484B-93C0-BF6A54EA2718}" type="parTrans" cxnId="{A666CED4-6C1E-47F1-80A3-76A3B8F0396D}">
      <dgm:prSet/>
      <dgm:spPr/>
      <dgm:t>
        <a:bodyPr/>
        <a:lstStyle/>
        <a:p>
          <a:endParaRPr lang="en-US"/>
        </a:p>
      </dgm:t>
    </dgm:pt>
    <dgm:pt modelId="{8ADC6D07-BB60-47F3-AD53-74D510524516}" type="sibTrans" cxnId="{A666CED4-6C1E-47F1-80A3-76A3B8F0396D}">
      <dgm:prSet/>
      <dgm:spPr/>
      <dgm:t>
        <a:bodyPr/>
        <a:lstStyle/>
        <a:p>
          <a:endParaRPr lang="en-US"/>
        </a:p>
      </dgm:t>
    </dgm:pt>
    <dgm:pt modelId="{C98BB1CD-BF8F-4AAA-8DCF-F5F48FCA5D8F}" type="pres">
      <dgm:prSet presAssocID="{4AB96038-EDAF-4CE3-9505-64A83884ACF4}" presName="vert0" presStyleCnt="0">
        <dgm:presLayoutVars>
          <dgm:dir/>
          <dgm:animOne val="branch"/>
          <dgm:animLvl val="lvl"/>
        </dgm:presLayoutVars>
      </dgm:prSet>
      <dgm:spPr/>
    </dgm:pt>
    <dgm:pt modelId="{546960CA-3A9C-4E65-A056-0A0D1E576C82}" type="pres">
      <dgm:prSet presAssocID="{8C12F715-595F-488C-8BA1-9E06A75A1D0D}" presName="thickLine" presStyleLbl="alignNode1" presStyleIdx="0" presStyleCnt="3"/>
      <dgm:spPr/>
    </dgm:pt>
    <dgm:pt modelId="{6CB8F3CE-2E05-452D-A46E-539DE6970BB8}" type="pres">
      <dgm:prSet presAssocID="{8C12F715-595F-488C-8BA1-9E06A75A1D0D}" presName="horz1" presStyleCnt="0"/>
      <dgm:spPr/>
    </dgm:pt>
    <dgm:pt modelId="{8D708486-C334-48C6-9E2E-D6FA18FD3136}" type="pres">
      <dgm:prSet presAssocID="{8C12F715-595F-488C-8BA1-9E06A75A1D0D}" presName="tx1" presStyleLbl="revTx" presStyleIdx="0" presStyleCnt="3" custScaleY="125659" custLinFactNeighborX="2440" custLinFactNeighborY="3752"/>
      <dgm:spPr/>
    </dgm:pt>
    <dgm:pt modelId="{C29D7705-B00B-4A62-89C3-1E7D0C2BB108}" type="pres">
      <dgm:prSet presAssocID="{8C12F715-595F-488C-8BA1-9E06A75A1D0D}" presName="vert1" presStyleCnt="0"/>
      <dgm:spPr/>
    </dgm:pt>
    <dgm:pt modelId="{F8A729BB-2650-418D-AE81-BCD037C8F732}" type="pres">
      <dgm:prSet presAssocID="{913C3B43-541B-498C-AC7C-4790B756DEEA}" presName="thickLine" presStyleLbl="alignNode1" presStyleIdx="1" presStyleCnt="3"/>
      <dgm:spPr/>
    </dgm:pt>
    <dgm:pt modelId="{A4C9AD5C-C74D-4B0D-9E93-212BEE774B48}" type="pres">
      <dgm:prSet presAssocID="{913C3B43-541B-498C-AC7C-4790B756DEEA}" presName="horz1" presStyleCnt="0"/>
      <dgm:spPr/>
    </dgm:pt>
    <dgm:pt modelId="{7F281A7F-2E2A-4B62-93AA-962181A70D53}" type="pres">
      <dgm:prSet presAssocID="{913C3B43-541B-498C-AC7C-4790B756DEEA}" presName="tx1" presStyleLbl="revTx" presStyleIdx="1" presStyleCnt="3" custScaleY="82959"/>
      <dgm:spPr/>
    </dgm:pt>
    <dgm:pt modelId="{76289187-48CA-43F1-B080-50F5A62A9D5F}" type="pres">
      <dgm:prSet presAssocID="{913C3B43-541B-498C-AC7C-4790B756DEEA}" presName="vert1" presStyleCnt="0"/>
      <dgm:spPr/>
    </dgm:pt>
    <dgm:pt modelId="{C5A1FDE4-A4A0-4933-8867-7296FFF418F0}" type="pres">
      <dgm:prSet presAssocID="{932C075A-6A90-482A-B535-917B43A9950E}" presName="thickLine" presStyleLbl="alignNode1" presStyleIdx="2" presStyleCnt="3"/>
      <dgm:spPr/>
    </dgm:pt>
    <dgm:pt modelId="{5E29BCA0-A5DC-4B60-A006-4AF286ABC41F}" type="pres">
      <dgm:prSet presAssocID="{932C075A-6A90-482A-B535-917B43A9950E}" presName="horz1" presStyleCnt="0"/>
      <dgm:spPr/>
    </dgm:pt>
    <dgm:pt modelId="{4E481622-3E4A-4198-A395-580AA5A13253}" type="pres">
      <dgm:prSet presAssocID="{932C075A-6A90-482A-B535-917B43A9950E}" presName="tx1" presStyleLbl="revTx" presStyleIdx="2" presStyleCnt="3" custScaleY="104141"/>
      <dgm:spPr/>
    </dgm:pt>
    <dgm:pt modelId="{CC3BFD9D-E071-4057-A2EB-6E31DC11204C}" type="pres">
      <dgm:prSet presAssocID="{932C075A-6A90-482A-B535-917B43A9950E}" presName="vert1" presStyleCnt="0"/>
      <dgm:spPr/>
    </dgm:pt>
  </dgm:ptLst>
  <dgm:cxnLst>
    <dgm:cxn modelId="{C147DB11-1917-4E5A-9331-AB9ED0342D24}" type="presOf" srcId="{8C12F715-595F-488C-8BA1-9E06A75A1D0D}" destId="{8D708486-C334-48C6-9E2E-D6FA18FD3136}" srcOrd="0" destOrd="0" presId="urn:microsoft.com/office/officeart/2008/layout/LinedList"/>
    <dgm:cxn modelId="{F6921923-F70B-4134-80ED-8DC77A0843F5}" srcId="{4AB96038-EDAF-4CE3-9505-64A83884ACF4}" destId="{913C3B43-541B-498C-AC7C-4790B756DEEA}" srcOrd="1" destOrd="0" parTransId="{8D053BA9-258F-4C4C-A5D7-76079B08FD91}" sibTransId="{0A7C9A41-BF2D-4656-BF7B-567CC15F6804}"/>
    <dgm:cxn modelId="{FD5C7641-A27D-4DA8-9A09-CAE66CDF5069}" type="presOf" srcId="{932C075A-6A90-482A-B535-917B43A9950E}" destId="{4E481622-3E4A-4198-A395-580AA5A13253}" srcOrd="0" destOrd="0" presId="urn:microsoft.com/office/officeart/2008/layout/LinedList"/>
    <dgm:cxn modelId="{C2D7C764-DC12-4F8F-BB4F-56A8735D6DB1}" type="presOf" srcId="{913C3B43-541B-498C-AC7C-4790B756DEEA}" destId="{7F281A7F-2E2A-4B62-93AA-962181A70D53}" srcOrd="0" destOrd="0" presId="urn:microsoft.com/office/officeart/2008/layout/LinedList"/>
    <dgm:cxn modelId="{3BE6FE48-0803-45D8-AC91-81C9F045C8F6}" type="presOf" srcId="{4AB96038-EDAF-4CE3-9505-64A83884ACF4}" destId="{C98BB1CD-BF8F-4AAA-8DCF-F5F48FCA5D8F}" srcOrd="0" destOrd="0" presId="urn:microsoft.com/office/officeart/2008/layout/LinedList"/>
    <dgm:cxn modelId="{05881FD2-1765-4123-AD9D-01D719A8A694}" srcId="{4AB96038-EDAF-4CE3-9505-64A83884ACF4}" destId="{8C12F715-595F-488C-8BA1-9E06A75A1D0D}" srcOrd="0" destOrd="0" parTransId="{37919F48-C684-44E4-8D31-C5CC3656D549}" sibTransId="{78049A6D-019F-4012-8D58-115D8E993D3F}"/>
    <dgm:cxn modelId="{A666CED4-6C1E-47F1-80A3-76A3B8F0396D}" srcId="{4AB96038-EDAF-4CE3-9505-64A83884ACF4}" destId="{932C075A-6A90-482A-B535-917B43A9950E}" srcOrd="2" destOrd="0" parTransId="{CA2B688A-05F0-484B-93C0-BF6A54EA2718}" sibTransId="{8ADC6D07-BB60-47F3-AD53-74D510524516}"/>
    <dgm:cxn modelId="{D9C29B70-31DA-44F1-A184-82A3D047BE16}" type="presParOf" srcId="{C98BB1CD-BF8F-4AAA-8DCF-F5F48FCA5D8F}" destId="{546960CA-3A9C-4E65-A056-0A0D1E576C82}" srcOrd="0" destOrd="0" presId="urn:microsoft.com/office/officeart/2008/layout/LinedList"/>
    <dgm:cxn modelId="{AFDB29DB-DF70-4822-94C6-026C47284E23}" type="presParOf" srcId="{C98BB1CD-BF8F-4AAA-8DCF-F5F48FCA5D8F}" destId="{6CB8F3CE-2E05-452D-A46E-539DE6970BB8}" srcOrd="1" destOrd="0" presId="urn:microsoft.com/office/officeart/2008/layout/LinedList"/>
    <dgm:cxn modelId="{B78312E9-CE73-4EDF-A5B8-8E43DAA1775A}" type="presParOf" srcId="{6CB8F3CE-2E05-452D-A46E-539DE6970BB8}" destId="{8D708486-C334-48C6-9E2E-D6FA18FD3136}" srcOrd="0" destOrd="0" presId="urn:microsoft.com/office/officeart/2008/layout/LinedList"/>
    <dgm:cxn modelId="{25CA691A-ED6A-4E15-8C84-B05F79CFE552}" type="presParOf" srcId="{6CB8F3CE-2E05-452D-A46E-539DE6970BB8}" destId="{C29D7705-B00B-4A62-89C3-1E7D0C2BB108}" srcOrd="1" destOrd="0" presId="urn:microsoft.com/office/officeart/2008/layout/LinedList"/>
    <dgm:cxn modelId="{7F26691E-7DF8-4D6F-AF68-A27D5471E87F}" type="presParOf" srcId="{C98BB1CD-BF8F-4AAA-8DCF-F5F48FCA5D8F}" destId="{F8A729BB-2650-418D-AE81-BCD037C8F732}" srcOrd="2" destOrd="0" presId="urn:microsoft.com/office/officeart/2008/layout/LinedList"/>
    <dgm:cxn modelId="{680917E6-7072-4A20-8ECF-56EC5B6337E4}" type="presParOf" srcId="{C98BB1CD-BF8F-4AAA-8DCF-F5F48FCA5D8F}" destId="{A4C9AD5C-C74D-4B0D-9E93-212BEE774B48}" srcOrd="3" destOrd="0" presId="urn:microsoft.com/office/officeart/2008/layout/LinedList"/>
    <dgm:cxn modelId="{36800A6D-E69F-4AC0-B681-D77498BB01DC}" type="presParOf" srcId="{A4C9AD5C-C74D-4B0D-9E93-212BEE774B48}" destId="{7F281A7F-2E2A-4B62-93AA-962181A70D53}" srcOrd="0" destOrd="0" presId="urn:microsoft.com/office/officeart/2008/layout/LinedList"/>
    <dgm:cxn modelId="{7B516366-F904-49C3-9102-8D1931355B3A}" type="presParOf" srcId="{A4C9AD5C-C74D-4B0D-9E93-212BEE774B48}" destId="{76289187-48CA-43F1-B080-50F5A62A9D5F}" srcOrd="1" destOrd="0" presId="urn:microsoft.com/office/officeart/2008/layout/LinedList"/>
    <dgm:cxn modelId="{1497AE4F-AD00-45B6-BD67-0594AC99295F}" type="presParOf" srcId="{C98BB1CD-BF8F-4AAA-8DCF-F5F48FCA5D8F}" destId="{C5A1FDE4-A4A0-4933-8867-7296FFF418F0}" srcOrd="4" destOrd="0" presId="urn:microsoft.com/office/officeart/2008/layout/LinedList"/>
    <dgm:cxn modelId="{FDE6F980-28C0-4FBD-83FE-F36B6D1B83DC}" type="presParOf" srcId="{C98BB1CD-BF8F-4AAA-8DCF-F5F48FCA5D8F}" destId="{5E29BCA0-A5DC-4B60-A006-4AF286ABC41F}" srcOrd="5" destOrd="0" presId="urn:microsoft.com/office/officeart/2008/layout/LinedList"/>
    <dgm:cxn modelId="{89EBE895-7C1E-43CB-BD75-508AF97B3E55}" type="presParOf" srcId="{5E29BCA0-A5DC-4B60-A006-4AF286ABC41F}" destId="{4E481622-3E4A-4198-A395-580AA5A13253}" srcOrd="0" destOrd="0" presId="urn:microsoft.com/office/officeart/2008/layout/LinedList"/>
    <dgm:cxn modelId="{36F3CAEE-AC7B-42E1-979A-2698FE014AC3}" type="presParOf" srcId="{5E29BCA0-A5DC-4B60-A006-4AF286ABC41F}" destId="{CC3BFD9D-E071-4057-A2EB-6E31DC11204C}"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E3FFED0-FE10-4247-9B39-28A5FC3C2F92}" type="doc">
      <dgm:prSet loTypeId="urn:microsoft.com/office/officeart/2005/8/layout/vProcess5" loCatId="process" qsTypeId="urn:microsoft.com/office/officeart/2005/8/quickstyle/simple1" qsCatId="simple" csTypeId="urn:microsoft.com/office/officeart/2005/8/colors/colorful2" csCatId="colorful"/>
      <dgm:spPr/>
      <dgm:t>
        <a:bodyPr/>
        <a:lstStyle/>
        <a:p>
          <a:endParaRPr lang="en-US"/>
        </a:p>
      </dgm:t>
    </dgm:pt>
    <dgm:pt modelId="{2F30F104-28DB-4CBF-BBC5-3E0568C7177D}">
      <dgm:prSet/>
      <dgm:spPr/>
      <dgm:t>
        <a:bodyPr/>
        <a:lstStyle/>
        <a:p>
          <a:r>
            <a:rPr lang="en-US" dirty="0"/>
            <a:t>Homogeneity of European societies until the 10-12th century</a:t>
          </a:r>
        </a:p>
      </dgm:t>
    </dgm:pt>
    <dgm:pt modelId="{322B815E-9D34-4420-B0E6-CCFFF5B244F8}" type="parTrans" cxnId="{A6C3FF26-6EBE-40C2-8F33-5A6BE844D3B8}">
      <dgm:prSet/>
      <dgm:spPr/>
      <dgm:t>
        <a:bodyPr/>
        <a:lstStyle/>
        <a:p>
          <a:endParaRPr lang="en-US"/>
        </a:p>
      </dgm:t>
    </dgm:pt>
    <dgm:pt modelId="{71F6B0B1-5E79-473C-AD0F-17EFDF331A01}" type="sibTrans" cxnId="{A6C3FF26-6EBE-40C2-8F33-5A6BE844D3B8}">
      <dgm:prSet/>
      <dgm:spPr/>
      <dgm:t>
        <a:bodyPr/>
        <a:lstStyle/>
        <a:p>
          <a:endParaRPr lang="en-US"/>
        </a:p>
      </dgm:t>
    </dgm:pt>
    <dgm:pt modelId="{57DA3495-EC1B-44BC-878C-C9A6FDBD2C0F}">
      <dgm:prSet/>
      <dgm:spPr/>
      <dgm:t>
        <a:bodyPr/>
        <a:lstStyle/>
        <a:p>
          <a:r>
            <a:rPr lang="en-US" dirty="0"/>
            <a:t>Growing tendencies of migration across countries and continents (arrival of Roma to Europe)</a:t>
          </a:r>
        </a:p>
      </dgm:t>
    </dgm:pt>
    <dgm:pt modelId="{A0C5E6E4-BC30-4C7C-8027-F51DD359C59D}" type="parTrans" cxnId="{7DA78002-0142-44BC-B3D1-74F885737069}">
      <dgm:prSet/>
      <dgm:spPr/>
      <dgm:t>
        <a:bodyPr/>
        <a:lstStyle/>
        <a:p>
          <a:endParaRPr lang="en-US"/>
        </a:p>
      </dgm:t>
    </dgm:pt>
    <dgm:pt modelId="{38769111-0804-417D-A106-37ACADAB69A4}" type="sibTrans" cxnId="{7DA78002-0142-44BC-B3D1-74F885737069}">
      <dgm:prSet/>
      <dgm:spPr/>
      <dgm:t>
        <a:bodyPr/>
        <a:lstStyle/>
        <a:p>
          <a:endParaRPr lang="en-US"/>
        </a:p>
      </dgm:t>
    </dgm:pt>
    <dgm:pt modelId="{50718567-DF03-44A7-A27E-9463CCAC3185}">
      <dgm:prSet/>
      <dgm:spPr/>
      <dgm:t>
        <a:bodyPr/>
        <a:lstStyle/>
        <a:p>
          <a:r>
            <a:rPr lang="en-US" dirty="0"/>
            <a:t>Roma becoming the Other – early marginalization practices</a:t>
          </a:r>
        </a:p>
      </dgm:t>
    </dgm:pt>
    <dgm:pt modelId="{D169D45A-6329-4165-B9C6-D1BE3627E250}" type="parTrans" cxnId="{A068569F-3BC1-48D3-AAFC-D0D7CBDA61B5}">
      <dgm:prSet/>
      <dgm:spPr/>
      <dgm:t>
        <a:bodyPr/>
        <a:lstStyle/>
        <a:p>
          <a:endParaRPr lang="en-US"/>
        </a:p>
      </dgm:t>
    </dgm:pt>
    <dgm:pt modelId="{D59975FA-6F60-4B3B-B162-3B23867F0DE4}" type="sibTrans" cxnId="{A068569F-3BC1-48D3-AAFC-D0D7CBDA61B5}">
      <dgm:prSet/>
      <dgm:spPr/>
      <dgm:t>
        <a:bodyPr/>
        <a:lstStyle/>
        <a:p>
          <a:endParaRPr lang="en-US"/>
        </a:p>
      </dgm:t>
    </dgm:pt>
    <dgm:pt modelId="{F27D8DE7-B75D-4E65-BEC7-D606D5A3E9B8}" type="pres">
      <dgm:prSet presAssocID="{6E3FFED0-FE10-4247-9B39-28A5FC3C2F92}" presName="outerComposite" presStyleCnt="0">
        <dgm:presLayoutVars>
          <dgm:chMax val="5"/>
          <dgm:dir/>
          <dgm:resizeHandles val="exact"/>
        </dgm:presLayoutVars>
      </dgm:prSet>
      <dgm:spPr/>
    </dgm:pt>
    <dgm:pt modelId="{C0652B42-0D32-4AF0-A278-C879706A026F}" type="pres">
      <dgm:prSet presAssocID="{6E3FFED0-FE10-4247-9B39-28A5FC3C2F92}" presName="dummyMaxCanvas" presStyleCnt="0">
        <dgm:presLayoutVars/>
      </dgm:prSet>
      <dgm:spPr/>
    </dgm:pt>
    <dgm:pt modelId="{9E63C603-D54D-430B-A66A-F0C6E53308BE}" type="pres">
      <dgm:prSet presAssocID="{6E3FFED0-FE10-4247-9B39-28A5FC3C2F92}" presName="ThreeNodes_1" presStyleLbl="node1" presStyleIdx="0" presStyleCnt="3" custLinFactNeighborX="171" custLinFactNeighborY="10437">
        <dgm:presLayoutVars>
          <dgm:bulletEnabled val="1"/>
        </dgm:presLayoutVars>
      </dgm:prSet>
      <dgm:spPr/>
    </dgm:pt>
    <dgm:pt modelId="{FF160C9F-AB4F-4BB4-A76E-14A3F0B03EA9}" type="pres">
      <dgm:prSet presAssocID="{6E3FFED0-FE10-4247-9B39-28A5FC3C2F92}" presName="ThreeNodes_2" presStyleLbl="node1" presStyleIdx="1" presStyleCnt="3">
        <dgm:presLayoutVars>
          <dgm:bulletEnabled val="1"/>
        </dgm:presLayoutVars>
      </dgm:prSet>
      <dgm:spPr/>
    </dgm:pt>
    <dgm:pt modelId="{3A8B4B18-73A6-4F0A-8213-EAE28B651FD9}" type="pres">
      <dgm:prSet presAssocID="{6E3FFED0-FE10-4247-9B39-28A5FC3C2F92}" presName="ThreeNodes_3" presStyleLbl="node1" presStyleIdx="2" presStyleCnt="3">
        <dgm:presLayoutVars>
          <dgm:bulletEnabled val="1"/>
        </dgm:presLayoutVars>
      </dgm:prSet>
      <dgm:spPr/>
    </dgm:pt>
    <dgm:pt modelId="{B63914FC-68E6-4161-BB6D-419B95C6FA77}" type="pres">
      <dgm:prSet presAssocID="{6E3FFED0-FE10-4247-9B39-28A5FC3C2F92}" presName="ThreeConn_1-2" presStyleLbl="fgAccFollowNode1" presStyleIdx="0" presStyleCnt="2">
        <dgm:presLayoutVars>
          <dgm:bulletEnabled val="1"/>
        </dgm:presLayoutVars>
      </dgm:prSet>
      <dgm:spPr/>
    </dgm:pt>
    <dgm:pt modelId="{9A0488B0-72EB-427E-8279-3ECDDF628483}" type="pres">
      <dgm:prSet presAssocID="{6E3FFED0-FE10-4247-9B39-28A5FC3C2F92}" presName="ThreeConn_2-3" presStyleLbl="fgAccFollowNode1" presStyleIdx="1" presStyleCnt="2">
        <dgm:presLayoutVars>
          <dgm:bulletEnabled val="1"/>
        </dgm:presLayoutVars>
      </dgm:prSet>
      <dgm:spPr/>
    </dgm:pt>
    <dgm:pt modelId="{983FF51D-023B-4B25-8269-8055657B3C87}" type="pres">
      <dgm:prSet presAssocID="{6E3FFED0-FE10-4247-9B39-28A5FC3C2F92}" presName="ThreeNodes_1_text" presStyleLbl="node1" presStyleIdx="2" presStyleCnt="3">
        <dgm:presLayoutVars>
          <dgm:bulletEnabled val="1"/>
        </dgm:presLayoutVars>
      </dgm:prSet>
      <dgm:spPr/>
    </dgm:pt>
    <dgm:pt modelId="{CCF5ED66-3AD2-43CC-BCB9-E263C28FBCA3}" type="pres">
      <dgm:prSet presAssocID="{6E3FFED0-FE10-4247-9B39-28A5FC3C2F92}" presName="ThreeNodes_2_text" presStyleLbl="node1" presStyleIdx="2" presStyleCnt="3">
        <dgm:presLayoutVars>
          <dgm:bulletEnabled val="1"/>
        </dgm:presLayoutVars>
      </dgm:prSet>
      <dgm:spPr/>
    </dgm:pt>
    <dgm:pt modelId="{7FD38EFE-EF5E-4DEF-93A1-07B05202AB99}" type="pres">
      <dgm:prSet presAssocID="{6E3FFED0-FE10-4247-9B39-28A5FC3C2F92}" presName="ThreeNodes_3_text" presStyleLbl="node1" presStyleIdx="2" presStyleCnt="3">
        <dgm:presLayoutVars>
          <dgm:bulletEnabled val="1"/>
        </dgm:presLayoutVars>
      </dgm:prSet>
      <dgm:spPr/>
    </dgm:pt>
  </dgm:ptLst>
  <dgm:cxnLst>
    <dgm:cxn modelId="{7DA78002-0142-44BC-B3D1-74F885737069}" srcId="{6E3FFED0-FE10-4247-9B39-28A5FC3C2F92}" destId="{57DA3495-EC1B-44BC-878C-C9A6FDBD2C0F}" srcOrd="1" destOrd="0" parTransId="{A0C5E6E4-BC30-4C7C-8027-F51DD359C59D}" sibTransId="{38769111-0804-417D-A106-37ACADAB69A4}"/>
    <dgm:cxn modelId="{A6C3FF26-6EBE-40C2-8F33-5A6BE844D3B8}" srcId="{6E3FFED0-FE10-4247-9B39-28A5FC3C2F92}" destId="{2F30F104-28DB-4CBF-BBC5-3E0568C7177D}" srcOrd="0" destOrd="0" parTransId="{322B815E-9D34-4420-B0E6-CCFFF5B244F8}" sibTransId="{71F6B0B1-5E79-473C-AD0F-17EFDF331A01}"/>
    <dgm:cxn modelId="{DBF0C82D-F276-4B05-AFA5-14B219C415D4}" type="presOf" srcId="{2F30F104-28DB-4CBF-BBC5-3E0568C7177D}" destId="{983FF51D-023B-4B25-8269-8055657B3C87}" srcOrd="1" destOrd="0" presId="urn:microsoft.com/office/officeart/2005/8/layout/vProcess5"/>
    <dgm:cxn modelId="{AE5F4634-86A6-4C39-BB6B-A147E5AAD502}" type="presOf" srcId="{38769111-0804-417D-A106-37ACADAB69A4}" destId="{9A0488B0-72EB-427E-8279-3ECDDF628483}" srcOrd="0" destOrd="0" presId="urn:microsoft.com/office/officeart/2005/8/layout/vProcess5"/>
    <dgm:cxn modelId="{E8B12339-6170-47F3-A6B0-7489621A7BC3}" type="presOf" srcId="{50718567-DF03-44A7-A27E-9463CCAC3185}" destId="{3A8B4B18-73A6-4F0A-8213-EAE28B651FD9}" srcOrd="0" destOrd="0" presId="urn:microsoft.com/office/officeart/2005/8/layout/vProcess5"/>
    <dgm:cxn modelId="{6C91985B-A8DF-4BB6-A482-F36D9A7A97A2}" type="presOf" srcId="{71F6B0B1-5E79-473C-AD0F-17EFDF331A01}" destId="{B63914FC-68E6-4161-BB6D-419B95C6FA77}" srcOrd="0" destOrd="0" presId="urn:microsoft.com/office/officeart/2005/8/layout/vProcess5"/>
    <dgm:cxn modelId="{6EB3844D-E89D-4E54-94C8-287CA406626A}" type="presOf" srcId="{6E3FFED0-FE10-4247-9B39-28A5FC3C2F92}" destId="{F27D8DE7-B75D-4E65-BEC7-D606D5A3E9B8}" srcOrd="0" destOrd="0" presId="urn:microsoft.com/office/officeart/2005/8/layout/vProcess5"/>
    <dgm:cxn modelId="{C3515B88-259E-4454-9427-04675F5F9344}" type="presOf" srcId="{50718567-DF03-44A7-A27E-9463CCAC3185}" destId="{7FD38EFE-EF5E-4DEF-93A1-07B05202AB99}" srcOrd="1" destOrd="0" presId="urn:microsoft.com/office/officeart/2005/8/layout/vProcess5"/>
    <dgm:cxn modelId="{A940439D-413E-491E-842F-2EFB63E16D39}" type="presOf" srcId="{2F30F104-28DB-4CBF-BBC5-3E0568C7177D}" destId="{9E63C603-D54D-430B-A66A-F0C6E53308BE}" srcOrd="0" destOrd="0" presId="urn:microsoft.com/office/officeart/2005/8/layout/vProcess5"/>
    <dgm:cxn modelId="{A068569F-3BC1-48D3-AAFC-D0D7CBDA61B5}" srcId="{6E3FFED0-FE10-4247-9B39-28A5FC3C2F92}" destId="{50718567-DF03-44A7-A27E-9463CCAC3185}" srcOrd="2" destOrd="0" parTransId="{D169D45A-6329-4165-B9C6-D1BE3627E250}" sibTransId="{D59975FA-6F60-4B3B-B162-3B23867F0DE4}"/>
    <dgm:cxn modelId="{D7875EAA-E411-4003-B440-3E473F27638A}" type="presOf" srcId="{57DA3495-EC1B-44BC-878C-C9A6FDBD2C0F}" destId="{CCF5ED66-3AD2-43CC-BCB9-E263C28FBCA3}" srcOrd="1" destOrd="0" presId="urn:microsoft.com/office/officeart/2005/8/layout/vProcess5"/>
    <dgm:cxn modelId="{D4D1B2F2-7CC8-4832-9668-9449312FD0DE}" type="presOf" srcId="{57DA3495-EC1B-44BC-878C-C9A6FDBD2C0F}" destId="{FF160C9F-AB4F-4BB4-A76E-14A3F0B03EA9}" srcOrd="0" destOrd="0" presId="urn:microsoft.com/office/officeart/2005/8/layout/vProcess5"/>
    <dgm:cxn modelId="{4B7CC735-85E9-437B-9D9D-5254B35FD803}" type="presParOf" srcId="{F27D8DE7-B75D-4E65-BEC7-D606D5A3E9B8}" destId="{C0652B42-0D32-4AF0-A278-C879706A026F}" srcOrd="0" destOrd="0" presId="urn:microsoft.com/office/officeart/2005/8/layout/vProcess5"/>
    <dgm:cxn modelId="{2D015056-82EC-4EC8-A265-43950BBD8F67}" type="presParOf" srcId="{F27D8DE7-B75D-4E65-BEC7-D606D5A3E9B8}" destId="{9E63C603-D54D-430B-A66A-F0C6E53308BE}" srcOrd="1" destOrd="0" presId="urn:microsoft.com/office/officeart/2005/8/layout/vProcess5"/>
    <dgm:cxn modelId="{E516776D-4F16-473A-A34E-47C29E67B0D7}" type="presParOf" srcId="{F27D8DE7-B75D-4E65-BEC7-D606D5A3E9B8}" destId="{FF160C9F-AB4F-4BB4-A76E-14A3F0B03EA9}" srcOrd="2" destOrd="0" presId="urn:microsoft.com/office/officeart/2005/8/layout/vProcess5"/>
    <dgm:cxn modelId="{458F189B-A5AD-48E7-9EA0-B097C57DA52B}" type="presParOf" srcId="{F27D8DE7-B75D-4E65-BEC7-D606D5A3E9B8}" destId="{3A8B4B18-73A6-4F0A-8213-EAE28B651FD9}" srcOrd="3" destOrd="0" presId="urn:microsoft.com/office/officeart/2005/8/layout/vProcess5"/>
    <dgm:cxn modelId="{6CF2F58B-15C6-40CB-88C8-0616E1012027}" type="presParOf" srcId="{F27D8DE7-B75D-4E65-BEC7-D606D5A3E9B8}" destId="{B63914FC-68E6-4161-BB6D-419B95C6FA77}" srcOrd="4" destOrd="0" presId="urn:microsoft.com/office/officeart/2005/8/layout/vProcess5"/>
    <dgm:cxn modelId="{9CAE19EC-C102-4D77-BFD8-0733DA950F32}" type="presParOf" srcId="{F27D8DE7-B75D-4E65-BEC7-D606D5A3E9B8}" destId="{9A0488B0-72EB-427E-8279-3ECDDF628483}" srcOrd="5" destOrd="0" presId="urn:microsoft.com/office/officeart/2005/8/layout/vProcess5"/>
    <dgm:cxn modelId="{52E53B9C-5B1A-4382-8341-59920BA1655D}" type="presParOf" srcId="{F27D8DE7-B75D-4E65-BEC7-D606D5A3E9B8}" destId="{983FF51D-023B-4B25-8269-8055657B3C87}" srcOrd="6" destOrd="0" presId="urn:microsoft.com/office/officeart/2005/8/layout/vProcess5"/>
    <dgm:cxn modelId="{ED790480-6426-419D-B437-47F66277BAAD}" type="presParOf" srcId="{F27D8DE7-B75D-4E65-BEC7-D606D5A3E9B8}" destId="{CCF5ED66-3AD2-43CC-BCB9-E263C28FBCA3}" srcOrd="7" destOrd="0" presId="urn:microsoft.com/office/officeart/2005/8/layout/vProcess5"/>
    <dgm:cxn modelId="{6B71B75B-8B4A-4DDF-ADC9-351DF47D7512}" type="presParOf" srcId="{F27D8DE7-B75D-4E65-BEC7-D606D5A3E9B8}" destId="{7FD38EFE-EF5E-4DEF-93A1-07B05202AB99}"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1799252-95F6-46E9-A5F0-D861C6A14DC4}"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5BA3B474-C9B3-47C8-AFB6-BAD9AF8CDD64}">
      <dgm:prSet/>
      <dgm:spPr/>
      <dgm:t>
        <a:bodyPr/>
        <a:lstStyle/>
        <a:p>
          <a:r>
            <a:rPr lang="en-GB" dirty="0"/>
            <a:t>Romanian law and slaves’ law were two different entities. Slaves had their own legal status that was different from that of the Romanian population. Slaves’ law consisted of numerous norms that referred chiefly to the obligations of slaves to their master and to the State.</a:t>
          </a:r>
          <a:endParaRPr lang="en-US" dirty="0"/>
        </a:p>
      </dgm:t>
    </dgm:pt>
    <dgm:pt modelId="{DE0325E2-8263-4A6D-942C-AB5C6BED65F8}" type="parTrans" cxnId="{18299EA5-632F-4742-80B4-1ADB0CA4AD9D}">
      <dgm:prSet/>
      <dgm:spPr/>
      <dgm:t>
        <a:bodyPr/>
        <a:lstStyle/>
        <a:p>
          <a:endParaRPr lang="en-US"/>
        </a:p>
      </dgm:t>
    </dgm:pt>
    <dgm:pt modelId="{E07E511E-1C40-4791-86AC-59C678C9C601}" type="sibTrans" cxnId="{18299EA5-632F-4742-80B4-1ADB0CA4AD9D}">
      <dgm:prSet/>
      <dgm:spPr/>
      <dgm:t>
        <a:bodyPr/>
        <a:lstStyle/>
        <a:p>
          <a:endParaRPr lang="en-US"/>
        </a:p>
      </dgm:t>
    </dgm:pt>
    <dgm:pt modelId="{C56A6043-7BC1-4459-9542-4E28CFE59E27}">
      <dgm:prSet/>
      <dgm:spPr/>
      <dgm:t>
        <a:bodyPr/>
        <a:lstStyle/>
        <a:p>
          <a:r>
            <a:rPr lang="en-GB" dirty="0"/>
            <a:t>Slaves did not have the right to defend themselves before a tribunal and at the same time they could not be held legally responsible for damages caused to freemen, for which their masters were accountable.</a:t>
          </a:r>
          <a:endParaRPr lang="en-US" dirty="0"/>
        </a:p>
      </dgm:t>
    </dgm:pt>
    <dgm:pt modelId="{766C9A67-37B0-4553-B3E6-B7F705949C66}" type="parTrans" cxnId="{86BA476B-46AA-4E00-A733-1BF8F038AB1D}">
      <dgm:prSet/>
      <dgm:spPr/>
      <dgm:t>
        <a:bodyPr/>
        <a:lstStyle/>
        <a:p>
          <a:endParaRPr lang="en-US"/>
        </a:p>
      </dgm:t>
    </dgm:pt>
    <dgm:pt modelId="{053158D8-3CAB-4F26-8040-451DAC3366C8}" type="sibTrans" cxnId="{86BA476B-46AA-4E00-A733-1BF8F038AB1D}">
      <dgm:prSet/>
      <dgm:spPr/>
      <dgm:t>
        <a:bodyPr/>
        <a:lstStyle/>
        <a:p>
          <a:endParaRPr lang="en-US"/>
        </a:p>
      </dgm:t>
    </dgm:pt>
    <dgm:pt modelId="{349D2E85-DFF4-4325-8A1C-9678D4317699}">
      <dgm:prSet/>
      <dgm:spPr/>
      <dgm:t>
        <a:bodyPr/>
        <a:lstStyle/>
        <a:p>
          <a:r>
            <a:rPr lang="en-GB"/>
            <a:t>In cases where a master killed somebody else’s slave, the former offered the injured party a slave in place of the one he had killed.</a:t>
          </a:r>
          <a:endParaRPr lang="en-US"/>
        </a:p>
      </dgm:t>
    </dgm:pt>
    <dgm:pt modelId="{9FED6C1D-0655-42E5-AC03-84EC3341A59D}" type="parTrans" cxnId="{215D810E-2F6A-4C56-85B8-61C09A1421F6}">
      <dgm:prSet/>
      <dgm:spPr/>
      <dgm:t>
        <a:bodyPr/>
        <a:lstStyle/>
        <a:p>
          <a:endParaRPr lang="en-US"/>
        </a:p>
      </dgm:t>
    </dgm:pt>
    <dgm:pt modelId="{8543D46A-A1C6-4CD2-AC6F-39C72182DB0D}" type="sibTrans" cxnId="{215D810E-2F6A-4C56-85B8-61C09A1421F6}">
      <dgm:prSet/>
      <dgm:spPr/>
      <dgm:t>
        <a:bodyPr/>
        <a:lstStyle/>
        <a:p>
          <a:endParaRPr lang="en-US"/>
        </a:p>
      </dgm:t>
    </dgm:pt>
    <dgm:pt modelId="{4A5D0A97-0380-40C1-893F-33DDFAE35F82}">
      <dgm:prSet/>
      <dgm:spPr/>
      <dgm:t>
        <a:bodyPr/>
        <a:lstStyle/>
        <a:p>
          <a:r>
            <a:rPr lang="en-GB" dirty="0"/>
            <a:t>Slaves, theoretically, had no property of any kind; they were properties and belonged, with everything they had, to their master</a:t>
          </a:r>
          <a:r>
            <a:rPr lang="hu-HU" dirty="0"/>
            <a:t>.</a:t>
          </a:r>
          <a:endParaRPr lang="en-US" dirty="0"/>
        </a:p>
      </dgm:t>
    </dgm:pt>
    <dgm:pt modelId="{C88F01B8-3739-4A50-94EA-56BE53098168}" type="parTrans" cxnId="{E7041AE6-B37E-4F59-B4CE-0BBD302D50C0}">
      <dgm:prSet/>
      <dgm:spPr/>
      <dgm:t>
        <a:bodyPr/>
        <a:lstStyle/>
        <a:p>
          <a:endParaRPr lang="en-US"/>
        </a:p>
      </dgm:t>
    </dgm:pt>
    <dgm:pt modelId="{B94EA90B-B5ED-497E-ABF9-AA1A9CF4331E}" type="sibTrans" cxnId="{E7041AE6-B37E-4F59-B4CE-0BBD302D50C0}">
      <dgm:prSet/>
      <dgm:spPr/>
      <dgm:t>
        <a:bodyPr/>
        <a:lstStyle/>
        <a:p>
          <a:endParaRPr lang="en-US"/>
        </a:p>
      </dgm:t>
    </dgm:pt>
    <dgm:pt modelId="{0CE536AC-3264-4F75-A386-8A4D6CADE5D0}" type="pres">
      <dgm:prSet presAssocID="{D1799252-95F6-46E9-A5F0-D861C6A14DC4}" presName="diagram" presStyleCnt="0">
        <dgm:presLayoutVars>
          <dgm:dir/>
          <dgm:resizeHandles val="exact"/>
        </dgm:presLayoutVars>
      </dgm:prSet>
      <dgm:spPr/>
    </dgm:pt>
    <dgm:pt modelId="{23A5C634-812C-421B-89F5-06457A2029BF}" type="pres">
      <dgm:prSet presAssocID="{5BA3B474-C9B3-47C8-AFB6-BAD9AF8CDD64}" presName="node" presStyleLbl="node1" presStyleIdx="0" presStyleCnt="4">
        <dgm:presLayoutVars>
          <dgm:bulletEnabled val="1"/>
        </dgm:presLayoutVars>
      </dgm:prSet>
      <dgm:spPr/>
    </dgm:pt>
    <dgm:pt modelId="{8D809549-6938-4B36-91D1-F3A07168985C}" type="pres">
      <dgm:prSet presAssocID="{E07E511E-1C40-4791-86AC-59C678C9C601}" presName="sibTrans" presStyleCnt="0"/>
      <dgm:spPr/>
    </dgm:pt>
    <dgm:pt modelId="{23F6B581-4A02-4EFE-B7AF-7F27F0F34D4D}" type="pres">
      <dgm:prSet presAssocID="{C56A6043-7BC1-4459-9542-4E28CFE59E27}" presName="node" presStyleLbl="node1" presStyleIdx="1" presStyleCnt="4">
        <dgm:presLayoutVars>
          <dgm:bulletEnabled val="1"/>
        </dgm:presLayoutVars>
      </dgm:prSet>
      <dgm:spPr/>
    </dgm:pt>
    <dgm:pt modelId="{ACDEF040-680C-45A5-BC4F-3FBBA8E9BA9E}" type="pres">
      <dgm:prSet presAssocID="{053158D8-3CAB-4F26-8040-451DAC3366C8}" presName="sibTrans" presStyleCnt="0"/>
      <dgm:spPr/>
    </dgm:pt>
    <dgm:pt modelId="{74E23017-68A3-46B7-9D6C-D23494B22663}" type="pres">
      <dgm:prSet presAssocID="{349D2E85-DFF4-4325-8A1C-9678D4317699}" presName="node" presStyleLbl="node1" presStyleIdx="2" presStyleCnt="4">
        <dgm:presLayoutVars>
          <dgm:bulletEnabled val="1"/>
        </dgm:presLayoutVars>
      </dgm:prSet>
      <dgm:spPr/>
    </dgm:pt>
    <dgm:pt modelId="{AB197CCB-A2D9-4CD2-BFA2-1E1319DA6B92}" type="pres">
      <dgm:prSet presAssocID="{8543D46A-A1C6-4CD2-AC6F-39C72182DB0D}" presName="sibTrans" presStyleCnt="0"/>
      <dgm:spPr/>
    </dgm:pt>
    <dgm:pt modelId="{0210D76D-BAD2-4AA4-B864-CC6429F3027D}" type="pres">
      <dgm:prSet presAssocID="{4A5D0A97-0380-40C1-893F-33DDFAE35F82}" presName="node" presStyleLbl="node1" presStyleIdx="3" presStyleCnt="4">
        <dgm:presLayoutVars>
          <dgm:bulletEnabled val="1"/>
        </dgm:presLayoutVars>
      </dgm:prSet>
      <dgm:spPr/>
    </dgm:pt>
  </dgm:ptLst>
  <dgm:cxnLst>
    <dgm:cxn modelId="{215D810E-2F6A-4C56-85B8-61C09A1421F6}" srcId="{D1799252-95F6-46E9-A5F0-D861C6A14DC4}" destId="{349D2E85-DFF4-4325-8A1C-9678D4317699}" srcOrd="2" destOrd="0" parTransId="{9FED6C1D-0655-42E5-AC03-84EC3341A59D}" sibTransId="{8543D46A-A1C6-4CD2-AC6F-39C72182DB0D}"/>
    <dgm:cxn modelId="{8457ED42-43F4-4598-862C-D0B381033486}" type="presOf" srcId="{349D2E85-DFF4-4325-8A1C-9678D4317699}" destId="{74E23017-68A3-46B7-9D6C-D23494B22663}" srcOrd="0" destOrd="0" presId="urn:microsoft.com/office/officeart/2005/8/layout/default"/>
    <dgm:cxn modelId="{34A3A86A-F5FD-42B7-BC1A-CA86DE1B957D}" type="presOf" srcId="{C56A6043-7BC1-4459-9542-4E28CFE59E27}" destId="{23F6B581-4A02-4EFE-B7AF-7F27F0F34D4D}" srcOrd="0" destOrd="0" presId="urn:microsoft.com/office/officeart/2005/8/layout/default"/>
    <dgm:cxn modelId="{86BA476B-46AA-4E00-A733-1BF8F038AB1D}" srcId="{D1799252-95F6-46E9-A5F0-D861C6A14DC4}" destId="{C56A6043-7BC1-4459-9542-4E28CFE59E27}" srcOrd="1" destOrd="0" parTransId="{766C9A67-37B0-4553-B3E6-B7F705949C66}" sibTransId="{053158D8-3CAB-4F26-8040-451DAC3366C8}"/>
    <dgm:cxn modelId="{B2B01F74-FE9C-4F9B-A7E9-D3A88CE2C8CE}" type="presOf" srcId="{5BA3B474-C9B3-47C8-AFB6-BAD9AF8CDD64}" destId="{23A5C634-812C-421B-89F5-06457A2029BF}" srcOrd="0" destOrd="0" presId="urn:microsoft.com/office/officeart/2005/8/layout/default"/>
    <dgm:cxn modelId="{543E2282-EE55-48AB-A580-984D457DE899}" type="presOf" srcId="{4A5D0A97-0380-40C1-893F-33DDFAE35F82}" destId="{0210D76D-BAD2-4AA4-B864-CC6429F3027D}" srcOrd="0" destOrd="0" presId="urn:microsoft.com/office/officeart/2005/8/layout/default"/>
    <dgm:cxn modelId="{18299EA5-632F-4742-80B4-1ADB0CA4AD9D}" srcId="{D1799252-95F6-46E9-A5F0-D861C6A14DC4}" destId="{5BA3B474-C9B3-47C8-AFB6-BAD9AF8CDD64}" srcOrd="0" destOrd="0" parTransId="{DE0325E2-8263-4A6D-942C-AB5C6BED65F8}" sibTransId="{E07E511E-1C40-4791-86AC-59C678C9C601}"/>
    <dgm:cxn modelId="{E7041AE6-B37E-4F59-B4CE-0BBD302D50C0}" srcId="{D1799252-95F6-46E9-A5F0-D861C6A14DC4}" destId="{4A5D0A97-0380-40C1-893F-33DDFAE35F82}" srcOrd="3" destOrd="0" parTransId="{C88F01B8-3739-4A50-94EA-56BE53098168}" sibTransId="{B94EA90B-B5ED-497E-ABF9-AA1A9CF4331E}"/>
    <dgm:cxn modelId="{C25E5CEF-A0FE-471C-999E-2C42B17BB5C5}" type="presOf" srcId="{D1799252-95F6-46E9-A5F0-D861C6A14DC4}" destId="{0CE536AC-3264-4F75-A386-8A4D6CADE5D0}" srcOrd="0" destOrd="0" presId="urn:microsoft.com/office/officeart/2005/8/layout/default"/>
    <dgm:cxn modelId="{D75F1139-E297-4F1C-A16B-5231E00AC37C}" type="presParOf" srcId="{0CE536AC-3264-4F75-A386-8A4D6CADE5D0}" destId="{23A5C634-812C-421B-89F5-06457A2029BF}" srcOrd="0" destOrd="0" presId="urn:microsoft.com/office/officeart/2005/8/layout/default"/>
    <dgm:cxn modelId="{7EB50561-310E-430B-9A77-78CEC17CAD60}" type="presParOf" srcId="{0CE536AC-3264-4F75-A386-8A4D6CADE5D0}" destId="{8D809549-6938-4B36-91D1-F3A07168985C}" srcOrd="1" destOrd="0" presId="urn:microsoft.com/office/officeart/2005/8/layout/default"/>
    <dgm:cxn modelId="{CD832BF9-3A55-4E5D-8D78-0EC3DFC33B61}" type="presParOf" srcId="{0CE536AC-3264-4F75-A386-8A4D6CADE5D0}" destId="{23F6B581-4A02-4EFE-B7AF-7F27F0F34D4D}" srcOrd="2" destOrd="0" presId="urn:microsoft.com/office/officeart/2005/8/layout/default"/>
    <dgm:cxn modelId="{E1BA9CD2-0F08-462F-9E0F-5B94FAD10F95}" type="presParOf" srcId="{0CE536AC-3264-4F75-A386-8A4D6CADE5D0}" destId="{ACDEF040-680C-45A5-BC4F-3FBBA8E9BA9E}" srcOrd="3" destOrd="0" presId="urn:microsoft.com/office/officeart/2005/8/layout/default"/>
    <dgm:cxn modelId="{69EDFFC6-6EE0-40CA-8DFD-92DD7F1E6739}" type="presParOf" srcId="{0CE536AC-3264-4F75-A386-8A4D6CADE5D0}" destId="{74E23017-68A3-46B7-9D6C-D23494B22663}" srcOrd="4" destOrd="0" presId="urn:microsoft.com/office/officeart/2005/8/layout/default"/>
    <dgm:cxn modelId="{03ED0481-AD8C-4D59-90C3-CB9C8788386F}" type="presParOf" srcId="{0CE536AC-3264-4F75-A386-8A4D6CADE5D0}" destId="{AB197CCB-A2D9-4CD2-BFA2-1E1319DA6B92}" srcOrd="5" destOrd="0" presId="urn:microsoft.com/office/officeart/2005/8/layout/default"/>
    <dgm:cxn modelId="{ACB1CE32-3B48-47FC-8978-6E96882E1C0D}" type="presParOf" srcId="{0CE536AC-3264-4F75-A386-8A4D6CADE5D0}" destId="{0210D76D-BAD2-4AA4-B864-CC6429F3027D}"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C95FB0B-B8FE-4B3A-86FA-3A42209CE066}"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475FC30F-7EF5-4C3D-8396-9739082FDAE1}">
      <dgm:prSet/>
      <dgm:spPr/>
      <dgm:t>
        <a:bodyPr/>
        <a:lstStyle/>
        <a:p>
          <a:r>
            <a:rPr lang="en-US" i="0"/>
            <a:t>Only about half (53%) of Roma children between the age of four and the starting age of compulsory primary education participate in early childhood education. ​</a:t>
          </a:r>
          <a:endParaRPr lang="en-US"/>
        </a:p>
      </dgm:t>
    </dgm:pt>
    <dgm:pt modelId="{E2E4EF13-22E8-4B80-92E1-A133863B77FC}" type="parTrans" cxnId="{057683A0-3D6B-4833-A21B-38FDB00586A3}">
      <dgm:prSet/>
      <dgm:spPr/>
      <dgm:t>
        <a:bodyPr/>
        <a:lstStyle/>
        <a:p>
          <a:endParaRPr lang="en-US"/>
        </a:p>
      </dgm:t>
    </dgm:pt>
    <dgm:pt modelId="{16495BBC-62CE-420D-9776-B6BB1A127D63}" type="sibTrans" cxnId="{057683A0-3D6B-4833-A21B-38FDB00586A3}">
      <dgm:prSet/>
      <dgm:spPr/>
      <dgm:t>
        <a:bodyPr/>
        <a:lstStyle/>
        <a:p>
          <a:endParaRPr lang="en-US"/>
        </a:p>
      </dgm:t>
    </dgm:pt>
    <dgm:pt modelId="{7DBFD62D-E83E-4F45-A34B-CDA3EC28E7B0}">
      <dgm:prSet/>
      <dgm:spPr/>
      <dgm:t>
        <a:bodyPr/>
        <a:lstStyle/>
        <a:p>
          <a:r>
            <a:rPr lang="en-US" i="0"/>
            <a:t>On average, 18% of Roma between 6 and 24 years of age attend an educational level lower than that corresponding to their age. ​​</a:t>
          </a:r>
          <a:endParaRPr lang="en-US"/>
        </a:p>
      </dgm:t>
    </dgm:pt>
    <dgm:pt modelId="{EF18946F-5859-4A6C-B7F2-D17764D38008}" type="parTrans" cxnId="{B7F9A4E5-B4ED-48EC-8747-290786DCAA35}">
      <dgm:prSet/>
      <dgm:spPr/>
      <dgm:t>
        <a:bodyPr/>
        <a:lstStyle/>
        <a:p>
          <a:endParaRPr lang="en-US"/>
        </a:p>
      </dgm:t>
    </dgm:pt>
    <dgm:pt modelId="{5794AD26-DAE8-4355-81A4-3EC1AF9C6890}" type="sibTrans" cxnId="{B7F9A4E5-B4ED-48EC-8747-290786DCAA35}">
      <dgm:prSet/>
      <dgm:spPr/>
      <dgm:t>
        <a:bodyPr/>
        <a:lstStyle/>
        <a:p>
          <a:endParaRPr lang="en-US"/>
        </a:p>
      </dgm:t>
    </dgm:pt>
    <dgm:pt modelId="{6F73676F-43DF-45EE-83DA-BA68AB466C18}">
      <dgm:prSet/>
      <dgm:spPr/>
      <dgm:t>
        <a:bodyPr/>
        <a:lstStyle/>
        <a:p>
          <a:r>
            <a:rPr lang="en-US" i="0"/>
            <a:t>The proportion of Roma</a:t>
          </a:r>
          <a:r>
            <a:rPr lang="hu-HU" i="0"/>
            <a:t> </a:t>
          </a:r>
          <a:r>
            <a:rPr lang="en-US" i="0"/>
            <a:t>early school-leavers is disproportionately high compared with the general population. School segregation remains a problem in countries like Romania, Bulgaria, Czech Republic, Slovakia or Hungary.</a:t>
          </a:r>
          <a:endParaRPr lang="en-US"/>
        </a:p>
      </dgm:t>
    </dgm:pt>
    <dgm:pt modelId="{ABA602A4-2144-4E14-AF54-0FE6500C566C}" type="parTrans" cxnId="{B77F62C2-5FBA-4351-A1B1-873019409276}">
      <dgm:prSet/>
      <dgm:spPr/>
      <dgm:t>
        <a:bodyPr/>
        <a:lstStyle/>
        <a:p>
          <a:endParaRPr lang="en-US"/>
        </a:p>
      </dgm:t>
    </dgm:pt>
    <dgm:pt modelId="{93D71215-D8A8-4355-A450-5F83EBF28A1D}" type="sibTrans" cxnId="{B77F62C2-5FBA-4351-A1B1-873019409276}">
      <dgm:prSet/>
      <dgm:spPr/>
      <dgm:t>
        <a:bodyPr/>
        <a:lstStyle/>
        <a:p>
          <a:endParaRPr lang="en-US"/>
        </a:p>
      </dgm:t>
    </dgm:pt>
    <dgm:pt modelId="{B5F38865-730E-4C0B-B130-9BD1BFF89681}">
      <dgm:prSet/>
      <dgm:spPr/>
      <dgm:t>
        <a:bodyPr/>
        <a:lstStyle/>
        <a:p>
          <a:r>
            <a:rPr lang="en-US" i="0"/>
            <a:t>Roma children fall behind their non-Roma peers on all education indicators. ​</a:t>
          </a:r>
          <a:endParaRPr lang="en-US"/>
        </a:p>
      </dgm:t>
    </dgm:pt>
    <dgm:pt modelId="{8CEDBC72-210B-4EE6-A9E0-C54B9BF1DDA0}" type="sibTrans" cxnId="{80F9B2A4-A080-4B2E-8BC1-624484E81120}">
      <dgm:prSet/>
      <dgm:spPr/>
      <dgm:t>
        <a:bodyPr/>
        <a:lstStyle/>
        <a:p>
          <a:endParaRPr lang="en-US"/>
        </a:p>
      </dgm:t>
    </dgm:pt>
    <dgm:pt modelId="{9F53A222-EEBC-485A-BBF3-94AF66A55DA9}" type="parTrans" cxnId="{80F9B2A4-A080-4B2E-8BC1-624484E81120}">
      <dgm:prSet/>
      <dgm:spPr/>
      <dgm:t>
        <a:bodyPr/>
        <a:lstStyle/>
        <a:p>
          <a:endParaRPr lang="en-US"/>
        </a:p>
      </dgm:t>
    </dgm:pt>
    <dgm:pt modelId="{49634E88-5535-4CE3-9727-C25B2FC9A094}" type="pres">
      <dgm:prSet presAssocID="{0C95FB0B-B8FE-4B3A-86FA-3A42209CE066}" presName="linear" presStyleCnt="0">
        <dgm:presLayoutVars>
          <dgm:animLvl val="lvl"/>
          <dgm:resizeHandles val="exact"/>
        </dgm:presLayoutVars>
      </dgm:prSet>
      <dgm:spPr/>
    </dgm:pt>
    <dgm:pt modelId="{08CA5F07-11B1-4D26-BFDB-D2BD6C6E77D4}" type="pres">
      <dgm:prSet presAssocID="{B5F38865-730E-4C0B-B130-9BD1BFF89681}" presName="parentText" presStyleLbl="node1" presStyleIdx="0" presStyleCnt="4">
        <dgm:presLayoutVars>
          <dgm:chMax val="0"/>
          <dgm:bulletEnabled val="1"/>
        </dgm:presLayoutVars>
      </dgm:prSet>
      <dgm:spPr/>
    </dgm:pt>
    <dgm:pt modelId="{5820BCDD-1662-4498-970C-57FCDAA47438}" type="pres">
      <dgm:prSet presAssocID="{8CEDBC72-210B-4EE6-A9E0-C54B9BF1DDA0}" presName="spacer" presStyleCnt="0"/>
      <dgm:spPr/>
    </dgm:pt>
    <dgm:pt modelId="{C948DE49-DB28-4255-AB11-9F12A551B87E}" type="pres">
      <dgm:prSet presAssocID="{475FC30F-7EF5-4C3D-8396-9739082FDAE1}" presName="parentText" presStyleLbl="node1" presStyleIdx="1" presStyleCnt="4">
        <dgm:presLayoutVars>
          <dgm:chMax val="0"/>
          <dgm:bulletEnabled val="1"/>
        </dgm:presLayoutVars>
      </dgm:prSet>
      <dgm:spPr/>
    </dgm:pt>
    <dgm:pt modelId="{E03065EB-01B6-44A9-B2FF-12E3D4C826A0}" type="pres">
      <dgm:prSet presAssocID="{16495BBC-62CE-420D-9776-B6BB1A127D63}" presName="spacer" presStyleCnt="0"/>
      <dgm:spPr/>
    </dgm:pt>
    <dgm:pt modelId="{555AC401-D5B5-4CAB-819D-2036D7A00AC6}" type="pres">
      <dgm:prSet presAssocID="{7DBFD62D-E83E-4F45-A34B-CDA3EC28E7B0}" presName="parentText" presStyleLbl="node1" presStyleIdx="2" presStyleCnt="4">
        <dgm:presLayoutVars>
          <dgm:chMax val="0"/>
          <dgm:bulletEnabled val="1"/>
        </dgm:presLayoutVars>
      </dgm:prSet>
      <dgm:spPr/>
    </dgm:pt>
    <dgm:pt modelId="{B659A559-15A1-4925-A872-8F7CB5A97D89}" type="pres">
      <dgm:prSet presAssocID="{5794AD26-DAE8-4355-81A4-3EC1AF9C6890}" presName="spacer" presStyleCnt="0"/>
      <dgm:spPr/>
    </dgm:pt>
    <dgm:pt modelId="{61E1E3A0-93AB-444A-A3F8-85925D59875D}" type="pres">
      <dgm:prSet presAssocID="{6F73676F-43DF-45EE-83DA-BA68AB466C18}" presName="parentText" presStyleLbl="node1" presStyleIdx="3" presStyleCnt="4">
        <dgm:presLayoutVars>
          <dgm:chMax val="0"/>
          <dgm:bulletEnabled val="1"/>
        </dgm:presLayoutVars>
      </dgm:prSet>
      <dgm:spPr/>
    </dgm:pt>
  </dgm:ptLst>
  <dgm:cxnLst>
    <dgm:cxn modelId="{71C5DE02-C13F-4BA4-95D1-2FC480F12516}" type="presOf" srcId="{0C95FB0B-B8FE-4B3A-86FA-3A42209CE066}" destId="{49634E88-5535-4CE3-9727-C25B2FC9A094}" srcOrd="0" destOrd="0" presId="urn:microsoft.com/office/officeart/2005/8/layout/vList2"/>
    <dgm:cxn modelId="{0063179D-E1A7-4C95-9151-BF052F0BDE66}" type="presOf" srcId="{7DBFD62D-E83E-4F45-A34B-CDA3EC28E7B0}" destId="{555AC401-D5B5-4CAB-819D-2036D7A00AC6}" srcOrd="0" destOrd="0" presId="urn:microsoft.com/office/officeart/2005/8/layout/vList2"/>
    <dgm:cxn modelId="{057683A0-3D6B-4833-A21B-38FDB00586A3}" srcId="{0C95FB0B-B8FE-4B3A-86FA-3A42209CE066}" destId="{475FC30F-7EF5-4C3D-8396-9739082FDAE1}" srcOrd="1" destOrd="0" parTransId="{E2E4EF13-22E8-4B80-92E1-A133863B77FC}" sibTransId="{16495BBC-62CE-420D-9776-B6BB1A127D63}"/>
    <dgm:cxn modelId="{80F9B2A4-A080-4B2E-8BC1-624484E81120}" srcId="{0C95FB0B-B8FE-4B3A-86FA-3A42209CE066}" destId="{B5F38865-730E-4C0B-B130-9BD1BFF89681}" srcOrd="0" destOrd="0" parTransId="{9F53A222-EEBC-485A-BBF3-94AF66A55DA9}" sibTransId="{8CEDBC72-210B-4EE6-A9E0-C54B9BF1DDA0}"/>
    <dgm:cxn modelId="{C50991BE-90EA-4D0F-8ECF-4AF9F27777E3}" type="presOf" srcId="{6F73676F-43DF-45EE-83DA-BA68AB466C18}" destId="{61E1E3A0-93AB-444A-A3F8-85925D59875D}" srcOrd="0" destOrd="0" presId="urn:microsoft.com/office/officeart/2005/8/layout/vList2"/>
    <dgm:cxn modelId="{B77F62C2-5FBA-4351-A1B1-873019409276}" srcId="{0C95FB0B-B8FE-4B3A-86FA-3A42209CE066}" destId="{6F73676F-43DF-45EE-83DA-BA68AB466C18}" srcOrd="3" destOrd="0" parTransId="{ABA602A4-2144-4E14-AF54-0FE6500C566C}" sibTransId="{93D71215-D8A8-4355-A450-5F83EBF28A1D}"/>
    <dgm:cxn modelId="{79EBE0DE-0C2D-48F2-B717-2CA94D2BDFB5}" type="presOf" srcId="{B5F38865-730E-4C0B-B130-9BD1BFF89681}" destId="{08CA5F07-11B1-4D26-BFDB-D2BD6C6E77D4}" srcOrd="0" destOrd="0" presId="urn:microsoft.com/office/officeart/2005/8/layout/vList2"/>
    <dgm:cxn modelId="{B7F9A4E5-B4ED-48EC-8747-290786DCAA35}" srcId="{0C95FB0B-B8FE-4B3A-86FA-3A42209CE066}" destId="{7DBFD62D-E83E-4F45-A34B-CDA3EC28E7B0}" srcOrd="2" destOrd="0" parTransId="{EF18946F-5859-4A6C-B7F2-D17764D38008}" sibTransId="{5794AD26-DAE8-4355-81A4-3EC1AF9C6890}"/>
    <dgm:cxn modelId="{9ED480E9-0052-4721-89C4-B528E45AA455}" type="presOf" srcId="{475FC30F-7EF5-4C3D-8396-9739082FDAE1}" destId="{C948DE49-DB28-4255-AB11-9F12A551B87E}" srcOrd="0" destOrd="0" presId="urn:microsoft.com/office/officeart/2005/8/layout/vList2"/>
    <dgm:cxn modelId="{20B968AB-B17B-43F7-8FE7-BD4CA1938570}" type="presParOf" srcId="{49634E88-5535-4CE3-9727-C25B2FC9A094}" destId="{08CA5F07-11B1-4D26-BFDB-D2BD6C6E77D4}" srcOrd="0" destOrd="0" presId="urn:microsoft.com/office/officeart/2005/8/layout/vList2"/>
    <dgm:cxn modelId="{6D9EE343-3FB8-42DA-989B-BBD412202A0D}" type="presParOf" srcId="{49634E88-5535-4CE3-9727-C25B2FC9A094}" destId="{5820BCDD-1662-4498-970C-57FCDAA47438}" srcOrd="1" destOrd="0" presId="urn:microsoft.com/office/officeart/2005/8/layout/vList2"/>
    <dgm:cxn modelId="{CCC41DAA-AC0C-4542-8214-3841DFA3FC44}" type="presParOf" srcId="{49634E88-5535-4CE3-9727-C25B2FC9A094}" destId="{C948DE49-DB28-4255-AB11-9F12A551B87E}" srcOrd="2" destOrd="0" presId="urn:microsoft.com/office/officeart/2005/8/layout/vList2"/>
    <dgm:cxn modelId="{0943BF5E-F1E1-401D-B105-26ABFD2B6EBB}" type="presParOf" srcId="{49634E88-5535-4CE3-9727-C25B2FC9A094}" destId="{E03065EB-01B6-44A9-B2FF-12E3D4C826A0}" srcOrd="3" destOrd="0" presId="urn:microsoft.com/office/officeart/2005/8/layout/vList2"/>
    <dgm:cxn modelId="{DB78D34A-85E7-4391-97EE-384520ABE1C3}" type="presParOf" srcId="{49634E88-5535-4CE3-9727-C25B2FC9A094}" destId="{555AC401-D5B5-4CAB-819D-2036D7A00AC6}" srcOrd="4" destOrd="0" presId="urn:microsoft.com/office/officeart/2005/8/layout/vList2"/>
    <dgm:cxn modelId="{E4648D1E-B8E9-427F-A217-BB916CE671D5}" type="presParOf" srcId="{49634E88-5535-4CE3-9727-C25B2FC9A094}" destId="{B659A559-15A1-4925-A872-8F7CB5A97D89}" srcOrd="5" destOrd="0" presId="urn:microsoft.com/office/officeart/2005/8/layout/vList2"/>
    <dgm:cxn modelId="{78C9DFD1-F4C5-4895-9A07-4CECF7D9B7B4}" type="presParOf" srcId="{49634E88-5535-4CE3-9727-C25B2FC9A094}" destId="{61E1E3A0-93AB-444A-A3F8-85925D59875D}"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BA550C3-91B3-44AA-99C5-81E5F75C5354}" type="doc">
      <dgm:prSet loTypeId="urn:microsoft.com/office/officeart/2005/8/layout/vList2" loCatId="list" qsTypeId="urn:microsoft.com/office/officeart/2005/8/quickstyle/simple4" qsCatId="simple" csTypeId="urn:microsoft.com/office/officeart/2005/8/colors/accent6_2" csCatId="accent6"/>
      <dgm:spPr/>
      <dgm:t>
        <a:bodyPr/>
        <a:lstStyle/>
        <a:p>
          <a:endParaRPr lang="en-US"/>
        </a:p>
      </dgm:t>
    </dgm:pt>
    <dgm:pt modelId="{5BBBFB9B-D5BC-4939-9CBF-8400CAF330D8}">
      <dgm:prSet/>
      <dgm:spPr/>
      <dgm:t>
        <a:bodyPr/>
        <a:lstStyle/>
        <a:p>
          <a:r>
            <a:rPr lang="en-US"/>
            <a:t>61 percent of Roma experience housing deprivation.</a:t>
          </a:r>
        </a:p>
      </dgm:t>
    </dgm:pt>
    <dgm:pt modelId="{D10E780E-F4D0-495B-AA52-AEB1618BDC9B}" type="parTrans" cxnId="{6C8C0BED-8F4F-45B2-8290-3423E7201222}">
      <dgm:prSet/>
      <dgm:spPr/>
      <dgm:t>
        <a:bodyPr/>
        <a:lstStyle/>
        <a:p>
          <a:endParaRPr lang="en-US"/>
        </a:p>
      </dgm:t>
    </dgm:pt>
    <dgm:pt modelId="{453BF497-8C3B-4E79-BE11-75CC85759470}" type="sibTrans" cxnId="{6C8C0BED-8F4F-45B2-8290-3423E7201222}">
      <dgm:prSet/>
      <dgm:spPr/>
      <dgm:t>
        <a:bodyPr/>
        <a:lstStyle/>
        <a:p>
          <a:endParaRPr lang="en-US"/>
        </a:p>
      </dgm:t>
    </dgm:pt>
    <dgm:pt modelId="{B534FAB7-7C70-4785-93F0-E4829A1FA83A}">
      <dgm:prSet/>
      <dgm:spPr/>
      <dgm:t>
        <a:bodyPr/>
        <a:lstStyle/>
        <a:p>
          <a:r>
            <a:rPr lang="en-US" dirty="0"/>
            <a:t>78 percent of Roma live in overcrowded housing.</a:t>
          </a:r>
        </a:p>
      </dgm:t>
    </dgm:pt>
    <dgm:pt modelId="{9BB4A5D1-A6FA-476A-81CE-A8B052F589E1}" type="parTrans" cxnId="{00352DEE-4F0C-46E1-8F44-9C4DA508F015}">
      <dgm:prSet/>
      <dgm:spPr/>
      <dgm:t>
        <a:bodyPr/>
        <a:lstStyle/>
        <a:p>
          <a:endParaRPr lang="en-US"/>
        </a:p>
      </dgm:t>
    </dgm:pt>
    <dgm:pt modelId="{07D51DFD-CBAF-4396-826A-4F993FC8DD4B}" type="sibTrans" cxnId="{00352DEE-4F0C-46E1-8F44-9C4DA508F015}">
      <dgm:prSet/>
      <dgm:spPr/>
      <dgm:t>
        <a:bodyPr/>
        <a:lstStyle/>
        <a:p>
          <a:endParaRPr lang="en-US"/>
        </a:p>
      </dgm:t>
    </dgm:pt>
    <dgm:pt modelId="{8F219905-C6F6-4954-A3B8-062F003835B3}">
      <dgm:prSet/>
      <dgm:spPr/>
      <dgm:t>
        <a:bodyPr/>
        <a:lstStyle/>
        <a:p>
          <a:r>
            <a:rPr lang="en-US"/>
            <a:t>43 percent of Roma are discriminated against when trying to buy or rent housing.</a:t>
          </a:r>
        </a:p>
      </dgm:t>
    </dgm:pt>
    <dgm:pt modelId="{868D565B-55AC-4FCB-80AF-D2E692D64F73}" type="parTrans" cxnId="{1A4886A6-0E99-4C6C-9742-76202EBEA1F8}">
      <dgm:prSet/>
      <dgm:spPr/>
      <dgm:t>
        <a:bodyPr/>
        <a:lstStyle/>
        <a:p>
          <a:endParaRPr lang="en-US"/>
        </a:p>
      </dgm:t>
    </dgm:pt>
    <dgm:pt modelId="{429BF1E1-3FB3-4067-8553-8C3449E70D10}" type="sibTrans" cxnId="{1A4886A6-0E99-4C6C-9742-76202EBEA1F8}">
      <dgm:prSet/>
      <dgm:spPr/>
      <dgm:t>
        <a:bodyPr/>
        <a:lstStyle/>
        <a:p>
          <a:endParaRPr lang="en-US"/>
        </a:p>
      </dgm:t>
    </dgm:pt>
    <dgm:pt modelId="{E0AE7519-C36B-418A-A60A-FBD81171B48D}">
      <dgm:prSet/>
      <dgm:spPr/>
      <dgm:t>
        <a:bodyPr/>
        <a:lstStyle/>
        <a:p>
          <a:r>
            <a:rPr lang="en-GB" dirty="0"/>
            <a:t>Many Roma mobile EU citizens experience rough sleeping when arriving in a host country. </a:t>
          </a:r>
          <a:endParaRPr lang="en-US" dirty="0"/>
        </a:p>
      </dgm:t>
    </dgm:pt>
    <dgm:pt modelId="{1C01CACA-2BAA-4D5E-9B70-E7B96DD7804A}" type="parTrans" cxnId="{2F3C1226-7D6E-4DE4-B3E4-B581B6F7EF71}">
      <dgm:prSet/>
      <dgm:spPr/>
      <dgm:t>
        <a:bodyPr/>
        <a:lstStyle/>
        <a:p>
          <a:endParaRPr lang="en-US"/>
        </a:p>
      </dgm:t>
    </dgm:pt>
    <dgm:pt modelId="{EA02DAFD-42F1-454D-AA3F-CAF20EA7F0B5}" type="sibTrans" cxnId="{2F3C1226-7D6E-4DE4-B3E4-B581B6F7EF71}">
      <dgm:prSet/>
      <dgm:spPr/>
      <dgm:t>
        <a:bodyPr/>
        <a:lstStyle/>
        <a:p>
          <a:endParaRPr lang="en-US"/>
        </a:p>
      </dgm:t>
    </dgm:pt>
    <dgm:pt modelId="{434BAF84-2107-47CD-BA65-921093D4F36B}" type="pres">
      <dgm:prSet presAssocID="{FBA550C3-91B3-44AA-99C5-81E5F75C5354}" presName="linear" presStyleCnt="0">
        <dgm:presLayoutVars>
          <dgm:animLvl val="lvl"/>
          <dgm:resizeHandles val="exact"/>
        </dgm:presLayoutVars>
      </dgm:prSet>
      <dgm:spPr/>
    </dgm:pt>
    <dgm:pt modelId="{4C384299-5221-424C-A999-2D588B64211A}" type="pres">
      <dgm:prSet presAssocID="{5BBBFB9B-D5BC-4939-9CBF-8400CAF330D8}" presName="parentText" presStyleLbl="node1" presStyleIdx="0" presStyleCnt="4">
        <dgm:presLayoutVars>
          <dgm:chMax val="0"/>
          <dgm:bulletEnabled val="1"/>
        </dgm:presLayoutVars>
      </dgm:prSet>
      <dgm:spPr/>
    </dgm:pt>
    <dgm:pt modelId="{18632A95-784E-4460-9915-2E52731E6343}" type="pres">
      <dgm:prSet presAssocID="{453BF497-8C3B-4E79-BE11-75CC85759470}" presName="spacer" presStyleCnt="0"/>
      <dgm:spPr/>
    </dgm:pt>
    <dgm:pt modelId="{BD69213D-2B1E-4567-A7AF-6B42F9328F24}" type="pres">
      <dgm:prSet presAssocID="{B534FAB7-7C70-4785-93F0-E4829A1FA83A}" presName="parentText" presStyleLbl="node1" presStyleIdx="1" presStyleCnt="4">
        <dgm:presLayoutVars>
          <dgm:chMax val="0"/>
          <dgm:bulletEnabled val="1"/>
        </dgm:presLayoutVars>
      </dgm:prSet>
      <dgm:spPr/>
    </dgm:pt>
    <dgm:pt modelId="{434BB4DD-E39F-4244-8AAB-85E28F2D74E3}" type="pres">
      <dgm:prSet presAssocID="{07D51DFD-CBAF-4396-826A-4F993FC8DD4B}" presName="spacer" presStyleCnt="0"/>
      <dgm:spPr/>
    </dgm:pt>
    <dgm:pt modelId="{CA10816F-2644-41FE-A619-DB66583BAC4F}" type="pres">
      <dgm:prSet presAssocID="{8F219905-C6F6-4954-A3B8-062F003835B3}" presName="parentText" presStyleLbl="node1" presStyleIdx="2" presStyleCnt="4">
        <dgm:presLayoutVars>
          <dgm:chMax val="0"/>
          <dgm:bulletEnabled val="1"/>
        </dgm:presLayoutVars>
      </dgm:prSet>
      <dgm:spPr/>
    </dgm:pt>
    <dgm:pt modelId="{835BD6C4-2F8C-41D5-80FB-BD78759A2283}" type="pres">
      <dgm:prSet presAssocID="{429BF1E1-3FB3-4067-8553-8C3449E70D10}" presName="spacer" presStyleCnt="0"/>
      <dgm:spPr/>
    </dgm:pt>
    <dgm:pt modelId="{0781A91C-A58B-4579-83E8-839743052FD1}" type="pres">
      <dgm:prSet presAssocID="{E0AE7519-C36B-418A-A60A-FBD81171B48D}" presName="parentText" presStyleLbl="node1" presStyleIdx="3" presStyleCnt="4">
        <dgm:presLayoutVars>
          <dgm:chMax val="0"/>
          <dgm:bulletEnabled val="1"/>
        </dgm:presLayoutVars>
      </dgm:prSet>
      <dgm:spPr/>
    </dgm:pt>
  </dgm:ptLst>
  <dgm:cxnLst>
    <dgm:cxn modelId="{2F3C1226-7D6E-4DE4-B3E4-B581B6F7EF71}" srcId="{FBA550C3-91B3-44AA-99C5-81E5F75C5354}" destId="{E0AE7519-C36B-418A-A60A-FBD81171B48D}" srcOrd="3" destOrd="0" parTransId="{1C01CACA-2BAA-4D5E-9B70-E7B96DD7804A}" sibTransId="{EA02DAFD-42F1-454D-AA3F-CAF20EA7F0B5}"/>
    <dgm:cxn modelId="{E5505161-E314-4CE6-BB49-611374188AEA}" type="presOf" srcId="{5BBBFB9B-D5BC-4939-9CBF-8400CAF330D8}" destId="{4C384299-5221-424C-A999-2D588B64211A}" srcOrd="0" destOrd="0" presId="urn:microsoft.com/office/officeart/2005/8/layout/vList2"/>
    <dgm:cxn modelId="{788B0BA6-1D3A-4B8F-AF49-E17AA98F5FE4}" type="presOf" srcId="{FBA550C3-91B3-44AA-99C5-81E5F75C5354}" destId="{434BAF84-2107-47CD-BA65-921093D4F36B}" srcOrd="0" destOrd="0" presId="urn:microsoft.com/office/officeart/2005/8/layout/vList2"/>
    <dgm:cxn modelId="{1A4886A6-0E99-4C6C-9742-76202EBEA1F8}" srcId="{FBA550C3-91B3-44AA-99C5-81E5F75C5354}" destId="{8F219905-C6F6-4954-A3B8-062F003835B3}" srcOrd="2" destOrd="0" parTransId="{868D565B-55AC-4FCB-80AF-D2E692D64F73}" sibTransId="{429BF1E1-3FB3-4067-8553-8C3449E70D10}"/>
    <dgm:cxn modelId="{B49F02C3-E4A3-4A17-A8F3-3F8C3B6D55F1}" type="presOf" srcId="{B534FAB7-7C70-4785-93F0-E4829A1FA83A}" destId="{BD69213D-2B1E-4567-A7AF-6B42F9328F24}" srcOrd="0" destOrd="0" presId="urn:microsoft.com/office/officeart/2005/8/layout/vList2"/>
    <dgm:cxn modelId="{6C8C0BED-8F4F-45B2-8290-3423E7201222}" srcId="{FBA550C3-91B3-44AA-99C5-81E5F75C5354}" destId="{5BBBFB9B-D5BC-4939-9CBF-8400CAF330D8}" srcOrd="0" destOrd="0" parTransId="{D10E780E-F4D0-495B-AA52-AEB1618BDC9B}" sibTransId="{453BF497-8C3B-4E79-BE11-75CC85759470}"/>
    <dgm:cxn modelId="{00352DEE-4F0C-46E1-8F44-9C4DA508F015}" srcId="{FBA550C3-91B3-44AA-99C5-81E5F75C5354}" destId="{B534FAB7-7C70-4785-93F0-E4829A1FA83A}" srcOrd="1" destOrd="0" parTransId="{9BB4A5D1-A6FA-476A-81CE-A8B052F589E1}" sibTransId="{07D51DFD-CBAF-4396-826A-4F993FC8DD4B}"/>
    <dgm:cxn modelId="{8510A4F5-B989-4A58-A063-27F3F25CB92C}" type="presOf" srcId="{E0AE7519-C36B-418A-A60A-FBD81171B48D}" destId="{0781A91C-A58B-4579-83E8-839743052FD1}" srcOrd="0" destOrd="0" presId="urn:microsoft.com/office/officeart/2005/8/layout/vList2"/>
    <dgm:cxn modelId="{6F2134F9-0938-46B5-9D64-1CD1930F0698}" type="presOf" srcId="{8F219905-C6F6-4954-A3B8-062F003835B3}" destId="{CA10816F-2644-41FE-A619-DB66583BAC4F}" srcOrd="0" destOrd="0" presId="urn:microsoft.com/office/officeart/2005/8/layout/vList2"/>
    <dgm:cxn modelId="{3740DF0A-4F0F-4F7D-9500-329BCDD73670}" type="presParOf" srcId="{434BAF84-2107-47CD-BA65-921093D4F36B}" destId="{4C384299-5221-424C-A999-2D588B64211A}" srcOrd="0" destOrd="0" presId="urn:microsoft.com/office/officeart/2005/8/layout/vList2"/>
    <dgm:cxn modelId="{993AE07F-A952-445B-A836-4C598A41ABAA}" type="presParOf" srcId="{434BAF84-2107-47CD-BA65-921093D4F36B}" destId="{18632A95-784E-4460-9915-2E52731E6343}" srcOrd="1" destOrd="0" presId="urn:microsoft.com/office/officeart/2005/8/layout/vList2"/>
    <dgm:cxn modelId="{DA9E5858-CCC1-49FC-82E6-2DED26127E3F}" type="presParOf" srcId="{434BAF84-2107-47CD-BA65-921093D4F36B}" destId="{BD69213D-2B1E-4567-A7AF-6B42F9328F24}" srcOrd="2" destOrd="0" presId="urn:microsoft.com/office/officeart/2005/8/layout/vList2"/>
    <dgm:cxn modelId="{08C4EA3F-B559-402E-86B1-77CFDC326260}" type="presParOf" srcId="{434BAF84-2107-47CD-BA65-921093D4F36B}" destId="{434BB4DD-E39F-4244-8AAB-85E28F2D74E3}" srcOrd="3" destOrd="0" presId="urn:microsoft.com/office/officeart/2005/8/layout/vList2"/>
    <dgm:cxn modelId="{91D5F19B-70D2-4C68-A807-F39A2C5FC31F}" type="presParOf" srcId="{434BAF84-2107-47CD-BA65-921093D4F36B}" destId="{CA10816F-2644-41FE-A619-DB66583BAC4F}" srcOrd="4" destOrd="0" presId="urn:microsoft.com/office/officeart/2005/8/layout/vList2"/>
    <dgm:cxn modelId="{4C904EB2-8FD9-4DC4-8A61-6BE18B7D8D0E}" type="presParOf" srcId="{434BAF84-2107-47CD-BA65-921093D4F36B}" destId="{835BD6C4-2F8C-41D5-80FB-BD78759A2283}" srcOrd="5" destOrd="0" presId="urn:microsoft.com/office/officeart/2005/8/layout/vList2"/>
    <dgm:cxn modelId="{A97E393A-B628-4E2A-98A9-D8E985A52CCD}" type="presParOf" srcId="{434BAF84-2107-47CD-BA65-921093D4F36B}" destId="{0781A91C-A58B-4579-83E8-839743052FD1}" srcOrd="6"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61E0CFB-FF20-412F-AF0F-AF1D6202AF50}" type="doc">
      <dgm:prSet loTypeId="urn:microsoft.com/office/officeart/2005/8/layout/vList2" loCatId="list" qsTypeId="urn:microsoft.com/office/officeart/2005/8/quickstyle/simple1" qsCatId="simple" csTypeId="urn:microsoft.com/office/officeart/2005/8/colors/accent6_4" csCatId="accent6" phldr="1"/>
      <dgm:spPr/>
      <dgm:t>
        <a:bodyPr/>
        <a:lstStyle/>
        <a:p>
          <a:endParaRPr lang="en-US"/>
        </a:p>
      </dgm:t>
    </dgm:pt>
    <dgm:pt modelId="{02AAC37F-BCD1-4B10-AD96-7DE631C6176E}">
      <dgm:prSet/>
      <dgm:spPr/>
      <dgm:t>
        <a:bodyPr/>
        <a:lstStyle/>
        <a:p>
          <a:r>
            <a:rPr lang="hu-HU" dirty="0"/>
            <a:t>O</a:t>
          </a:r>
          <a:r>
            <a:rPr lang="en-GB" dirty="0"/>
            <a:t>n average, 43% of Roma aged 20 to 64 in the countries surveyed were in paid work in 2021.</a:t>
          </a:r>
          <a:endParaRPr lang="en-US" dirty="0"/>
        </a:p>
      </dgm:t>
    </dgm:pt>
    <dgm:pt modelId="{3A3888D7-4CFE-41B4-B95E-CE7F04F4FEFD}" type="parTrans" cxnId="{BD25969E-4ED5-4AC1-A970-71A96D1458A3}">
      <dgm:prSet/>
      <dgm:spPr/>
      <dgm:t>
        <a:bodyPr/>
        <a:lstStyle/>
        <a:p>
          <a:endParaRPr lang="en-US"/>
        </a:p>
      </dgm:t>
    </dgm:pt>
    <dgm:pt modelId="{FDFC8DBD-463F-4610-8791-E409382C1D2E}" type="sibTrans" cxnId="{BD25969E-4ED5-4AC1-A970-71A96D1458A3}">
      <dgm:prSet/>
      <dgm:spPr/>
      <dgm:t>
        <a:bodyPr/>
        <a:lstStyle/>
        <a:p>
          <a:endParaRPr lang="en-US"/>
        </a:p>
      </dgm:t>
    </dgm:pt>
    <dgm:pt modelId="{5CBB2F42-D50B-48B8-A26D-798B0F63BA83}">
      <dgm:prSet/>
      <dgm:spPr/>
      <dgm:t>
        <a:bodyPr/>
        <a:lstStyle/>
        <a:p>
          <a:r>
            <a:rPr lang="en-GB" dirty="0"/>
            <a:t>Only 28% of Roma women aged 20 to 64 are in employment in comparison with 58% of Roma men</a:t>
          </a:r>
          <a:r>
            <a:rPr lang="hu-HU" dirty="0"/>
            <a:t> in 2021</a:t>
          </a:r>
          <a:r>
            <a:rPr lang="en-GB" dirty="0"/>
            <a:t>. This gap is similar to that observed in 2016. </a:t>
          </a:r>
          <a:endParaRPr lang="en-US" dirty="0"/>
        </a:p>
      </dgm:t>
    </dgm:pt>
    <dgm:pt modelId="{E1500A72-1D79-4F88-B61E-932F94C2A8F0}" type="parTrans" cxnId="{6F39A5DA-0EF3-4F25-BD50-242C219A3EBC}">
      <dgm:prSet/>
      <dgm:spPr/>
      <dgm:t>
        <a:bodyPr/>
        <a:lstStyle/>
        <a:p>
          <a:endParaRPr lang="en-US"/>
        </a:p>
      </dgm:t>
    </dgm:pt>
    <dgm:pt modelId="{52F417BC-8CE4-40EA-B65F-50FE8BAF5067}" type="sibTrans" cxnId="{6F39A5DA-0EF3-4F25-BD50-242C219A3EBC}">
      <dgm:prSet/>
      <dgm:spPr/>
      <dgm:t>
        <a:bodyPr/>
        <a:lstStyle/>
        <a:p>
          <a:endParaRPr lang="en-US"/>
        </a:p>
      </dgm:t>
    </dgm:pt>
    <dgm:pt modelId="{E1071CC2-DF4C-408D-A878-53B54F652796}">
      <dgm:prSet/>
      <dgm:spPr/>
      <dgm:t>
        <a:bodyPr/>
        <a:lstStyle/>
        <a:p>
          <a:r>
            <a:rPr lang="en-GB" dirty="0"/>
            <a:t>The gender employment gap reached on average 31 percentage points in 2021 . This is a negative trend compared with 2016, as the gender gap was, on average, 27 percentage points in 2016. </a:t>
          </a:r>
          <a:endParaRPr lang="en-US" dirty="0"/>
        </a:p>
      </dgm:t>
    </dgm:pt>
    <dgm:pt modelId="{0ED89A57-CAEA-480D-863E-F070D9F245F3}" type="parTrans" cxnId="{E78F7223-3732-425B-830B-29C58EC48D8B}">
      <dgm:prSet/>
      <dgm:spPr/>
      <dgm:t>
        <a:bodyPr/>
        <a:lstStyle/>
        <a:p>
          <a:endParaRPr lang="en-US"/>
        </a:p>
      </dgm:t>
    </dgm:pt>
    <dgm:pt modelId="{72C5CB89-0729-4A8A-8110-1AD409C5F23E}" type="sibTrans" cxnId="{E78F7223-3732-425B-830B-29C58EC48D8B}">
      <dgm:prSet/>
      <dgm:spPr/>
      <dgm:t>
        <a:bodyPr/>
        <a:lstStyle/>
        <a:p>
          <a:endParaRPr lang="en-US"/>
        </a:p>
      </dgm:t>
    </dgm:pt>
    <dgm:pt modelId="{F7FBC5FD-C5F4-42C2-A76E-E5B6AD544999}">
      <dgm:prSet/>
      <dgm:spPr/>
      <dgm:t>
        <a:bodyPr/>
        <a:lstStyle/>
        <a:p>
          <a:r>
            <a:rPr lang="en-GB" dirty="0"/>
            <a:t>On average, even more Roma aged 16–24 were NEET in 2021 than in 2016 </a:t>
          </a:r>
          <a:endParaRPr lang="en-US" dirty="0"/>
        </a:p>
      </dgm:t>
    </dgm:pt>
    <dgm:pt modelId="{ED7E2CB8-0622-4B56-AB1E-AE5F0EA2B2D7}" type="parTrans" cxnId="{A26854FF-51D5-4157-A1FD-6ED9CB7979AB}">
      <dgm:prSet/>
      <dgm:spPr/>
      <dgm:t>
        <a:bodyPr/>
        <a:lstStyle/>
        <a:p>
          <a:endParaRPr lang="en-US"/>
        </a:p>
      </dgm:t>
    </dgm:pt>
    <dgm:pt modelId="{26AE49D5-C95D-44E8-9A25-1646B569AC6B}" type="sibTrans" cxnId="{A26854FF-51D5-4157-A1FD-6ED9CB7979AB}">
      <dgm:prSet/>
      <dgm:spPr/>
      <dgm:t>
        <a:bodyPr/>
        <a:lstStyle/>
        <a:p>
          <a:endParaRPr lang="en-US"/>
        </a:p>
      </dgm:t>
    </dgm:pt>
    <dgm:pt modelId="{3EE1D4E8-CA67-4DE3-93E0-5BCC179F9B99}">
      <dgm:prSet/>
      <dgm:spPr/>
      <dgm:t>
        <a:bodyPr/>
        <a:lstStyle/>
        <a:p>
          <a:r>
            <a:rPr lang="en-GB" dirty="0"/>
            <a:t>One out of three Roma older than 16 had experienced discrimination due to being Roma when looking for work in the last 12 months before the study.</a:t>
          </a:r>
          <a:endParaRPr lang="en-US" dirty="0"/>
        </a:p>
      </dgm:t>
    </dgm:pt>
    <dgm:pt modelId="{1C8711ED-6947-4C56-ACC4-E777A814F503}" type="parTrans" cxnId="{938BB26F-4182-4D1D-9A6F-54AA379222D4}">
      <dgm:prSet/>
      <dgm:spPr/>
      <dgm:t>
        <a:bodyPr/>
        <a:lstStyle/>
        <a:p>
          <a:endParaRPr lang="en-US"/>
        </a:p>
      </dgm:t>
    </dgm:pt>
    <dgm:pt modelId="{964F899F-8634-4816-9708-D5D2BA049D8F}" type="sibTrans" cxnId="{938BB26F-4182-4D1D-9A6F-54AA379222D4}">
      <dgm:prSet/>
      <dgm:spPr/>
      <dgm:t>
        <a:bodyPr/>
        <a:lstStyle/>
        <a:p>
          <a:endParaRPr lang="en-US"/>
        </a:p>
      </dgm:t>
    </dgm:pt>
    <dgm:pt modelId="{F3D2B365-B4D8-4E8B-A040-A1D41733DEEC}" type="pres">
      <dgm:prSet presAssocID="{961E0CFB-FF20-412F-AF0F-AF1D6202AF50}" presName="linear" presStyleCnt="0">
        <dgm:presLayoutVars>
          <dgm:animLvl val="lvl"/>
          <dgm:resizeHandles val="exact"/>
        </dgm:presLayoutVars>
      </dgm:prSet>
      <dgm:spPr/>
    </dgm:pt>
    <dgm:pt modelId="{DFB00A61-14B7-4A06-B416-1774CBE72A00}" type="pres">
      <dgm:prSet presAssocID="{02AAC37F-BCD1-4B10-AD96-7DE631C6176E}" presName="parentText" presStyleLbl="node1" presStyleIdx="0" presStyleCnt="5">
        <dgm:presLayoutVars>
          <dgm:chMax val="0"/>
          <dgm:bulletEnabled val="1"/>
        </dgm:presLayoutVars>
      </dgm:prSet>
      <dgm:spPr/>
    </dgm:pt>
    <dgm:pt modelId="{89040537-7A01-4C3A-89A2-5FF5836DE914}" type="pres">
      <dgm:prSet presAssocID="{FDFC8DBD-463F-4610-8791-E409382C1D2E}" presName="spacer" presStyleCnt="0"/>
      <dgm:spPr/>
    </dgm:pt>
    <dgm:pt modelId="{D5BD399B-1CCB-4D92-AAED-21747AE4DB95}" type="pres">
      <dgm:prSet presAssocID="{5CBB2F42-D50B-48B8-A26D-798B0F63BA83}" presName="parentText" presStyleLbl="node1" presStyleIdx="1" presStyleCnt="5">
        <dgm:presLayoutVars>
          <dgm:chMax val="0"/>
          <dgm:bulletEnabled val="1"/>
        </dgm:presLayoutVars>
      </dgm:prSet>
      <dgm:spPr/>
    </dgm:pt>
    <dgm:pt modelId="{2D57A4D4-84A5-497F-B6C0-2C5E2AAD1D18}" type="pres">
      <dgm:prSet presAssocID="{52F417BC-8CE4-40EA-B65F-50FE8BAF5067}" presName="spacer" presStyleCnt="0"/>
      <dgm:spPr/>
    </dgm:pt>
    <dgm:pt modelId="{48DB8C1D-6606-44BE-96B7-D04117D91FD7}" type="pres">
      <dgm:prSet presAssocID="{E1071CC2-DF4C-408D-A878-53B54F652796}" presName="parentText" presStyleLbl="node1" presStyleIdx="2" presStyleCnt="5">
        <dgm:presLayoutVars>
          <dgm:chMax val="0"/>
          <dgm:bulletEnabled val="1"/>
        </dgm:presLayoutVars>
      </dgm:prSet>
      <dgm:spPr/>
    </dgm:pt>
    <dgm:pt modelId="{9800EFB5-E84B-46BB-B8DE-04655C6810AD}" type="pres">
      <dgm:prSet presAssocID="{72C5CB89-0729-4A8A-8110-1AD409C5F23E}" presName="spacer" presStyleCnt="0"/>
      <dgm:spPr/>
    </dgm:pt>
    <dgm:pt modelId="{03748EFE-DF1D-4630-A0BF-F7D38BE1912F}" type="pres">
      <dgm:prSet presAssocID="{F7FBC5FD-C5F4-42C2-A76E-E5B6AD544999}" presName="parentText" presStyleLbl="node1" presStyleIdx="3" presStyleCnt="5">
        <dgm:presLayoutVars>
          <dgm:chMax val="0"/>
          <dgm:bulletEnabled val="1"/>
        </dgm:presLayoutVars>
      </dgm:prSet>
      <dgm:spPr/>
    </dgm:pt>
    <dgm:pt modelId="{300908AA-D1FE-40A6-A3CC-C889C04F3CDE}" type="pres">
      <dgm:prSet presAssocID="{26AE49D5-C95D-44E8-9A25-1646B569AC6B}" presName="spacer" presStyleCnt="0"/>
      <dgm:spPr/>
    </dgm:pt>
    <dgm:pt modelId="{0D45DFD7-9639-47C4-BC9C-2210CA71B95D}" type="pres">
      <dgm:prSet presAssocID="{3EE1D4E8-CA67-4DE3-93E0-5BCC179F9B99}" presName="parentText" presStyleLbl="node1" presStyleIdx="4" presStyleCnt="5">
        <dgm:presLayoutVars>
          <dgm:chMax val="0"/>
          <dgm:bulletEnabled val="1"/>
        </dgm:presLayoutVars>
      </dgm:prSet>
      <dgm:spPr/>
    </dgm:pt>
  </dgm:ptLst>
  <dgm:cxnLst>
    <dgm:cxn modelId="{BD07E409-5F02-48F7-BA41-94DDE5AC8F64}" type="presOf" srcId="{961E0CFB-FF20-412F-AF0F-AF1D6202AF50}" destId="{F3D2B365-B4D8-4E8B-A040-A1D41733DEEC}" srcOrd="0" destOrd="0" presId="urn:microsoft.com/office/officeart/2005/8/layout/vList2"/>
    <dgm:cxn modelId="{75859A0C-A69B-463A-A57E-B632AB256C31}" type="presOf" srcId="{02AAC37F-BCD1-4B10-AD96-7DE631C6176E}" destId="{DFB00A61-14B7-4A06-B416-1774CBE72A00}" srcOrd="0" destOrd="0" presId="urn:microsoft.com/office/officeart/2005/8/layout/vList2"/>
    <dgm:cxn modelId="{5E1CF213-CCA8-4298-A566-3DD26ECB317B}" type="presOf" srcId="{5CBB2F42-D50B-48B8-A26D-798B0F63BA83}" destId="{D5BD399B-1CCB-4D92-AAED-21747AE4DB95}" srcOrd="0" destOrd="0" presId="urn:microsoft.com/office/officeart/2005/8/layout/vList2"/>
    <dgm:cxn modelId="{304F6119-66AA-4752-8404-929D12789DE0}" type="presOf" srcId="{3EE1D4E8-CA67-4DE3-93E0-5BCC179F9B99}" destId="{0D45DFD7-9639-47C4-BC9C-2210CA71B95D}" srcOrd="0" destOrd="0" presId="urn:microsoft.com/office/officeart/2005/8/layout/vList2"/>
    <dgm:cxn modelId="{E78F7223-3732-425B-830B-29C58EC48D8B}" srcId="{961E0CFB-FF20-412F-AF0F-AF1D6202AF50}" destId="{E1071CC2-DF4C-408D-A878-53B54F652796}" srcOrd="2" destOrd="0" parTransId="{0ED89A57-CAEA-480D-863E-F070D9F245F3}" sibTransId="{72C5CB89-0729-4A8A-8110-1AD409C5F23E}"/>
    <dgm:cxn modelId="{938BB26F-4182-4D1D-9A6F-54AA379222D4}" srcId="{961E0CFB-FF20-412F-AF0F-AF1D6202AF50}" destId="{3EE1D4E8-CA67-4DE3-93E0-5BCC179F9B99}" srcOrd="4" destOrd="0" parTransId="{1C8711ED-6947-4C56-ACC4-E777A814F503}" sibTransId="{964F899F-8634-4816-9708-D5D2BA049D8F}"/>
    <dgm:cxn modelId="{BD25969E-4ED5-4AC1-A970-71A96D1458A3}" srcId="{961E0CFB-FF20-412F-AF0F-AF1D6202AF50}" destId="{02AAC37F-BCD1-4B10-AD96-7DE631C6176E}" srcOrd="0" destOrd="0" parTransId="{3A3888D7-4CFE-41B4-B95E-CE7F04F4FEFD}" sibTransId="{FDFC8DBD-463F-4610-8791-E409382C1D2E}"/>
    <dgm:cxn modelId="{4C2FE4A4-FDAC-4516-B8CA-5E62845C4C58}" type="presOf" srcId="{F7FBC5FD-C5F4-42C2-A76E-E5B6AD544999}" destId="{03748EFE-DF1D-4630-A0BF-F7D38BE1912F}" srcOrd="0" destOrd="0" presId="urn:microsoft.com/office/officeart/2005/8/layout/vList2"/>
    <dgm:cxn modelId="{6F39A5DA-0EF3-4F25-BD50-242C219A3EBC}" srcId="{961E0CFB-FF20-412F-AF0F-AF1D6202AF50}" destId="{5CBB2F42-D50B-48B8-A26D-798B0F63BA83}" srcOrd="1" destOrd="0" parTransId="{E1500A72-1D79-4F88-B61E-932F94C2A8F0}" sibTransId="{52F417BC-8CE4-40EA-B65F-50FE8BAF5067}"/>
    <dgm:cxn modelId="{84F68CFB-7FA6-4519-B6DE-9932DD4C25C7}" type="presOf" srcId="{E1071CC2-DF4C-408D-A878-53B54F652796}" destId="{48DB8C1D-6606-44BE-96B7-D04117D91FD7}" srcOrd="0" destOrd="0" presId="urn:microsoft.com/office/officeart/2005/8/layout/vList2"/>
    <dgm:cxn modelId="{A26854FF-51D5-4157-A1FD-6ED9CB7979AB}" srcId="{961E0CFB-FF20-412F-AF0F-AF1D6202AF50}" destId="{F7FBC5FD-C5F4-42C2-A76E-E5B6AD544999}" srcOrd="3" destOrd="0" parTransId="{ED7E2CB8-0622-4B56-AB1E-AE5F0EA2B2D7}" sibTransId="{26AE49D5-C95D-44E8-9A25-1646B569AC6B}"/>
    <dgm:cxn modelId="{A4ACD87D-A0FF-4110-9799-06C9D334485F}" type="presParOf" srcId="{F3D2B365-B4D8-4E8B-A040-A1D41733DEEC}" destId="{DFB00A61-14B7-4A06-B416-1774CBE72A00}" srcOrd="0" destOrd="0" presId="urn:microsoft.com/office/officeart/2005/8/layout/vList2"/>
    <dgm:cxn modelId="{AFEC6873-E8DB-416D-8C02-B62E664C1356}" type="presParOf" srcId="{F3D2B365-B4D8-4E8B-A040-A1D41733DEEC}" destId="{89040537-7A01-4C3A-89A2-5FF5836DE914}" srcOrd="1" destOrd="0" presId="urn:microsoft.com/office/officeart/2005/8/layout/vList2"/>
    <dgm:cxn modelId="{DE0BFA9F-775B-4576-A3D1-961F08C125F7}" type="presParOf" srcId="{F3D2B365-B4D8-4E8B-A040-A1D41733DEEC}" destId="{D5BD399B-1CCB-4D92-AAED-21747AE4DB95}" srcOrd="2" destOrd="0" presId="urn:microsoft.com/office/officeart/2005/8/layout/vList2"/>
    <dgm:cxn modelId="{CEEDDAC6-A95A-4529-91B4-4D6C8DA47A3D}" type="presParOf" srcId="{F3D2B365-B4D8-4E8B-A040-A1D41733DEEC}" destId="{2D57A4D4-84A5-497F-B6C0-2C5E2AAD1D18}" srcOrd="3" destOrd="0" presId="urn:microsoft.com/office/officeart/2005/8/layout/vList2"/>
    <dgm:cxn modelId="{430F9A53-2259-4C3A-8C60-7E4181AEC9D9}" type="presParOf" srcId="{F3D2B365-B4D8-4E8B-A040-A1D41733DEEC}" destId="{48DB8C1D-6606-44BE-96B7-D04117D91FD7}" srcOrd="4" destOrd="0" presId="urn:microsoft.com/office/officeart/2005/8/layout/vList2"/>
    <dgm:cxn modelId="{1B6215BF-C5A4-48D8-8F02-90EF5D4EF12B}" type="presParOf" srcId="{F3D2B365-B4D8-4E8B-A040-A1D41733DEEC}" destId="{9800EFB5-E84B-46BB-B8DE-04655C6810AD}" srcOrd="5" destOrd="0" presId="urn:microsoft.com/office/officeart/2005/8/layout/vList2"/>
    <dgm:cxn modelId="{0FC35EA2-3222-428F-8DF7-B5015AC6B68F}" type="presParOf" srcId="{F3D2B365-B4D8-4E8B-A040-A1D41733DEEC}" destId="{03748EFE-DF1D-4630-A0BF-F7D38BE1912F}" srcOrd="6" destOrd="0" presId="urn:microsoft.com/office/officeart/2005/8/layout/vList2"/>
    <dgm:cxn modelId="{7A2EF13D-BD7F-40AC-B79D-03996B6D316C}" type="presParOf" srcId="{F3D2B365-B4D8-4E8B-A040-A1D41733DEEC}" destId="{300908AA-D1FE-40A6-A3CC-C889C04F3CDE}" srcOrd="7" destOrd="0" presId="urn:microsoft.com/office/officeart/2005/8/layout/vList2"/>
    <dgm:cxn modelId="{0A984500-DAFD-486B-9587-7E42C7289589}" type="presParOf" srcId="{F3D2B365-B4D8-4E8B-A040-A1D41733DEEC}" destId="{0D45DFD7-9639-47C4-BC9C-2210CA71B95D}"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84B3745-4F3D-4478-82E8-3AADC4C31E7D}" type="doc">
      <dgm:prSet loTypeId="urn:microsoft.com/office/officeart/2008/layout/LinedList" loCatId="list" qsTypeId="urn:microsoft.com/office/officeart/2005/8/quickstyle/simple2" qsCatId="simple" csTypeId="urn:microsoft.com/office/officeart/2005/8/colors/accent3_2" csCatId="accent3" phldr="1"/>
      <dgm:spPr/>
      <dgm:t>
        <a:bodyPr/>
        <a:lstStyle/>
        <a:p>
          <a:endParaRPr lang="en-US"/>
        </a:p>
      </dgm:t>
    </dgm:pt>
    <dgm:pt modelId="{D3E4DAAE-3F8B-4AF4-8012-99AEB8CC019B}">
      <dgm:prSet/>
      <dgm:spPr/>
      <dgm:t>
        <a:bodyPr/>
        <a:lstStyle/>
        <a:p>
          <a:r>
            <a:rPr lang="en-GB" dirty="0"/>
            <a:t>Roma populations have a markedly lower life expectancy than the general population in Europe: in 2014, their life expectancy was estimated to be between five and 20 years less than the average.</a:t>
          </a:r>
          <a:endParaRPr lang="en-US" dirty="0"/>
        </a:p>
      </dgm:t>
    </dgm:pt>
    <dgm:pt modelId="{EC8B4175-FAC1-4C1B-883F-413634519D27}" type="parTrans" cxnId="{54321FC0-9003-4A52-A2F2-F67DADA105BA}">
      <dgm:prSet/>
      <dgm:spPr/>
      <dgm:t>
        <a:bodyPr/>
        <a:lstStyle/>
        <a:p>
          <a:endParaRPr lang="en-US"/>
        </a:p>
      </dgm:t>
    </dgm:pt>
    <dgm:pt modelId="{92927D91-8005-48DD-B9A2-FD3039E67189}" type="sibTrans" cxnId="{54321FC0-9003-4A52-A2F2-F67DADA105BA}">
      <dgm:prSet/>
      <dgm:spPr/>
      <dgm:t>
        <a:bodyPr/>
        <a:lstStyle/>
        <a:p>
          <a:endParaRPr lang="en-US"/>
        </a:p>
      </dgm:t>
    </dgm:pt>
    <dgm:pt modelId="{9A946830-4EE1-4C36-9142-39C486706440}">
      <dgm:prSet/>
      <dgm:spPr/>
      <dgm:t>
        <a:bodyPr/>
        <a:lstStyle/>
        <a:p>
          <a:r>
            <a:rPr lang="en-GB" dirty="0"/>
            <a:t>On average, Roma women live 11 years less than women in the general population, and Roma men live 9.1 years less than men in the general population. </a:t>
          </a:r>
          <a:endParaRPr lang="en-US" dirty="0"/>
        </a:p>
      </dgm:t>
    </dgm:pt>
    <dgm:pt modelId="{9F45355A-B951-41CF-824F-C52B17926CDD}" type="parTrans" cxnId="{F085AFB5-7B64-4388-B12B-6D47248DCE4E}">
      <dgm:prSet/>
      <dgm:spPr/>
      <dgm:t>
        <a:bodyPr/>
        <a:lstStyle/>
        <a:p>
          <a:endParaRPr lang="en-US"/>
        </a:p>
      </dgm:t>
    </dgm:pt>
    <dgm:pt modelId="{DF5C885A-E1E2-4A4D-B816-11F2EFCDFE07}" type="sibTrans" cxnId="{F085AFB5-7B64-4388-B12B-6D47248DCE4E}">
      <dgm:prSet/>
      <dgm:spPr/>
      <dgm:t>
        <a:bodyPr/>
        <a:lstStyle/>
        <a:p>
          <a:endParaRPr lang="en-US"/>
        </a:p>
      </dgm:t>
    </dgm:pt>
    <dgm:pt modelId="{6D7B79FE-699C-4922-B6EC-44FAF0BB1024}">
      <dgm:prSet/>
      <dgm:spPr/>
      <dgm:t>
        <a:bodyPr/>
        <a:lstStyle/>
        <a:p>
          <a:r>
            <a:rPr lang="en-GB" dirty="0"/>
            <a:t>On average, 75% of Roma report that they had health insurance in their country of origin, in 2021.</a:t>
          </a:r>
          <a:endParaRPr lang="en-US" dirty="0"/>
        </a:p>
      </dgm:t>
    </dgm:pt>
    <dgm:pt modelId="{B2001206-BA50-40A3-91A3-341FBCE3F33A}" type="parTrans" cxnId="{240A9C88-ED35-4964-8E11-E4D19ADDD8BC}">
      <dgm:prSet/>
      <dgm:spPr/>
      <dgm:t>
        <a:bodyPr/>
        <a:lstStyle/>
        <a:p>
          <a:endParaRPr lang="en-US"/>
        </a:p>
      </dgm:t>
    </dgm:pt>
    <dgm:pt modelId="{13234C25-4EF7-476D-9D7B-11BB48CB72D4}" type="sibTrans" cxnId="{240A9C88-ED35-4964-8E11-E4D19ADDD8BC}">
      <dgm:prSet/>
      <dgm:spPr/>
      <dgm:t>
        <a:bodyPr/>
        <a:lstStyle/>
        <a:p>
          <a:endParaRPr lang="en-US"/>
        </a:p>
      </dgm:t>
    </dgm:pt>
    <dgm:pt modelId="{C3A0EE19-8C14-40A2-9DC8-C6FA6072E7F3}">
      <dgm:prSet/>
      <dgm:spPr/>
      <dgm:t>
        <a:bodyPr/>
        <a:lstStyle/>
        <a:p>
          <a:r>
            <a:rPr lang="hu-HU" dirty="0"/>
            <a:t>Roma </a:t>
          </a:r>
          <a:r>
            <a:rPr lang="en-GB" dirty="0"/>
            <a:t>were</a:t>
          </a:r>
          <a:r>
            <a:rPr lang="hu-HU" dirty="0"/>
            <a:t> hit the most by the Covid-19 pandemic</a:t>
          </a:r>
          <a:r>
            <a:rPr lang="en-GB" dirty="0"/>
            <a:t>; resulting from the </a:t>
          </a:r>
          <a:r>
            <a:rPr lang="hu-HU" dirty="0"/>
            <a:t>stigmati</a:t>
          </a:r>
          <a:r>
            <a:rPr lang="en-GB" dirty="0"/>
            <a:t>s</a:t>
          </a:r>
          <a:r>
            <a:rPr lang="hu-HU" dirty="0"/>
            <a:t>ation of Rom</a:t>
          </a:r>
          <a:r>
            <a:rPr lang="en-GB" dirty="0"/>
            <a:t>a</a:t>
          </a:r>
          <a:r>
            <a:rPr lang="hu-HU" dirty="0"/>
            <a:t> municipalities/police closing </a:t>
          </a:r>
          <a:r>
            <a:rPr lang="en-GB" dirty="0"/>
            <a:t>entire</a:t>
          </a:r>
          <a:r>
            <a:rPr lang="hu-HU" dirty="0"/>
            <a:t> settlements, discrimination in the health care systems, lack of financial means to buy medicine, etc. </a:t>
          </a:r>
          <a:endParaRPr lang="en-US" dirty="0"/>
        </a:p>
      </dgm:t>
    </dgm:pt>
    <dgm:pt modelId="{C594CBCB-38C8-43E4-9691-4F625BD58C8F}" type="parTrans" cxnId="{384A6AAD-5797-4598-B6DB-A0481FB970A7}">
      <dgm:prSet/>
      <dgm:spPr/>
      <dgm:t>
        <a:bodyPr/>
        <a:lstStyle/>
        <a:p>
          <a:endParaRPr lang="en-US"/>
        </a:p>
      </dgm:t>
    </dgm:pt>
    <dgm:pt modelId="{942AE50A-4F9F-48D1-851D-27D417FC3FDD}" type="sibTrans" cxnId="{384A6AAD-5797-4598-B6DB-A0481FB970A7}">
      <dgm:prSet/>
      <dgm:spPr/>
      <dgm:t>
        <a:bodyPr/>
        <a:lstStyle/>
        <a:p>
          <a:endParaRPr lang="en-US"/>
        </a:p>
      </dgm:t>
    </dgm:pt>
    <dgm:pt modelId="{FE10D0BD-4CF4-4885-A7D0-D5A950183417}" type="pres">
      <dgm:prSet presAssocID="{184B3745-4F3D-4478-82E8-3AADC4C31E7D}" presName="vert0" presStyleCnt="0">
        <dgm:presLayoutVars>
          <dgm:dir/>
          <dgm:animOne val="branch"/>
          <dgm:animLvl val="lvl"/>
        </dgm:presLayoutVars>
      </dgm:prSet>
      <dgm:spPr/>
    </dgm:pt>
    <dgm:pt modelId="{13011494-702D-42A4-B373-4A818E2E6AF9}" type="pres">
      <dgm:prSet presAssocID="{D3E4DAAE-3F8B-4AF4-8012-99AEB8CC019B}" presName="thickLine" presStyleLbl="alignNode1" presStyleIdx="0" presStyleCnt="4"/>
      <dgm:spPr/>
    </dgm:pt>
    <dgm:pt modelId="{A4E8D278-1DDD-488D-9441-BDA7DE22546E}" type="pres">
      <dgm:prSet presAssocID="{D3E4DAAE-3F8B-4AF4-8012-99AEB8CC019B}" presName="horz1" presStyleCnt="0"/>
      <dgm:spPr/>
    </dgm:pt>
    <dgm:pt modelId="{6DF3844D-FF16-4705-A72F-FDE2BA77EA44}" type="pres">
      <dgm:prSet presAssocID="{D3E4DAAE-3F8B-4AF4-8012-99AEB8CC019B}" presName="tx1" presStyleLbl="revTx" presStyleIdx="0" presStyleCnt="4"/>
      <dgm:spPr/>
    </dgm:pt>
    <dgm:pt modelId="{47486D9C-0759-4CDA-A975-087328B911EE}" type="pres">
      <dgm:prSet presAssocID="{D3E4DAAE-3F8B-4AF4-8012-99AEB8CC019B}" presName="vert1" presStyleCnt="0"/>
      <dgm:spPr/>
    </dgm:pt>
    <dgm:pt modelId="{E58F5002-363B-4E5D-BFEC-91E16CF8DC38}" type="pres">
      <dgm:prSet presAssocID="{9A946830-4EE1-4C36-9142-39C486706440}" presName="thickLine" presStyleLbl="alignNode1" presStyleIdx="1" presStyleCnt="4"/>
      <dgm:spPr/>
    </dgm:pt>
    <dgm:pt modelId="{553677D5-3799-4DBE-BF1D-A5FCE6108792}" type="pres">
      <dgm:prSet presAssocID="{9A946830-4EE1-4C36-9142-39C486706440}" presName="horz1" presStyleCnt="0"/>
      <dgm:spPr/>
    </dgm:pt>
    <dgm:pt modelId="{1C49143B-4B5A-4DCD-9C47-725C20A5D8BA}" type="pres">
      <dgm:prSet presAssocID="{9A946830-4EE1-4C36-9142-39C486706440}" presName="tx1" presStyleLbl="revTx" presStyleIdx="1" presStyleCnt="4"/>
      <dgm:spPr/>
    </dgm:pt>
    <dgm:pt modelId="{EB216F92-442F-4724-8424-6201A6299BD9}" type="pres">
      <dgm:prSet presAssocID="{9A946830-4EE1-4C36-9142-39C486706440}" presName="vert1" presStyleCnt="0"/>
      <dgm:spPr/>
    </dgm:pt>
    <dgm:pt modelId="{6237CF24-8651-4FAC-9D2F-3D030A592F54}" type="pres">
      <dgm:prSet presAssocID="{6D7B79FE-699C-4922-B6EC-44FAF0BB1024}" presName="thickLine" presStyleLbl="alignNode1" presStyleIdx="2" presStyleCnt="4"/>
      <dgm:spPr/>
    </dgm:pt>
    <dgm:pt modelId="{CBCDEE0B-5D0E-4911-A0B4-26DF503A83F8}" type="pres">
      <dgm:prSet presAssocID="{6D7B79FE-699C-4922-B6EC-44FAF0BB1024}" presName="horz1" presStyleCnt="0"/>
      <dgm:spPr/>
    </dgm:pt>
    <dgm:pt modelId="{5E33FC53-4FD6-40BC-89D3-3E6F97D925FB}" type="pres">
      <dgm:prSet presAssocID="{6D7B79FE-699C-4922-B6EC-44FAF0BB1024}" presName="tx1" presStyleLbl="revTx" presStyleIdx="2" presStyleCnt="4"/>
      <dgm:spPr/>
    </dgm:pt>
    <dgm:pt modelId="{46C42C2F-3F56-438C-96C7-B7F71C0048B4}" type="pres">
      <dgm:prSet presAssocID="{6D7B79FE-699C-4922-B6EC-44FAF0BB1024}" presName="vert1" presStyleCnt="0"/>
      <dgm:spPr/>
    </dgm:pt>
    <dgm:pt modelId="{0EA58126-2F80-4AC6-B5CD-470F2A54475A}" type="pres">
      <dgm:prSet presAssocID="{C3A0EE19-8C14-40A2-9DC8-C6FA6072E7F3}" presName="thickLine" presStyleLbl="alignNode1" presStyleIdx="3" presStyleCnt="4"/>
      <dgm:spPr/>
    </dgm:pt>
    <dgm:pt modelId="{FE26F25A-0D72-49D7-BDAF-C1D896D56BE9}" type="pres">
      <dgm:prSet presAssocID="{C3A0EE19-8C14-40A2-9DC8-C6FA6072E7F3}" presName="horz1" presStyleCnt="0"/>
      <dgm:spPr/>
    </dgm:pt>
    <dgm:pt modelId="{E5510B1A-9C9C-4D46-A1CF-2A450479EDD5}" type="pres">
      <dgm:prSet presAssocID="{C3A0EE19-8C14-40A2-9DC8-C6FA6072E7F3}" presName="tx1" presStyleLbl="revTx" presStyleIdx="3" presStyleCnt="4" custScaleY="154393"/>
      <dgm:spPr/>
    </dgm:pt>
    <dgm:pt modelId="{D2CC4E01-2383-46FB-A5E0-A4E2880FFC75}" type="pres">
      <dgm:prSet presAssocID="{C3A0EE19-8C14-40A2-9DC8-C6FA6072E7F3}" presName="vert1" presStyleCnt="0"/>
      <dgm:spPr/>
    </dgm:pt>
  </dgm:ptLst>
  <dgm:cxnLst>
    <dgm:cxn modelId="{D6415A2E-7D4B-4DED-B5D6-7B1F0D7E6A6C}" type="presOf" srcId="{C3A0EE19-8C14-40A2-9DC8-C6FA6072E7F3}" destId="{E5510B1A-9C9C-4D46-A1CF-2A450479EDD5}" srcOrd="0" destOrd="0" presId="urn:microsoft.com/office/officeart/2008/layout/LinedList"/>
    <dgm:cxn modelId="{CFD5E575-9C2E-4FE3-B169-BEE47487ECB1}" type="presOf" srcId="{D3E4DAAE-3F8B-4AF4-8012-99AEB8CC019B}" destId="{6DF3844D-FF16-4705-A72F-FDE2BA77EA44}" srcOrd="0" destOrd="0" presId="urn:microsoft.com/office/officeart/2008/layout/LinedList"/>
    <dgm:cxn modelId="{240A9C88-ED35-4964-8E11-E4D19ADDD8BC}" srcId="{184B3745-4F3D-4478-82E8-3AADC4C31E7D}" destId="{6D7B79FE-699C-4922-B6EC-44FAF0BB1024}" srcOrd="2" destOrd="0" parTransId="{B2001206-BA50-40A3-91A3-341FBCE3F33A}" sibTransId="{13234C25-4EF7-476D-9D7B-11BB48CB72D4}"/>
    <dgm:cxn modelId="{384A6AAD-5797-4598-B6DB-A0481FB970A7}" srcId="{184B3745-4F3D-4478-82E8-3AADC4C31E7D}" destId="{C3A0EE19-8C14-40A2-9DC8-C6FA6072E7F3}" srcOrd="3" destOrd="0" parTransId="{C594CBCB-38C8-43E4-9691-4F625BD58C8F}" sibTransId="{942AE50A-4F9F-48D1-851D-27D417FC3FDD}"/>
    <dgm:cxn modelId="{F085AFB5-7B64-4388-B12B-6D47248DCE4E}" srcId="{184B3745-4F3D-4478-82E8-3AADC4C31E7D}" destId="{9A946830-4EE1-4C36-9142-39C486706440}" srcOrd="1" destOrd="0" parTransId="{9F45355A-B951-41CF-824F-C52B17926CDD}" sibTransId="{DF5C885A-E1E2-4A4D-B816-11F2EFCDFE07}"/>
    <dgm:cxn modelId="{838EEAB5-E407-4E42-836B-6865A4703977}" type="presOf" srcId="{6D7B79FE-699C-4922-B6EC-44FAF0BB1024}" destId="{5E33FC53-4FD6-40BC-89D3-3E6F97D925FB}" srcOrd="0" destOrd="0" presId="urn:microsoft.com/office/officeart/2008/layout/LinedList"/>
    <dgm:cxn modelId="{FA72E0BD-5009-47C6-9D4B-9A283964E34C}" type="presOf" srcId="{9A946830-4EE1-4C36-9142-39C486706440}" destId="{1C49143B-4B5A-4DCD-9C47-725C20A5D8BA}" srcOrd="0" destOrd="0" presId="urn:microsoft.com/office/officeart/2008/layout/LinedList"/>
    <dgm:cxn modelId="{54321FC0-9003-4A52-A2F2-F67DADA105BA}" srcId="{184B3745-4F3D-4478-82E8-3AADC4C31E7D}" destId="{D3E4DAAE-3F8B-4AF4-8012-99AEB8CC019B}" srcOrd="0" destOrd="0" parTransId="{EC8B4175-FAC1-4C1B-883F-413634519D27}" sibTransId="{92927D91-8005-48DD-B9A2-FD3039E67189}"/>
    <dgm:cxn modelId="{383477D8-98D6-4E68-A6DB-8EC3FA8BFA7C}" type="presOf" srcId="{184B3745-4F3D-4478-82E8-3AADC4C31E7D}" destId="{FE10D0BD-4CF4-4885-A7D0-D5A950183417}" srcOrd="0" destOrd="0" presId="urn:microsoft.com/office/officeart/2008/layout/LinedList"/>
    <dgm:cxn modelId="{31CDE880-F008-4703-AE0C-DDAAD24D1A0B}" type="presParOf" srcId="{FE10D0BD-4CF4-4885-A7D0-D5A950183417}" destId="{13011494-702D-42A4-B373-4A818E2E6AF9}" srcOrd="0" destOrd="0" presId="urn:microsoft.com/office/officeart/2008/layout/LinedList"/>
    <dgm:cxn modelId="{CEA725BF-259F-48B7-86DC-2E21DEAD76CA}" type="presParOf" srcId="{FE10D0BD-4CF4-4885-A7D0-D5A950183417}" destId="{A4E8D278-1DDD-488D-9441-BDA7DE22546E}" srcOrd="1" destOrd="0" presId="urn:microsoft.com/office/officeart/2008/layout/LinedList"/>
    <dgm:cxn modelId="{78BEABA2-EB5A-4076-859D-77314CFCDB23}" type="presParOf" srcId="{A4E8D278-1DDD-488D-9441-BDA7DE22546E}" destId="{6DF3844D-FF16-4705-A72F-FDE2BA77EA44}" srcOrd="0" destOrd="0" presId="urn:microsoft.com/office/officeart/2008/layout/LinedList"/>
    <dgm:cxn modelId="{AB8C997C-1EB6-45BA-8B64-D3070BD5A8B6}" type="presParOf" srcId="{A4E8D278-1DDD-488D-9441-BDA7DE22546E}" destId="{47486D9C-0759-4CDA-A975-087328B911EE}" srcOrd="1" destOrd="0" presId="urn:microsoft.com/office/officeart/2008/layout/LinedList"/>
    <dgm:cxn modelId="{AD78109B-AFBA-4BF0-90BE-0998BA72E7E4}" type="presParOf" srcId="{FE10D0BD-4CF4-4885-A7D0-D5A950183417}" destId="{E58F5002-363B-4E5D-BFEC-91E16CF8DC38}" srcOrd="2" destOrd="0" presId="urn:microsoft.com/office/officeart/2008/layout/LinedList"/>
    <dgm:cxn modelId="{8C510494-965B-4792-A422-A68F16530085}" type="presParOf" srcId="{FE10D0BD-4CF4-4885-A7D0-D5A950183417}" destId="{553677D5-3799-4DBE-BF1D-A5FCE6108792}" srcOrd="3" destOrd="0" presId="urn:microsoft.com/office/officeart/2008/layout/LinedList"/>
    <dgm:cxn modelId="{5C0F6648-8CC3-4D42-8F34-53EA9B8F4C2A}" type="presParOf" srcId="{553677D5-3799-4DBE-BF1D-A5FCE6108792}" destId="{1C49143B-4B5A-4DCD-9C47-725C20A5D8BA}" srcOrd="0" destOrd="0" presId="urn:microsoft.com/office/officeart/2008/layout/LinedList"/>
    <dgm:cxn modelId="{3FAC0B79-912D-49C6-94A6-70B33E9B1E61}" type="presParOf" srcId="{553677D5-3799-4DBE-BF1D-A5FCE6108792}" destId="{EB216F92-442F-4724-8424-6201A6299BD9}" srcOrd="1" destOrd="0" presId="urn:microsoft.com/office/officeart/2008/layout/LinedList"/>
    <dgm:cxn modelId="{1A218E46-9B0A-4EF4-B1E7-A83D7137CE80}" type="presParOf" srcId="{FE10D0BD-4CF4-4885-A7D0-D5A950183417}" destId="{6237CF24-8651-4FAC-9D2F-3D030A592F54}" srcOrd="4" destOrd="0" presId="urn:microsoft.com/office/officeart/2008/layout/LinedList"/>
    <dgm:cxn modelId="{3E7AB1F2-DBF1-4486-AF1A-43B5DE99976A}" type="presParOf" srcId="{FE10D0BD-4CF4-4885-A7D0-D5A950183417}" destId="{CBCDEE0B-5D0E-4911-A0B4-26DF503A83F8}" srcOrd="5" destOrd="0" presId="urn:microsoft.com/office/officeart/2008/layout/LinedList"/>
    <dgm:cxn modelId="{2CECA52F-3A49-4623-ABF4-8019831E02E4}" type="presParOf" srcId="{CBCDEE0B-5D0E-4911-A0B4-26DF503A83F8}" destId="{5E33FC53-4FD6-40BC-89D3-3E6F97D925FB}" srcOrd="0" destOrd="0" presId="urn:microsoft.com/office/officeart/2008/layout/LinedList"/>
    <dgm:cxn modelId="{F27C7B02-ECF5-4522-9DDA-6846016B57F0}" type="presParOf" srcId="{CBCDEE0B-5D0E-4911-A0B4-26DF503A83F8}" destId="{46C42C2F-3F56-438C-96C7-B7F71C0048B4}" srcOrd="1" destOrd="0" presId="urn:microsoft.com/office/officeart/2008/layout/LinedList"/>
    <dgm:cxn modelId="{015F04DC-6CF2-4DCB-9BA6-E6CAD8AE91AD}" type="presParOf" srcId="{FE10D0BD-4CF4-4885-A7D0-D5A950183417}" destId="{0EA58126-2F80-4AC6-B5CD-470F2A54475A}" srcOrd="6" destOrd="0" presId="urn:microsoft.com/office/officeart/2008/layout/LinedList"/>
    <dgm:cxn modelId="{0B653B0D-ED54-4506-BB68-D6F7882C872F}" type="presParOf" srcId="{FE10D0BD-4CF4-4885-A7D0-D5A950183417}" destId="{FE26F25A-0D72-49D7-BDAF-C1D896D56BE9}" srcOrd="7" destOrd="0" presId="urn:microsoft.com/office/officeart/2008/layout/LinedList"/>
    <dgm:cxn modelId="{E86C7648-F412-4423-BA4F-1B092313EDFE}" type="presParOf" srcId="{FE26F25A-0D72-49D7-BDAF-C1D896D56BE9}" destId="{E5510B1A-9C9C-4D46-A1CF-2A450479EDD5}" srcOrd="0" destOrd="0" presId="urn:microsoft.com/office/officeart/2008/layout/LinedList"/>
    <dgm:cxn modelId="{4134FF9B-5D11-4558-89D6-F12485EC50A7}" type="presParOf" srcId="{FE26F25A-0D72-49D7-BDAF-C1D896D56BE9}" destId="{D2CC4E01-2383-46FB-A5E0-A4E2880FFC75}"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6960CA-3A9C-4E65-A056-0A0D1E576C82}">
      <dsp:nvSpPr>
        <dsp:cNvPr id="0" name=""/>
        <dsp:cNvSpPr/>
      </dsp:nvSpPr>
      <dsp:spPr>
        <a:xfrm>
          <a:off x="0" y="2709"/>
          <a:ext cx="1046245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D708486-C334-48C6-9E2E-D6FA18FD3136}">
      <dsp:nvSpPr>
        <dsp:cNvPr id="0" name=""/>
        <dsp:cNvSpPr/>
      </dsp:nvSpPr>
      <dsp:spPr>
        <a:xfrm>
          <a:off x="10217" y="54734"/>
          <a:ext cx="10452238" cy="1742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i="1" kern="1200" dirty="0"/>
            <a:t>“The term ‘Roma’ refers to Roma, Sinti, Kale and related groups in Europe, including </a:t>
          </a:r>
          <a:r>
            <a:rPr lang="en-US" sz="2000" i="1" kern="1200" dirty="0" err="1"/>
            <a:t>Travellers</a:t>
          </a:r>
          <a:r>
            <a:rPr lang="en-US" sz="2000" i="1" kern="1200" dirty="0"/>
            <a:t> and the Eastern groups (Dom and Lom), and covers the wide diversity of the groups concerned, including persons who identify themselves as gypsies.</a:t>
          </a:r>
          <a:r>
            <a:rPr lang="hu-HU" sz="2000" i="1" kern="1200" dirty="0"/>
            <a:t>”  -</a:t>
          </a:r>
          <a:r>
            <a:rPr lang="fr-BE" sz="2000" i="1" kern="1200" dirty="0"/>
            <a:t> </a:t>
          </a:r>
          <a:r>
            <a:rPr lang="en-US" sz="2000" kern="1200" dirty="0"/>
            <a:t>(</a:t>
          </a:r>
          <a:r>
            <a:rPr lang="en-US" sz="2000" kern="1200" dirty="0" err="1"/>
            <a:t>CoE</a:t>
          </a:r>
          <a:r>
            <a:rPr lang="en-US" sz="2000" kern="1200" dirty="0"/>
            <a:t> Glossary of Terms relating to Roma, 2012)</a:t>
          </a:r>
          <a:br>
            <a:rPr lang="en-US" sz="2000" kern="1200" dirty="0"/>
          </a:br>
          <a:endParaRPr lang="en-US" sz="2000" kern="1200" dirty="0"/>
        </a:p>
        <a:p>
          <a:pPr marL="0" lvl="0" indent="0" algn="l" defTabSz="889000">
            <a:lnSpc>
              <a:spcPct val="90000"/>
            </a:lnSpc>
            <a:spcBef>
              <a:spcPct val="0"/>
            </a:spcBef>
            <a:spcAft>
              <a:spcPct val="35000"/>
            </a:spcAft>
            <a:buNone/>
          </a:pPr>
          <a:endParaRPr lang="en-US" sz="2000" kern="1200" dirty="0"/>
        </a:p>
      </dsp:txBody>
      <dsp:txXfrm>
        <a:off x="10217" y="54734"/>
        <a:ext cx="10452238" cy="1742360"/>
      </dsp:txXfrm>
    </dsp:sp>
    <dsp:sp modelId="{F8A729BB-2650-418D-AE81-BCD037C8F732}">
      <dsp:nvSpPr>
        <dsp:cNvPr id="0" name=""/>
        <dsp:cNvSpPr/>
      </dsp:nvSpPr>
      <dsp:spPr>
        <a:xfrm>
          <a:off x="0" y="1745070"/>
          <a:ext cx="1046245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281A7F-2E2A-4B62-93AA-962181A70D53}">
      <dsp:nvSpPr>
        <dsp:cNvPr id="0" name=""/>
        <dsp:cNvSpPr/>
      </dsp:nvSpPr>
      <dsp:spPr>
        <a:xfrm>
          <a:off x="0" y="1745070"/>
          <a:ext cx="10462456" cy="11502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t>Roma/Sinti/Kale as ethnic group vs. others who sometimes share same lifestyle but do not have same ethnic origin or language – e.g. </a:t>
          </a:r>
          <a:r>
            <a:rPr lang="en-US" sz="2000" kern="1200" dirty="0" err="1"/>
            <a:t>Yenish</a:t>
          </a:r>
          <a:r>
            <a:rPr lang="en-US" sz="2000" kern="1200" dirty="0"/>
            <a:t> and Irish </a:t>
          </a:r>
          <a:r>
            <a:rPr lang="en-US" sz="2000" kern="1200" dirty="0" err="1"/>
            <a:t>Travellers</a:t>
          </a:r>
          <a:endParaRPr lang="en-US" sz="2000" kern="1200" dirty="0"/>
        </a:p>
      </dsp:txBody>
      <dsp:txXfrm>
        <a:off x="0" y="1745070"/>
        <a:ext cx="10462456" cy="1150291"/>
      </dsp:txXfrm>
    </dsp:sp>
    <dsp:sp modelId="{C5A1FDE4-A4A0-4933-8867-7296FFF418F0}">
      <dsp:nvSpPr>
        <dsp:cNvPr id="0" name=""/>
        <dsp:cNvSpPr/>
      </dsp:nvSpPr>
      <dsp:spPr>
        <a:xfrm>
          <a:off x="0" y="2895362"/>
          <a:ext cx="1046245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E481622-3E4A-4198-A395-580AA5A13253}">
      <dsp:nvSpPr>
        <dsp:cNvPr id="0" name=""/>
        <dsp:cNvSpPr/>
      </dsp:nvSpPr>
      <dsp:spPr>
        <a:xfrm>
          <a:off x="0" y="2895362"/>
          <a:ext cx="10452238" cy="14439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t>Europe’s largest minority </a:t>
          </a:r>
          <a:r>
            <a:rPr lang="en-US" sz="2000" kern="1200" dirty="0">
              <a:sym typeface="Wingdings" panose="05000000000000000000" pitchFamily="2" charset="2"/>
            </a:rPr>
            <a:t></a:t>
          </a:r>
          <a:r>
            <a:rPr lang="en-US" sz="2000" kern="1200" dirty="0"/>
            <a:t> 10-12 million Roma estimated in Europe (6 million est. within EU) </a:t>
          </a:r>
          <a:r>
            <a:rPr lang="hu-HU" sz="2000" kern="1200" dirty="0"/>
            <a:t> - </a:t>
          </a:r>
          <a:r>
            <a:rPr lang="fr-FR" sz="2000" kern="1200" dirty="0" err="1"/>
            <a:t>however</a:t>
          </a:r>
          <a:r>
            <a:rPr lang="fr-FR" sz="2000" kern="1200" dirty="0"/>
            <a:t>, </a:t>
          </a:r>
          <a:r>
            <a:rPr lang="hu-HU" sz="2000" kern="1200" dirty="0"/>
            <a:t>in many countries collecting data on ethnic origin is not allowed</a:t>
          </a:r>
          <a:endParaRPr lang="en-US" sz="2000" kern="1200" dirty="0"/>
        </a:p>
      </dsp:txBody>
      <dsp:txXfrm>
        <a:off x="0" y="2895362"/>
        <a:ext cx="10452238" cy="14439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63C603-D54D-430B-A66A-F0C6E53308BE}">
      <dsp:nvSpPr>
        <dsp:cNvPr id="0" name=""/>
        <dsp:cNvSpPr/>
      </dsp:nvSpPr>
      <dsp:spPr>
        <a:xfrm>
          <a:off x="11601" y="136244"/>
          <a:ext cx="6784452" cy="1305401"/>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Homogeneity of European societies until the 10-12th century</a:t>
          </a:r>
        </a:p>
      </dsp:txBody>
      <dsp:txXfrm>
        <a:off x="49835" y="174478"/>
        <a:ext cx="5375822" cy="1228933"/>
      </dsp:txXfrm>
    </dsp:sp>
    <dsp:sp modelId="{FF160C9F-AB4F-4BB4-A76E-14A3F0B03EA9}">
      <dsp:nvSpPr>
        <dsp:cNvPr id="0" name=""/>
        <dsp:cNvSpPr/>
      </dsp:nvSpPr>
      <dsp:spPr>
        <a:xfrm>
          <a:off x="598628" y="1522968"/>
          <a:ext cx="6784452" cy="1305401"/>
        </a:xfrm>
        <a:prstGeom prst="roundRect">
          <a:avLst>
            <a:gd name="adj" fmla="val 10000"/>
          </a:avLst>
        </a:prstGeom>
        <a:solidFill>
          <a:schemeClr val="accent2">
            <a:hueOff val="-723100"/>
            <a:satOff val="-4962"/>
            <a:lumOff val="254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Growing tendencies of migration across countries and continents (arrival of Roma to Europe)</a:t>
          </a:r>
        </a:p>
      </dsp:txBody>
      <dsp:txXfrm>
        <a:off x="636862" y="1561202"/>
        <a:ext cx="5260845" cy="1228933"/>
      </dsp:txXfrm>
    </dsp:sp>
    <dsp:sp modelId="{3A8B4B18-73A6-4F0A-8213-EAE28B651FD9}">
      <dsp:nvSpPr>
        <dsp:cNvPr id="0" name=""/>
        <dsp:cNvSpPr/>
      </dsp:nvSpPr>
      <dsp:spPr>
        <a:xfrm>
          <a:off x="1197256" y="3045936"/>
          <a:ext cx="6784452" cy="1305401"/>
        </a:xfrm>
        <a:prstGeom prst="roundRect">
          <a:avLst>
            <a:gd name="adj" fmla="val 10000"/>
          </a:avLst>
        </a:prstGeom>
        <a:solidFill>
          <a:schemeClr val="accent2">
            <a:hueOff val="-1446200"/>
            <a:satOff val="-9924"/>
            <a:lumOff val="509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Roma becoming the Other – early marginalization practices</a:t>
          </a:r>
        </a:p>
      </dsp:txBody>
      <dsp:txXfrm>
        <a:off x="1235490" y="3084170"/>
        <a:ext cx="5260845" cy="1228933"/>
      </dsp:txXfrm>
    </dsp:sp>
    <dsp:sp modelId="{B63914FC-68E6-4161-BB6D-419B95C6FA77}">
      <dsp:nvSpPr>
        <dsp:cNvPr id="0" name=""/>
        <dsp:cNvSpPr/>
      </dsp:nvSpPr>
      <dsp:spPr>
        <a:xfrm>
          <a:off x="5935941" y="989929"/>
          <a:ext cx="848510" cy="848510"/>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126856" y="989929"/>
        <a:ext cx="466680" cy="638504"/>
      </dsp:txXfrm>
    </dsp:sp>
    <dsp:sp modelId="{9A0488B0-72EB-427E-8279-3ECDDF628483}">
      <dsp:nvSpPr>
        <dsp:cNvPr id="0" name=""/>
        <dsp:cNvSpPr/>
      </dsp:nvSpPr>
      <dsp:spPr>
        <a:xfrm>
          <a:off x="6534569" y="2504195"/>
          <a:ext cx="848510" cy="848510"/>
        </a:xfrm>
        <a:prstGeom prst="downArrow">
          <a:avLst>
            <a:gd name="adj1" fmla="val 55000"/>
            <a:gd name="adj2" fmla="val 45000"/>
          </a:avLst>
        </a:prstGeom>
        <a:solidFill>
          <a:schemeClr val="accent2">
            <a:tint val="40000"/>
            <a:alpha val="90000"/>
            <a:hueOff val="-1757410"/>
            <a:satOff val="-6624"/>
            <a:lumOff val="722"/>
            <a:alphaOff val="0"/>
          </a:schemeClr>
        </a:solidFill>
        <a:ln w="12700" cap="flat" cmpd="sng" algn="ctr">
          <a:solidFill>
            <a:schemeClr val="accent2">
              <a:tint val="40000"/>
              <a:alpha val="90000"/>
              <a:hueOff val="-1757410"/>
              <a:satOff val="-6624"/>
              <a:lumOff val="72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725484" y="2504195"/>
        <a:ext cx="466680" cy="63850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A5C634-812C-421B-89F5-06457A2029BF}">
      <dsp:nvSpPr>
        <dsp:cNvPr id="0" name=""/>
        <dsp:cNvSpPr/>
      </dsp:nvSpPr>
      <dsp:spPr>
        <a:xfrm>
          <a:off x="1952027" y="3196"/>
          <a:ext cx="3802462" cy="228147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t>Romanian law and slaves’ law were two different entities. Slaves had their own legal status that was different from that of the Romanian population. Slaves’ law consisted of numerous norms that referred chiefly to the obligations of slaves to their master and to the State.</a:t>
          </a:r>
          <a:endParaRPr lang="en-US" sz="1900" kern="1200" dirty="0"/>
        </a:p>
      </dsp:txBody>
      <dsp:txXfrm>
        <a:off x="1952027" y="3196"/>
        <a:ext cx="3802462" cy="2281477"/>
      </dsp:txXfrm>
    </dsp:sp>
    <dsp:sp modelId="{23F6B581-4A02-4EFE-B7AF-7F27F0F34D4D}">
      <dsp:nvSpPr>
        <dsp:cNvPr id="0" name=""/>
        <dsp:cNvSpPr/>
      </dsp:nvSpPr>
      <dsp:spPr>
        <a:xfrm>
          <a:off x="6134736" y="3196"/>
          <a:ext cx="3802462" cy="2281477"/>
        </a:xfrm>
        <a:prstGeom prst="rect">
          <a:avLst/>
        </a:prstGeom>
        <a:solidFill>
          <a:schemeClr val="accent2">
            <a:hueOff val="-482067"/>
            <a:satOff val="-3308"/>
            <a:lumOff val="169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t>Slaves did not have the right to defend themselves before a tribunal and at the same time they could not be held legally responsible for damages caused to freemen, for which their masters were accountable.</a:t>
          </a:r>
          <a:endParaRPr lang="en-US" sz="1900" kern="1200" dirty="0"/>
        </a:p>
      </dsp:txBody>
      <dsp:txXfrm>
        <a:off x="6134736" y="3196"/>
        <a:ext cx="3802462" cy="2281477"/>
      </dsp:txXfrm>
    </dsp:sp>
    <dsp:sp modelId="{74E23017-68A3-46B7-9D6C-D23494B22663}">
      <dsp:nvSpPr>
        <dsp:cNvPr id="0" name=""/>
        <dsp:cNvSpPr/>
      </dsp:nvSpPr>
      <dsp:spPr>
        <a:xfrm>
          <a:off x="1952027" y="2664920"/>
          <a:ext cx="3802462" cy="2281477"/>
        </a:xfrm>
        <a:prstGeom prst="rect">
          <a:avLst/>
        </a:prstGeom>
        <a:solidFill>
          <a:schemeClr val="accent2">
            <a:hueOff val="-964133"/>
            <a:satOff val="-6616"/>
            <a:lumOff val="339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a:t>In cases where a master killed somebody else’s slave, the former offered the injured party a slave in place of the one he had killed.</a:t>
          </a:r>
          <a:endParaRPr lang="en-US" sz="1900" kern="1200"/>
        </a:p>
      </dsp:txBody>
      <dsp:txXfrm>
        <a:off x="1952027" y="2664920"/>
        <a:ext cx="3802462" cy="2281477"/>
      </dsp:txXfrm>
    </dsp:sp>
    <dsp:sp modelId="{0210D76D-BAD2-4AA4-B864-CC6429F3027D}">
      <dsp:nvSpPr>
        <dsp:cNvPr id="0" name=""/>
        <dsp:cNvSpPr/>
      </dsp:nvSpPr>
      <dsp:spPr>
        <a:xfrm>
          <a:off x="6134736" y="2664920"/>
          <a:ext cx="3802462" cy="2281477"/>
        </a:xfrm>
        <a:prstGeom prst="rect">
          <a:avLst/>
        </a:prstGeom>
        <a:solidFill>
          <a:schemeClr val="accent2">
            <a:hueOff val="-1446200"/>
            <a:satOff val="-9924"/>
            <a:lumOff val="509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t>Slaves, theoretically, had no property of any kind; they were properties and belonged, with everything they had, to their master</a:t>
          </a:r>
          <a:r>
            <a:rPr lang="hu-HU" sz="1900" kern="1200" dirty="0"/>
            <a:t>.</a:t>
          </a:r>
          <a:endParaRPr lang="en-US" sz="1900" kern="1200" dirty="0"/>
        </a:p>
      </dsp:txBody>
      <dsp:txXfrm>
        <a:off x="6134736" y="2664920"/>
        <a:ext cx="3802462" cy="228147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CA5F07-11B1-4D26-BFDB-D2BD6C6E77D4}">
      <dsp:nvSpPr>
        <dsp:cNvPr id="0" name=""/>
        <dsp:cNvSpPr/>
      </dsp:nvSpPr>
      <dsp:spPr>
        <a:xfrm>
          <a:off x="0" y="87425"/>
          <a:ext cx="10515600" cy="1005543"/>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i="0" kern="1200"/>
            <a:t>Roma children fall behind their non-Roma peers on all education indicators. ​</a:t>
          </a:r>
          <a:endParaRPr lang="en-US" sz="1800" kern="1200"/>
        </a:p>
      </dsp:txBody>
      <dsp:txXfrm>
        <a:off x="49087" y="136512"/>
        <a:ext cx="10417426" cy="907369"/>
      </dsp:txXfrm>
    </dsp:sp>
    <dsp:sp modelId="{C948DE49-DB28-4255-AB11-9F12A551B87E}">
      <dsp:nvSpPr>
        <dsp:cNvPr id="0" name=""/>
        <dsp:cNvSpPr/>
      </dsp:nvSpPr>
      <dsp:spPr>
        <a:xfrm>
          <a:off x="0" y="1144808"/>
          <a:ext cx="10515600" cy="1005543"/>
        </a:xfrm>
        <a:prstGeom prst="roundRect">
          <a:avLst/>
        </a:prstGeom>
        <a:solidFill>
          <a:schemeClr val="accent5">
            <a:hueOff val="262483"/>
            <a:satOff val="14096"/>
            <a:lumOff val="-509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i="0" kern="1200"/>
            <a:t>Only about half (53%) of Roma children between the age of four and the starting age of compulsory primary education participate in early childhood education. ​</a:t>
          </a:r>
          <a:endParaRPr lang="en-US" sz="1800" kern="1200"/>
        </a:p>
      </dsp:txBody>
      <dsp:txXfrm>
        <a:off x="49087" y="1193895"/>
        <a:ext cx="10417426" cy="907369"/>
      </dsp:txXfrm>
    </dsp:sp>
    <dsp:sp modelId="{555AC401-D5B5-4CAB-819D-2036D7A00AC6}">
      <dsp:nvSpPr>
        <dsp:cNvPr id="0" name=""/>
        <dsp:cNvSpPr/>
      </dsp:nvSpPr>
      <dsp:spPr>
        <a:xfrm>
          <a:off x="0" y="2202192"/>
          <a:ext cx="10515600" cy="1005543"/>
        </a:xfrm>
        <a:prstGeom prst="roundRect">
          <a:avLst/>
        </a:prstGeom>
        <a:solidFill>
          <a:schemeClr val="accent5">
            <a:hueOff val="524966"/>
            <a:satOff val="28192"/>
            <a:lumOff val="-1019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i="0" kern="1200"/>
            <a:t>On average, 18% of Roma between 6 and 24 years of age attend an educational level lower than that corresponding to their age. ​​</a:t>
          </a:r>
          <a:endParaRPr lang="en-US" sz="1800" kern="1200"/>
        </a:p>
      </dsp:txBody>
      <dsp:txXfrm>
        <a:off x="49087" y="2251279"/>
        <a:ext cx="10417426" cy="907369"/>
      </dsp:txXfrm>
    </dsp:sp>
    <dsp:sp modelId="{61E1E3A0-93AB-444A-A3F8-85925D59875D}">
      <dsp:nvSpPr>
        <dsp:cNvPr id="0" name=""/>
        <dsp:cNvSpPr/>
      </dsp:nvSpPr>
      <dsp:spPr>
        <a:xfrm>
          <a:off x="0" y="3259575"/>
          <a:ext cx="10515600" cy="1005543"/>
        </a:xfrm>
        <a:prstGeom prst="roundRect">
          <a:avLst/>
        </a:prstGeom>
        <a:solidFill>
          <a:schemeClr val="accent5">
            <a:hueOff val="787450"/>
            <a:satOff val="42288"/>
            <a:lumOff val="-1529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i="0" kern="1200"/>
            <a:t>The proportion of Roma</a:t>
          </a:r>
          <a:r>
            <a:rPr lang="hu-HU" sz="1800" i="0" kern="1200"/>
            <a:t> </a:t>
          </a:r>
          <a:r>
            <a:rPr lang="en-US" sz="1800" i="0" kern="1200"/>
            <a:t>early school-leavers is disproportionately high compared with the general population. School segregation remains a problem in countries like Romania, Bulgaria, Czech Republic, Slovakia or Hungary.</a:t>
          </a:r>
          <a:endParaRPr lang="en-US" sz="1800" kern="1200"/>
        </a:p>
      </dsp:txBody>
      <dsp:txXfrm>
        <a:off x="49087" y="3308662"/>
        <a:ext cx="10417426" cy="90736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384299-5221-424C-A999-2D588B64211A}">
      <dsp:nvSpPr>
        <dsp:cNvPr id="0" name=""/>
        <dsp:cNvSpPr/>
      </dsp:nvSpPr>
      <dsp:spPr>
        <a:xfrm>
          <a:off x="0" y="269601"/>
          <a:ext cx="5485437" cy="835379"/>
        </a:xfrm>
        <a:prstGeom prst="round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61 percent of Roma experience housing deprivation.</a:t>
          </a:r>
        </a:p>
      </dsp:txBody>
      <dsp:txXfrm>
        <a:off x="40780" y="310381"/>
        <a:ext cx="5403877" cy="753819"/>
      </dsp:txXfrm>
    </dsp:sp>
    <dsp:sp modelId="{BD69213D-2B1E-4567-A7AF-6B42F9328F24}">
      <dsp:nvSpPr>
        <dsp:cNvPr id="0" name=""/>
        <dsp:cNvSpPr/>
      </dsp:nvSpPr>
      <dsp:spPr>
        <a:xfrm>
          <a:off x="0" y="1165461"/>
          <a:ext cx="5485437" cy="835379"/>
        </a:xfrm>
        <a:prstGeom prst="round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78 percent of Roma live in overcrowded housing.</a:t>
          </a:r>
        </a:p>
      </dsp:txBody>
      <dsp:txXfrm>
        <a:off x="40780" y="1206241"/>
        <a:ext cx="5403877" cy="753819"/>
      </dsp:txXfrm>
    </dsp:sp>
    <dsp:sp modelId="{CA10816F-2644-41FE-A619-DB66583BAC4F}">
      <dsp:nvSpPr>
        <dsp:cNvPr id="0" name=""/>
        <dsp:cNvSpPr/>
      </dsp:nvSpPr>
      <dsp:spPr>
        <a:xfrm>
          <a:off x="0" y="2061321"/>
          <a:ext cx="5485437" cy="835379"/>
        </a:xfrm>
        <a:prstGeom prst="round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43 percent of Roma are discriminated against when trying to buy or rent housing.</a:t>
          </a:r>
        </a:p>
      </dsp:txBody>
      <dsp:txXfrm>
        <a:off x="40780" y="2102101"/>
        <a:ext cx="5403877" cy="753819"/>
      </dsp:txXfrm>
    </dsp:sp>
    <dsp:sp modelId="{0781A91C-A58B-4579-83E8-839743052FD1}">
      <dsp:nvSpPr>
        <dsp:cNvPr id="0" name=""/>
        <dsp:cNvSpPr/>
      </dsp:nvSpPr>
      <dsp:spPr>
        <a:xfrm>
          <a:off x="0" y="2957181"/>
          <a:ext cx="5485437" cy="835379"/>
        </a:xfrm>
        <a:prstGeom prst="round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dirty="0"/>
            <a:t>Many Roma mobile EU citizens experience rough sleeping when arriving in a host country. </a:t>
          </a:r>
          <a:endParaRPr lang="en-US" sz="2100" kern="1200" dirty="0"/>
        </a:p>
      </dsp:txBody>
      <dsp:txXfrm>
        <a:off x="40780" y="2997961"/>
        <a:ext cx="5403877" cy="75381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B00A61-14B7-4A06-B416-1774CBE72A00}">
      <dsp:nvSpPr>
        <dsp:cNvPr id="0" name=""/>
        <dsp:cNvSpPr/>
      </dsp:nvSpPr>
      <dsp:spPr>
        <a:xfrm>
          <a:off x="0" y="90581"/>
          <a:ext cx="10931525" cy="834228"/>
        </a:xfrm>
        <a:prstGeom prst="roundRect">
          <a:avLst/>
        </a:prstGeom>
        <a:solidFill>
          <a:schemeClr val="accent6">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hu-HU" sz="2100" kern="1200" dirty="0"/>
            <a:t>O</a:t>
          </a:r>
          <a:r>
            <a:rPr lang="en-GB" sz="2100" kern="1200" dirty="0"/>
            <a:t>n average, 43% of Roma aged 20 to 64 in the countries surveyed were in paid work in 2021.</a:t>
          </a:r>
          <a:endParaRPr lang="en-US" sz="2100" kern="1200" dirty="0"/>
        </a:p>
      </dsp:txBody>
      <dsp:txXfrm>
        <a:off x="40724" y="131305"/>
        <a:ext cx="10850077" cy="752780"/>
      </dsp:txXfrm>
    </dsp:sp>
    <dsp:sp modelId="{D5BD399B-1CCB-4D92-AAED-21747AE4DB95}">
      <dsp:nvSpPr>
        <dsp:cNvPr id="0" name=""/>
        <dsp:cNvSpPr/>
      </dsp:nvSpPr>
      <dsp:spPr>
        <a:xfrm>
          <a:off x="0" y="985290"/>
          <a:ext cx="10931525" cy="834228"/>
        </a:xfrm>
        <a:prstGeom prst="roundRect">
          <a:avLst/>
        </a:prstGeom>
        <a:solidFill>
          <a:schemeClr val="accent6">
            <a:shade val="50000"/>
            <a:hueOff val="238098"/>
            <a:satOff val="-10709"/>
            <a:lumOff val="1858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dirty="0"/>
            <a:t>Only 28% of Roma women aged 20 to 64 are in employment in comparison with 58% of Roma men</a:t>
          </a:r>
          <a:r>
            <a:rPr lang="hu-HU" sz="2100" kern="1200" dirty="0"/>
            <a:t> in 2021</a:t>
          </a:r>
          <a:r>
            <a:rPr lang="en-GB" sz="2100" kern="1200" dirty="0"/>
            <a:t>. This gap is similar to that observed in 2016. </a:t>
          </a:r>
          <a:endParaRPr lang="en-US" sz="2100" kern="1200" dirty="0"/>
        </a:p>
      </dsp:txBody>
      <dsp:txXfrm>
        <a:off x="40724" y="1026014"/>
        <a:ext cx="10850077" cy="752780"/>
      </dsp:txXfrm>
    </dsp:sp>
    <dsp:sp modelId="{48DB8C1D-6606-44BE-96B7-D04117D91FD7}">
      <dsp:nvSpPr>
        <dsp:cNvPr id="0" name=""/>
        <dsp:cNvSpPr/>
      </dsp:nvSpPr>
      <dsp:spPr>
        <a:xfrm>
          <a:off x="0" y="1879998"/>
          <a:ext cx="10931525" cy="834228"/>
        </a:xfrm>
        <a:prstGeom prst="roundRect">
          <a:avLst/>
        </a:prstGeom>
        <a:solidFill>
          <a:schemeClr val="accent6">
            <a:shade val="50000"/>
            <a:hueOff val="476196"/>
            <a:satOff val="-21418"/>
            <a:lumOff val="371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dirty="0"/>
            <a:t>The gender employment gap reached on average 31 percentage points in 2021 . This is a negative trend compared with 2016, as the gender gap was, on average, 27 percentage points in 2016. </a:t>
          </a:r>
          <a:endParaRPr lang="en-US" sz="2100" kern="1200" dirty="0"/>
        </a:p>
      </dsp:txBody>
      <dsp:txXfrm>
        <a:off x="40724" y="1920722"/>
        <a:ext cx="10850077" cy="752780"/>
      </dsp:txXfrm>
    </dsp:sp>
    <dsp:sp modelId="{03748EFE-DF1D-4630-A0BF-F7D38BE1912F}">
      <dsp:nvSpPr>
        <dsp:cNvPr id="0" name=""/>
        <dsp:cNvSpPr/>
      </dsp:nvSpPr>
      <dsp:spPr>
        <a:xfrm>
          <a:off x="0" y="2774706"/>
          <a:ext cx="10931525" cy="834228"/>
        </a:xfrm>
        <a:prstGeom prst="roundRect">
          <a:avLst/>
        </a:prstGeom>
        <a:solidFill>
          <a:schemeClr val="accent6">
            <a:shade val="50000"/>
            <a:hueOff val="476196"/>
            <a:satOff val="-21418"/>
            <a:lumOff val="371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dirty="0"/>
            <a:t>On average, even more Roma aged 16–24 were NEET in 2021 than in 2016 </a:t>
          </a:r>
          <a:endParaRPr lang="en-US" sz="2100" kern="1200" dirty="0"/>
        </a:p>
      </dsp:txBody>
      <dsp:txXfrm>
        <a:off x="40724" y="2815430"/>
        <a:ext cx="10850077" cy="752780"/>
      </dsp:txXfrm>
    </dsp:sp>
    <dsp:sp modelId="{0D45DFD7-9639-47C4-BC9C-2210CA71B95D}">
      <dsp:nvSpPr>
        <dsp:cNvPr id="0" name=""/>
        <dsp:cNvSpPr/>
      </dsp:nvSpPr>
      <dsp:spPr>
        <a:xfrm>
          <a:off x="0" y="3669414"/>
          <a:ext cx="10931525" cy="834228"/>
        </a:xfrm>
        <a:prstGeom prst="roundRect">
          <a:avLst/>
        </a:prstGeom>
        <a:solidFill>
          <a:schemeClr val="accent6">
            <a:shade val="50000"/>
            <a:hueOff val="238098"/>
            <a:satOff val="-10709"/>
            <a:lumOff val="1858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dirty="0"/>
            <a:t>One out of three Roma older than 16 had experienced discrimination due to being Roma when looking for work in the last 12 months before the study.</a:t>
          </a:r>
          <a:endParaRPr lang="en-US" sz="2100" kern="1200" dirty="0"/>
        </a:p>
      </dsp:txBody>
      <dsp:txXfrm>
        <a:off x="40724" y="3710138"/>
        <a:ext cx="10850077" cy="75278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011494-702D-42A4-B373-4A818E2E6AF9}">
      <dsp:nvSpPr>
        <dsp:cNvPr id="0" name=""/>
        <dsp:cNvSpPr/>
      </dsp:nvSpPr>
      <dsp:spPr>
        <a:xfrm>
          <a:off x="0" y="1499"/>
          <a:ext cx="5494586"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6DF3844D-FF16-4705-A72F-FDE2BA77EA44}">
      <dsp:nvSpPr>
        <dsp:cNvPr id="0" name=""/>
        <dsp:cNvSpPr/>
      </dsp:nvSpPr>
      <dsp:spPr>
        <a:xfrm>
          <a:off x="0" y="1499"/>
          <a:ext cx="5494586" cy="14079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GB" sz="2000" kern="1200" dirty="0"/>
            <a:t>Roma populations have a markedly lower life expectancy than the general population in Europe: in 2014, their life expectancy was estimated to be between five and 20 years less than the average.</a:t>
          </a:r>
          <a:endParaRPr lang="en-US" sz="2000" kern="1200" dirty="0"/>
        </a:p>
      </dsp:txBody>
      <dsp:txXfrm>
        <a:off x="0" y="1499"/>
        <a:ext cx="5494586" cy="1407988"/>
      </dsp:txXfrm>
    </dsp:sp>
    <dsp:sp modelId="{E58F5002-363B-4E5D-BFEC-91E16CF8DC38}">
      <dsp:nvSpPr>
        <dsp:cNvPr id="0" name=""/>
        <dsp:cNvSpPr/>
      </dsp:nvSpPr>
      <dsp:spPr>
        <a:xfrm>
          <a:off x="0" y="1409487"/>
          <a:ext cx="5494586"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1C49143B-4B5A-4DCD-9C47-725C20A5D8BA}">
      <dsp:nvSpPr>
        <dsp:cNvPr id="0" name=""/>
        <dsp:cNvSpPr/>
      </dsp:nvSpPr>
      <dsp:spPr>
        <a:xfrm>
          <a:off x="0" y="1409487"/>
          <a:ext cx="5494586" cy="14079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GB" sz="2000" kern="1200" dirty="0"/>
            <a:t>On average, Roma women live 11 years less than women in the general population, and Roma men live 9.1 years less than men in the general population. </a:t>
          </a:r>
          <a:endParaRPr lang="en-US" sz="2000" kern="1200" dirty="0"/>
        </a:p>
      </dsp:txBody>
      <dsp:txXfrm>
        <a:off x="0" y="1409487"/>
        <a:ext cx="5494586" cy="1407988"/>
      </dsp:txXfrm>
    </dsp:sp>
    <dsp:sp modelId="{6237CF24-8651-4FAC-9D2F-3D030A592F54}">
      <dsp:nvSpPr>
        <dsp:cNvPr id="0" name=""/>
        <dsp:cNvSpPr/>
      </dsp:nvSpPr>
      <dsp:spPr>
        <a:xfrm>
          <a:off x="0" y="2817476"/>
          <a:ext cx="5494586"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5E33FC53-4FD6-40BC-89D3-3E6F97D925FB}">
      <dsp:nvSpPr>
        <dsp:cNvPr id="0" name=""/>
        <dsp:cNvSpPr/>
      </dsp:nvSpPr>
      <dsp:spPr>
        <a:xfrm>
          <a:off x="0" y="2817476"/>
          <a:ext cx="5494586" cy="14079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GB" sz="2000" kern="1200" dirty="0"/>
            <a:t>On average, 75% of Roma report that they had health insurance in their country of origin, in 2021.</a:t>
          </a:r>
          <a:endParaRPr lang="en-US" sz="2000" kern="1200" dirty="0"/>
        </a:p>
      </dsp:txBody>
      <dsp:txXfrm>
        <a:off x="0" y="2817476"/>
        <a:ext cx="5494586" cy="1407988"/>
      </dsp:txXfrm>
    </dsp:sp>
    <dsp:sp modelId="{0EA58126-2F80-4AC6-B5CD-470F2A54475A}">
      <dsp:nvSpPr>
        <dsp:cNvPr id="0" name=""/>
        <dsp:cNvSpPr/>
      </dsp:nvSpPr>
      <dsp:spPr>
        <a:xfrm>
          <a:off x="0" y="4225464"/>
          <a:ext cx="5494586"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E5510B1A-9C9C-4D46-A1CF-2A450479EDD5}">
      <dsp:nvSpPr>
        <dsp:cNvPr id="0" name=""/>
        <dsp:cNvSpPr/>
      </dsp:nvSpPr>
      <dsp:spPr>
        <a:xfrm>
          <a:off x="0" y="4225464"/>
          <a:ext cx="5489220" cy="21738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hu-HU" sz="2000" kern="1200" dirty="0"/>
            <a:t>Roma </a:t>
          </a:r>
          <a:r>
            <a:rPr lang="en-GB" sz="2000" kern="1200" dirty="0"/>
            <a:t>were</a:t>
          </a:r>
          <a:r>
            <a:rPr lang="hu-HU" sz="2000" kern="1200" dirty="0"/>
            <a:t> hit the most by the Covid-19 pandemic</a:t>
          </a:r>
          <a:r>
            <a:rPr lang="en-GB" sz="2000" kern="1200" dirty="0"/>
            <a:t>; resulting from the </a:t>
          </a:r>
          <a:r>
            <a:rPr lang="hu-HU" sz="2000" kern="1200" dirty="0"/>
            <a:t>stigmati</a:t>
          </a:r>
          <a:r>
            <a:rPr lang="en-GB" sz="2000" kern="1200" dirty="0"/>
            <a:t>s</a:t>
          </a:r>
          <a:r>
            <a:rPr lang="hu-HU" sz="2000" kern="1200" dirty="0"/>
            <a:t>ation of Rom</a:t>
          </a:r>
          <a:r>
            <a:rPr lang="en-GB" sz="2000" kern="1200" dirty="0"/>
            <a:t>a</a:t>
          </a:r>
          <a:r>
            <a:rPr lang="hu-HU" sz="2000" kern="1200" dirty="0"/>
            <a:t> municipalities/police closing </a:t>
          </a:r>
          <a:r>
            <a:rPr lang="en-GB" sz="2000" kern="1200" dirty="0"/>
            <a:t>entire</a:t>
          </a:r>
          <a:r>
            <a:rPr lang="hu-HU" sz="2000" kern="1200" dirty="0"/>
            <a:t> settlements, discrimination in the health care systems, lack of financial means to buy medicine, etc. </a:t>
          </a:r>
          <a:endParaRPr lang="en-US" sz="2000" kern="1200" dirty="0"/>
        </a:p>
      </dsp:txBody>
      <dsp:txXfrm>
        <a:off x="0" y="4225464"/>
        <a:ext cx="5489220" cy="2173835"/>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A910F39-939F-AC3A-4416-C250EDF8840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FFA0616C-7908-992C-6A81-61CF371FC3D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739AA3D-931B-4B78-9562-7EB6F9697A50}" type="datetimeFigureOut">
              <a:rPr lang="en-GB" smtClean="0"/>
              <a:t>12/05/2023</a:t>
            </a:fld>
            <a:endParaRPr lang="en-GB"/>
          </a:p>
        </p:txBody>
      </p:sp>
      <p:sp>
        <p:nvSpPr>
          <p:cNvPr id="4" name="Footer Placeholder 3">
            <a:extLst>
              <a:ext uri="{FF2B5EF4-FFF2-40B4-BE49-F238E27FC236}">
                <a16:creationId xmlns:a16="http://schemas.microsoft.com/office/drawing/2014/main" id="{D0C6E3BB-683D-88DF-F8A8-C4475B53349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573F1E30-3EEC-41BE-24E8-DB303750EF6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5A6D51E-BEC4-4F3E-96A2-42F521893AB4}" type="slidenum">
              <a:rPr lang="en-GB" smtClean="0"/>
              <a:t>‹#›</a:t>
            </a:fld>
            <a:endParaRPr lang="en-GB"/>
          </a:p>
        </p:txBody>
      </p:sp>
    </p:spTree>
    <p:extLst>
      <p:ext uri="{BB962C8B-B14F-4D97-AF65-F5344CB8AC3E}">
        <p14:creationId xmlns:p14="http://schemas.microsoft.com/office/powerpoint/2010/main" val="41101481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83DB6E-1F70-4917-9CDD-80F28D4C65D9}" type="datetimeFigureOut">
              <a:rPr lang="en-US" smtClean="0"/>
              <a:t>5/12/2023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EB0C48-1CD8-4415-97AF-0187712161DE}" type="slidenum">
              <a:rPr lang="en-US" smtClean="0"/>
              <a:t>‹#›</a:t>
            </a:fld>
            <a:endParaRPr lang="en-US"/>
          </a:p>
        </p:txBody>
      </p:sp>
    </p:spTree>
    <p:extLst>
      <p:ext uri="{BB962C8B-B14F-4D97-AF65-F5344CB8AC3E}">
        <p14:creationId xmlns:p14="http://schemas.microsoft.com/office/powerpoint/2010/main" val="8889033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hmd.org.uk/resource/2-august-1944-zigeunernacht-2/"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coe.int/en/web/roma-and-travellers/-/16-may-1944-a-day-to-remember"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coe.int/en/web/impact-convention-human-rights/-/forced-sterilisation-of-roma-woman-leads-to-stricter-rules-on-consent-to-treatment"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https://www.opendemocracy.net/en/can-europe-make-it/racisms-cruelest-cut-coercive-sterilization-of-roman/" TargetMode="Externa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fra.europa.eu/en/news/2022/80-roma-live-poverty#:~:text=Roma%20across%20Europe%20continue%20to,and%20job%20prospects%20are%20poor" TargetMode="External"/><Relationship Id="rId2" Type="http://schemas.openxmlformats.org/officeDocument/2006/relationships/slide" Target="../slides/slide18.xml"/><Relationship Id="rId1" Type="http://schemas.openxmlformats.org/officeDocument/2006/relationships/notesMaster" Target="../notesMasters/notesMaster1.xml"/><Relationship Id="rId4" Type="http://schemas.openxmlformats.org/officeDocument/2006/relationships/hyperlink" Target="https://ejatlas.org/conflict/pata-rat-landfill-cluj-napoca-romania" TargetMode="Externa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fra.europa.eu/ro/publication/2020/roma-travellers-survey?uncached=" TargetMode="External"/><Relationship Id="rId2" Type="http://schemas.openxmlformats.org/officeDocument/2006/relationships/slide" Target="../slides/slide19.xml"/><Relationship Id="rId1" Type="http://schemas.openxmlformats.org/officeDocument/2006/relationships/notesMaster" Target="../notesMasters/notesMaster1.xml"/><Relationship Id="rId5" Type="http://schemas.openxmlformats.org/officeDocument/2006/relationships/hyperlink" Target="https://news.un.org/en/story/2022/04/1115752" TargetMode="External"/><Relationship Id="rId4" Type="http://schemas.openxmlformats.org/officeDocument/2006/relationships/hyperlink" Target="http://www.errc.org/roma-rights-journal/anti-romani-speech-in-europes-public-space--the-mechanism-of-hate-speech"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humanium.org/en/ending-discrimination-against-roma-children/" TargetMode="External"/><Relationship Id="rId2" Type="http://schemas.openxmlformats.org/officeDocument/2006/relationships/slide" Target="../slides/slide21.xml"/><Relationship Id="rId1" Type="http://schemas.openxmlformats.org/officeDocument/2006/relationships/notesMaster" Target="../notesMasters/notesMaster1.xml"/><Relationship Id="rId5" Type="http://schemas.openxmlformats.org/officeDocument/2006/relationships/hyperlink" Target="https://fra.europa.eu/en/publication/2020/roma-travellers-survey" TargetMode="External"/><Relationship Id="rId4" Type="http://schemas.openxmlformats.org/officeDocument/2006/relationships/hyperlink" Target="https://www.humanium.org/en/school-segregation-of-roma-children-discrimination-in-education-in-hungary/"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ergonetwork.org/wp-content/uploads/2021/11/11-Housing-and-assistance-for-the-homeless-2.pdf" TargetMode="External"/><Relationship Id="rId2" Type="http://schemas.openxmlformats.org/officeDocument/2006/relationships/slide" Target="../slides/slide23.xml"/><Relationship Id="rId1" Type="http://schemas.openxmlformats.org/officeDocument/2006/relationships/notesMaster" Target="../notesMasters/notesMaster1.xml"/><Relationship Id="rId4" Type="http://schemas.openxmlformats.org/officeDocument/2006/relationships/hyperlink" Target="https://www.feantsa.org/en/newsletter/2020/12/18/homeless-in-europe-magazine-winter-2020?bcParent=27" TargetMode="Externa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fra.europa.eu/en/publication/2022/roma-survey-findings"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errc.org/cikk.php?cikk=1935"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rroma.org/roma-history/migration-map/"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rm.coe.int/the-great-gypsy-round-up-in-spain-factsheets-on-romani-history/16808b1a7d"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rm.coe.int/austro-hungarian-empire-factsheets-on-romani-history/16808b19ed"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rm.coe.int/second-migration-factsheets-on-romani-history/16808b1a86"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rm.coe.int/state-policies-under-communism-factsheets-on-romani-history/16808b1c58"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2DEB0C48-1CD8-4415-97AF-0187712161DE}" type="slidenum">
              <a:rPr lang="en-US" smtClean="0"/>
              <a:t>1</a:t>
            </a:fld>
            <a:endParaRPr lang="en-US"/>
          </a:p>
        </p:txBody>
      </p:sp>
      <p:sp>
        <p:nvSpPr>
          <p:cNvPr id="5" name="Notes Placeholder 4">
            <a:extLst>
              <a:ext uri="{FF2B5EF4-FFF2-40B4-BE49-F238E27FC236}">
                <a16:creationId xmlns:a16="http://schemas.microsoft.com/office/drawing/2014/main" id="{30CC68A5-7140-B48D-ABEC-A6D0B2D3CAC7}"/>
              </a:ext>
            </a:extLst>
          </p:cNvPr>
          <p:cNvSpPr>
            <a:spLocks noGrp="1"/>
          </p:cNvSpPr>
          <p:nvPr>
            <p:ph type="body" idx="1"/>
          </p:nvPr>
        </p:nvSpPr>
        <p:spPr/>
        <p:txBody>
          <a:bodyPr/>
          <a:lstStyle/>
          <a:p>
            <a:pPr algn="just">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Hello and welcome to our newest tool for </a:t>
            </a:r>
            <a:r>
              <a:rPr lang="en-GB" dirty="0">
                <a:latin typeface="Calibri" panose="020F0502020204030204" pitchFamily="34" charset="0"/>
                <a:ea typeface="Calibri" panose="020F0502020204030204" pitchFamily="34" charset="0"/>
                <a:cs typeface="Times New Roman" panose="02020603050405020304" pitchFamily="18" charset="0"/>
              </a:rPr>
              <a:t>professionals supporting destitute mobile EU citizens. </a:t>
            </a:r>
          </a:p>
          <a:p>
            <a:pPr algn="just"/>
            <a:r>
              <a:rPr lang="en-GB" dirty="0">
                <a:latin typeface="Calibri" panose="020F0502020204030204" pitchFamily="34" charset="0"/>
                <a:ea typeface="Calibri" panose="020F0502020204030204" pitchFamily="34" charset="0"/>
                <a:cs typeface="Times New Roman" panose="02020603050405020304" pitchFamily="18" charset="0"/>
              </a:rPr>
              <a:t>This is a series of five training modules focusing on Roma history and culture, designed for professionals working to protect and promote the rights of destitute mobile EU citizens, among who many have a Roma background. Each module focuses on a particular topic.</a:t>
            </a:r>
          </a:p>
          <a:p>
            <a:pPr algn="just"/>
            <a:endParaRPr lang="en-GB" dirty="0">
              <a:latin typeface="Calibri" panose="020F0502020204030204" pitchFamily="34" charset="0"/>
              <a:ea typeface="Calibri" panose="020F0502020204030204" pitchFamily="34" charset="0"/>
              <a:cs typeface="Times New Roman" panose="02020603050405020304" pitchFamily="18" charset="0"/>
            </a:endParaRPr>
          </a:p>
          <a:p>
            <a:pPr algn="just"/>
            <a:r>
              <a:rPr lang="en-GB" dirty="0">
                <a:latin typeface="Calibri" panose="020F0502020204030204" pitchFamily="34" charset="0"/>
                <a:ea typeface="Calibri" panose="020F0502020204030204" pitchFamily="34" charset="0"/>
                <a:cs typeface="Times New Roman" panose="02020603050405020304" pitchFamily="18" charset="0"/>
              </a:rPr>
              <a:t>The first covers the history of Roma and the discrimination they have faced in the past and at present. Module number two explains the role of Civil Society Organisations in upholding Roma rights. The third deals with the intersection of being Roma with other factors of discrimination, like gender and sexual orientation. Module number four goes deeper on the particular challenges that Roma who migrate to other European countries are faced with. Finally, the last of these modules presents good practices in supporting Roma mobile EU citizens who are experiencing homelessness.</a:t>
            </a:r>
          </a:p>
          <a:p>
            <a:pPr algn="just"/>
            <a:endParaRPr lang="en-GB" dirty="0">
              <a:latin typeface="Calibri" panose="020F0502020204030204" pitchFamily="34" charset="0"/>
              <a:ea typeface="Calibri" panose="020F0502020204030204" pitchFamily="34" charset="0"/>
              <a:cs typeface="Times New Roman" panose="02020603050405020304" pitchFamily="18" charset="0"/>
            </a:endParaRPr>
          </a:p>
          <a:p>
            <a:pPr algn="just"/>
            <a:r>
              <a:rPr lang="en-GB" dirty="0">
                <a:latin typeface="Calibri" panose="020F0502020204030204" pitchFamily="34" charset="0"/>
                <a:ea typeface="Calibri" panose="020F0502020204030204" pitchFamily="34" charset="0"/>
                <a:cs typeface="Times New Roman" panose="02020603050405020304" pitchFamily="18" charset="0"/>
              </a:rPr>
              <a:t>We hope you will enjoy the modules and find this tool useful!</a:t>
            </a:r>
          </a:p>
          <a:p>
            <a:endParaRPr lang="fr-BE" dirty="0"/>
          </a:p>
        </p:txBody>
      </p:sp>
    </p:spTree>
    <p:extLst>
      <p:ext uri="{BB962C8B-B14F-4D97-AF65-F5344CB8AC3E}">
        <p14:creationId xmlns:p14="http://schemas.microsoft.com/office/powerpoint/2010/main" val="39027576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281223"/>
            <a:ext cx="5486400" cy="4633383"/>
          </a:xfrm>
        </p:spPr>
        <p:txBody>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lang="en-GB" dirty="0"/>
              <a:t>Towards the middle of the 19th century, an abolitionist movement emerged in Europe, joined by</a:t>
            </a:r>
            <a:r>
              <a:rPr lang="en-US" dirty="0"/>
              <a:t> the young Romanian elite; t</a:t>
            </a:r>
            <a:r>
              <a:rPr lang="en-GB" dirty="0"/>
              <a:t>he figure of the “g*</a:t>
            </a:r>
            <a:r>
              <a:rPr lang="en-GB" dirty="0" err="1"/>
              <a:t>psy</a:t>
            </a:r>
            <a:r>
              <a:rPr lang="en-GB" dirty="0"/>
              <a:t>” became a frequent subject in newspaper articles, poetry,</a:t>
            </a:r>
            <a:r>
              <a:rPr lang="hu-HU" dirty="0"/>
              <a:t> </a:t>
            </a:r>
            <a:r>
              <a:rPr lang="en-GB" dirty="0"/>
              <a:t>literature, and plays while European intellectuals drew attention to the plight of slavery within the continent. Influenced by the wider access to </a:t>
            </a:r>
            <a:r>
              <a:rPr lang="en-US" dirty="0"/>
              <a:t>education in the Principalities, as well as an increasing number of Romanians studying abroad, particularly in France where they were exposed to the French revolution ideas, at their return Romanian young nobility initiated the abolishment of slavery in the 1840s. The transition was slow and even continued after 1856, the year of the formal abolition. </a:t>
            </a:r>
            <a:endParaRPr lang="en-GB" dirty="0"/>
          </a:p>
          <a:p>
            <a:pPr marL="0" marR="0" lvl="0" indent="0" algn="just" defTabSz="914400" rtl="0" eaLnBrk="1" fontAlgn="auto" latinLnBrk="0" hangingPunct="1">
              <a:spcBef>
                <a:spcPts val="600"/>
              </a:spcBef>
              <a:buClrTx/>
              <a:buSzTx/>
              <a:buFontTx/>
              <a:buNone/>
              <a:tabLst/>
              <a:defRPr/>
            </a:pPr>
            <a:r>
              <a:rPr lang="en-GB" b="1" dirty="0"/>
              <a:t>Once the emancipation of slaves had been achieved, it raised – and still raises today – the issue of Roma people’s integration into the social and economic life of Romania.</a:t>
            </a:r>
            <a:r>
              <a:rPr lang="hu-HU" b="1" dirty="0"/>
              <a:t> </a:t>
            </a:r>
            <a:endParaRPr lang="en-GB" b="1" dirty="0"/>
          </a:p>
          <a:p>
            <a:pPr marL="0" marR="0" lvl="0" indent="0" algn="just" defTabSz="914400" rtl="0" eaLnBrk="1" fontAlgn="auto" latinLnBrk="0" hangingPunct="1">
              <a:spcBef>
                <a:spcPts val="600"/>
              </a:spcBef>
              <a:buClrTx/>
              <a:buSzTx/>
              <a:buFontTx/>
              <a:buNone/>
              <a:tabLst/>
              <a:defRPr/>
            </a:pPr>
            <a:r>
              <a:rPr lang="en-GB" dirty="0"/>
              <a:t>Traces of slavery persisted in the memories of former masters and their slaves, and the period of slavery has marked relations between the descendants of these two social strata to this day. Furthermore, the abolition of slavery was done with compensation of the owners, while the newly freed people were left to wander – many returned to work for their former owners as they had no other means to support themselves. This resulted into exploitation of the Roma workforce. </a:t>
            </a:r>
          </a:p>
          <a:p>
            <a:pPr marL="0" marR="0" lvl="0" indent="0" algn="just" defTabSz="914400" rtl="0" eaLnBrk="1" fontAlgn="auto" latinLnBrk="0" hangingPunct="1">
              <a:spcBef>
                <a:spcPts val="600"/>
              </a:spcBef>
              <a:buClrTx/>
              <a:buSzTx/>
              <a:buFontTx/>
              <a:buNone/>
              <a:tabLst/>
              <a:defRPr/>
            </a:pPr>
            <a:r>
              <a:rPr lang="en-GB" dirty="0"/>
              <a:t>In the mid-19th century, when slavery was officially abolished, a large number of Roma left the country and migrated to Central and Western Europe as well as to America.</a:t>
            </a:r>
            <a:endParaRPr lang="hu-HU" dirty="0"/>
          </a:p>
          <a:p>
            <a:pPr algn="just">
              <a:spcBef>
                <a:spcPts val="600"/>
              </a:spcBef>
            </a:pPr>
            <a:r>
              <a:rPr lang="en-GB" dirty="0"/>
              <a:t> </a:t>
            </a:r>
            <a:endParaRPr lang="en-US" dirty="0"/>
          </a:p>
        </p:txBody>
      </p:sp>
      <p:sp>
        <p:nvSpPr>
          <p:cNvPr id="4" name="Slide Number Placeholder 3"/>
          <p:cNvSpPr>
            <a:spLocks noGrp="1"/>
          </p:cNvSpPr>
          <p:nvPr>
            <p:ph type="sldNum" sz="quarter" idx="5"/>
          </p:nvPr>
        </p:nvSpPr>
        <p:spPr/>
        <p:txBody>
          <a:bodyPr/>
          <a:lstStyle/>
          <a:p>
            <a:fld id="{2DEB0C48-1CD8-4415-97AF-0187712161DE}" type="slidenum">
              <a:rPr lang="en-US" smtClean="0"/>
              <a:t>10</a:t>
            </a:fld>
            <a:endParaRPr lang="en-US"/>
          </a:p>
        </p:txBody>
      </p:sp>
    </p:spTree>
    <p:extLst>
      <p:ext uri="{BB962C8B-B14F-4D97-AF65-F5344CB8AC3E}">
        <p14:creationId xmlns:p14="http://schemas.microsoft.com/office/powerpoint/2010/main" val="6794139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281223"/>
            <a:ext cx="5486400" cy="4633383"/>
          </a:xfrm>
        </p:spPr>
        <p:txBody>
          <a:bodyPr/>
          <a:lstStyle/>
          <a:p>
            <a:pPr algn="just">
              <a:spcBef>
                <a:spcPts val="600"/>
              </a:spcBef>
            </a:pPr>
            <a:r>
              <a:rPr lang="en-US" dirty="0"/>
              <a:t>Scholars have </a:t>
            </a:r>
            <a:r>
              <a:rPr lang="en-US" dirty="0" err="1"/>
              <a:t>analysed</a:t>
            </a:r>
            <a:r>
              <a:rPr lang="en-US" dirty="0"/>
              <a:t> the history of slavery in Romanian Principalities, trying to identify how and why Roma were enslaved. Though there are different theories formulated, we find the following two explanations pertinent:</a:t>
            </a:r>
          </a:p>
          <a:p>
            <a:pPr lvl="0" algn="just">
              <a:spcBef>
                <a:spcPts val="600"/>
              </a:spcBef>
            </a:pPr>
            <a:r>
              <a:rPr lang="en-US" dirty="0"/>
              <a:t>Firstly, </a:t>
            </a:r>
            <a:r>
              <a:rPr lang="en-US" b="0" u="none" dirty="0"/>
              <a:t>the economic explanation that </a:t>
            </a:r>
            <a:r>
              <a:rPr lang="en-US" dirty="0"/>
              <a:t>Roma people were considered a very important source of income. “Roma were the only ones who worked best with metals, wood and other materials in a professional manner.”</a:t>
            </a:r>
          </a:p>
          <a:p>
            <a:pPr lvl="0" algn="just">
              <a:spcBef>
                <a:spcPts val="600"/>
              </a:spcBef>
            </a:pPr>
            <a:r>
              <a:rPr lang="en-US" dirty="0"/>
              <a:t>Secondly, the orthodox church and religion is considered to have played a major role. According to Roma historian </a:t>
            </a:r>
            <a:r>
              <a:rPr lang="en-US" dirty="0" err="1"/>
              <a:t>Petre</a:t>
            </a:r>
            <a:r>
              <a:rPr lang="en-US" dirty="0"/>
              <a:t> </a:t>
            </a:r>
            <a:r>
              <a:rPr lang="en-US" dirty="0" err="1"/>
              <a:t>Petcuţ</a:t>
            </a:r>
            <a:r>
              <a:rPr lang="en-US" dirty="0"/>
              <a:t>, the Orthodox Church played a crucial role in what he calls the “birth of the institution of slavery” in the Romanian principalities by exploiting the status of Roma as a highly skilled workers who were newly arrived in the territory, thus seen as outsiders, and especially not Christians (</a:t>
            </a:r>
            <a:r>
              <a:rPr lang="en-US" dirty="0" err="1"/>
              <a:t>Petre</a:t>
            </a:r>
            <a:r>
              <a:rPr lang="en-US" dirty="0"/>
              <a:t> </a:t>
            </a:r>
            <a:r>
              <a:rPr lang="en-US" dirty="0" err="1"/>
              <a:t>Petcut</a:t>
            </a:r>
            <a:r>
              <a:rPr lang="en-US" dirty="0"/>
              <a:t>, Roma: Slavery and Freedom, National Roma Culture Center, 2015). </a:t>
            </a:r>
          </a:p>
        </p:txBody>
      </p:sp>
      <p:sp>
        <p:nvSpPr>
          <p:cNvPr id="4" name="Slide Number Placeholder 3"/>
          <p:cNvSpPr>
            <a:spLocks noGrp="1"/>
          </p:cNvSpPr>
          <p:nvPr>
            <p:ph type="sldNum" sz="quarter" idx="5"/>
          </p:nvPr>
        </p:nvSpPr>
        <p:spPr/>
        <p:txBody>
          <a:bodyPr/>
          <a:lstStyle/>
          <a:p>
            <a:fld id="{2DEB0C48-1CD8-4415-97AF-0187712161DE}" type="slidenum">
              <a:rPr lang="en-US" smtClean="0"/>
              <a:t>11</a:t>
            </a:fld>
            <a:endParaRPr lang="en-US"/>
          </a:p>
        </p:txBody>
      </p:sp>
    </p:spTree>
    <p:extLst>
      <p:ext uri="{BB962C8B-B14F-4D97-AF65-F5344CB8AC3E}">
        <p14:creationId xmlns:p14="http://schemas.microsoft.com/office/powerpoint/2010/main" val="27938443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eaLnBrk="1" hangingPunct="1"/>
            <a:r>
              <a:rPr lang="en-US" altLang="pl-PL" sz="1200" dirty="0"/>
              <a:t>Roma persecution under the Holocaust resulted in between 500,000 - 1.5 million victims.</a:t>
            </a:r>
          </a:p>
          <a:p>
            <a:pPr algn="just" eaLnBrk="1" hangingPunct="1"/>
            <a:endParaRPr lang="en-US" altLang="pl-PL" sz="1200" dirty="0"/>
          </a:p>
          <a:p>
            <a:pPr algn="just" eaLnBrk="1" hangingPunct="1"/>
            <a:r>
              <a:rPr lang="en-US" altLang="pl-PL" sz="1200" dirty="0"/>
              <a:t>During 1939-1940, Reinhard  Heydrich </a:t>
            </a:r>
            <a:r>
              <a:rPr lang="en-US" altLang="pl-PL" sz="1200" dirty="0" err="1"/>
              <a:t>organise</a:t>
            </a:r>
            <a:r>
              <a:rPr lang="pl-PL" altLang="pl-PL" sz="1200" dirty="0"/>
              <a:t>d</a:t>
            </a:r>
            <a:r>
              <a:rPr lang="en-US" altLang="pl-PL" sz="1200" dirty="0"/>
              <a:t> a </a:t>
            </a:r>
            <a:r>
              <a:rPr lang="pl-PL" altLang="pl-PL" sz="1200" dirty="0"/>
              <a:t>series of</a:t>
            </a:r>
            <a:r>
              <a:rPr lang="en-US" altLang="pl-PL" sz="1200" dirty="0"/>
              <a:t> conference</a:t>
            </a:r>
            <a:r>
              <a:rPr lang="pl-PL" altLang="pl-PL" sz="1200" dirty="0"/>
              <a:t>s</a:t>
            </a:r>
            <a:r>
              <a:rPr lang="en-US" altLang="pl-PL" sz="1200" dirty="0"/>
              <a:t> for </a:t>
            </a:r>
            <a:r>
              <a:rPr lang="pl-PL" altLang="pl-PL" sz="1200" dirty="0"/>
              <a:t>the </a:t>
            </a:r>
            <a:r>
              <a:rPr lang="en-US" altLang="pl-PL" sz="1200" dirty="0"/>
              <a:t>SS officers and police chiefs “in order to establish similar procedure for all units involved in carrying out the resettlement </a:t>
            </a:r>
            <a:r>
              <a:rPr lang="en-US" altLang="pl-PL" sz="1200" dirty="0" err="1"/>
              <a:t>programmes</a:t>
            </a:r>
            <a:r>
              <a:rPr lang="en-US" altLang="pl-PL" sz="1200" dirty="0"/>
              <a:t> decreed by Hitler”, in consequence of which “in short time the g*</a:t>
            </a:r>
            <a:r>
              <a:rPr lang="en-US" altLang="pl-PL" sz="1200" dirty="0" err="1"/>
              <a:t>psy</a:t>
            </a:r>
            <a:r>
              <a:rPr lang="en-US" altLang="pl-PL" sz="1200" dirty="0"/>
              <a:t> Question as regards Greater Germany will be radically resolved.” In 1940 deportations to the occupied territories of Poland (2,500 German Sinti and Roma) started, and were later postponed. Deportees who did not manage to escape were murdered in summary executions in 1942-1943.</a:t>
            </a:r>
          </a:p>
          <a:p>
            <a:pPr algn="just"/>
            <a:endParaRPr lang="en-US" altLang="pl-PL" sz="1200" dirty="0"/>
          </a:p>
          <a:p>
            <a:pPr algn="just"/>
            <a:r>
              <a:rPr lang="en-US" altLang="pl-PL" sz="1200" dirty="0"/>
              <a:t>In 1941, the deportations of the Austrian Sinti and Roma to the Jewish ghetto (a total of 5,000 persons) took place. In the ghetto, 500 persons died of typhoid. In January 1942, the remaining Roma were killed in </a:t>
            </a:r>
            <a:r>
              <a:rPr lang="en-US" altLang="pl-PL" sz="1200" dirty="0" err="1"/>
              <a:t>Chelmno</a:t>
            </a:r>
            <a:r>
              <a:rPr lang="en-US" altLang="pl-PL" sz="1200" dirty="0"/>
              <a:t> (</a:t>
            </a:r>
            <a:r>
              <a:rPr lang="en-US" altLang="pl-PL" sz="1200" dirty="0" err="1"/>
              <a:t>Kulmhof</a:t>
            </a:r>
            <a:r>
              <a:rPr lang="en-US" altLang="pl-PL" sz="1200" dirty="0"/>
              <a:t>) death camp by carbon monoxide in specially adjusted vans. </a:t>
            </a:r>
          </a:p>
          <a:p>
            <a:endParaRPr lang="en-US" dirty="0"/>
          </a:p>
        </p:txBody>
      </p:sp>
      <p:sp>
        <p:nvSpPr>
          <p:cNvPr id="4" name="Slide Number Placeholder 3"/>
          <p:cNvSpPr>
            <a:spLocks noGrp="1"/>
          </p:cNvSpPr>
          <p:nvPr>
            <p:ph type="sldNum" sz="quarter" idx="5"/>
          </p:nvPr>
        </p:nvSpPr>
        <p:spPr/>
        <p:txBody>
          <a:bodyPr/>
          <a:lstStyle/>
          <a:p>
            <a:fld id="{2DEB0C48-1CD8-4415-97AF-0187712161DE}" type="slidenum">
              <a:rPr lang="en-US" smtClean="0"/>
              <a:t>12</a:t>
            </a:fld>
            <a:endParaRPr lang="en-US"/>
          </a:p>
        </p:txBody>
      </p:sp>
    </p:spTree>
    <p:extLst>
      <p:ext uri="{BB962C8B-B14F-4D97-AF65-F5344CB8AC3E}">
        <p14:creationId xmlns:p14="http://schemas.microsoft.com/office/powerpoint/2010/main" val="2600106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05517" y="4400549"/>
            <a:ext cx="6019137" cy="4695743"/>
          </a:xfrm>
        </p:spPr>
        <p:txBody>
          <a:bodyPr/>
          <a:lstStyle/>
          <a:p>
            <a:pPr algn="just">
              <a:spcBef>
                <a:spcPts val="600"/>
              </a:spcBef>
            </a:pPr>
            <a:r>
              <a:rPr lang="en-GB" altLang="pl-PL" sz="1200" dirty="0"/>
              <a:t>Several e</a:t>
            </a:r>
            <a:r>
              <a:rPr lang="hu-HU" altLang="pl-PL" sz="1200" dirty="0"/>
              <a:t>vents lead</a:t>
            </a:r>
            <a:r>
              <a:rPr lang="en-GB" altLang="pl-PL" sz="1200" dirty="0"/>
              <a:t> </a:t>
            </a:r>
            <a:r>
              <a:rPr lang="hu-HU" altLang="pl-PL" sz="1200" dirty="0"/>
              <a:t>to the mass murder of Roma in Auschwitz</a:t>
            </a:r>
            <a:r>
              <a:rPr lang="en-GB" altLang="pl-PL" sz="1200" dirty="0"/>
              <a:t>. On </a:t>
            </a:r>
            <a:r>
              <a:rPr lang="en-GB" altLang="pl-PL" sz="1200" b="1" dirty="0"/>
              <a:t>16</a:t>
            </a:r>
            <a:r>
              <a:rPr lang="en-GB" altLang="pl-PL" sz="1200" b="1" baseline="30000" dirty="0"/>
              <a:t>th</a:t>
            </a:r>
            <a:r>
              <a:rPr lang="en-GB" altLang="pl-PL" sz="1200" b="1" dirty="0"/>
              <a:t> </a:t>
            </a:r>
            <a:r>
              <a:rPr lang="en-US" altLang="pl-PL" sz="1200" b="1" dirty="0"/>
              <a:t>December</a:t>
            </a:r>
            <a:r>
              <a:rPr lang="pl-PL" altLang="pl-PL" sz="1200" b="1" dirty="0"/>
              <a:t> 1942</a:t>
            </a:r>
            <a:r>
              <a:rPr lang="en-GB" altLang="pl-PL" sz="1200" b="1" dirty="0"/>
              <a:t>, </a:t>
            </a:r>
            <a:r>
              <a:rPr lang="en-US" altLang="pl-PL" sz="1200" b="1" dirty="0"/>
              <a:t>Himmler’s “Auschwitz Decree”</a:t>
            </a:r>
            <a:r>
              <a:rPr lang="en-US" altLang="pl-PL" sz="1200" b="0" dirty="0"/>
              <a:t> was issued announcing</a:t>
            </a:r>
            <a:r>
              <a:rPr lang="pl-PL" altLang="pl-PL" sz="1200" b="1" dirty="0"/>
              <a:t> </a:t>
            </a:r>
            <a:r>
              <a:rPr lang="en-US" altLang="pl-PL" sz="1200" dirty="0"/>
              <a:t>deportations of German </a:t>
            </a:r>
            <a:r>
              <a:rPr lang="pl-PL" altLang="pl-PL" sz="1200" dirty="0"/>
              <a:t>Sinti and Roma</a:t>
            </a:r>
            <a:r>
              <a:rPr lang="en-US" altLang="pl-PL" sz="1200" dirty="0"/>
              <a:t> to Auschwitz. This was followed by a similar decree regarding Sinti and Roma from the Protectorate of Bohemia and Moravia, occupied Poland and Western European countries. The decrees also contained exemptions: “racially pure” Sinti, Sinti and Roma legally married to persons “of German blood,” “socially adjusted Sinti and Roma.” The exempted (except the “pure”) were to be sterilized.</a:t>
            </a:r>
          </a:p>
          <a:p>
            <a:pPr algn="just">
              <a:spcBef>
                <a:spcPts val="600"/>
              </a:spcBef>
            </a:pPr>
            <a:r>
              <a:rPr lang="en-US" altLang="pl-PL" sz="1200" dirty="0"/>
              <a:t>On 15th January 1943, a conference took place at the main office of Criminal Police regarding the implementation of the Auschwitz Decree in practice: deportation lists were made by local commissions which often disregarded the Decree and decided about deportation of whoever they wanted to be deported. The role of science in this decision was important, as racial scholarship produced “definitions” of Roma; according to one of them a Roma is a person who had at least one Roma great-grandparent (1/8 of “Roma blood”). In result, some people deported to Auschwitz learned that they were Roma in the moment of arrest.</a:t>
            </a:r>
            <a:endParaRPr lang="hu-HU" altLang="pl-PL" sz="1200" dirty="0"/>
          </a:p>
          <a:p>
            <a:pPr algn="just" eaLnBrk="1" hangingPunct="1">
              <a:spcBef>
                <a:spcPts val="600"/>
              </a:spcBef>
            </a:pPr>
            <a:r>
              <a:rPr lang="hu-HU" altLang="pl-PL" sz="1200" b="1" dirty="0"/>
              <a:t>The so called </a:t>
            </a:r>
            <a:r>
              <a:rPr lang="en-US" altLang="pl-PL" sz="1200" b="1" i="1" dirty="0" err="1"/>
              <a:t>Zigeunerfamilienlager</a:t>
            </a:r>
            <a:r>
              <a:rPr lang="en-US" altLang="pl-PL" sz="1200" b="1" i="1" dirty="0"/>
              <a:t> </a:t>
            </a:r>
            <a:r>
              <a:rPr lang="en-US" altLang="pl-PL" sz="1200" b="0" i="0" dirty="0"/>
              <a:t>was </a:t>
            </a:r>
            <a:r>
              <a:rPr lang="en-US" altLang="pl-PL" dirty="0"/>
              <a:t>the “</a:t>
            </a:r>
            <a:r>
              <a:rPr lang="fr-BE" dirty="0"/>
              <a:t>G*psy </a:t>
            </a:r>
            <a:r>
              <a:rPr lang="fr-BE" dirty="0" err="1"/>
              <a:t>family</a:t>
            </a:r>
            <a:r>
              <a:rPr lang="fr-BE" dirty="0"/>
              <a:t> camp</a:t>
            </a:r>
            <a:r>
              <a:rPr lang="en-US" altLang="pl-PL" dirty="0"/>
              <a:t>” at</a:t>
            </a:r>
            <a:r>
              <a:rPr lang="fr-BE" dirty="0"/>
              <a:t> Auschwitz. </a:t>
            </a:r>
            <a:r>
              <a:rPr lang="en-US" dirty="0"/>
              <a:t>As opposed to other parts of the camp, families were not divided; men, women, and children remained together. Their clothing, money, and baggage were not confiscated. At first, their heads were not shaved. They did not wear striped camp uniforms; on the left side of their clothing, they only had a triangle of black cloth sewn on, facing down, which was the insignia used in the camp to mark prisoners regarded by the Nazis as asocial (</a:t>
            </a:r>
            <a:r>
              <a:rPr lang="en-US" dirty="0" err="1"/>
              <a:t>Asoziale</a:t>
            </a:r>
            <a:r>
              <a:rPr lang="en-US" dirty="0"/>
              <a:t>). To the right of the triangle was the letter Z (for “</a:t>
            </a:r>
            <a:r>
              <a:rPr lang="en-US" i="1" dirty="0" err="1"/>
              <a:t>Zigeuner</a:t>
            </a:r>
            <a:r>
              <a:rPr lang="en-US" dirty="0"/>
              <a:t>”).</a:t>
            </a:r>
            <a:r>
              <a:rPr lang="hu-HU" dirty="0"/>
              <a:t> </a:t>
            </a:r>
          </a:p>
          <a:p>
            <a:pPr algn="just" eaLnBrk="1" hangingPunct="1">
              <a:spcBef>
                <a:spcPts val="600"/>
              </a:spcBef>
            </a:pPr>
            <a:r>
              <a:rPr lang="hu-HU" dirty="0"/>
              <a:t>Image: </a:t>
            </a:r>
            <a:r>
              <a:rPr lang="en-GB" dirty="0">
                <a:hlinkClick r:id="rId3"/>
              </a:rPr>
              <a:t>Holocaust Memorial Day Trust | 2 August 1944: Roma Genocide Remembrance Day (hmd.org.uk)</a:t>
            </a:r>
            <a:endParaRPr lang="en-GB" dirty="0"/>
          </a:p>
          <a:p>
            <a:pPr algn="just">
              <a:spcBef>
                <a:spcPts val="600"/>
              </a:spcBef>
            </a:pPr>
            <a:endParaRPr lang="pl-PL" altLang="pl-PL" sz="1200" dirty="0"/>
          </a:p>
          <a:p>
            <a:pPr algn="just">
              <a:spcBef>
                <a:spcPts val="600"/>
              </a:spcBef>
            </a:pPr>
            <a:br>
              <a:rPr lang="pl-PL" altLang="pl-PL" sz="1200" dirty="0"/>
            </a:br>
            <a:endParaRPr lang="pl-PL" altLang="pl-PL" sz="1200" dirty="0"/>
          </a:p>
          <a:p>
            <a:endParaRPr lang="en-GB" dirty="0"/>
          </a:p>
        </p:txBody>
      </p:sp>
      <p:sp>
        <p:nvSpPr>
          <p:cNvPr id="4" name="Slide Number Placeholder 3"/>
          <p:cNvSpPr>
            <a:spLocks noGrp="1"/>
          </p:cNvSpPr>
          <p:nvPr>
            <p:ph type="sldNum" sz="quarter" idx="5"/>
          </p:nvPr>
        </p:nvSpPr>
        <p:spPr/>
        <p:txBody>
          <a:bodyPr/>
          <a:lstStyle/>
          <a:p>
            <a:fld id="{19F0417D-C244-46B3-A1F9-344628E4F880}" type="slidenum">
              <a:rPr lang="en-US" smtClean="0"/>
              <a:t>13</a:t>
            </a:fld>
            <a:endParaRPr lang="en-US"/>
          </a:p>
        </p:txBody>
      </p:sp>
    </p:spTree>
    <p:extLst>
      <p:ext uri="{BB962C8B-B14F-4D97-AF65-F5344CB8AC3E}">
        <p14:creationId xmlns:p14="http://schemas.microsoft.com/office/powerpoint/2010/main" val="6922633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05366" y="4425949"/>
            <a:ext cx="5647267" cy="3939117"/>
          </a:xfrm>
        </p:spPr>
        <p:txBody>
          <a:bodyPr/>
          <a:lstStyle/>
          <a:p>
            <a:pPr marL="0" indent="0" algn="just">
              <a:buNone/>
            </a:pPr>
            <a:r>
              <a:rPr lang="en-US" sz="1200" dirty="0"/>
              <a:t>In the spring of 1944, prisoners of the </a:t>
            </a:r>
            <a:r>
              <a:rPr lang="en-US" sz="1200" i="1" dirty="0" err="1"/>
              <a:t>Zigeunerlage</a:t>
            </a:r>
            <a:r>
              <a:rPr lang="en-US" sz="1200" dirty="0" err="1"/>
              <a:t>r</a:t>
            </a:r>
            <a:r>
              <a:rPr lang="en-US" sz="1200" dirty="0"/>
              <a:t> who were young, healthy and able to work began to be transferred to labor and concentration camps in Germany. During one of the selections, prisoners who believed it to be the beginning of the liquidation of the camp, decided to resist. Roma prisoners barricaded themselves in their barracks and did not come out when called by the guards who, therefore, had to change their plans. </a:t>
            </a:r>
          </a:p>
          <a:p>
            <a:pPr marL="0" indent="0" algn="just">
              <a:buNone/>
            </a:pPr>
            <a:endParaRPr lang="en-US" sz="1200" dirty="0"/>
          </a:p>
          <a:p>
            <a:pPr marL="0" marR="0" lvl="0" indent="0" algn="just" defTabSz="914400" rtl="0" eaLnBrk="1" fontAlgn="auto" latinLnBrk="0" hangingPunct="1">
              <a:lnSpc>
                <a:spcPct val="100000"/>
              </a:lnSpc>
              <a:spcBef>
                <a:spcPts val="0"/>
              </a:spcBef>
              <a:spcAft>
                <a:spcPts val="0"/>
              </a:spcAft>
              <a:buClrTx/>
              <a:buSzTx/>
              <a:buFontTx/>
              <a:buNone/>
              <a:tabLst/>
              <a:defRPr/>
            </a:pPr>
            <a:r>
              <a:rPr lang="en-US" dirty="0"/>
              <a:t>In the next days, the selection of prisoners of the </a:t>
            </a:r>
            <a:r>
              <a:rPr lang="en-US" dirty="0" err="1"/>
              <a:t>Zigeunerlager</a:t>
            </a:r>
            <a:r>
              <a:rPr lang="en-US" dirty="0"/>
              <a:t> continued and the young and physically strong were chosen. Finally, this group consisted of more than 1,500 persons who on 23</a:t>
            </a:r>
            <a:r>
              <a:rPr lang="en-US" baseline="30000" dirty="0"/>
              <a:t>rd</a:t>
            </a:r>
            <a:r>
              <a:rPr lang="en-US" dirty="0"/>
              <a:t> May 1944 were marched to Auschwitz I and put in blocks 9 and 10. A little over 200 persons from this group were sent to camps in Germany the following day: KL </a:t>
            </a:r>
            <a:r>
              <a:rPr lang="en-US" dirty="0" err="1"/>
              <a:t>Flossenbürg</a:t>
            </a:r>
            <a:r>
              <a:rPr lang="en-US" dirty="0"/>
              <a:t> (82 men) and KL </a:t>
            </a:r>
            <a:r>
              <a:rPr lang="en-US" dirty="0" err="1"/>
              <a:t>Ravensbrück</a:t>
            </a:r>
            <a:r>
              <a:rPr lang="en-US" dirty="0"/>
              <a:t> (144 women).</a:t>
            </a:r>
          </a:p>
          <a:p>
            <a:pPr marL="0" indent="0" algn="just">
              <a:buNone/>
            </a:pPr>
            <a:endParaRPr lang="en-US" sz="1200" dirty="0"/>
          </a:p>
          <a:p>
            <a:pPr marL="0" indent="0" algn="just">
              <a:buNone/>
            </a:pPr>
            <a:r>
              <a:rPr lang="en-US" sz="1200" dirty="0"/>
              <a:t>This event is currently intensively commemorated by Roma activists as “Romani Resistance Day” (16</a:t>
            </a:r>
            <a:r>
              <a:rPr lang="en-US" sz="1200" baseline="30000" dirty="0"/>
              <a:t>th</a:t>
            </a:r>
            <a:r>
              <a:rPr lang="en-US" sz="1200" dirty="0"/>
              <a:t> May) and constitutes part of the social frames of memory developed by the Roma political movement. In these frames, active resistance, the struggle of Roma and Sinti against the genocidal policies of the Nazis and their allies is emphasized.</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hu-HU" dirty="0"/>
          </a:p>
          <a:p>
            <a:pPr marL="0" marR="0" lvl="0" indent="0" algn="just" defTabSz="914400" rtl="0" eaLnBrk="1" fontAlgn="auto" latinLnBrk="0" hangingPunct="1">
              <a:lnSpc>
                <a:spcPct val="100000"/>
              </a:lnSpc>
              <a:spcBef>
                <a:spcPts val="0"/>
              </a:spcBef>
              <a:spcAft>
                <a:spcPts val="0"/>
              </a:spcAft>
              <a:buClrTx/>
              <a:buSzTx/>
              <a:buFontTx/>
              <a:buNone/>
              <a:tabLst/>
              <a:defRPr/>
            </a:pPr>
            <a:r>
              <a:rPr lang="hu-HU" dirty="0"/>
              <a:t>Image: </a:t>
            </a:r>
            <a:r>
              <a:rPr lang="en-GB" dirty="0">
                <a:hlinkClick r:id="rId3"/>
              </a:rPr>
              <a:t>16 May 1944 – a day to remember - Roma and Travellers (coe.int)</a:t>
            </a:r>
            <a:endParaRPr lang="en-US" dirty="0"/>
          </a:p>
        </p:txBody>
      </p:sp>
      <p:sp>
        <p:nvSpPr>
          <p:cNvPr id="4" name="Slide Number Placeholder 3"/>
          <p:cNvSpPr>
            <a:spLocks noGrp="1"/>
          </p:cNvSpPr>
          <p:nvPr>
            <p:ph type="sldNum" sz="quarter" idx="5"/>
          </p:nvPr>
        </p:nvSpPr>
        <p:spPr/>
        <p:txBody>
          <a:bodyPr/>
          <a:lstStyle/>
          <a:p>
            <a:fld id="{2DEB0C48-1CD8-4415-97AF-0187712161DE}" type="slidenum">
              <a:rPr lang="en-US" smtClean="0"/>
              <a:t>14</a:t>
            </a:fld>
            <a:endParaRPr lang="en-US"/>
          </a:p>
        </p:txBody>
      </p:sp>
    </p:spTree>
    <p:extLst>
      <p:ext uri="{BB962C8B-B14F-4D97-AF65-F5344CB8AC3E}">
        <p14:creationId xmlns:p14="http://schemas.microsoft.com/office/powerpoint/2010/main" val="12638277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3"/>
          </a:xfrm>
        </p:spPr>
        <p:txBody>
          <a:bodyPr/>
          <a:lstStyle/>
          <a:p>
            <a:pPr marL="0" indent="0" algn="just">
              <a:spcBef>
                <a:spcPts val="600"/>
              </a:spcBef>
              <a:buNone/>
            </a:pPr>
            <a:r>
              <a:rPr lang="en-US" sz="1200" dirty="0"/>
              <a:t>On 2</a:t>
            </a:r>
            <a:r>
              <a:rPr lang="en-US" sz="1200" baseline="30000" dirty="0"/>
              <a:t>nd</a:t>
            </a:r>
            <a:r>
              <a:rPr lang="en-US" sz="1200" dirty="0"/>
              <a:t> August 1944, 1,408 Roma were brought from Auschwitz I back to Birkenau and made to stand by a freight train waiting at the railroad ramp bordering the </a:t>
            </a:r>
            <a:r>
              <a:rPr lang="en-US" sz="1200" i="1" dirty="0" err="1"/>
              <a:t>Zigeunerfamilienlager</a:t>
            </a:r>
            <a:r>
              <a:rPr lang="en-US" sz="1200" dirty="0"/>
              <a:t> on the south. </a:t>
            </a:r>
          </a:p>
          <a:p>
            <a:pPr marL="0" indent="0" algn="just">
              <a:spcBef>
                <a:spcPts val="600"/>
              </a:spcBef>
              <a:buNone/>
            </a:pPr>
            <a:r>
              <a:rPr lang="en-US" sz="1200" dirty="0"/>
              <a:t>After the departure of Roma and Sinti who were able to work, the remaining prisoners, mainly women, children, and the elderly were put on trucks and brought to the gas chambers of crematorium V, where they were murdered, and their bodies burnt. </a:t>
            </a:r>
          </a:p>
          <a:p>
            <a:pPr marL="0" marR="0" lvl="0" indent="0" algn="just" defTabSz="914400" rtl="0" eaLnBrk="1" fontAlgn="auto" latinLnBrk="0" hangingPunct="1">
              <a:spcBef>
                <a:spcPts val="600"/>
              </a:spcBef>
              <a:buClrTx/>
              <a:buSzTx/>
              <a:buFontTx/>
              <a:buNone/>
              <a:tabLst/>
              <a:defRPr/>
            </a:pPr>
            <a:r>
              <a:rPr lang="en-US" sz="1200" dirty="0"/>
              <a:t>Until now it has been accepted that in the night of the 2</a:t>
            </a:r>
            <a:r>
              <a:rPr lang="en-US" sz="1200" baseline="30000" dirty="0"/>
              <a:t>nd</a:t>
            </a:r>
            <a:r>
              <a:rPr lang="en-US" sz="1200" dirty="0"/>
              <a:t> of August 1944</a:t>
            </a:r>
            <a:r>
              <a:rPr lang="pl-PL" sz="1200" dirty="0"/>
              <a:t>,</a:t>
            </a:r>
            <a:r>
              <a:rPr lang="en-US" sz="1200" dirty="0"/>
              <a:t> 2,897 persons were murdered. However, according to the latest research by historians from the State Museum Auschwitz-Birkenau, the number of victims was higher: around 4,200—4,300 persons.</a:t>
            </a:r>
            <a:endParaRPr lang="en-US" dirty="0"/>
          </a:p>
          <a:p>
            <a:pPr algn="just">
              <a:spcBef>
                <a:spcPts val="600"/>
              </a:spcBef>
            </a:pPr>
            <a:r>
              <a:rPr lang="en-US" dirty="0"/>
              <a:t>The end of the “g*</a:t>
            </a:r>
            <a:r>
              <a:rPr lang="en-US" dirty="0" err="1"/>
              <a:t>psy</a:t>
            </a:r>
            <a:r>
              <a:rPr lang="en-US" dirty="0"/>
              <a:t> camp” was not, however, the end of the murder of Roma and Sinti in Auschwitz-Birkenau. On the 26</a:t>
            </a:r>
            <a:r>
              <a:rPr lang="en-US" baseline="30000" dirty="0"/>
              <a:t>th</a:t>
            </a:r>
            <a:r>
              <a:rPr lang="en-US" dirty="0"/>
              <a:t> of September 1944, 200 Sinti children were deported from the Buchenwald concentration camp to KL Auschwitz and murdered in gas chambers immediately upon their arrival. In October 1944, almost 2,000 persons brought from other camps were murdered in the gas chambers</a:t>
            </a:r>
            <a:r>
              <a:rPr lang="pl-PL" dirty="0"/>
              <a:t>.</a:t>
            </a:r>
            <a:r>
              <a:rPr lang="en-US" dirty="0"/>
              <a:t> Included </a:t>
            </a:r>
            <a:r>
              <a:rPr lang="en-GB" dirty="0"/>
              <a:t>w</a:t>
            </a:r>
            <a:r>
              <a:rPr lang="en-US" dirty="0" err="1"/>
              <a:t>ithin</a:t>
            </a:r>
            <a:r>
              <a:rPr lang="en-US" dirty="0"/>
              <a:t> this number were many Roma and Sinti who earlier had already been prisoners of KL Auschwitz.</a:t>
            </a:r>
            <a:r>
              <a:rPr lang="hu-HU" dirty="0"/>
              <a:t> </a:t>
            </a:r>
            <a:r>
              <a:rPr lang="en-US" dirty="0"/>
              <a:t>Altogether, between gas chambers, hunger, diseases, and the murderous experiments by Dr. Mengele, more than 20,000 Roma and Sinti perished in KL Auschwitz.</a:t>
            </a:r>
          </a:p>
          <a:p>
            <a:pPr algn="just">
              <a:spcBef>
                <a:spcPts val="600"/>
              </a:spcBef>
            </a:pPr>
            <a:endParaRPr lang="en-US" dirty="0"/>
          </a:p>
        </p:txBody>
      </p:sp>
      <p:sp>
        <p:nvSpPr>
          <p:cNvPr id="4" name="Slide Number Placeholder 3"/>
          <p:cNvSpPr>
            <a:spLocks noGrp="1"/>
          </p:cNvSpPr>
          <p:nvPr>
            <p:ph type="sldNum" sz="quarter" idx="5"/>
          </p:nvPr>
        </p:nvSpPr>
        <p:spPr/>
        <p:txBody>
          <a:bodyPr/>
          <a:lstStyle/>
          <a:p>
            <a:fld id="{2DEB0C48-1CD8-4415-97AF-0187712161DE}" type="slidenum">
              <a:rPr lang="en-US" smtClean="0"/>
              <a:t>15</a:t>
            </a:fld>
            <a:endParaRPr lang="en-US"/>
          </a:p>
        </p:txBody>
      </p:sp>
    </p:spTree>
    <p:extLst>
      <p:ext uri="{BB962C8B-B14F-4D97-AF65-F5344CB8AC3E}">
        <p14:creationId xmlns:p14="http://schemas.microsoft.com/office/powerpoint/2010/main" val="5663298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00525"/>
          </a:xfrm>
        </p:spPr>
        <p:txBody>
          <a:bodyPr/>
          <a:lstStyle/>
          <a:p>
            <a:pPr algn="just"/>
            <a:r>
              <a:rPr lang="hu-HU" b="0" i="0" dirty="0">
                <a:effectLst/>
              </a:rPr>
              <a:t>S</a:t>
            </a:r>
            <a:r>
              <a:rPr lang="en-GB" b="0" i="0" dirty="0" err="1">
                <a:effectLst/>
              </a:rPr>
              <a:t>oon</a:t>
            </a:r>
            <a:r>
              <a:rPr lang="en-GB" b="0" i="0" dirty="0">
                <a:effectLst/>
              </a:rPr>
              <a:t> after Hitler took power, the Nazis fulfilled long-held aspirations of eugenics proponents. Eugenicists believed the human race could be improved by controlled breeding. In an effort to further the Nazi vision of a biologically "pure" population and to create an "Aryan master race," on the 14</a:t>
            </a:r>
            <a:r>
              <a:rPr lang="en-GB" b="0" i="0" baseline="30000" dirty="0">
                <a:effectLst/>
              </a:rPr>
              <a:t>th</a:t>
            </a:r>
            <a:r>
              <a:rPr lang="en-GB" b="0" i="0" dirty="0">
                <a:effectLst/>
              </a:rPr>
              <a:t> July 1933, the German government promulgated the “Law for the Prevention of Progeny with Hereditary Diseases” (</a:t>
            </a:r>
            <a:r>
              <a:rPr lang="en-GB" b="0" i="1" dirty="0" err="1">
                <a:effectLst/>
              </a:rPr>
              <a:t>Gesetz</a:t>
            </a:r>
            <a:r>
              <a:rPr lang="en-GB" b="0" i="1" dirty="0">
                <a:effectLst/>
              </a:rPr>
              <a:t> </a:t>
            </a:r>
            <a:r>
              <a:rPr lang="en-GB" b="0" i="1" dirty="0" err="1">
                <a:effectLst/>
              </a:rPr>
              <a:t>zur</a:t>
            </a:r>
            <a:r>
              <a:rPr lang="en-GB" b="0" i="1" dirty="0">
                <a:effectLst/>
              </a:rPr>
              <a:t> </a:t>
            </a:r>
            <a:r>
              <a:rPr lang="en-GB" b="0" i="1" dirty="0" err="1">
                <a:effectLst/>
              </a:rPr>
              <a:t>Verhütung</a:t>
            </a:r>
            <a:r>
              <a:rPr lang="en-GB" b="0" i="1" dirty="0">
                <a:effectLst/>
              </a:rPr>
              <a:t> </a:t>
            </a:r>
            <a:r>
              <a:rPr lang="en-GB" b="0" i="1" dirty="0" err="1">
                <a:effectLst/>
              </a:rPr>
              <a:t>erbkranken</a:t>
            </a:r>
            <a:r>
              <a:rPr lang="en-GB" b="0" i="1" dirty="0">
                <a:effectLst/>
              </a:rPr>
              <a:t> </a:t>
            </a:r>
            <a:r>
              <a:rPr lang="en-GB" b="0" i="1" dirty="0" err="1">
                <a:effectLst/>
              </a:rPr>
              <a:t>Nachwuchses</a:t>
            </a:r>
            <a:r>
              <a:rPr lang="en-GB" b="0" i="0" dirty="0">
                <a:effectLst/>
              </a:rPr>
              <a:t>). This law mandated the forced sterilisation of certain individuals with physical and mental disabilities or mental illness. </a:t>
            </a:r>
            <a:endParaRPr lang="hu-HU" b="0" i="0" dirty="0">
              <a:effectLst/>
            </a:endParaRPr>
          </a:p>
          <a:p>
            <a:pPr algn="just"/>
            <a:endParaRPr lang="hu-HU" b="0" i="0" dirty="0">
              <a:effectLst/>
            </a:endParaRPr>
          </a:p>
          <a:p>
            <a:pPr algn="just"/>
            <a:r>
              <a:rPr lang="hu-HU" b="0" i="0" dirty="0">
                <a:effectLst/>
              </a:rPr>
              <a:t>Although the law did not </a:t>
            </a:r>
            <a:r>
              <a:rPr lang="en-GB" b="0" i="0" dirty="0">
                <a:effectLst/>
              </a:rPr>
              <a:t>explicitly target the </a:t>
            </a:r>
            <a:r>
              <a:rPr lang="hu-HU" b="0" i="0" dirty="0">
                <a:effectLst/>
              </a:rPr>
              <a:t>Roma, </a:t>
            </a:r>
            <a:r>
              <a:rPr lang="en-GB" b="0" i="0" dirty="0">
                <a:effectLst/>
              </a:rPr>
              <a:t>as a</a:t>
            </a:r>
            <a:r>
              <a:rPr lang="hu-HU" b="0" i="0" dirty="0">
                <a:effectLst/>
              </a:rPr>
              <a:t> deeply discriminated</a:t>
            </a:r>
            <a:r>
              <a:rPr lang="en-GB" b="0" i="0" dirty="0">
                <a:effectLst/>
              </a:rPr>
              <a:t> group they were particularly vulnerable under the Sterilisation Law, and many hundreds were forcibly sterilised in the years leading up to the second world war. The number of procedures escalated after war broke out, however, and by the end of the war around 3,000 Roma had been sterilised. Several Norwegian Roma women were subjected to such abuse while in Auschwitz-Birkenau.</a:t>
            </a:r>
            <a:endParaRPr lang="hu-HU" b="0" i="0" dirty="0">
              <a:effectLst/>
            </a:endParaRPr>
          </a:p>
          <a:p>
            <a:pPr algn="just"/>
            <a:endParaRPr lang="hu-HU" b="0" i="0" dirty="0">
              <a:effectLst/>
            </a:endParaRPr>
          </a:p>
        </p:txBody>
      </p:sp>
      <p:sp>
        <p:nvSpPr>
          <p:cNvPr id="4" name="Slide Number Placeholder 3"/>
          <p:cNvSpPr>
            <a:spLocks noGrp="1"/>
          </p:cNvSpPr>
          <p:nvPr>
            <p:ph type="sldNum" sz="quarter" idx="5"/>
          </p:nvPr>
        </p:nvSpPr>
        <p:spPr/>
        <p:txBody>
          <a:bodyPr/>
          <a:lstStyle/>
          <a:p>
            <a:fld id="{19F0417D-C244-46B3-A1F9-344628E4F880}" type="slidenum">
              <a:rPr lang="en-US" smtClean="0"/>
              <a:t>16</a:t>
            </a:fld>
            <a:endParaRPr lang="en-US"/>
          </a:p>
        </p:txBody>
      </p:sp>
    </p:spTree>
    <p:extLst>
      <p:ext uri="{BB962C8B-B14F-4D97-AF65-F5344CB8AC3E}">
        <p14:creationId xmlns:p14="http://schemas.microsoft.com/office/powerpoint/2010/main" val="4626836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03766" y="4392599"/>
            <a:ext cx="5850468" cy="4641850"/>
          </a:xfrm>
        </p:spPr>
        <p:txBody>
          <a:bodyPr/>
          <a:lstStyle/>
          <a:p>
            <a:pPr algn="just">
              <a:spcBef>
                <a:spcPts val="600"/>
              </a:spcBef>
            </a:pPr>
            <a:r>
              <a:rPr lang="hu-HU" b="0" i="0" dirty="0">
                <a:effectLst/>
              </a:rPr>
              <a:t>The forced sterili</a:t>
            </a:r>
            <a:r>
              <a:rPr lang="en-GB" b="0" i="0" dirty="0">
                <a:effectLst/>
              </a:rPr>
              <a:t>s</a:t>
            </a:r>
            <a:r>
              <a:rPr lang="hu-HU" b="0" i="0" dirty="0">
                <a:effectLst/>
              </a:rPr>
              <a:t>ation of Roma women continued after the war, and </a:t>
            </a:r>
            <a:r>
              <a:rPr lang="en-GB" b="0" i="0" dirty="0">
                <a:effectLst/>
              </a:rPr>
              <a:t>it is still happening </a:t>
            </a:r>
            <a:r>
              <a:rPr lang="hu-HU" b="0" i="0" dirty="0">
                <a:effectLst/>
              </a:rPr>
              <a:t>nowadays. Mistreatment of Roma women based on racism is still an urgent issue in most of the European countries. Testimonies of victims and legal procedures have rev</a:t>
            </a:r>
            <a:r>
              <a:rPr lang="en-GB" b="0" i="0" dirty="0" err="1">
                <a:effectLst/>
              </a:rPr>
              <a:t>ea</a:t>
            </a:r>
            <a:r>
              <a:rPr lang="hu-HU" b="0" i="0" dirty="0">
                <a:effectLst/>
              </a:rPr>
              <a:t>led countless cases, however it is still hard to </a:t>
            </a:r>
            <a:r>
              <a:rPr lang="en-GB" b="0" i="0" dirty="0">
                <a:effectLst/>
              </a:rPr>
              <a:t>grasp</a:t>
            </a:r>
            <a:r>
              <a:rPr lang="hu-HU" b="0" i="0" dirty="0">
                <a:effectLst/>
              </a:rPr>
              <a:t> the real number</a:t>
            </a:r>
            <a:r>
              <a:rPr lang="en-GB" b="0" i="0" dirty="0">
                <a:effectLst/>
              </a:rPr>
              <a:t>.</a:t>
            </a:r>
            <a:r>
              <a:rPr lang="hu-HU" b="0" i="0" dirty="0">
                <a:effectLst/>
              </a:rPr>
              <a:t> Roma human rights organi</a:t>
            </a:r>
            <a:r>
              <a:rPr lang="en-GB" b="0" i="0" dirty="0">
                <a:effectLst/>
              </a:rPr>
              <a:t>s</a:t>
            </a:r>
            <a:r>
              <a:rPr lang="hu-HU" b="0" i="0" dirty="0">
                <a:effectLst/>
              </a:rPr>
              <a:t>ations, such as the European Roma Rights Center (ERRC), provide targetted legal support to Roma women who were victims of sterili</a:t>
            </a:r>
            <a:r>
              <a:rPr lang="en-GB" b="0" i="0" dirty="0">
                <a:effectLst/>
              </a:rPr>
              <a:t>s</a:t>
            </a:r>
            <a:r>
              <a:rPr lang="hu-HU" b="0" i="0" dirty="0">
                <a:effectLst/>
              </a:rPr>
              <a:t>ation. </a:t>
            </a:r>
          </a:p>
          <a:p>
            <a:pPr algn="just">
              <a:spcBef>
                <a:spcPts val="600"/>
              </a:spcBef>
            </a:pPr>
            <a:r>
              <a:rPr lang="en-GB" dirty="0"/>
              <a:t>Female sterilisation was a state policy in Czechoslovakia until 1993 when the Sterilisations Directive was abolished.</a:t>
            </a:r>
            <a:r>
              <a:rPr lang="hu-HU" dirty="0"/>
              <a:t> </a:t>
            </a:r>
            <a:r>
              <a:rPr lang="en-GB" dirty="0"/>
              <a:t>However, the practice of sterilising Romani women and women with disabilities against their will did not end with the abolition of the legislation allowing it. This continued throughout the 1990s and 2000s, with the last known case occurring as recently as 2007.</a:t>
            </a:r>
          </a:p>
          <a:p>
            <a:pPr algn="just">
              <a:spcBef>
                <a:spcPts val="600"/>
              </a:spcBef>
            </a:pPr>
            <a:r>
              <a:rPr lang="en-GB" dirty="0"/>
              <a:t>The European court found that the Slovakian authorities had displayed “gross disregard for [V.C.’s] right to autonomy and choice as a patient.”  The sterilisation procedure was neither immediately necessary, from a medical point of view, nor did V.C. give her free and informed consent to it. This amounted to ill-treatment. </a:t>
            </a:r>
            <a:r>
              <a:rPr lang="hu-HU" dirty="0"/>
              <a:t> </a:t>
            </a:r>
            <a:r>
              <a:rPr lang="en-GB" dirty="0"/>
              <a:t>Slovakia had failed to put in place effective safeguards to protect V.C.’s reproductive health as a woman of Roma origin. The court awarded V.C. €31,000 in compensation.</a:t>
            </a:r>
            <a:endParaRPr lang="hu-HU" dirty="0"/>
          </a:p>
          <a:p>
            <a:pPr algn="l">
              <a:spcBef>
                <a:spcPts val="600"/>
              </a:spcBef>
            </a:pPr>
            <a:r>
              <a:rPr lang="en-GB" dirty="0">
                <a:hlinkClick r:id="rId3"/>
              </a:rPr>
              <a:t>https://www.coe.int/en/web/impact-convention-human-rights/-/forced-sterilisation-of-roma-woman-leads-to-stricter-rules-on-consent-to-treatment</a:t>
            </a:r>
            <a:endParaRPr lang="en-GB" dirty="0"/>
          </a:p>
          <a:p>
            <a:pPr marL="0" marR="0" lvl="0" indent="0" algn="l" defTabSz="914400" rtl="0" eaLnBrk="1" fontAlgn="auto" latinLnBrk="0" hangingPunct="1">
              <a:spcBef>
                <a:spcPts val="600"/>
              </a:spcBef>
              <a:buClrTx/>
              <a:buSzTx/>
              <a:buFontTx/>
              <a:buNone/>
              <a:tabLst/>
              <a:defRPr/>
            </a:pPr>
            <a:r>
              <a:rPr lang="hu-HU" dirty="0"/>
              <a:t>Picture and more </a:t>
            </a:r>
            <a:r>
              <a:rPr lang="en-GB" dirty="0"/>
              <a:t>information</a:t>
            </a:r>
            <a:r>
              <a:rPr lang="hu-HU" dirty="0"/>
              <a:t>: </a:t>
            </a:r>
            <a:r>
              <a:rPr lang="hu-HU" dirty="0">
                <a:hlinkClick r:id="rId4"/>
              </a:rPr>
              <a:t>https://www.opendemocracy.net/en/can-europe-make-it/racisms-cruelest-cut-coercive-sterilization-of-roman/</a:t>
            </a:r>
            <a:r>
              <a:rPr lang="en-GB" dirty="0"/>
              <a:t> </a:t>
            </a:r>
            <a:endParaRPr lang="hu-HU" dirty="0"/>
          </a:p>
          <a:p>
            <a:pPr algn="l">
              <a:spcBef>
                <a:spcPts val="600"/>
              </a:spcBef>
            </a:pPr>
            <a:endParaRPr lang="en-GB" b="0" i="0" dirty="0">
              <a:solidFill>
                <a:srgbClr val="161616"/>
              </a:solidFill>
              <a:effectLst/>
              <a:latin typeface="Open Sans" panose="020B0606030504020204" pitchFamily="34" charset="0"/>
            </a:endParaRPr>
          </a:p>
          <a:p>
            <a:pPr algn="just">
              <a:spcBef>
                <a:spcPts val="600"/>
              </a:spcBef>
            </a:pPr>
            <a:endParaRPr lang="hu-HU" b="0" i="0" dirty="0">
              <a:effectLst/>
            </a:endParaRPr>
          </a:p>
        </p:txBody>
      </p:sp>
      <p:sp>
        <p:nvSpPr>
          <p:cNvPr id="4" name="Slide Number Placeholder 3"/>
          <p:cNvSpPr>
            <a:spLocks noGrp="1"/>
          </p:cNvSpPr>
          <p:nvPr>
            <p:ph type="sldNum" sz="quarter" idx="5"/>
          </p:nvPr>
        </p:nvSpPr>
        <p:spPr/>
        <p:txBody>
          <a:bodyPr/>
          <a:lstStyle/>
          <a:p>
            <a:fld id="{2DEB0C48-1CD8-4415-97AF-0187712161DE}" type="slidenum">
              <a:rPr lang="en-US" smtClean="0"/>
              <a:t>17</a:t>
            </a:fld>
            <a:endParaRPr lang="en-US" dirty="0"/>
          </a:p>
        </p:txBody>
      </p:sp>
    </p:spTree>
    <p:extLst>
      <p:ext uri="{BB962C8B-B14F-4D97-AF65-F5344CB8AC3E}">
        <p14:creationId xmlns:p14="http://schemas.microsoft.com/office/powerpoint/2010/main" val="15163935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97840" y="4572000"/>
            <a:ext cx="5674360" cy="3771901"/>
          </a:xfrm>
        </p:spPr>
        <p:txBody>
          <a:bodyPr/>
          <a:lstStyle/>
          <a:p>
            <a:pPr algn="just">
              <a:spcBef>
                <a:spcPts val="600"/>
              </a:spcBef>
            </a:pPr>
            <a:r>
              <a:rPr lang="en-US" dirty="0">
                <a:ln w="0"/>
              </a:rPr>
              <a:t>The oppression and marginalization of Roma throughout centuries in Europe bears its marks on the situation of Europe’s biggest ethnic minority today: </a:t>
            </a:r>
            <a:r>
              <a:rPr lang="en-US" b="0" i="0" dirty="0">
                <a:ln w="0"/>
              </a:rPr>
              <a:t>Roma people are the poorest people in all EU countries. According to the </a:t>
            </a:r>
            <a:r>
              <a:rPr lang="en-US" u="sng" kern="100" dirty="0">
                <a:solidFill>
                  <a:srgbClr val="0563C1"/>
                </a:solidFill>
                <a:effectLst/>
                <a:ea typeface="Calibri" panose="020F0502020204030204" pitchFamily="34" charset="0"/>
                <a:cs typeface="Times New Roman" panose="02020603050405020304" pitchFamily="18" charset="0"/>
                <a:hlinkClick r:id="rId3"/>
              </a:rPr>
              <a:t>latest report from the Fundamental Rights Agency</a:t>
            </a:r>
            <a:r>
              <a:rPr lang="en-US" u="sng" kern="100" dirty="0">
                <a:solidFill>
                  <a:srgbClr val="0563C1"/>
                </a:solidFill>
                <a:effectLst/>
                <a:ea typeface="Calibri" panose="020F0502020204030204" pitchFamily="34" charset="0"/>
                <a:cs typeface="Times New Roman" panose="02020603050405020304" pitchFamily="18" charset="0"/>
              </a:rPr>
              <a:t>, </a:t>
            </a:r>
            <a:r>
              <a:rPr lang="en-US" b="0" i="0" dirty="0">
                <a:ln w="0"/>
              </a:rPr>
              <a:t>80% of Roma continue to live at risk of poverty across Europe.</a:t>
            </a:r>
            <a:endParaRPr lang="en-US" dirty="0">
              <a:ln w="0"/>
            </a:endParaRPr>
          </a:p>
          <a:p>
            <a:pPr algn="just">
              <a:spcBef>
                <a:spcPts val="600"/>
              </a:spcBef>
            </a:pPr>
            <a:r>
              <a:rPr lang="en-US" b="0" dirty="0">
                <a:ln w="0"/>
              </a:rPr>
              <a:t>This is a consequence of historical and ongoing acts of discrimination and segregation as explained in the previous section of this module. Institutional and every day racism continues to push Roma into deep </a:t>
            </a:r>
            <a:r>
              <a:rPr lang="en-US" b="0" dirty="0" err="1">
                <a:ln w="0"/>
              </a:rPr>
              <a:t>marginalisation</a:t>
            </a:r>
            <a:r>
              <a:rPr lang="en-US" b="0" dirty="0">
                <a:ln w="0"/>
              </a:rPr>
              <a:t> and denies their chance to exit destitution, preventing Roma from accessing public services on equal footing with the non-Roma. </a:t>
            </a:r>
          </a:p>
          <a:p>
            <a:pPr marL="0" marR="0" lvl="0" indent="0" algn="just" defTabSz="914400" rtl="0" eaLnBrk="1" fontAlgn="auto" latinLnBrk="0" hangingPunct="1">
              <a:spcBef>
                <a:spcPts val="600"/>
              </a:spcBef>
              <a:buClrTx/>
              <a:buSzTx/>
              <a:buFontTx/>
              <a:buNone/>
              <a:tabLst/>
              <a:defRPr/>
            </a:pPr>
            <a:r>
              <a:rPr lang="en-US" b="0" cap="none" spc="0" dirty="0">
                <a:ln w="0"/>
              </a:rPr>
              <a:t>The following slides will present the current situation of Roma communities in relation to racism, access to education, housing, </a:t>
            </a:r>
            <a:r>
              <a:rPr lang="en-US" b="0" cap="none" spc="0" dirty="0" err="1">
                <a:ln w="0"/>
              </a:rPr>
              <a:t>employement</a:t>
            </a:r>
            <a:r>
              <a:rPr lang="en-US" b="0" cap="none" spc="0" dirty="0">
                <a:ln w="0"/>
              </a:rPr>
              <a:t> and health.</a:t>
            </a:r>
            <a:endParaRPr lang="en-GB" kern="1200" dirty="0">
              <a:ea typeface="+mn-ea"/>
              <a:cs typeface="+mn-cs"/>
            </a:endParaRPr>
          </a:p>
          <a:p>
            <a:pPr marL="0" marR="0" lvl="0" indent="0" algn="just" defTabSz="914400" rtl="0" eaLnBrk="1" fontAlgn="auto" latinLnBrk="0" hangingPunct="1">
              <a:spcBef>
                <a:spcPts val="600"/>
              </a:spcBef>
              <a:buClrTx/>
              <a:buSzTx/>
              <a:buFontTx/>
              <a:buNone/>
              <a:tabLst/>
              <a:defRPr/>
            </a:pPr>
            <a:r>
              <a:rPr lang="en-GB" kern="1200" dirty="0">
                <a:ea typeface="+mn-ea"/>
                <a:cs typeface="+mn-cs"/>
              </a:rPr>
              <a:t>Photo: </a:t>
            </a:r>
            <a:r>
              <a:rPr lang="en-GB" kern="1200" dirty="0">
                <a:ea typeface="+mn-ea"/>
                <a:cs typeface="+mn-cs"/>
                <a:hlinkClick r:id="rId4"/>
              </a:rPr>
              <a:t>https://ejatlas.org/conflict/pata-rat-landfill-cluj-napoca-romania</a:t>
            </a:r>
            <a:r>
              <a:rPr lang="en-GB" kern="1200" dirty="0">
                <a:ea typeface="+mn-ea"/>
                <a:cs typeface="+mn-cs"/>
              </a:rPr>
              <a:t>  </a:t>
            </a:r>
            <a:endParaRPr lang="hu-HU" kern="1200" dirty="0">
              <a:ea typeface="+mn-ea"/>
              <a:cs typeface="+mn-cs"/>
            </a:endParaRPr>
          </a:p>
        </p:txBody>
      </p:sp>
      <p:sp>
        <p:nvSpPr>
          <p:cNvPr id="4" name="Slide Number Placeholder 3"/>
          <p:cNvSpPr>
            <a:spLocks noGrp="1"/>
          </p:cNvSpPr>
          <p:nvPr>
            <p:ph type="sldNum" sz="quarter" idx="5"/>
          </p:nvPr>
        </p:nvSpPr>
        <p:spPr/>
        <p:txBody>
          <a:bodyPr/>
          <a:lstStyle/>
          <a:p>
            <a:fld id="{2DEB0C48-1CD8-4415-97AF-0187712161DE}" type="slidenum">
              <a:rPr lang="en-US" smtClean="0"/>
              <a:t>18</a:t>
            </a:fld>
            <a:endParaRPr lang="en-US"/>
          </a:p>
        </p:txBody>
      </p:sp>
    </p:spTree>
    <p:extLst>
      <p:ext uri="{BB962C8B-B14F-4D97-AF65-F5344CB8AC3E}">
        <p14:creationId xmlns:p14="http://schemas.microsoft.com/office/powerpoint/2010/main" val="22212547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41906" y="4408501"/>
            <a:ext cx="6257677" cy="4632132"/>
          </a:xfrm>
        </p:spPr>
        <p:txBody>
          <a:bodyPr/>
          <a:lstStyle/>
          <a:p>
            <a:pPr algn="just">
              <a:spcBef>
                <a:spcPts val="600"/>
              </a:spcBef>
            </a:pPr>
            <a:r>
              <a:rPr lang="en-GB" dirty="0"/>
              <a:t>‘Hate crime’ and ‘hate speech’ are growing problems across Europe. ‘Hate crime’ and ‘hate speech’ are ubiquitous but not (or not strictly) legal terms or concepts. Hate speech covers many forms of expressions which spread, incite, promote, or justify hatred, violence, and discrimination against a person or group of persons for a variety of reasons. Hate crime, also known as bias-motivated crime, is a criminal act motivated by bias or prejudice towards particular groups of people. </a:t>
            </a:r>
          </a:p>
          <a:p>
            <a:pPr algn="just">
              <a:spcBef>
                <a:spcPts val="600"/>
              </a:spcBef>
              <a:defRPr/>
            </a:pPr>
            <a:r>
              <a:rPr lang="en-GB" dirty="0"/>
              <a:t>Hate</a:t>
            </a:r>
            <a:r>
              <a:rPr lang="hu-HU" dirty="0"/>
              <a:t>-</a:t>
            </a:r>
            <a:r>
              <a:rPr lang="en-GB" dirty="0"/>
              <a:t>motivated harassment affects Roma at a high level - almost half (44%) of Roma and Traveller respondents to a </a:t>
            </a:r>
            <a:r>
              <a:rPr lang="en-GB" kern="100" dirty="0">
                <a:solidFill>
                  <a:srgbClr val="117BA5"/>
                </a:solidFill>
                <a:effectLst/>
                <a:ea typeface="Calibri" panose="020F0502020204030204" pitchFamily="34" charset="0"/>
                <a:cs typeface="Times New Roman" panose="02020603050405020304" pitchFamily="18" charset="0"/>
                <a:hlinkClick r:id="rId3"/>
              </a:rPr>
              <a:t>FRA survey from 2019</a:t>
            </a:r>
            <a:r>
              <a:rPr lang="en-GB" dirty="0"/>
              <a:t> declared that they experienced this in the previous year. About one in ten Roma and Traveller respondents (11%) were stopped by the police in the 12 months preceding the survey with ethnic profiling. Moreover, about 4% of the survey respondents indicate that they were physically assaulted by a police officer because of their Roma or Traveller background in the past five years. </a:t>
            </a:r>
          </a:p>
          <a:p>
            <a:pPr algn="just">
              <a:spcBef>
                <a:spcPts val="600"/>
              </a:spcBef>
              <a:defRPr/>
            </a:pPr>
            <a:r>
              <a:rPr lang="en-US" dirty="0"/>
              <a:t>Hate speech against Roma has been enacted at all levels in society and by representatives of national and European institutions: </a:t>
            </a:r>
            <a:r>
              <a:rPr lang="en-GB" kern="100" dirty="0">
                <a:solidFill>
                  <a:srgbClr val="117BA5"/>
                </a:solidFill>
                <a:effectLst/>
                <a:latin typeface="Calibri" panose="020F0502020204030204" pitchFamily="34" charset="0"/>
                <a:ea typeface="Calibri" panose="020F0502020204030204" pitchFamily="34" charset="0"/>
                <a:cs typeface="Times New Roman" panose="02020603050405020304" pitchFamily="18" charset="0"/>
                <a:hlinkClick r:id="rId4"/>
              </a:rPr>
              <a:t>ANTI-ROMANI SPEECH IN EUROPE'S PUBLIC SPACE - THE MECHANISM OF HATE SPEECH</a:t>
            </a:r>
            <a:r>
              <a:rPr lang="en-GB" kern="100" dirty="0">
                <a:solidFill>
                  <a:srgbClr val="117BA5"/>
                </a:solidFill>
                <a:effectLst/>
                <a:latin typeface="Calibri" panose="020F0502020204030204" pitchFamily="34" charset="0"/>
                <a:ea typeface="Calibri" panose="020F0502020204030204" pitchFamily="34" charset="0"/>
                <a:cs typeface="Times New Roman" panose="02020603050405020304" pitchFamily="18" charset="0"/>
              </a:rPr>
              <a:t>. </a:t>
            </a:r>
            <a:r>
              <a:rPr lang="en-GB" dirty="0"/>
              <a:t>Dangerous levels were reached more recently during the COVID 19 pandemic,</a:t>
            </a:r>
            <a:r>
              <a:rPr lang="en-GB" kern="100" dirty="0">
                <a:solidFill>
                  <a:srgbClr val="117BA5"/>
                </a:solidFill>
                <a:effectLst/>
                <a:latin typeface="Calibri" panose="020F0502020204030204" pitchFamily="34" charset="0"/>
                <a:ea typeface="Calibri" panose="020F0502020204030204" pitchFamily="34" charset="0"/>
                <a:cs typeface="Times New Roman" panose="02020603050405020304" pitchFamily="18" charset="0"/>
              </a:rPr>
              <a:t> </a:t>
            </a:r>
            <a:r>
              <a:rPr lang="en-GB" kern="100" dirty="0">
                <a:solidFill>
                  <a:srgbClr val="117BA5"/>
                </a:solidFill>
                <a:effectLst/>
                <a:latin typeface="Calibri" panose="020F0502020204030204" pitchFamily="34" charset="0"/>
                <a:ea typeface="Calibri" panose="020F0502020204030204" pitchFamily="34" charset="0"/>
                <a:cs typeface="Times New Roman" panose="02020603050405020304" pitchFamily="18" charset="0"/>
                <a:hlinkClick r:id="rId5"/>
              </a:rPr>
              <a:t>as reported by the United Nations.</a:t>
            </a:r>
            <a:endParaRPr lang="fr-BE"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spcBef>
                <a:spcPts val="600"/>
              </a:spcBef>
              <a:defRPr/>
            </a:pPr>
            <a:r>
              <a:rPr lang="en-GB" dirty="0"/>
              <a:t>Despite this, not reporting hate-motivated incidents is common: 93% of hate-motivated harassment and 88% of physical attacks that happened in the past five years were not reported anywhere. More than half (53%) of respondents who did not report the most recent hate-motivated physical attack believed that nothing would happen or change if they reported it. Meanwhile, 16% did not know where to go or whom to contact about it.</a:t>
            </a:r>
          </a:p>
          <a:p>
            <a:pPr marL="0" marR="0" lvl="0" indent="0" algn="just" defTabSz="914400" rtl="0" eaLnBrk="1" fontAlgn="auto" latinLnBrk="0" hangingPunct="1">
              <a:spcBef>
                <a:spcPts val="600"/>
              </a:spcBef>
              <a:buClrTx/>
              <a:buSzTx/>
              <a:buFontTx/>
              <a:buNone/>
              <a:tabLst/>
              <a:defRPr/>
            </a:pPr>
            <a:r>
              <a:rPr lang="en-US" dirty="0"/>
              <a:t>Photo source and more about the </a:t>
            </a:r>
            <a:r>
              <a:rPr lang="en-US" dirty="0" err="1"/>
              <a:t>Dosta</a:t>
            </a:r>
            <a:r>
              <a:rPr lang="en-US" dirty="0"/>
              <a:t>! Campaign on fighting hate speech against Roma: https://civicamobilitas.mk/en/vesti-od-go/let-s-meet-the-roma-through-the-campaign-dosta/ </a:t>
            </a:r>
          </a:p>
          <a:p>
            <a:pPr marL="0" marR="0" lvl="0" indent="0" algn="just" defTabSz="914400" rtl="0" eaLnBrk="1" fontAlgn="auto" latinLnBrk="0" hangingPunct="1">
              <a:spcBef>
                <a:spcPts val="600"/>
              </a:spcBef>
              <a:buClrTx/>
              <a:buSzTx/>
              <a:buFontTx/>
              <a:buNone/>
              <a:tabLst/>
              <a:defRPr/>
            </a:pPr>
            <a:endParaRPr lang="en-US" dirty="0"/>
          </a:p>
          <a:p>
            <a:pPr marL="0" marR="0" lvl="0" indent="0" algn="just" defTabSz="914400" rtl="0" eaLnBrk="1" fontAlgn="auto" latinLnBrk="0" hangingPunct="1">
              <a:spcBef>
                <a:spcPts val="600"/>
              </a:spcBef>
              <a:buClrTx/>
              <a:buSzTx/>
              <a:buFontTx/>
              <a:buNone/>
              <a:tabLst/>
              <a:defRPr/>
            </a:pPr>
            <a:endParaRPr lang="en-US" dirty="0"/>
          </a:p>
          <a:p>
            <a:pPr algn="just">
              <a:spcBef>
                <a:spcPts val="600"/>
              </a:spcBef>
            </a:pPr>
            <a:endParaRPr lang="hu-HU" dirty="0"/>
          </a:p>
          <a:p>
            <a:pPr>
              <a:spcBef>
                <a:spcPts val="600"/>
              </a:spcBef>
            </a:pPr>
            <a:endParaRPr lang="hu-HU" dirty="0"/>
          </a:p>
          <a:p>
            <a:endParaRPr lang="en-GB" dirty="0"/>
          </a:p>
        </p:txBody>
      </p:sp>
      <p:sp>
        <p:nvSpPr>
          <p:cNvPr id="4" name="Slide Number Placeholder 3"/>
          <p:cNvSpPr>
            <a:spLocks noGrp="1"/>
          </p:cNvSpPr>
          <p:nvPr>
            <p:ph type="sldNum" sz="quarter" idx="5"/>
          </p:nvPr>
        </p:nvSpPr>
        <p:spPr/>
        <p:txBody>
          <a:bodyPr/>
          <a:lstStyle/>
          <a:p>
            <a:fld id="{19F0417D-C244-46B3-A1F9-344628E4F880}" type="slidenum">
              <a:rPr lang="en-US" smtClean="0"/>
              <a:t>19</a:t>
            </a:fld>
            <a:endParaRPr lang="en-US" dirty="0"/>
          </a:p>
        </p:txBody>
      </p:sp>
    </p:spTree>
    <p:extLst>
      <p:ext uri="{BB962C8B-B14F-4D97-AF65-F5344CB8AC3E}">
        <p14:creationId xmlns:p14="http://schemas.microsoft.com/office/powerpoint/2010/main" val="5429399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defRPr/>
            </a:pPr>
            <a:r>
              <a:rPr lang="en-US" dirty="0"/>
              <a:t>In this first module, we will address the discrimination that Roma people have faced in the past, and that they continue to face now. To this end, an overview of Roma history will be provided.</a:t>
            </a:r>
          </a:p>
          <a:p>
            <a:pPr marL="0" marR="0" lvl="0" indent="0" algn="l" defTabSz="914400" rtl="0" eaLnBrk="1" fontAlgn="auto" latinLnBrk="0" hangingPunct="1">
              <a:lnSpc>
                <a:spcPct val="107000"/>
              </a:lnSpc>
              <a:spcBef>
                <a:spcPts val="0"/>
              </a:spcBef>
              <a:spcAft>
                <a:spcPts val="800"/>
              </a:spcAft>
              <a:buClrTx/>
              <a:buSzTx/>
              <a:buFontTx/>
              <a:buNone/>
              <a:tabLst/>
              <a:defRPr/>
            </a:pPr>
            <a:r>
              <a:rPr lang="en-GB" dirty="0">
                <a:latin typeface="Calibri" panose="020F0502020204030204" pitchFamily="34" charset="0"/>
                <a:ea typeface="Calibri" panose="020F0502020204030204" pitchFamily="34" charset="0"/>
                <a:cs typeface="Times New Roman" panose="02020603050405020304" pitchFamily="18" charset="0"/>
              </a:rPr>
              <a: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EB0C48-1CD8-4415-97AF-0187712161D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27576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63772" y="4297182"/>
            <a:ext cx="6130456" cy="4695744"/>
          </a:xfrm>
        </p:spPr>
        <p:txBody>
          <a:bodyPr/>
          <a:lstStyle/>
          <a:p>
            <a:pPr algn="just">
              <a:spcBef>
                <a:spcPts val="600"/>
              </a:spcBef>
            </a:pPr>
            <a:r>
              <a:rPr lang="en-US" sz="1150" b="0" i="0" dirty="0">
                <a:effectLst/>
              </a:rPr>
              <a:t>The </a:t>
            </a:r>
            <a:r>
              <a:rPr lang="hu-HU" sz="1150" dirty="0"/>
              <a:t>International Holocaust Remembrance Alliance</a:t>
            </a:r>
            <a:r>
              <a:rPr lang="en-US" sz="1150" b="0" i="0" dirty="0">
                <a:effectLst/>
              </a:rPr>
              <a:t> acknowledged that the neglect of the genocide of the Roma has contributed to the prejudice and discrimination that many Roma communities still experience today</a:t>
            </a:r>
            <a:r>
              <a:rPr lang="en-US" sz="1150" dirty="0"/>
              <a:t>. T</a:t>
            </a:r>
            <a:r>
              <a:rPr lang="en-US" sz="1150" b="0" i="0" dirty="0">
                <a:effectLst/>
              </a:rPr>
              <a:t>o advance on countering such forms of racism and discrimination the IHRA adopted a definition of </a:t>
            </a:r>
            <a:r>
              <a:rPr lang="en-US" sz="1150" b="0" i="0" dirty="0" err="1">
                <a:effectLst/>
              </a:rPr>
              <a:t>antigypsyism</a:t>
            </a:r>
            <a:r>
              <a:rPr lang="en-US" sz="1150" b="0" i="0" dirty="0">
                <a:effectLst/>
              </a:rPr>
              <a:t> in 2020. But d</a:t>
            </a:r>
            <a:r>
              <a:rPr lang="en-GB" sz="1150" dirty="0" err="1"/>
              <a:t>efining</a:t>
            </a:r>
            <a:r>
              <a:rPr lang="en-GB" sz="1150" dirty="0"/>
              <a:t> </a:t>
            </a:r>
            <a:r>
              <a:rPr lang="en-GB" sz="1150" dirty="0" err="1"/>
              <a:t>antigypsyism</a:t>
            </a:r>
            <a:r>
              <a:rPr lang="en-GB" sz="1150" dirty="0"/>
              <a:t> is not an easy task. Academics, activists, and institutions have provided different definitions, while no international definition has been legally agreed upon. A common element of the different definitions is that </a:t>
            </a:r>
            <a:r>
              <a:rPr lang="en-GB" sz="1150" dirty="0" err="1"/>
              <a:t>antigypsyism</a:t>
            </a:r>
            <a:r>
              <a:rPr lang="en-GB" sz="1150" dirty="0"/>
              <a:t> is a form of racism. However, such a definition must provide details about the content and the mechanism through which racism operates, as without such details the definition is tautological. </a:t>
            </a:r>
            <a:endParaRPr lang="hu-HU" sz="1150" dirty="0"/>
          </a:p>
          <a:p>
            <a:pPr algn="just">
              <a:spcBef>
                <a:spcPts val="600"/>
              </a:spcBef>
            </a:pPr>
            <a:r>
              <a:rPr lang="hu-HU" sz="1150" dirty="0"/>
              <a:t>IHRA’s </a:t>
            </a:r>
            <a:r>
              <a:rPr lang="en-GB" sz="1150" dirty="0"/>
              <a:t>definition is a compromise between the positions adopted by participating governments in relation to the use of a historically pejorative term for Roma. While certain governments supported the use of the term </a:t>
            </a:r>
            <a:r>
              <a:rPr lang="en-GB" sz="1150" dirty="0" err="1"/>
              <a:t>antigypsyism</a:t>
            </a:r>
            <a:r>
              <a:rPr lang="en-GB" sz="1150" dirty="0"/>
              <a:t>, the delegations of US and Canadian governments insisted on using the term “anti-Roma racism”. In fact, in a footnote to the definition, the participating governments specify the geographical scope of the use of each term. This compromise led to the equating of </a:t>
            </a:r>
            <a:r>
              <a:rPr lang="en-GB" sz="1150" dirty="0" err="1"/>
              <a:t>antigypsyism</a:t>
            </a:r>
            <a:r>
              <a:rPr lang="en-GB" sz="1150" dirty="0"/>
              <a:t> with anti-Roma discrimination, which is inaccurate, as </a:t>
            </a:r>
            <a:r>
              <a:rPr lang="en-GB" sz="1150" dirty="0" err="1"/>
              <a:t>antigypsyism</a:t>
            </a:r>
            <a:r>
              <a:rPr lang="en-GB" sz="1150" dirty="0"/>
              <a:t> comprises a larger range of practices than just discrimination. One of the challenges with the definitions of </a:t>
            </a:r>
            <a:r>
              <a:rPr lang="en-GB" sz="1150" dirty="0" err="1"/>
              <a:t>antigypsyism</a:t>
            </a:r>
            <a:r>
              <a:rPr lang="en-GB" sz="1150" dirty="0"/>
              <a:t> provided by international organisations and academics is their implementation, that is, how to measure </a:t>
            </a:r>
            <a:r>
              <a:rPr lang="en-GB" sz="1150" dirty="0" err="1"/>
              <a:t>antigypsyism</a:t>
            </a:r>
            <a:r>
              <a:rPr lang="en-GB" sz="1150" dirty="0"/>
              <a:t>. </a:t>
            </a:r>
          </a:p>
          <a:p>
            <a:pPr algn="just">
              <a:spcBef>
                <a:spcPts val="600"/>
              </a:spcBef>
            </a:pPr>
            <a:r>
              <a:rPr lang="en-GB" sz="1150" dirty="0"/>
              <a:t>One way to define </a:t>
            </a:r>
            <a:r>
              <a:rPr lang="en-GB" sz="1150" dirty="0" err="1"/>
              <a:t>antigypsyism</a:t>
            </a:r>
            <a:r>
              <a:rPr lang="en-GB" sz="1150" dirty="0"/>
              <a:t> (as used by the author of the modules) is as a special form of racism directed towards Roma and those stigmatised in the public imagination as “g*</a:t>
            </a:r>
            <a:r>
              <a:rPr lang="en-GB" sz="1150" dirty="0" err="1"/>
              <a:t>psies</a:t>
            </a:r>
            <a:r>
              <a:rPr lang="en-GB" sz="1150" dirty="0"/>
              <a:t>”, which has at its core the assumption that Roma are inferior and deviant, thus justifying their oppression and marginalisation. Other preconceptions of </a:t>
            </a:r>
            <a:r>
              <a:rPr lang="en-GB" sz="1150" dirty="0" err="1"/>
              <a:t>antigypsyism</a:t>
            </a:r>
            <a:r>
              <a:rPr lang="en-GB" sz="1150" dirty="0"/>
              <a:t> are that they are nomadic, of oriental origin, rootless, and backward. As such, </a:t>
            </a:r>
            <a:r>
              <a:rPr lang="en-GB" sz="1150" dirty="0" err="1"/>
              <a:t>antigypsyism</a:t>
            </a:r>
            <a:r>
              <a:rPr lang="en-GB" sz="1150" dirty="0"/>
              <a:t> represents a historical system of oppression of Roma whose consequences are clearly apparent in the current difficult situation of Roma, in the dominant narratives on Roma and in the continuous stigmatisation of Romani identity in public statements.</a:t>
            </a:r>
            <a:endParaRPr lang="hu-HU" sz="1150" dirty="0"/>
          </a:p>
          <a:p>
            <a:pPr algn="just">
              <a:spcBef>
                <a:spcPts val="600"/>
              </a:spcBef>
            </a:pPr>
            <a:endParaRPr lang="en-US" sz="1150" dirty="0"/>
          </a:p>
        </p:txBody>
      </p:sp>
      <p:sp>
        <p:nvSpPr>
          <p:cNvPr id="4" name="Slide Number Placeholder 3"/>
          <p:cNvSpPr>
            <a:spLocks noGrp="1"/>
          </p:cNvSpPr>
          <p:nvPr>
            <p:ph type="sldNum" sz="quarter" idx="5"/>
          </p:nvPr>
        </p:nvSpPr>
        <p:spPr/>
        <p:txBody>
          <a:bodyPr/>
          <a:lstStyle/>
          <a:p>
            <a:fld id="{2DEB0C48-1CD8-4415-97AF-0187712161DE}" type="slidenum">
              <a:rPr lang="en-US" smtClean="0"/>
              <a:t>20</a:t>
            </a:fld>
            <a:endParaRPr lang="en-US"/>
          </a:p>
        </p:txBody>
      </p:sp>
    </p:spTree>
    <p:extLst>
      <p:ext uri="{BB962C8B-B14F-4D97-AF65-F5344CB8AC3E}">
        <p14:creationId xmlns:p14="http://schemas.microsoft.com/office/powerpoint/2010/main" val="25376810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63772" y="4313084"/>
            <a:ext cx="6130456" cy="4830916"/>
          </a:xfrm>
        </p:spPr>
        <p:txBody>
          <a:bodyPr/>
          <a:lstStyle/>
          <a:p>
            <a:pPr marL="0" marR="0" lvl="0" indent="0" algn="just" defTabSz="914400" rtl="0" eaLnBrk="1" fontAlgn="auto" latinLnBrk="0" hangingPunct="1">
              <a:spcBef>
                <a:spcPts val="600"/>
              </a:spcBef>
              <a:buClrTx/>
              <a:buSzTx/>
              <a:buFontTx/>
              <a:buNone/>
              <a:tabLst/>
              <a:defRPr/>
            </a:pPr>
            <a:r>
              <a:rPr lang="en-GB" sz="1200" b="0" i="0" kern="1200" dirty="0">
                <a:effectLst/>
                <a:ea typeface="+mn-ea"/>
                <a:cs typeface="+mn-cs"/>
              </a:rPr>
              <a:t>The cruel reality of today is that Roma children continue to fall behind their non-Roma peers when it comes to education, with many being denied equal access (from early childhood education to high level studies). The school environment is hostile to Roma children, teachers, and pupils rejecting them. </a:t>
            </a:r>
            <a:r>
              <a:rPr lang="en-GB" b="0" i="0" dirty="0">
                <a:effectLst/>
              </a:rPr>
              <a:t>Roma children continue to be racially </a:t>
            </a:r>
            <a:r>
              <a:rPr lang="en-GB" b="0" i="0" strike="noStrike" dirty="0">
                <a:effectLst/>
                <a:hlinkClick r:id="rId3">
                  <a:extLst>
                    <a:ext uri="{A12FA001-AC4F-418D-AE19-62706E023703}">
                      <ahyp:hlinkClr xmlns:ahyp="http://schemas.microsoft.com/office/drawing/2018/hyperlinkcolor" val="tx"/>
                    </a:ext>
                  </a:extLst>
                </a:hlinkClick>
              </a:rPr>
              <a:t>discriminated in school systems</a:t>
            </a:r>
            <a:r>
              <a:rPr lang="en-GB" b="0" i="0" dirty="0">
                <a:effectLst/>
              </a:rPr>
              <a:t> all across Eastern Europe also through the physical separation, mainly by one of three means: being placed in ‘special needs’ schools; </a:t>
            </a:r>
            <a:r>
              <a:rPr lang="en-GB" b="0" i="0" strike="noStrike" dirty="0">
                <a:effectLst/>
                <a:hlinkClick r:id="rId4">
                  <a:extLst>
                    <a:ext uri="{A12FA001-AC4F-418D-AE19-62706E023703}">
                      <ahyp:hlinkClr xmlns:ahyp="http://schemas.microsoft.com/office/drawing/2018/hyperlinkcolor" val="tx"/>
                    </a:ext>
                  </a:extLst>
                </a:hlinkClick>
              </a:rPr>
              <a:t>classroom segregation</a:t>
            </a:r>
            <a:r>
              <a:rPr lang="en-GB" b="0" i="0" dirty="0">
                <a:effectLst/>
              </a:rPr>
              <a:t> in the same school; or school segregation, as a result of residential segregation, where non-Roma parents do not send their children to schools within Roma populated areas</a:t>
            </a:r>
            <a:r>
              <a:rPr lang="hu-HU" sz="1200" b="0" i="0" kern="1200" dirty="0">
                <a:effectLst/>
                <a:ea typeface="+mn-ea"/>
                <a:cs typeface="+mn-cs"/>
              </a:rPr>
              <a:t>.</a:t>
            </a:r>
            <a:r>
              <a:rPr lang="en-GB" sz="1200" b="0" i="0" kern="1200" dirty="0">
                <a:effectLst/>
                <a:ea typeface="+mn-ea"/>
                <a:cs typeface="+mn-cs"/>
              </a:rPr>
              <a:t> As a continuation of the history of oppression presented in the previous slides, these following factors lead to</a:t>
            </a:r>
            <a:r>
              <a:rPr lang="en-GB" dirty="0"/>
              <a:t> poor educational outcomes among Roma</a:t>
            </a:r>
            <a:r>
              <a:rPr lang="hu-HU" sz="1200" b="0" i="0" kern="1200" dirty="0">
                <a:effectLst/>
                <a:ea typeface="+mn-ea"/>
                <a:cs typeface="+mn-cs"/>
              </a:rPr>
              <a:t>:</a:t>
            </a:r>
            <a:r>
              <a:rPr lang="en-GB" sz="1200" b="0" i="0" kern="1200" dirty="0">
                <a:effectLst/>
                <a:ea typeface="+mn-ea"/>
                <a:cs typeface="+mn-cs"/>
              </a:rPr>
              <a:t> </a:t>
            </a:r>
          </a:p>
          <a:p>
            <a:pPr algn="just">
              <a:spcBef>
                <a:spcPts val="600"/>
              </a:spcBef>
            </a:pPr>
            <a:r>
              <a:rPr lang="hu-HU" sz="1200" b="0" i="0" kern="1200" dirty="0">
                <a:effectLst/>
                <a:ea typeface="+mn-ea"/>
                <a:cs typeface="+mn-cs"/>
              </a:rPr>
              <a:t>1. </a:t>
            </a:r>
            <a:r>
              <a:rPr lang="en-GB" dirty="0"/>
              <a:t>Lack of quality early childhood education services</a:t>
            </a:r>
            <a:r>
              <a:rPr lang="hu-HU" sz="1200" b="0" i="0" kern="1200" dirty="0">
                <a:effectLst/>
                <a:ea typeface="+mn-ea"/>
                <a:cs typeface="+mn-cs"/>
              </a:rPr>
              <a:t> - </a:t>
            </a:r>
            <a:r>
              <a:rPr lang="en-GB" dirty="0"/>
              <a:t>The low educational achievement among Roma can in large part be attributed to poor quality or non-existent institutions and support for the development, care, and education of very young children</a:t>
            </a:r>
            <a:r>
              <a:rPr lang="hu-HU" sz="1200" b="0" i="0" kern="1200" dirty="0">
                <a:effectLst/>
                <a:ea typeface="+mn-ea"/>
                <a:cs typeface="+mn-cs"/>
              </a:rPr>
              <a:t>. Roma chidlren face triple burden: </a:t>
            </a:r>
            <a:r>
              <a:rPr lang="en-GB" dirty="0"/>
              <a:t>First, they are subject to the stigma and discrimination that are associated with poor Roma communities. Second, like other young children who are dependent and voiceless, they too are most likely to have their needs and rights overlooked as countries in Central and Eastern Europe cope with social and economic transition and sectoral reform. Third, mainstream early care and educational institutions are conventionally insensitive to the cultural and linguistic background of Roma communities; this reinforces Roma young children’s exclusion from service provision, thereby deepening disparities and increasing marginalization and vulnerability.</a:t>
            </a:r>
            <a:r>
              <a:rPr lang="hu-HU" dirty="0"/>
              <a:t> </a:t>
            </a:r>
            <a:r>
              <a:rPr lang="en-GB" dirty="0"/>
              <a:t>The problems are compounded by the fact that a majority of the Roma parents have themselves received an inadequate education, making them less empowered to claim the right to quality education for their own children.</a:t>
            </a:r>
            <a:endParaRPr lang="hu-HU" sz="1200" kern="1200" dirty="0">
              <a:ea typeface="+mn-ea"/>
              <a:cs typeface="+mn-cs"/>
            </a:endParaRPr>
          </a:p>
          <a:p>
            <a:pPr algn="just">
              <a:spcBef>
                <a:spcPts val="600"/>
              </a:spcBef>
            </a:pPr>
            <a:r>
              <a:rPr lang="hu-HU" sz="1200" kern="1200" dirty="0">
                <a:ea typeface="+mn-ea"/>
                <a:cs typeface="+mn-cs"/>
              </a:rPr>
              <a:t>Resource:  </a:t>
            </a:r>
            <a:r>
              <a:rPr lang="en-GB" dirty="0">
                <a:hlinkClick r:id="rId5"/>
              </a:rPr>
              <a:t>Roma and Travellers in six countries | European Union Agency for Fundamental Rights (europa.eu)</a:t>
            </a:r>
            <a:endParaRPr lang="hu-HU" sz="1200" kern="1200" dirty="0">
              <a:ea typeface="+mn-ea"/>
              <a:cs typeface="+mn-cs"/>
            </a:endParaRPr>
          </a:p>
          <a:p>
            <a:pPr algn="just">
              <a:spcBef>
                <a:spcPts val="600"/>
              </a:spcBef>
            </a:pPr>
            <a:endParaRPr lang="en-US" dirty="0"/>
          </a:p>
        </p:txBody>
      </p:sp>
      <p:sp>
        <p:nvSpPr>
          <p:cNvPr id="4" name="Slide Number Placeholder 3"/>
          <p:cNvSpPr>
            <a:spLocks noGrp="1"/>
          </p:cNvSpPr>
          <p:nvPr>
            <p:ph type="sldNum" sz="quarter" idx="5"/>
          </p:nvPr>
        </p:nvSpPr>
        <p:spPr/>
        <p:txBody>
          <a:bodyPr/>
          <a:lstStyle/>
          <a:p>
            <a:fld id="{2DEB0C48-1CD8-4415-97AF-0187712161DE}" type="slidenum">
              <a:rPr lang="en-US" smtClean="0"/>
              <a:t>21</a:t>
            </a:fld>
            <a:endParaRPr lang="en-US"/>
          </a:p>
        </p:txBody>
      </p:sp>
    </p:spTree>
    <p:extLst>
      <p:ext uri="{BB962C8B-B14F-4D97-AF65-F5344CB8AC3E}">
        <p14:creationId xmlns:p14="http://schemas.microsoft.com/office/powerpoint/2010/main" val="27559220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04800" y="4300221"/>
            <a:ext cx="6248400" cy="4701540"/>
          </a:xfrm>
        </p:spPr>
        <p:txBody>
          <a:bodyPr/>
          <a:lstStyle/>
          <a:p>
            <a:pPr algn="just">
              <a:spcBef>
                <a:spcPts val="600"/>
              </a:spcBef>
            </a:pPr>
            <a:r>
              <a:rPr lang="hu-HU" sz="1150" kern="1200" dirty="0">
                <a:ea typeface="+mn-ea"/>
                <a:cs typeface="+mn-cs"/>
              </a:rPr>
              <a:t>2. </a:t>
            </a:r>
            <a:r>
              <a:rPr lang="hu-HU" sz="1150" dirty="0"/>
              <a:t>Prejudice against Roma - </a:t>
            </a:r>
            <a:r>
              <a:rPr lang="en-GB" sz="1150" dirty="0"/>
              <a:t>Negative assumptions about the intellectual inferiority of Roma children are widespread across the region as well as disregard of parents towards education. Stereotypes held by teachers lower their expectations and inspire weaker instruction. For example, 47% of teachers in Slovakia believed that Roma children could not succeed in school, and 88% believed that Roma children are less capable than their non-Romani peers</a:t>
            </a:r>
            <a:r>
              <a:rPr lang="hu-HU" sz="1150" dirty="0"/>
              <a:t>.</a:t>
            </a:r>
            <a:r>
              <a:rPr lang="en-GB" sz="1150" dirty="0"/>
              <a:t> In a survey conducted by the European Roma Rights Centre, children testified that teachers systematically ignore them in the educational process. Verbal and physical castigation of Roma classmates by majority students is not uncommon. According to a survey of Hungarian schoolteachers, Roma are the least preferred students out of all minorities.</a:t>
            </a:r>
            <a:r>
              <a:rPr lang="hu-HU" sz="1150" dirty="0"/>
              <a:t> </a:t>
            </a:r>
            <a:r>
              <a:rPr lang="en-GB" sz="1150" dirty="0"/>
              <a:t>Under these conditions, it is not surprising that Roma children suffer from lower self-esteem, academic performance, enrolment and retention rates, and a poorer ability to transition between levels of education. Many Roma parents feel reluctant to send their children to school, perceiving it as a hostile place that offers little of value for their children, particularly as the high unemployment rates among their communities serve as a disincentive to the need for formal qualifications. </a:t>
            </a:r>
            <a:endParaRPr lang="hu-HU" sz="1150" dirty="0"/>
          </a:p>
          <a:p>
            <a:pPr algn="just">
              <a:spcBef>
                <a:spcPts val="600"/>
              </a:spcBef>
            </a:pPr>
            <a:r>
              <a:rPr lang="hu-HU" sz="1150" dirty="0"/>
              <a:t>3. </a:t>
            </a:r>
            <a:r>
              <a:rPr lang="en-US" sz="1150" dirty="0"/>
              <a:t>Segregation</a:t>
            </a:r>
            <a:r>
              <a:rPr lang="hu-HU" sz="1150" dirty="0"/>
              <a:t> – Segregation of Roma children </a:t>
            </a:r>
            <a:r>
              <a:rPr lang="en-GB" sz="1150" dirty="0"/>
              <a:t>takes </a:t>
            </a:r>
            <a:r>
              <a:rPr lang="hu-HU" sz="1150" dirty="0"/>
              <a:t>different forms. Segregation between schools means that certain schools will be dominated by Roma and other ones by non-Roma (majority) children even within one neighbourhood. I</a:t>
            </a:r>
            <a:r>
              <a:rPr lang="en-GB" sz="1150" dirty="0"/>
              <a:t>n</a:t>
            </a:r>
            <a:r>
              <a:rPr lang="hu-HU" sz="1150" dirty="0"/>
              <a:t> most of the case</a:t>
            </a:r>
            <a:r>
              <a:rPr lang="en-GB" sz="1150" dirty="0"/>
              <a:t>s</a:t>
            </a:r>
            <a:r>
              <a:rPr lang="hu-HU" sz="1150" dirty="0"/>
              <a:t> non-Roma parents decide to </a:t>
            </a:r>
            <a:r>
              <a:rPr lang="en-GB" sz="1150" dirty="0"/>
              <a:t>remove </a:t>
            </a:r>
            <a:r>
              <a:rPr lang="hu-HU" sz="1150" dirty="0"/>
              <a:t>their children from </a:t>
            </a:r>
            <a:r>
              <a:rPr lang="en-GB" sz="1150" dirty="0"/>
              <a:t>a </a:t>
            </a:r>
            <a:r>
              <a:rPr lang="hu-HU" sz="1150" dirty="0"/>
              <a:t>school where there any many Roma students and enroll them into more well-developed and moderni</a:t>
            </a:r>
            <a:r>
              <a:rPr lang="en-GB" sz="1150" dirty="0"/>
              <a:t>s</a:t>
            </a:r>
            <a:r>
              <a:rPr lang="hu-HU" sz="1150" dirty="0"/>
              <a:t>ed schools</a:t>
            </a:r>
            <a:r>
              <a:rPr lang="en-GB" sz="1150" dirty="0"/>
              <a:t> (</a:t>
            </a:r>
            <a:r>
              <a:rPr lang="en-GB" sz="1150" u="sng" dirty="0"/>
              <a:t>also know as the ‘white flight’ phenomenon)</a:t>
            </a:r>
            <a:r>
              <a:rPr lang="hu-HU" sz="1150" dirty="0"/>
              <a:t>. In these well-developed schools Roma students are not allowed to enroll and are denied to </a:t>
            </a:r>
            <a:r>
              <a:rPr lang="en-GB" sz="1150" dirty="0"/>
              <a:t>even </a:t>
            </a:r>
            <a:r>
              <a:rPr lang="hu-HU" sz="1150" dirty="0"/>
              <a:t>enter the premises of the school. The Roma-dominated schools tend to </a:t>
            </a:r>
            <a:r>
              <a:rPr lang="en-GB" sz="1150" dirty="0"/>
              <a:t>be </a:t>
            </a:r>
            <a:r>
              <a:rPr lang="hu-HU" sz="1150" dirty="0"/>
              <a:t>less equipped, </a:t>
            </a:r>
            <a:r>
              <a:rPr lang="en-GB" sz="1150" dirty="0"/>
              <a:t>they </a:t>
            </a:r>
            <a:r>
              <a:rPr lang="hu-HU" sz="1150" dirty="0"/>
              <a:t>struggle with shortage of teachers, lack of funding. </a:t>
            </a:r>
            <a:r>
              <a:rPr lang="en-GB" sz="1150" dirty="0"/>
              <a:t>S</a:t>
            </a:r>
            <a:r>
              <a:rPr lang="hu-HU" sz="1150" dirty="0"/>
              <a:t>egregation within school</a:t>
            </a:r>
            <a:r>
              <a:rPr lang="en-GB" sz="1150" dirty="0"/>
              <a:t>s</a:t>
            </a:r>
            <a:r>
              <a:rPr lang="hu-HU" sz="1150" dirty="0"/>
              <a:t> means that</a:t>
            </a:r>
            <a:r>
              <a:rPr lang="en-GB" sz="1150" dirty="0"/>
              <a:t>, for example,</a:t>
            </a:r>
            <a:r>
              <a:rPr lang="hu-HU" sz="1150" dirty="0"/>
              <a:t> within one common school, Roma children are denied to sit in the front rows in the classrom and are pushed to back of the classrooms or are placed in a </a:t>
            </a:r>
            <a:r>
              <a:rPr lang="en-GB" sz="1150" dirty="0"/>
              <a:t>separated</a:t>
            </a:r>
            <a:r>
              <a:rPr lang="hu-HU" sz="1150" dirty="0"/>
              <a:t> </a:t>
            </a:r>
            <a:r>
              <a:rPr lang="en-GB" sz="1150" dirty="0"/>
              <a:t>section</a:t>
            </a:r>
            <a:r>
              <a:rPr lang="hu-HU" sz="1150" dirty="0"/>
              <a:t> of the school (for instance </a:t>
            </a:r>
            <a:r>
              <a:rPr lang="en-GB" sz="1150" dirty="0"/>
              <a:t>in</a:t>
            </a:r>
            <a:r>
              <a:rPr lang="hu-HU" sz="1150" dirty="0"/>
              <a:t> class</a:t>
            </a:r>
            <a:r>
              <a:rPr lang="en-GB" sz="1150" dirty="0"/>
              <a:t>es or on entire floors where only</a:t>
            </a:r>
            <a:r>
              <a:rPr lang="hu-HU" sz="1150" dirty="0"/>
              <a:t> Roma pupils</a:t>
            </a:r>
            <a:r>
              <a:rPr lang="en-GB" sz="1150" dirty="0"/>
              <a:t> are placed</a:t>
            </a:r>
            <a:r>
              <a:rPr lang="hu-HU" sz="1150" dirty="0"/>
              <a:t>). </a:t>
            </a:r>
            <a:endParaRPr lang="en-GB" sz="1150" dirty="0"/>
          </a:p>
          <a:p>
            <a:pPr algn="just">
              <a:spcBef>
                <a:spcPts val="600"/>
              </a:spcBef>
            </a:pPr>
            <a:r>
              <a:rPr lang="en-GB" sz="1150" dirty="0"/>
              <a:t>Photo source: https://www.flickr.com/photos/193092213@N08/51468122439 </a:t>
            </a:r>
            <a:endParaRPr lang="en-US" sz="1150" dirty="0"/>
          </a:p>
        </p:txBody>
      </p:sp>
      <p:sp>
        <p:nvSpPr>
          <p:cNvPr id="4" name="Slide Number Placeholder 3"/>
          <p:cNvSpPr>
            <a:spLocks noGrp="1"/>
          </p:cNvSpPr>
          <p:nvPr>
            <p:ph type="sldNum" sz="quarter" idx="5"/>
          </p:nvPr>
        </p:nvSpPr>
        <p:spPr/>
        <p:txBody>
          <a:bodyPr/>
          <a:lstStyle/>
          <a:p>
            <a:fld id="{2DEB0C48-1CD8-4415-97AF-0187712161DE}" type="slidenum">
              <a:rPr lang="en-US" smtClean="0"/>
              <a:t>22</a:t>
            </a:fld>
            <a:endParaRPr lang="en-US" dirty="0"/>
          </a:p>
        </p:txBody>
      </p:sp>
    </p:spTree>
    <p:extLst>
      <p:ext uri="{BB962C8B-B14F-4D97-AF65-F5344CB8AC3E}">
        <p14:creationId xmlns:p14="http://schemas.microsoft.com/office/powerpoint/2010/main" val="1712646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131200"/>
          </a:xfrm>
        </p:spPr>
        <p:txBody>
          <a:bodyPr/>
          <a:lstStyle/>
          <a:p>
            <a:pPr algn="just"/>
            <a:r>
              <a:rPr lang="en-US" dirty="0">
                <a:ea typeface="+mj-ea"/>
                <a:cs typeface="+mj-cs"/>
              </a:rPr>
              <a:t>According to the latest evaluation at EU level on Roma inclusion, housing is the area with the least registered progress in the past ten years which requires continuous investment and political engagement.</a:t>
            </a:r>
          </a:p>
          <a:p>
            <a:pPr algn="just"/>
            <a:endParaRPr lang="en-US" dirty="0">
              <a:ea typeface="+mj-ea"/>
              <a:cs typeface="+mj-cs"/>
            </a:endParaRPr>
          </a:p>
          <a:p>
            <a:pPr algn="just"/>
            <a:r>
              <a:rPr lang="en-US" dirty="0">
                <a:ea typeface="+mj-ea"/>
                <a:cs typeface="+mj-cs"/>
              </a:rPr>
              <a:t>After a decade of work under the previous EU Roma framework, an evaluation of the housing situation of the Roma shows that “Especially due to inadequate and segregated housing, the housing situation remains difficult.” </a:t>
            </a:r>
            <a:r>
              <a:rPr lang="en-US" i="1" dirty="0">
                <a:ea typeface="+mj-ea"/>
                <a:cs typeface="+mj-cs"/>
              </a:rPr>
              <a:t>(source: </a:t>
            </a:r>
            <a:r>
              <a:rPr lang="en-US" b="0" i="1" dirty="0">
                <a:solidFill>
                  <a:srgbClr val="292929"/>
                </a:solidFill>
                <a:effectLst/>
              </a:rPr>
              <a:t>Communication from the Commission to the European Parliament and the Council. A Union of Equality: EU Roma strategic framework for equality, inclusion and participation, Brussels, 7.10.2020 COM(2020) 620 final.)</a:t>
            </a:r>
            <a:endParaRPr lang="en-US" i="1" dirty="0">
              <a:ea typeface="+mj-ea"/>
              <a:cs typeface="+mj-cs"/>
            </a:endParaRPr>
          </a:p>
          <a:p>
            <a:endParaRPr lang="en-US" dirty="0"/>
          </a:p>
          <a:p>
            <a:pPr algn="just"/>
            <a:r>
              <a:rPr lang="en-US" dirty="0">
                <a:ea typeface="+mj-ea"/>
                <a:cs typeface="+mj-cs"/>
              </a:rPr>
              <a:t>The issues that Roma communities face with regard to housing and homelessness are complex and involve  the demolition of property; the impediment of the </a:t>
            </a:r>
            <a:r>
              <a:rPr lang="en-US" dirty="0" err="1">
                <a:ea typeface="+mj-ea"/>
                <a:cs typeface="+mj-cs"/>
              </a:rPr>
              <a:t>legalisation</a:t>
            </a:r>
            <a:r>
              <a:rPr lang="en-US" dirty="0">
                <a:ea typeface="+mj-ea"/>
                <a:cs typeface="+mj-cs"/>
              </a:rPr>
              <a:t> of informal settlements; forced evictions; environmental racism; energy poverty; residential segregation; discrimination in accessing housing or housing deprivation, and overcrowding.</a:t>
            </a:r>
          </a:p>
          <a:p>
            <a:endParaRPr lang="en-US" dirty="0">
              <a:ea typeface="+mj-ea"/>
              <a:cs typeface="+mj-cs"/>
            </a:endParaRPr>
          </a:p>
          <a:p>
            <a:r>
              <a:rPr lang="en-US" dirty="0">
                <a:ea typeface="+mj-ea"/>
                <a:cs typeface="+mj-cs"/>
              </a:rPr>
              <a:t>For more information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ERGO Network, </a:t>
            </a:r>
            <a:r>
              <a:rPr lang="en-US" i="1" dirty="0">
                <a:hlinkClick r:id="rId3"/>
              </a:rPr>
              <a:t>Snapshot on Housing and Assistance for the Homeless</a:t>
            </a:r>
            <a:r>
              <a:rPr lang="en-US" dirty="0"/>
              <a:t> (2021)</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lvl="0">
              <a:defRPr/>
            </a:pPr>
            <a:r>
              <a:rPr lang="en-US" u="sng" dirty="0">
                <a:solidFill>
                  <a:srgbClr val="11354E"/>
                </a:solidFill>
              </a:rPr>
              <a:t>FEANTSA, </a:t>
            </a:r>
            <a:r>
              <a:rPr lang="en-US" b="0" i="0" u="sng" dirty="0">
                <a:solidFill>
                  <a:srgbClr val="11354E"/>
                </a:solidFill>
                <a:effectLst/>
                <a:hlinkClick r:id="rId4"/>
              </a:rPr>
              <a:t>HOMELESS IN EUROPE MAGAZINE WINTER 2020 - ROMA EXPERIENCES OF HOMELESSNESS IN EUROPE</a:t>
            </a:r>
            <a:r>
              <a:rPr lang="en-US" b="0" i="0" u="sng" dirty="0">
                <a:solidFill>
                  <a:srgbClr val="11354E"/>
                </a:solidFill>
                <a:effectLst/>
              </a:rPr>
              <a:t> (2020)</a:t>
            </a:r>
            <a:endParaRPr lang="en-US" dirty="0"/>
          </a:p>
          <a:p>
            <a:endParaRPr lang="fr-BE" dirty="0"/>
          </a:p>
        </p:txBody>
      </p:sp>
      <p:sp>
        <p:nvSpPr>
          <p:cNvPr id="4" name="Slide Number Placeholder 3"/>
          <p:cNvSpPr>
            <a:spLocks noGrp="1"/>
          </p:cNvSpPr>
          <p:nvPr>
            <p:ph type="sldNum" sz="quarter" idx="5"/>
          </p:nvPr>
        </p:nvSpPr>
        <p:spPr/>
        <p:txBody>
          <a:bodyPr/>
          <a:lstStyle/>
          <a:p>
            <a:fld id="{093CD41D-A93A-4645-8E9C-B1A36C9580DC}" type="slidenum">
              <a:rPr lang="en-GB" smtClean="0"/>
              <a:t>23</a:t>
            </a:fld>
            <a:endParaRPr lang="en-GB"/>
          </a:p>
        </p:txBody>
      </p:sp>
    </p:spTree>
    <p:extLst>
      <p:ext uri="{BB962C8B-B14F-4D97-AF65-F5344CB8AC3E}">
        <p14:creationId xmlns:p14="http://schemas.microsoft.com/office/powerpoint/2010/main" val="11603680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65760" y="4400550"/>
            <a:ext cx="6241774" cy="4560570"/>
          </a:xfrm>
        </p:spPr>
        <p:txBody>
          <a:bodyPr/>
          <a:lstStyle/>
          <a:p>
            <a:pPr algn="just">
              <a:spcBef>
                <a:spcPts val="600"/>
              </a:spcBef>
            </a:pPr>
            <a:r>
              <a:rPr lang="en-GB" dirty="0"/>
              <a:t>According to </a:t>
            </a:r>
            <a:r>
              <a:rPr lang="en-GB" kern="100" dirty="0">
                <a:solidFill>
                  <a:srgbClr val="117BA5"/>
                </a:solidFill>
                <a:effectLst/>
                <a:latin typeface="Calibri" panose="020F0502020204030204" pitchFamily="34" charset="0"/>
                <a:ea typeface="Calibri" panose="020F0502020204030204" pitchFamily="34" charset="0"/>
                <a:cs typeface="Times New Roman" panose="02020603050405020304" pitchFamily="18" charset="0"/>
                <a:hlinkClick r:id="rId3"/>
              </a:rPr>
              <a:t>the FRA report from 2022</a:t>
            </a:r>
            <a:r>
              <a:rPr lang="en-GB" dirty="0"/>
              <a:t>, the access to the labour market for Roma remains limited. On average, 43% of Roma aged 20 to 64 in the countries surveyed were in paid work in 2021 – that is, in full-time work, in part-time work, doing ad hoc jobs, in self-employment or occasional work – or had worked in the past four weeks. The situation has not changed since 2016. </a:t>
            </a:r>
            <a:r>
              <a:rPr lang="en-GB" b="0" i="0" dirty="0">
                <a:effectLst/>
              </a:rPr>
              <a:t>The majority of working age Roma in Central and South-eastern Europe do not have a job and many have been out of work for a considerable length of time. Growing numbers of Roma, especially of young people, have never had a job.</a:t>
            </a:r>
          </a:p>
          <a:p>
            <a:pPr algn="just">
              <a:spcBef>
                <a:spcPts val="600"/>
              </a:spcBef>
            </a:pPr>
            <a:r>
              <a:rPr lang="en-GB" b="0" i="0" dirty="0">
                <a:effectLst/>
              </a:rPr>
              <a:t>The mass-unemployment of working age Roma is most often perceived as a labour market supply - side issue and the high level of unemployment is attributed to Roma’s inability to find employment because of their low levels of education, out-of-date work skills, and detachment from the labour market. Additionally, large segments of the Romani community lost out during the economic and industrial restructuring that occurred during the transition from Communism. Undoubtedly, these factors create very real barriers that reduce employability and exclude many Roma from work. </a:t>
            </a:r>
            <a:r>
              <a:rPr lang="en-GB" dirty="0"/>
              <a:t>B</a:t>
            </a:r>
            <a:r>
              <a:rPr lang="en-GB" b="0" i="0" dirty="0">
                <a:effectLst/>
              </a:rPr>
              <a:t>ut there is another dimension to add to this: discrimination. This significantly aggravates the situation and causes systemic exclusion from employment for vast numbers of working-age Roma.</a:t>
            </a:r>
            <a:endParaRPr lang="hu-HU" b="0" i="0" dirty="0">
              <a:effectLst/>
            </a:endParaRPr>
          </a:p>
          <a:p>
            <a:pPr marL="0" marR="0" lvl="0" indent="0" algn="just" defTabSz="914400" rtl="0" eaLnBrk="1" fontAlgn="auto" latinLnBrk="0" hangingPunct="1">
              <a:lnSpc>
                <a:spcPct val="100000"/>
              </a:lnSpc>
              <a:spcBef>
                <a:spcPts val="600"/>
              </a:spcBef>
              <a:buClrTx/>
              <a:buSzTx/>
              <a:buFontTx/>
              <a:buNone/>
              <a:tabLst/>
              <a:defRPr/>
            </a:pPr>
            <a:r>
              <a:rPr lang="en-GB" b="0" i="0" dirty="0">
                <a:effectLst/>
              </a:rPr>
              <a:t>Discrimination is rejected as a major factor behind Romani unemployment, and when the issue is raised there is often strong resistance to discuss the subject or denial that the problem is sufficiently severe to demand attention. Employment discrimination against Roma is not considered a major determinant in the employment (or more importantly the non-employment) of Roma by the key actors in the labour market. Nonetheless, every third Roma </a:t>
            </a:r>
            <a:r>
              <a:rPr lang="en-GB" dirty="0"/>
              <a:t>older than 16 experienced discrimination due to being Roma when looking for work in the last 12 months before the FRA study.</a:t>
            </a:r>
            <a:endParaRPr lang="fr-BE" dirty="0"/>
          </a:p>
          <a:p>
            <a:pPr algn="just">
              <a:spcBef>
                <a:spcPts val="600"/>
              </a:spcBef>
            </a:pPr>
            <a:endParaRPr lang="en-US" dirty="0"/>
          </a:p>
        </p:txBody>
      </p:sp>
      <p:sp>
        <p:nvSpPr>
          <p:cNvPr id="4" name="Slide Number Placeholder 3"/>
          <p:cNvSpPr>
            <a:spLocks noGrp="1"/>
          </p:cNvSpPr>
          <p:nvPr>
            <p:ph type="sldNum" sz="quarter" idx="5"/>
          </p:nvPr>
        </p:nvSpPr>
        <p:spPr/>
        <p:txBody>
          <a:bodyPr/>
          <a:lstStyle/>
          <a:p>
            <a:fld id="{2DEB0C48-1CD8-4415-97AF-0187712161DE}" type="slidenum">
              <a:rPr lang="en-US" smtClean="0"/>
              <a:t>24</a:t>
            </a:fld>
            <a:endParaRPr lang="en-US"/>
          </a:p>
        </p:txBody>
      </p:sp>
    </p:spTree>
    <p:extLst>
      <p:ext uri="{BB962C8B-B14F-4D97-AF65-F5344CB8AC3E}">
        <p14:creationId xmlns:p14="http://schemas.microsoft.com/office/powerpoint/2010/main" val="3082622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246490" y="4425950"/>
            <a:ext cx="6106602" cy="4718050"/>
          </a:xfrm>
        </p:spPr>
        <p:txBody>
          <a:bodyPr/>
          <a:lstStyle/>
          <a:p>
            <a:pPr marL="0" marR="0" lvl="0" indent="0" algn="just" defTabSz="914400" rtl="0" eaLnBrk="1" fontAlgn="auto" latinLnBrk="0" hangingPunct="1">
              <a:spcBef>
                <a:spcPts val="600"/>
              </a:spcBef>
              <a:buClrTx/>
              <a:buSzTx/>
              <a:buFontTx/>
              <a:buNone/>
              <a:tabLst/>
              <a:defRPr/>
            </a:pPr>
            <a:r>
              <a:rPr lang="hu-HU" dirty="0"/>
              <a:t>Lower life expectancy is a huge issue when it comes to the Romani population in Europe. Due to poverty, Roma people are more subjected to difficult</a:t>
            </a:r>
            <a:r>
              <a:rPr lang="en-GB" dirty="0"/>
              <a:t>y when</a:t>
            </a:r>
            <a:r>
              <a:rPr lang="hu-HU" dirty="0"/>
              <a:t> buying nutritious food</a:t>
            </a:r>
            <a:r>
              <a:rPr lang="en-GB" dirty="0"/>
              <a:t> or</a:t>
            </a:r>
            <a:r>
              <a:rPr lang="hu-HU" dirty="0"/>
              <a:t> having </a:t>
            </a:r>
            <a:r>
              <a:rPr lang="en-GB" dirty="0"/>
              <a:t>the recommended number of </a:t>
            </a:r>
            <a:r>
              <a:rPr lang="hu-HU" dirty="0"/>
              <a:t>meals daily. This factor contibutes to an unhealty lifesty</a:t>
            </a:r>
            <a:r>
              <a:rPr lang="en-GB" dirty="0"/>
              <a:t>le,</a:t>
            </a:r>
            <a:r>
              <a:rPr lang="hu-HU" dirty="0"/>
              <a:t> which is </a:t>
            </a:r>
            <a:r>
              <a:rPr lang="en-GB" dirty="0"/>
              <a:t>a key</a:t>
            </a:r>
            <a:r>
              <a:rPr lang="hu-HU" dirty="0"/>
              <a:t> reason behi</a:t>
            </a:r>
            <a:r>
              <a:rPr lang="en-GB" dirty="0"/>
              <a:t>n</a:t>
            </a:r>
            <a:r>
              <a:rPr lang="hu-HU" dirty="0"/>
              <a:t>d lower life expectancy. Mor</a:t>
            </a:r>
            <a:r>
              <a:rPr lang="en-GB" dirty="0" err="1"/>
              <a:t>eo</a:t>
            </a:r>
            <a:r>
              <a:rPr lang="hu-HU" dirty="0"/>
              <a:t>ver, due to the mental distress which social exclusion cau</a:t>
            </a:r>
            <a:r>
              <a:rPr lang="en-GB" dirty="0"/>
              <a:t>s</a:t>
            </a:r>
            <a:r>
              <a:rPr lang="hu-HU" dirty="0"/>
              <a:t>es, Roma people are also more likely </a:t>
            </a:r>
            <a:r>
              <a:rPr lang="en-GB" dirty="0"/>
              <a:t>to </a:t>
            </a:r>
            <a:r>
              <a:rPr lang="hu-HU" dirty="0"/>
              <a:t>suffer from addictions, such as drugs</a:t>
            </a:r>
            <a:r>
              <a:rPr lang="en-GB" dirty="0"/>
              <a:t> and</a:t>
            </a:r>
            <a:r>
              <a:rPr lang="hu-HU" dirty="0"/>
              <a:t> smokin</a:t>
            </a:r>
            <a:r>
              <a:rPr lang="en-GB" dirty="0"/>
              <a:t>g</a:t>
            </a:r>
            <a:r>
              <a:rPr lang="hu-HU" dirty="0"/>
              <a:t>.</a:t>
            </a:r>
          </a:p>
          <a:p>
            <a:pPr algn="just">
              <a:spcBef>
                <a:spcPts val="600"/>
              </a:spcBef>
            </a:pPr>
            <a:r>
              <a:rPr lang="en-GB" dirty="0"/>
              <a:t>According to the </a:t>
            </a:r>
            <a:r>
              <a:rPr lang="hu-HU" dirty="0"/>
              <a:t>FRA Roma Survey</a:t>
            </a:r>
            <a:r>
              <a:rPr lang="en-GB" dirty="0"/>
              <a:t> from 2021</a:t>
            </a:r>
            <a:r>
              <a:rPr lang="hu-HU" dirty="0"/>
              <a:t>, </a:t>
            </a:r>
            <a:r>
              <a:rPr lang="en-GB" dirty="0"/>
              <a:t>of those who had used healthcare services in the previous 12 months, more Roma women (16%) experienced discrimination than Roma men (13%). Respondents aged 16–24 report the lowest share (10%) of discrimination experiences when accessing health services, followed by the oldest (65+) age group (13%). Those in the 25–44 and 45–64 age groups report higher levels of discrimination (16%). Because of discrimination and </a:t>
            </a:r>
            <a:r>
              <a:rPr lang="hu-HU" dirty="0"/>
              <a:t>centuries long mistreatment, Roma people have trust issues to turn to doctors and health care workers for help. </a:t>
            </a:r>
            <a:r>
              <a:rPr lang="en-GB" dirty="0"/>
              <a:t>This also contributes to hardened access to health services and a higher level of self-medication among Roma communities.</a:t>
            </a:r>
          </a:p>
          <a:p>
            <a:pPr algn="just">
              <a:spcBef>
                <a:spcPts val="600"/>
              </a:spcBef>
            </a:pPr>
            <a:r>
              <a:rPr lang="en-GB" dirty="0"/>
              <a:t>In more recent years, the </a:t>
            </a:r>
            <a:r>
              <a:rPr lang="hu-HU" dirty="0"/>
              <a:t>Covid-19 pandemic</a:t>
            </a:r>
            <a:r>
              <a:rPr lang="en-GB" dirty="0"/>
              <a:t> has affected the daily lives of Roma and Travellers living in marginalised communities and suffering from social exclusion and poverty. The data collected in the FRA survey confirms that marginalised Roma and Travellers are amongst the most affected and impacted by Covid-19, mainly due to their devastating living conditions and exclusion, triggered by widespread </a:t>
            </a:r>
            <a:r>
              <a:rPr lang="hu-HU" dirty="0"/>
              <a:t>discrimination. D</a:t>
            </a:r>
            <a:r>
              <a:rPr lang="en-GB" dirty="0" err="1"/>
              <a:t>uring</a:t>
            </a:r>
            <a:r>
              <a:rPr lang="en-GB" dirty="0"/>
              <a:t> the pandemic, many Roma and Travellers living in poverty found it very hard to protect themselves from getting the virus due to their lack of access to water and sanitation. This was even harder for those living in segregated and informal settlements and/or improvised shelters. </a:t>
            </a:r>
            <a:endParaRPr lang="hu-HU" dirty="0"/>
          </a:p>
          <a:p>
            <a:pPr>
              <a:spcBef>
                <a:spcPts val="600"/>
              </a:spcBef>
            </a:pPr>
            <a:r>
              <a:rPr lang="hu-HU" dirty="0"/>
              <a:t>For more information on the situation of Roma in healthcare: https://epha.org/roma-health/</a:t>
            </a:r>
          </a:p>
          <a:p>
            <a:pPr>
              <a:spcBef>
                <a:spcPts val="600"/>
              </a:spcBef>
            </a:pPr>
            <a:endParaRPr lang="hu-HU" dirty="0"/>
          </a:p>
        </p:txBody>
      </p:sp>
      <p:sp>
        <p:nvSpPr>
          <p:cNvPr id="4" name="Slide Number Placeholder 3"/>
          <p:cNvSpPr>
            <a:spLocks noGrp="1"/>
          </p:cNvSpPr>
          <p:nvPr>
            <p:ph type="sldNum" sz="quarter" idx="5"/>
          </p:nvPr>
        </p:nvSpPr>
        <p:spPr/>
        <p:txBody>
          <a:bodyPr/>
          <a:lstStyle/>
          <a:p>
            <a:fld id="{2DEB0C48-1CD8-4415-97AF-0187712161DE}" type="slidenum">
              <a:rPr lang="en-US" smtClean="0"/>
              <a:t>25</a:t>
            </a:fld>
            <a:endParaRPr lang="en-US"/>
          </a:p>
        </p:txBody>
      </p:sp>
    </p:spTree>
    <p:extLst>
      <p:ext uri="{BB962C8B-B14F-4D97-AF65-F5344CB8AC3E}">
        <p14:creationId xmlns:p14="http://schemas.microsoft.com/office/powerpoint/2010/main" val="27503573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2DEB0C48-1CD8-4415-97AF-0187712161DE}" type="slidenum">
              <a:rPr lang="en-US" smtClean="0"/>
              <a:t>26</a:t>
            </a:fld>
            <a:endParaRPr lang="en-US"/>
          </a:p>
        </p:txBody>
      </p:sp>
    </p:spTree>
    <p:extLst>
      <p:ext uri="{BB962C8B-B14F-4D97-AF65-F5344CB8AC3E}">
        <p14:creationId xmlns:p14="http://schemas.microsoft.com/office/powerpoint/2010/main" val="29049751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We have reached the end of this module. </a:t>
            </a:r>
            <a:endParaRPr lang="es-ES"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In the next module, we will go into detail about the role of the Roma civil society in upholding Roma rights. </a:t>
            </a:r>
          </a:p>
          <a:p>
            <a:endParaRPr lang="en-GB" sz="1200" kern="1200" dirty="0">
              <a:solidFill>
                <a:schemeClr val="tx1"/>
              </a:solidFill>
              <a:effectLst/>
              <a:latin typeface="+mn-lt"/>
              <a:ea typeface="+mn-ea"/>
              <a:cs typeface="+mn-cs"/>
            </a:endParaRPr>
          </a:p>
          <a:p>
            <a:pPr algn="just">
              <a:lnSpc>
                <a:spcPct val="107000"/>
              </a:lnSpc>
              <a:spcAft>
                <a:spcPts val="800"/>
              </a:spcAft>
            </a:pPr>
            <a:r>
              <a:rPr lang="en-GB" dirty="0">
                <a:latin typeface="Calibri" panose="020F0502020204030204" pitchFamily="34" charset="0"/>
                <a:ea typeface="Calibri" panose="020F0502020204030204" pitchFamily="34" charset="0"/>
                <a:cs typeface="Times New Roman" panose="02020603050405020304" pitchFamily="18" charset="0"/>
              </a:rPr>
              <a:t>Thank you for reading our training modules! You can find all the modules on FEANTSA’s website (</a:t>
            </a:r>
            <a:r>
              <a:rPr lang="en-GB" dirty="0">
                <a:highlight>
                  <a:srgbClr val="FFFF00"/>
                </a:highlight>
                <a:latin typeface="Calibri" panose="020F0502020204030204" pitchFamily="34" charset="0"/>
                <a:ea typeface="Calibri" panose="020F0502020204030204" pitchFamily="34" charset="0"/>
                <a:cs typeface="Times New Roman" panose="02020603050405020304" pitchFamily="18" charset="0"/>
              </a:rPr>
              <a:t>insert link</a:t>
            </a:r>
            <a:r>
              <a:rPr lang="en-GB" dirty="0">
                <a:latin typeface="Calibri" panose="020F0502020204030204" pitchFamily="34" charset="0"/>
                <a:ea typeface="Calibri" panose="020F0502020204030204" pitchFamily="34" charset="0"/>
                <a:cs typeface="Times New Roman" panose="02020603050405020304" pitchFamily="18" charset="0"/>
              </a:rPr>
              <a:t>).</a:t>
            </a:r>
          </a:p>
          <a:p>
            <a:endParaRPr lang="en-US" dirty="0"/>
          </a:p>
        </p:txBody>
      </p:sp>
      <p:sp>
        <p:nvSpPr>
          <p:cNvPr id="4" name="Slide Number Placeholder 3"/>
          <p:cNvSpPr>
            <a:spLocks noGrp="1"/>
          </p:cNvSpPr>
          <p:nvPr>
            <p:ph type="sldNum" sz="quarter" idx="5"/>
          </p:nvPr>
        </p:nvSpPr>
        <p:spPr/>
        <p:txBody>
          <a:bodyPr/>
          <a:lstStyle/>
          <a:p>
            <a:fld id="{D0A9AA34-C42E-4BE2-8A38-E141ABA62A80}" type="slidenum">
              <a:rPr lang="en-US" smtClean="0"/>
              <a:t>27</a:t>
            </a:fld>
            <a:endParaRPr lang="en-US"/>
          </a:p>
        </p:txBody>
      </p:sp>
    </p:spTree>
    <p:extLst>
      <p:ext uri="{BB962C8B-B14F-4D97-AF65-F5344CB8AC3E}">
        <p14:creationId xmlns:p14="http://schemas.microsoft.com/office/powerpoint/2010/main" val="27639739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264110" y="4348709"/>
            <a:ext cx="6329779" cy="4565897"/>
          </a:xfrm>
        </p:spPr>
        <p:txBody>
          <a:bodyPr/>
          <a:lstStyle/>
          <a:p>
            <a:pPr algn="just">
              <a:spcBef>
                <a:spcPts val="600"/>
              </a:spcBef>
            </a:pPr>
            <a:r>
              <a:rPr lang="en-US" dirty="0"/>
              <a:t>Firstly, who are the Roma? </a:t>
            </a:r>
          </a:p>
          <a:p>
            <a:pPr algn="just">
              <a:spcBef>
                <a:spcPts val="600"/>
              </a:spcBef>
            </a:pPr>
            <a:r>
              <a:rPr lang="en-US" dirty="0"/>
              <a:t>“The umbrella term “Roma” refers to Roma, Sinti, Kale and related groups in Europe, including </a:t>
            </a:r>
            <a:r>
              <a:rPr lang="en-GB" noProof="0" dirty="0"/>
              <a:t>Travellers</a:t>
            </a:r>
            <a:r>
              <a:rPr lang="en-US" dirty="0"/>
              <a:t> and the Eastern groups (Dom and Lom), and covers the wide diversity of the groups concerned, including persons who identify themselves as gypsies” (</a:t>
            </a:r>
            <a:r>
              <a:rPr lang="en-US" dirty="0" err="1"/>
              <a:t>CoE</a:t>
            </a:r>
            <a:r>
              <a:rPr lang="en-US" dirty="0"/>
              <a:t> Glossary of Terms relating to Roma 2012).</a:t>
            </a:r>
          </a:p>
          <a:p>
            <a:pPr algn="just">
              <a:spcBef>
                <a:spcPts val="600"/>
              </a:spcBef>
            </a:pPr>
            <a:r>
              <a:rPr lang="en-US" dirty="0"/>
              <a:t>The European Commission currently uses the following definition: “The reference to ‘Roma’, as an umbrella term, encompasses a wide range of different people of Romani origin such as: Roma, Sinti, Kale, </a:t>
            </a:r>
            <a:r>
              <a:rPr lang="en-US" dirty="0" err="1"/>
              <a:t>Romanichels</a:t>
            </a:r>
            <a:r>
              <a:rPr lang="en-US" dirty="0"/>
              <a:t> and </a:t>
            </a:r>
            <a:r>
              <a:rPr lang="en-US" dirty="0" err="1"/>
              <a:t>Boyash</a:t>
            </a:r>
            <a:r>
              <a:rPr lang="en-US" dirty="0"/>
              <a:t>/</a:t>
            </a:r>
            <a:r>
              <a:rPr lang="en-US" dirty="0" err="1"/>
              <a:t>Rudari</a:t>
            </a:r>
            <a:r>
              <a:rPr lang="en-US" dirty="0"/>
              <a:t>. It also encompasses groups such as </a:t>
            </a:r>
            <a:r>
              <a:rPr lang="en-US" dirty="0" err="1"/>
              <a:t>Ashkali</a:t>
            </a:r>
            <a:r>
              <a:rPr lang="en-US" dirty="0"/>
              <a:t>, Egyptians, </a:t>
            </a:r>
            <a:r>
              <a:rPr lang="en-US" dirty="0" err="1"/>
              <a:t>Yenish</a:t>
            </a:r>
            <a:r>
              <a:rPr lang="en-US" dirty="0"/>
              <a:t>, Dom, Lom, Rom and </a:t>
            </a:r>
            <a:r>
              <a:rPr lang="en-US" dirty="0" err="1"/>
              <a:t>Abdal</a:t>
            </a:r>
            <a:r>
              <a:rPr lang="en-US" dirty="0"/>
              <a:t>, as well as </a:t>
            </a:r>
            <a:r>
              <a:rPr lang="en-US" dirty="0" err="1"/>
              <a:t>Traveller</a:t>
            </a:r>
            <a:r>
              <a:rPr lang="en-US" dirty="0"/>
              <a:t> populations, including ethnic </a:t>
            </a:r>
            <a:r>
              <a:rPr lang="en-US" dirty="0" err="1"/>
              <a:t>Travellers</a:t>
            </a:r>
            <a:r>
              <a:rPr lang="en-US" dirty="0"/>
              <a:t> or those designated under the administrative term ‘gens du voyage’ and people who identify as g*</a:t>
            </a:r>
            <a:r>
              <a:rPr lang="en-US" dirty="0" err="1"/>
              <a:t>psies</a:t>
            </a:r>
            <a:r>
              <a:rPr lang="en-US" dirty="0"/>
              <a:t>, </a:t>
            </a:r>
            <a:r>
              <a:rPr lang="en-US" dirty="0" err="1"/>
              <a:t>Tsiganes</a:t>
            </a:r>
            <a:r>
              <a:rPr lang="en-US" dirty="0"/>
              <a:t> or Tziganes, without denying their specificities”.</a:t>
            </a:r>
          </a:p>
          <a:p>
            <a:pPr algn="just">
              <a:spcBef>
                <a:spcPts val="600"/>
              </a:spcBef>
            </a:pPr>
            <a:r>
              <a:rPr lang="en-US" sz="1200" dirty="0"/>
              <a:t>Roma are Europe’s largest minority. </a:t>
            </a:r>
            <a:r>
              <a:rPr lang="en-US" dirty="0"/>
              <a:t>An </a:t>
            </a:r>
            <a:r>
              <a:rPr lang="en-US" sz="1200" dirty="0"/>
              <a:t>estimate of almost 10-12 million Roma live in Europe, 6 million of which live within the EU. H</a:t>
            </a:r>
            <a:r>
              <a:rPr lang="fr-FR" sz="1200" dirty="0" err="1"/>
              <a:t>owever</a:t>
            </a:r>
            <a:r>
              <a:rPr lang="fr-FR" sz="1200" dirty="0"/>
              <a:t>, </a:t>
            </a:r>
            <a:r>
              <a:rPr lang="fr-FR" sz="1200" dirty="0" err="1"/>
              <a:t>it</a:t>
            </a:r>
            <a:r>
              <a:rPr lang="fr-FR" sz="1200" dirty="0"/>
              <a:t> </a:t>
            </a:r>
            <a:r>
              <a:rPr lang="fr-FR" sz="1200" dirty="0" err="1"/>
              <a:t>is</a:t>
            </a:r>
            <a:r>
              <a:rPr lang="fr-FR" sz="1200" dirty="0"/>
              <a:t> </a:t>
            </a:r>
            <a:r>
              <a:rPr lang="fr-FR" sz="1200" dirty="0" err="1"/>
              <a:t>difficult</a:t>
            </a:r>
            <a:r>
              <a:rPr lang="fr-FR" sz="1200" dirty="0"/>
              <a:t> to know the </a:t>
            </a:r>
            <a:r>
              <a:rPr lang="fr-FR" sz="1200" dirty="0" err="1"/>
              <a:t>precise</a:t>
            </a:r>
            <a:r>
              <a:rPr lang="fr-FR" sz="1200" dirty="0"/>
              <a:t> </a:t>
            </a:r>
            <a:r>
              <a:rPr lang="fr-FR" sz="1200" dirty="0" err="1"/>
              <a:t>number</a:t>
            </a:r>
            <a:r>
              <a:rPr lang="fr-FR" sz="1200" dirty="0"/>
              <a:t> </a:t>
            </a:r>
            <a:r>
              <a:rPr lang="fr-FR" sz="1200" dirty="0" err="1"/>
              <a:t>since</a:t>
            </a:r>
            <a:r>
              <a:rPr lang="fr-FR" sz="1200" dirty="0"/>
              <a:t> c</a:t>
            </a:r>
            <a:r>
              <a:rPr lang="hu-HU" dirty="0"/>
              <a:t>ollecting ethnic data can</a:t>
            </a:r>
            <a:r>
              <a:rPr lang="en-GB" dirty="0"/>
              <a:t> sometimes</a:t>
            </a:r>
            <a:r>
              <a:rPr lang="hu-HU" dirty="0"/>
              <a:t> be challenging. Some of the challenges </a:t>
            </a:r>
            <a:r>
              <a:rPr lang="en-GB" dirty="0"/>
              <a:t>may result from</a:t>
            </a:r>
            <a:r>
              <a:rPr lang="hu-HU" dirty="0"/>
              <a:t>:</a:t>
            </a:r>
            <a:endParaRPr lang="en-GB" dirty="0"/>
          </a:p>
          <a:p>
            <a:pPr marL="171450" indent="-171450" algn="just">
              <a:buFont typeface="Arial" panose="020B0604020202020204" pitchFamily="34" charset="0"/>
              <a:buChar char="•"/>
            </a:pPr>
            <a:r>
              <a:rPr lang="hu-HU" dirty="0"/>
              <a:t>Fear that ethnic data will be misused and can cause harm for the Roma community; </a:t>
            </a:r>
            <a:r>
              <a:rPr lang="en-GB" dirty="0"/>
              <a:t>a</a:t>
            </a:r>
            <a:r>
              <a:rPr lang="hu-HU" dirty="0"/>
              <a:t> fear deeply rooted in historical persecution. For instance, during the WWII national state institutions (such as schools, hospitals, </a:t>
            </a:r>
            <a:r>
              <a:rPr lang="en-GB" dirty="0"/>
              <a:t>and </a:t>
            </a:r>
            <a:r>
              <a:rPr lang="hu-HU" dirty="0"/>
              <a:t>municipalities) collected data about their Roma citizens, which was later used to deport and kill them.</a:t>
            </a:r>
          </a:p>
          <a:p>
            <a:pPr marL="171450" indent="-171450" algn="just">
              <a:buFont typeface="Arial" panose="020B0604020202020204" pitchFamily="34" charset="0"/>
              <a:buChar char="•"/>
            </a:pPr>
            <a:r>
              <a:rPr lang="hu-HU" dirty="0"/>
              <a:t>Roma people many times have strong national identities as well (Bulgarian, Romania, etc.) and when declaring their identities they do not include Roma as an ethnic identity.</a:t>
            </a:r>
          </a:p>
          <a:p>
            <a:pPr marL="171450" indent="-171450" algn="just">
              <a:buFont typeface="Arial" panose="020B0604020202020204" pitchFamily="34" charset="0"/>
              <a:buChar char="•"/>
            </a:pPr>
            <a:r>
              <a:rPr lang="hu-HU" dirty="0"/>
              <a:t>Some countr</a:t>
            </a:r>
            <a:r>
              <a:rPr lang="en-GB" dirty="0" err="1"/>
              <a:t>i</a:t>
            </a:r>
            <a:r>
              <a:rPr lang="hu-HU" dirty="0"/>
              <a:t>es do not see the importance of </a:t>
            </a:r>
            <a:r>
              <a:rPr lang="en-GB" dirty="0"/>
              <a:t>collecting</a:t>
            </a:r>
            <a:r>
              <a:rPr lang="hu-HU" dirty="0"/>
              <a:t> ethnic data </a:t>
            </a:r>
            <a:r>
              <a:rPr lang="en-GB" dirty="0"/>
              <a:t>at national level.</a:t>
            </a:r>
            <a:r>
              <a:rPr lang="hu-HU" dirty="0"/>
              <a:t> </a:t>
            </a:r>
            <a:endParaRPr lang="en-GB" dirty="0"/>
          </a:p>
          <a:p>
            <a:pPr algn="just"/>
            <a:endParaRPr lang="en-GB" dirty="0"/>
          </a:p>
          <a:p>
            <a:pPr algn="just"/>
            <a:r>
              <a:rPr lang="en-GB" dirty="0"/>
              <a:t>     </a:t>
            </a:r>
            <a:r>
              <a:rPr lang="hu-HU" dirty="0"/>
              <a:t>For more information: </a:t>
            </a:r>
            <a:r>
              <a:rPr lang="hu-HU" dirty="0">
                <a:hlinkClick r:id="rId3"/>
              </a:rPr>
              <a:t>http://www.errc.org/cikk.php?cikk=1935</a:t>
            </a:r>
            <a:r>
              <a:rPr lang="en-GB" dirty="0"/>
              <a:t> </a:t>
            </a:r>
            <a:endParaRPr lang="hu-HU" dirty="0"/>
          </a:p>
          <a:p>
            <a:pPr algn="just">
              <a:spcBef>
                <a:spcPts val="600"/>
              </a:spcBef>
            </a:pPr>
            <a:endParaRPr lang="hu-HU" dirty="0">
              <a:cs typeface="Calibri"/>
            </a:endParaRPr>
          </a:p>
          <a:p>
            <a:pPr algn="just">
              <a:spcBef>
                <a:spcPts val="600"/>
              </a:spcBef>
            </a:pPr>
            <a:endParaRPr lang="en-US" dirty="0">
              <a:cs typeface="Calibri"/>
            </a:endParaRPr>
          </a:p>
          <a:p>
            <a:pPr>
              <a:spcBef>
                <a:spcPts val="600"/>
              </a:spcBef>
            </a:pPr>
            <a:endParaRPr lang="en-US" dirty="0">
              <a:cs typeface="Calibri"/>
            </a:endParaRPr>
          </a:p>
          <a:p>
            <a:pPr marL="0" marR="0" lvl="0" indent="0" algn="just" defTabSz="914400" rtl="0" eaLnBrk="1" fontAlgn="auto" latinLnBrk="0" hangingPunct="1">
              <a:spcBef>
                <a:spcPts val="600"/>
              </a:spcBef>
              <a:spcAft>
                <a:spcPts val="0"/>
              </a:spcAft>
              <a:buClrTx/>
              <a:buSzTx/>
              <a:buFontTx/>
              <a:buNone/>
              <a:tabLst/>
              <a:defRPr/>
            </a:pPr>
            <a:endParaRPr lang="hu-HU" b="0" i="0" dirty="0">
              <a:solidFill>
                <a:srgbClr val="000000"/>
              </a:solidFill>
              <a:effectLst/>
            </a:endParaRPr>
          </a:p>
        </p:txBody>
      </p:sp>
      <p:sp>
        <p:nvSpPr>
          <p:cNvPr id="4" name="Slide Number Placeholder 3"/>
          <p:cNvSpPr>
            <a:spLocks noGrp="1"/>
          </p:cNvSpPr>
          <p:nvPr>
            <p:ph type="sldNum" sz="quarter" idx="5"/>
          </p:nvPr>
        </p:nvSpPr>
        <p:spPr/>
        <p:txBody>
          <a:bodyPr/>
          <a:lstStyle/>
          <a:p>
            <a:fld id="{2DEB0C48-1CD8-4415-97AF-0187712161DE}" type="slidenum">
              <a:rPr lang="en-US" smtClean="0"/>
              <a:t>3</a:t>
            </a:fld>
            <a:endParaRPr lang="en-US"/>
          </a:p>
        </p:txBody>
      </p:sp>
    </p:spTree>
    <p:extLst>
      <p:ext uri="{BB962C8B-B14F-4D97-AF65-F5344CB8AC3E}">
        <p14:creationId xmlns:p14="http://schemas.microsoft.com/office/powerpoint/2010/main" val="39277819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433350"/>
          </a:xfrm>
        </p:spPr>
        <p:txBody>
          <a:bodyPr/>
          <a:lstStyle/>
          <a:p>
            <a:pPr algn="just"/>
            <a:r>
              <a:rPr lang="en-GB" dirty="0"/>
              <a:t>The Roma</a:t>
            </a:r>
            <a:r>
              <a:rPr lang="hu-HU" dirty="0"/>
              <a:t>ni people’s</a:t>
            </a:r>
            <a:r>
              <a:rPr lang="en-GB" dirty="0"/>
              <a:t> Indian origin is uncontested. By analysing Romani, the language of the Roma, and comparing it with other languages, it could be shown that the Roma migrated from Central India to the Eastern parts of Northern India, and probably stayed there for some time. Then, they possibly moved via Persia and Armenia to the Byzantine Empire, to Asia Minor and later on to Greece. </a:t>
            </a:r>
          </a:p>
          <a:p>
            <a:pPr algn="just"/>
            <a:endParaRPr lang="en-GB" dirty="0"/>
          </a:p>
          <a:p>
            <a:pPr algn="just"/>
            <a:r>
              <a:rPr lang="en-GB" dirty="0"/>
              <a:t>Linguistic findings point at a fairly homogenous group which arrived in the Byzantine Empire, because all groups of Roma existing today have a common linguistic basis, which also includes parts of lexicon and grammar taken from Greek language. Also, according to more recent preliminary findings of population genetics, the Roma’s ancestors were Indian. These were supposedly part of a relatively small</a:t>
            </a:r>
            <a:r>
              <a:rPr lang="hu-HU" dirty="0"/>
              <a:t> </a:t>
            </a:r>
            <a:r>
              <a:rPr lang="en-GB" dirty="0"/>
              <a:t>homogenous group, as shown by analyses of blood groups. Differentiations within this group probably only occurred at the time of their arrival and their early spread into Europe. </a:t>
            </a:r>
            <a:endParaRPr lang="hu-HU" dirty="0"/>
          </a:p>
          <a:p>
            <a:pPr algn="just"/>
            <a:endParaRPr lang="hu-HU" dirty="0"/>
          </a:p>
          <a:p>
            <a:pPr marL="0" marR="0" lvl="0" indent="0" algn="just" defTabSz="914400" rtl="0" eaLnBrk="1" fontAlgn="auto" latinLnBrk="0" hangingPunct="1">
              <a:spcBef>
                <a:spcPts val="0"/>
              </a:spcBef>
              <a:spcAft>
                <a:spcPts val="0"/>
              </a:spcAft>
              <a:buClrTx/>
              <a:buSzTx/>
              <a:buFontTx/>
              <a:buNone/>
              <a:tabLst/>
              <a:defRPr/>
            </a:pPr>
            <a:r>
              <a:rPr lang="fr-FR" dirty="0"/>
              <a:t>The </a:t>
            </a:r>
            <a:r>
              <a:rPr lang="hu-HU" dirty="0"/>
              <a:t>Romani language</a:t>
            </a:r>
            <a:r>
              <a:rPr lang="fr-FR" dirty="0"/>
              <a:t> </a:t>
            </a:r>
            <a:r>
              <a:rPr lang="en-GB" dirty="0"/>
              <a:t>has many features of the so</a:t>
            </a:r>
            <a:r>
              <a:rPr lang="hu-HU" dirty="0"/>
              <a:t> </a:t>
            </a:r>
            <a:r>
              <a:rPr lang="en-GB" dirty="0"/>
              <a:t>called Central Indo-Aryan languages, like Hindi-Urdu, Panjabi, Gujarati or the Rajasthani group, but it also shares features with Northern Indo-Aryan languages like Kashmiri. Based on this and other considerations, it has been concluded that the Roma’s ancestors originally lived in Central India.</a:t>
            </a:r>
            <a:r>
              <a:rPr lang="hu-HU" dirty="0"/>
              <a:t> </a:t>
            </a:r>
            <a:r>
              <a:rPr lang="en-GB" dirty="0"/>
              <a:t>The precise time when the Roma left India is unknown. Linguistic data cannot provide precise dates, and there are no contemporary documents about the Roma’s migration through the Middle East. </a:t>
            </a:r>
            <a:endParaRPr lang="hu-HU" dirty="0"/>
          </a:p>
          <a:p>
            <a:pPr marL="0" marR="0" lvl="0" indent="0" algn="just" defTabSz="914400" rtl="0" eaLnBrk="1" fontAlgn="auto" latinLnBrk="0" hangingPunct="1">
              <a:spcBef>
                <a:spcPts val="0"/>
              </a:spcBef>
              <a:spcAft>
                <a:spcPts val="0"/>
              </a:spcAft>
              <a:buClrTx/>
              <a:buSzTx/>
              <a:buFontTx/>
              <a:buNone/>
              <a:tabLst/>
              <a:defRPr/>
            </a:pPr>
            <a:endParaRPr lang="hu-HU" dirty="0"/>
          </a:p>
          <a:p>
            <a:pPr marL="0" marR="0" lvl="0" indent="0" algn="just" defTabSz="914400" rtl="0" eaLnBrk="1" fontAlgn="auto" latinLnBrk="0" hangingPunct="1">
              <a:spcBef>
                <a:spcPts val="0"/>
              </a:spcBef>
              <a:spcAft>
                <a:spcPts val="0"/>
              </a:spcAft>
              <a:buClrTx/>
              <a:buSzTx/>
              <a:buFontTx/>
              <a:buNone/>
              <a:tabLst/>
              <a:defRPr/>
            </a:pPr>
            <a:r>
              <a:rPr lang="hu-HU" dirty="0"/>
              <a:t>Image: </a:t>
            </a:r>
            <a:r>
              <a:rPr lang="hu-HU" dirty="0">
                <a:hlinkClick r:id="rId3"/>
              </a:rPr>
              <a:t>https://rroma.org/roma-history/migration-map/</a:t>
            </a:r>
            <a:r>
              <a:rPr lang="en-GB" dirty="0"/>
              <a:t> </a:t>
            </a:r>
            <a:endParaRPr lang="en-US" dirty="0"/>
          </a:p>
          <a:p>
            <a:endParaRPr lang="en-US" dirty="0"/>
          </a:p>
          <a:p>
            <a:endParaRPr lang="en-US" dirty="0">
              <a:cs typeface="Calibri"/>
            </a:endParaRPr>
          </a:p>
          <a:p>
            <a:endParaRPr lang="en-GB" dirty="0"/>
          </a:p>
          <a:p>
            <a:endParaRPr lang="en-GB" dirty="0"/>
          </a:p>
        </p:txBody>
      </p:sp>
      <p:sp>
        <p:nvSpPr>
          <p:cNvPr id="4" name="Slide Number Placeholder 3"/>
          <p:cNvSpPr>
            <a:spLocks noGrp="1"/>
          </p:cNvSpPr>
          <p:nvPr>
            <p:ph type="sldNum" sz="quarter" idx="5"/>
          </p:nvPr>
        </p:nvSpPr>
        <p:spPr/>
        <p:txBody>
          <a:bodyPr/>
          <a:lstStyle/>
          <a:p>
            <a:fld id="{19F0417D-C244-46B3-A1F9-344628E4F880}" type="slidenum">
              <a:rPr lang="en-US" smtClean="0"/>
              <a:t>4</a:t>
            </a:fld>
            <a:endParaRPr lang="en-US"/>
          </a:p>
        </p:txBody>
      </p:sp>
    </p:spTree>
    <p:extLst>
      <p:ext uri="{BB962C8B-B14F-4D97-AF65-F5344CB8AC3E}">
        <p14:creationId xmlns:p14="http://schemas.microsoft.com/office/powerpoint/2010/main" val="6318946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651390" cy="4655986"/>
          </a:xfrm>
        </p:spPr>
        <p:txBody>
          <a:bodyPr/>
          <a:lstStyle/>
          <a:p>
            <a:pPr algn="just">
              <a:spcBef>
                <a:spcPts val="600"/>
              </a:spcBef>
            </a:pPr>
            <a:r>
              <a:rPr lang="hu-HU" dirty="0"/>
              <a:t>When </a:t>
            </a:r>
            <a:r>
              <a:rPr lang="en-GB" dirty="0"/>
              <a:t>discussing </a:t>
            </a:r>
            <a:r>
              <a:rPr lang="hu-HU" dirty="0"/>
              <a:t>discrimination, </a:t>
            </a:r>
            <a:r>
              <a:rPr lang="en-GB" noProof="0" dirty="0"/>
              <a:t>it</a:t>
            </a:r>
            <a:r>
              <a:rPr lang="fr-FR" dirty="0"/>
              <a:t> </a:t>
            </a:r>
            <a:r>
              <a:rPr lang="en-GB" noProof="0" dirty="0"/>
              <a:t>is</a:t>
            </a:r>
            <a:r>
              <a:rPr lang="fr-FR" dirty="0"/>
              <a:t> important to </a:t>
            </a:r>
            <a:r>
              <a:rPr lang="fr-FR" dirty="0" err="1"/>
              <a:t>underline</a:t>
            </a:r>
            <a:r>
              <a:rPr lang="fr-FR" dirty="0"/>
              <a:t> the </a:t>
            </a:r>
            <a:r>
              <a:rPr lang="hu-HU" dirty="0"/>
              <a:t>historical process</a:t>
            </a:r>
            <a:r>
              <a:rPr lang="en-GB" dirty="0"/>
              <a:t>es</a:t>
            </a:r>
            <a:r>
              <a:rPr lang="hu-HU" dirty="0"/>
              <a:t> that led to the structural and deep-rooted racism</a:t>
            </a:r>
            <a:r>
              <a:rPr lang="en-GB" dirty="0"/>
              <a:t> against Roma</a:t>
            </a:r>
            <a:r>
              <a:rPr lang="hu-HU" dirty="0"/>
              <a:t> within </a:t>
            </a:r>
            <a:r>
              <a:rPr lang="fr-FR" dirty="0" err="1"/>
              <a:t>current</a:t>
            </a:r>
            <a:r>
              <a:rPr lang="fr-FR" dirty="0"/>
              <a:t> </a:t>
            </a:r>
            <a:r>
              <a:rPr lang="hu-HU" dirty="0"/>
              <a:t>European societies. </a:t>
            </a:r>
            <a:endParaRPr lang="en-GB" dirty="0"/>
          </a:p>
          <a:p>
            <a:pPr algn="just">
              <a:spcBef>
                <a:spcPts val="600"/>
              </a:spcBef>
            </a:pPr>
            <a:r>
              <a:rPr lang="hu-HU" dirty="0"/>
              <a:t>Until the 10-12th century</a:t>
            </a:r>
            <a:r>
              <a:rPr lang="fr-FR" dirty="0"/>
              <a:t>,</a:t>
            </a:r>
            <a:r>
              <a:rPr lang="hu-HU" dirty="0"/>
              <a:t> European societies (at this time we cannot talk about nation states yet) were quite homogenous. However, due to different </a:t>
            </a:r>
            <a:r>
              <a:rPr lang="en-GB" dirty="0"/>
              <a:t>developments</a:t>
            </a:r>
            <a:r>
              <a:rPr lang="hu-HU" dirty="0"/>
              <a:t> such as wars, persecution</a:t>
            </a:r>
            <a:r>
              <a:rPr lang="en-GB" dirty="0"/>
              <a:t>, and</a:t>
            </a:r>
            <a:r>
              <a:rPr lang="hu-HU" dirty="0"/>
              <a:t> developing travel routes, migration across continents (in the case of Roma from Asia to Eu</a:t>
            </a:r>
            <a:r>
              <a:rPr lang="en-GB" dirty="0"/>
              <a:t>r</a:t>
            </a:r>
            <a:r>
              <a:rPr lang="hu-HU" dirty="0"/>
              <a:t>ope)</a:t>
            </a:r>
            <a:r>
              <a:rPr lang="fr-FR" dirty="0"/>
              <a:t> </a:t>
            </a:r>
            <a:r>
              <a:rPr lang="fr-FR" dirty="0" err="1"/>
              <a:t>started</a:t>
            </a:r>
            <a:r>
              <a:rPr lang="fr-FR" dirty="0"/>
              <a:t> to </a:t>
            </a:r>
            <a:r>
              <a:rPr lang="fr-FR" dirty="0" err="1"/>
              <a:t>take</a:t>
            </a:r>
            <a:r>
              <a:rPr lang="fr-FR" dirty="0"/>
              <a:t> place.</a:t>
            </a:r>
          </a:p>
          <a:p>
            <a:pPr algn="just">
              <a:spcBef>
                <a:spcPts val="600"/>
              </a:spcBef>
            </a:pPr>
            <a:r>
              <a:rPr lang="hu-HU" dirty="0"/>
              <a:t>When Roma started to arrive </a:t>
            </a:r>
            <a:r>
              <a:rPr lang="en-GB" dirty="0"/>
              <a:t>in</a:t>
            </a:r>
            <a:r>
              <a:rPr lang="hu-HU" dirty="0"/>
              <a:t> Europe, people did not know where they c</a:t>
            </a:r>
            <a:r>
              <a:rPr lang="en-GB" dirty="0"/>
              <a:t>a</a:t>
            </a:r>
            <a:r>
              <a:rPr lang="hu-HU" dirty="0"/>
              <a:t>me from, </a:t>
            </a:r>
            <a:r>
              <a:rPr lang="en-GB" dirty="0"/>
              <a:t>and </a:t>
            </a:r>
            <a:r>
              <a:rPr lang="hu-HU" dirty="0"/>
              <a:t>did not understand their language(s)</a:t>
            </a:r>
            <a:r>
              <a:rPr lang="en-GB" dirty="0"/>
              <a:t>.</a:t>
            </a:r>
            <a:r>
              <a:rPr lang="hu-HU" dirty="0"/>
              <a:t> </a:t>
            </a:r>
            <a:r>
              <a:rPr lang="en-GB" dirty="0"/>
              <a:t>T</a:t>
            </a:r>
            <a:r>
              <a:rPr lang="hu-HU" dirty="0"/>
              <a:t>hey looked somehow different from what </a:t>
            </a:r>
            <a:r>
              <a:rPr lang="en-GB" dirty="0"/>
              <a:t>Europeans</a:t>
            </a:r>
            <a:r>
              <a:rPr lang="hu-HU" dirty="0"/>
              <a:t> </a:t>
            </a:r>
            <a:r>
              <a:rPr lang="fr-FR" dirty="0" err="1"/>
              <a:t>were</a:t>
            </a:r>
            <a:r>
              <a:rPr lang="fr-FR" dirty="0"/>
              <a:t> </a:t>
            </a:r>
            <a:r>
              <a:rPr lang="hu-HU" dirty="0"/>
              <a:t>used to. Roma people immediately became </a:t>
            </a:r>
            <a:r>
              <a:rPr lang="en-GB" dirty="0"/>
              <a:t>‘</a:t>
            </a:r>
            <a:r>
              <a:rPr lang="hu-HU" dirty="0"/>
              <a:t>the Other</a:t>
            </a:r>
            <a:r>
              <a:rPr lang="en-GB" dirty="0"/>
              <a:t>’</a:t>
            </a:r>
            <a:r>
              <a:rPr lang="hu-HU" dirty="0"/>
              <a:t>. At this time, we cannot talk about racism yet, since </a:t>
            </a:r>
            <a:r>
              <a:rPr lang="en-GB" dirty="0"/>
              <a:t>‘</a:t>
            </a:r>
            <a:r>
              <a:rPr lang="hu-HU" dirty="0"/>
              <a:t>race</a:t>
            </a:r>
            <a:r>
              <a:rPr lang="en-GB" dirty="0"/>
              <a:t>’</a:t>
            </a:r>
            <a:r>
              <a:rPr lang="hu-HU" dirty="0"/>
              <a:t> as a concept was not used until 16th century. However, discrmination based on visible racial features, differences in lifestyle, language, culture, etc.</a:t>
            </a:r>
            <a:r>
              <a:rPr lang="fr-FR" dirty="0"/>
              <a:t>, </a:t>
            </a:r>
            <a:r>
              <a:rPr lang="hu-HU" dirty="0"/>
              <a:t>hugely contributed to racism later.</a:t>
            </a:r>
            <a:endParaRPr lang="en-GB" dirty="0"/>
          </a:p>
          <a:p>
            <a:pPr algn="just">
              <a:spcBef>
                <a:spcPts val="600"/>
              </a:spcBef>
            </a:pPr>
            <a:r>
              <a:rPr lang="hu-HU" dirty="0"/>
              <a:t>While some people appreciated the different </a:t>
            </a:r>
            <a:r>
              <a:rPr lang="fr-FR" dirty="0" err="1"/>
              <a:t>skills</a:t>
            </a:r>
            <a:r>
              <a:rPr lang="fr-FR" dirty="0"/>
              <a:t> </a:t>
            </a:r>
            <a:r>
              <a:rPr lang="hu-HU" dirty="0"/>
              <a:t>Roma brought to their communities, in general Roma</a:t>
            </a:r>
            <a:r>
              <a:rPr lang="en-GB" dirty="0"/>
              <a:t> </a:t>
            </a:r>
            <a:r>
              <a:rPr lang="hu-HU" dirty="0"/>
              <a:t>were not welcomed in the European soci</a:t>
            </a:r>
            <a:r>
              <a:rPr lang="en-GB" dirty="0"/>
              <a:t>e</a:t>
            </a:r>
            <a:r>
              <a:rPr lang="hu-HU" dirty="0"/>
              <a:t>ties. They were pushed to live in </a:t>
            </a:r>
            <a:r>
              <a:rPr lang="fr-FR" dirty="0"/>
              <a:t>the </a:t>
            </a:r>
            <a:r>
              <a:rPr lang="hu-HU" dirty="0"/>
              <a:t>worst places, could not enter village</a:t>
            </a:r>
            <a:r>
              <a:rPr lang="fr-FR" dirty="0"/>
              <a:t>s</a:t>
            </a:r>
            <a:r>
              <a:rPr lang="hu-HU" dirty="0"/>
              <a:t> without special permission</a:t>
            </a:r>
            <a:r>
              <a:rPr lang="en-GB" dirty="0"/>
              <a:t>,</a:t>
            </a:r>
            <a:r>
              <a:rPr lang="fr-FR" dirty="0"/>
              <a:t> and, in </a:t>
            </a:r>
            <a:r>
              <a:rPr lang="fr-FR" dirty="0" err="1"/>
              <a:t>general</a:t>
            </a:r>
            <a:r>
              <a:rPr lang="fr-FR" dirty="0"/>
              <a:t>, </a:t>
            </a:r>
            <a:r>
              <a:rPr lang="fr-FR" dirty="0" err="1"/>
              <a:t>were</a:t>
            </a:r>
            <a:r>
              <a:rPr lang="fr-FR" dirty="0"/>
              <a:t> </a:t>
            </a:r>
            <a:r>
              <a:rPr lang="hu-HU" dirty="0"/>
              <a:t>not provided with the same rights as </a:t>
            </a:r>
            <a:r>
              <a:rPr lang="en-GB" dirty="0"/>
              <a:t>the local population</a:t>
            </a:r>
            <a:r>
              <a:rPr lang="hu-HU" dirty="0"/>
              <a:t>. </a:t>
            </a:r>
            <a:r>
              <a:rPr lang="en-GB" dirty="0"/>
              <a:t>Anti-Roma laws were implemented across Europe, as we will show in the following slides.</a:t>
            </a:r>
          </a:p>
          <a:p>
            <a:pPr algn="just">
              <a:spcBef>
                <a:spcPts val="600"/>
              </a:spcBef>
            </a:pPr>
            <a:r>
              <a:rPr lang="hu-HU" dirty="0"/>
              <a:t>Becoming the Other </a:t>
            </a:r>
            <a:r>
              <a:rPr lang="en-GB" dirty="0"/>
              <a:t>essentially </a:t>
            </a:r>
            <a:r>
              <a:rPr lang="hu-HU" dirty="0"/>
              <a:t>meant be</a:t>
            </a:r>
            <a:r>
              <a:rPr lang="en-GB" dirty="0" err="1"/>
              <a:t>ing</a:t>
            </a:r>
            <a:r>
              <a:rPr lang="hu-HU" dirty="0"/>
              <a:t> </a:t>
            </a:r>
            <a:r>
              <a:rPr lang="en-GB" dirty="0"/>
              <a:t>pushed to</a:t>
            </a:r>
            <a:r>
              <a:rPr lang="hu-HU" dirty="0"/>
              <a:t> the margins of societ</a:t>
            </a:r>
            <a:r>
              <a:rPr lang="en-GB" dirty="0"/>
              <a:t>y</a:t>
            </a:r>
            <a:r>
              <a:rPr lang="hu-HU" dirty="0"/>
              <a:t>. Therefore, when we want to understand the current situation of the Roma</a:t>
            </a:r>
            <a:r>
              <a:rPr lang="en-GB" dirty="0"/>
              <a:t>,</a:t>
            </a:r>
            <a:r>
              <a:rPr lang="hu-HU" dirty="0"/>
              <a:t> and why poverty and marginali</a:t>
            </a:r>
            <a:r>
              <a:rPr lang="en-GB" dirty="0"/>
              <a:t>s</a:t>
            </a:r>
            <a:r>
              <a:rPr lang="hu-HU" dirty="0"/>
              <a:t>ation are </a:t>
            </a:r>
            <a:r>
              <a:rPr lang="en-GB" dirty="0"/>
              <a:t>still </a:t>
            </a:r>
            <a:r>
              <a:rPr lang="hu-HU" dirty="0"/>
              <a:t>huge problems, we have to take into consideration the discrimination and oppression that </a:t>
            </a:r>
            <a:r>
              <a:rPr lang="en-GB" dirty="0"/>
              <a:t>Roma communities</a:t>
            </a:r>
            <a:r>
              <a:rPr lang="hu-HU" dirty="0"/>
              <a:t> have been facing for many centuries.</a:t>
            </a:r>
            <a:endParaRPr lang="en-US" dirty="0"/>
          </a:p>
          <a:p>
            <a:pPr marL="0" marR="0" lvl="0" indent="0" algn="just" defTabSz="914400" rtl="0" eaLnBrk="1" fontAlgn="auto" latinLnBrk="0" hangingPunct="1">
              <a:spcBef>
                <a:spcPts val="600"/>
              </a:spcBef>
              <a:spcAft>
                <a:spcPts val="0"/>
              </a:spcAft>
              <a:buClrTx/>
              <a:buSzTx/>
              <a:buFontTx/>
              <a:buNone/>
              <a:tabLst/>
              <a:defRPr/>
            </a:pPr>
            <a:endParaRPr lang="hu-HU" b="0" i="0" dirty="0">
              <a:solidFill>
                <a:srgbClr val="000000"/>
              </a:solidFill>
              <a:effectLst/>
            </a:endParaRPr>
          </a:p>
        </p:txBody>
      </p:sp>
      <p:sp>
        <p:nvSpPr>
          <p:cNvPr id="4" name="Slide Number Placeholder 3"/>
          <p:cNvSpPr>
            <a:spLocks noGrp="1"/>
          </p:cNvSpPr>
          <p:nvPr>
            <p:ph type="sldNum" sz="quarter" idx="5"/>
          </p:nvPr>
        </p:nvSpPr>
        <p:spPr/>
        <p:txBody>
          <a:bodyPr/>
          <a:lstStyle/>
          <a:p>
            <a:fld id="{2DEB0C48-1CD8-4415-97AF-0187712161DE}" type="slidenum">
              <a:rPr lang="en-US" smtClean="0"/>
              <a:t>5</a:t>
            </a:fld>
            <a:endParaRPr lang="en-US"/>
          </a:p>
        </p:txBody>
      </p:sp>
    </p:spTree>
    <p:extLst>
      <p:ext uri="{BB962C8B-B14F-4D97-AF65-F5344CB8AC3E}">
        <p14:creationId xmlns:p14="http://schemas.microsoft.com/office/powerpoint/2010/main" val="12111879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19207" y="4424404"/>
            <a:ext cx="5619585" cy="4528765"/>
          </a:xfrm>
        </p:spPr>
        <p:txBody>
          <a:bodyPr/>
          <a:lstStyle/>
          <a:p>
            <a:pPr algn="just">
              <a:spcBef>
                <a:spcPts val="600"/>
              </a:spcBef>
            </a:pPr>
            <a:r>
              <a:rPr lang="en-GB" dirty="0"/>
              <a:t>To better understand the historical </a:t>
            </a:r>
            <a:r>
              <a:rPr lang="hu-HU" dirty="0"/>
              <a:t>discrimination and oppression </a:t>
            </a:r>
            <a:r>
              <a:rPr lang="en-GB" dirty="0"/>
              <a:t>of Roma within Europe, the following slides will present different anti-Roma laws and policies adopted across European countries throughout different periods of time. </a:t>
            </a:r>
          </a:p>
          <a:p>
            <a:pPr algn="just">
              <a:spcBef>
                <a:spcPts val="600"/>
              </a:spcBef>
            </a:pPr>
            <a:r>
              <a:rPr lang="en-GB" dirty="0"/>
              <a:t>I</a:t>
            </a:r>
            <a:r>
              <a:rPr lang="hu-HU" dirty="0"/>
              <a:t>n Spain</a:t>
            </a:r>
            <a:r>
              <a:rPr lang="en-GB" dirty="0"/>
              <a:t>, the p</a:t>
            </a:r>
            <a:r>
              <a:rPr lang="hu-HU" dirty="0"/>
              <a:t>ersecution of the Gitano </a:t>
            </a:r>
            <a:r>
              <a:rPr lang="en-GB" dirty="0"/>
              <a:t>culminated with what is now referred to as </a:t>
            </a:r>
            <a:r>
              <a:rPr lang="en-US" dirty="0"/>
              <a:t>the Great “G*</a:t>
            </a:r>
            <a:r>
              <a:rPr lang="en-US" dirty="0" err="1"/>
              <a:t>psy</a:t>
            </a:r>
            <a:r>
              <a:rPr lang="en-US" dirty="0"/>
              <a:t>” Round-up or “The Black Wednesday”, a day when more</a:t>
            </a:r>
            <a:r>
              <a:rPr lang="en-GB" b="0" i="0" dirty="0">
                <a:effectLst/>
              </a:rPr>
              <a:t> than 10,000 Roma were rounded up in a well-planned military-police action in 1749. The purpose, according to a leading clergyman who advised the government, was to “root out this bad race, which is hateful to God and pernicious to man”. The result was devastating – deportations, detentions, forced labour, and killings which destroyed much of the original Roma culture. </a:t>
            </a:r>
            <a:r>
              <a:rPr lang="hu-HU" b="0" i="0" dirty="0">
                <a:effectLst/>
              </a:rPr>
              <a:t>For more information: </a:t>
            </a:r>
            <a:r>
              <a:rPr lang="hu-HU" b="0" i="0" dirty="0">
                <a:effectLst/>
                <a:hlinkClick r:id="rId3">
                  <a:extLst>
                    <a:ext uri="{A12FA001-AC4F-418D-AE19-62706E023703}">
                      <ahyp:hlinkClr xmlns:ahyp="http://schemas.microsoft.com/office/drawing/2018/hyperlinkcolor" val="tx"/>
                    </a:ext>
                  </a:extLst>
                </a:hlinkClick>
              </a:rPr>
              <a:t>https://rm.coe.int/the-great-g*psy-round-up-in-spain-factsheets-on-romani-history/16808b1a7d</a:t>
            </a:r>
            <a:r>
              <a:rPr lang="en-GB" b="0" i="0" dirty="0">
                <a:effectLst/>
              </a:rPr>
              <a:t> </a:t>
            </a:r>
            <a:r>
              <a:rPr lang="fr-BE" b="0" i="0" dirty="0">
                <a:effectLst/>
              </a:rPr>
              <a:t> </a:t>
            </a:r>
          </a:p>
          <a:p>
            <a:pPr marL="0" marR="0" lvl="0" indent="0" algn="just" defTabSz="914400" rtl="0" eaLnBrk="1" fontAlgn="auto" latinLnBrk="0" hangingPunct="1">
              <a:spcBef>
                <a:spcPts val="600"/>
              </a:spcBef>
              <a:spcAft>
                <a:spcPts val="0"/>
              </a:spcAft>
              <a:buClrTx/>
              <a:buSzTx/>
              <a:buFontTx/>
              <a:buNone/>
              <a:tabLst/>
              <a:defRPr/>
            </a:pPr>
            <a:r>
              <a:rPr lang="hu-HU" b="0" i="0" dirty="0">
                <a:effectLst/>
              </a:rPr>
              <a:t>Forced assimilations in the Austro-Hungarian Empire</a:t>
            </a:r>
            <a:r>
              <a:rPr lang="en-GB" b="0" i="0" dirty="0">
                <a:effectLst/>
              </a:rPr>
              <a:t> </a:t>
            </a:r>
            <a:r>
              <a:rPr lang="en-GB" dirty="0"/>
              <a:t>happened during the 18th century, when rulers applied a policy of enforced assimilation. Among the measures applied during this period, Roma children were taken from their parents, and no Roma was allowed to marry another Roma. The Romani language was </a:t>
            </a:r>
            <a:r>
              <a:rPr lang="en-GB" b="0" i="0" dirty="0">
                <a:effectLst/>
              </a:rPr>
              <a:t>banned. This last policy was brutally enforced and use of the language was punishable by flogging. </a:t>
            </a:r>
            <a:r>
              <a:rPr lang="hu-HU" b="0" i="0" dirty="0">
                <a:effectLst/>
              </a:rPr>
              <a:t>For more information:</a:t>
            </a:r>
            <a:r>
              <a:rPr lang="en-GB" b="0" i="0" dirty="0">
                <a:effectLst/>
              </a:rPr>
              <a:t> </a:t>
            </a:r>
            <a:r>
              <a:rPr lang="hu-HU" b="0" i="0" dirty="0">
                <a:effectLst/>
                <a:hlinkClick r:id="rId4">
                  <a:extLst>
                    <a:ext uri="{A12FA001-AC4F-418D-AE19-62706E023703}">
                      <ahyp:hlinkClr xmlns:ahyp="http://schemas.microsoft.com/office/drawing/2018/hyperlinkcolor" val="tx"/>
                    </a:ext>
                  </a:extLst>
                </a:hlinkClick>
              </a:rPr>
              <a:t>https://rm.coe.int/austro-hungarian-empire-factsheets-on-romani-history/16808b19ed</a:t>
            </a:r>
            <a:r>
              <a:rPr lang="fr-BE" b="0" i="0" dirty="0">
                <a:effectLst/>
              </a:rPr>
              <a:t> </a:t>
            </a:r>
            <a:endParaRPr lang="hu-HU" b="0" i="0" dirty="0">
              <a:effectLst/>
            </a:endParaRPr>
          </a:p>
          <a:p>
            <a:pPr marL="0" marR="0" lvl="0" indent="0" algn="just" defTabSz="914400" rtl="0" eaLnBrk="1" fontAlgn="auto" latinLnBrk="0" hangingPunct="1">
              <a:spcBef>
                <a:spcPts val="0"/>
              </a:spcBef>
              <a:spcAft>
                <a:spcPts val="0"/>
              </a:spcAft>
              <a:buClrTx/>
              <a:buSzTx/>
              <a:buFontTx/>
              <a:buNone/>
              <a:tabLst/>
              <a:defRPr/>
            </a:pPr>
            <a:endParaRPr lang="en-GB" b="0" i="0" dirty="0">
              <a:solidFill>
                <a:srgbClr val="000000"/>
              </a:solidFill>
              <a:effectLst/>
            </a:endParaRPr>
          </a:p>
          <a:p>
            <a:pPr marL="0" marR="0" lvl="0" indent="0" algn="just" defTabSz="914400" rtl="0" eaLnBrk="1" fontAlgn="auto" latinLnBrk="0" hangingPunct="1">
              <a:spcBef>
                <a:spcPts val="0"/>
              </a:spcBef>
              <a:spcAft>
                <a:spcPts val="0"/>
              </a:spcAft>
              <a:buClrTx/>
              <a:buSzTx/>
              <a:buFontTx/>
              <a:buNone/>
              <a:tabLst/>
              <a:defRPr/>
            </a:pPr>
            <a:r>
              <a:rPr lang="en-GB" dirty="0"/>
              <a:t>Photo source: </a:t>
            </a:r>
            <a:r>
              <a:rPr lang="en-US" dirty="0"/>
              <a:t>A woman holding a Roma flag, at a protest in </a:t>
            </a:r>
            <a:r>
              <a:rPr lang="en-US" dirty="0" err="1"/>
              <a:t>Lety</a:t>
            </a:r>
            <a:r>
              <a:rPr lang="en-US" dirty="0"/>
              <a:t>, Czech Republic, the site of World War II Romani genocide. Martin </a:t>
            </a:r>
            <a:r>
              <a:rPr lang="en-US" dirty="0" err="1"/>
              <a:t>Divisek</a:t>
            </a:r>
            <a:r>
              <a:rPr lang="en-US" dirty="0"/>
              <a:t>/EPA (</a:t>
            </a:r>
            <a:r>
              <a:rPr lang="en-GB" dirty="0"/>
              <a:t>https://theconversation.com/anti-roma-stigma-of-czech-president-milos-zeman-threatens-progress-over-romani-rights-88437)</a:t>
            </a:r>
            <a:endParaRPr lang="hu-HU" dirty="0"/>
          </a:p>
        </p:txBody>
      </p:sp>
      <p:sp>
        <p:nvSpPr>
          <p:cNvPr id="4" name="Slide Number Placeholder 3"/>
          <p:cNvSpPr>
            <a:spLocks noGrp="1"/>
          </p:cNvSpPr>
          <p:nvPr>
            <p:ph type="sldNum" sz="quarter" idx="5"/>
          </p:nvPr>
        </p:nvSpPr>
        <p:spPr/>
        <p:txBody>
          <a:bodyPr/>
          <a:lstStyle/>
          <a:p>
            <a:fld id="{2DEB0C48-1CD8-4415-97AF-0187712161DE}" type="slidenum">
              <a:rPr lang="en-US" smtClean="0"/>
              <a:t>6</a:t>
            </a:fld>
            <a:endParaRPr lang="en-US"/>
          </a:p>
        </p:txBody>
      </p:sp>
    </p:spTree>
    <p:extLst>
      <p:ext uri="{BB962C8B-B14F-4D97-AF65-F5344CB8AC3E}">
        <p14:creationId xmlns:p14="http://schemas.microsoft.com/office/powerpoint/2010/main" val="11158837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548717"/>
          </a:xfrm>
        </p:spPr>
        <p:txBody>
          <a:bodyPr/>
          <a:lstStyle/>
          <a:p>
            <a:pPr marL="0" marR="0" lvl="0" indent="0" algn="just" defTabSz="914400" rtl="0" eaLnBrk="1" fontAlgn="auto" latinLnBrk="0" hangingPunct="1">
              <a:spcBef>
                <a:spcPts val="600"/>
              </a:spcBef>
              <a:spcAft>
                <a:spcPts val="0"/>
              </a:spcAft>
              <a:buClrTx/>
              <a:buSzTx/>
              <a:buFontTx/>
              <a:buNone/>
              <a:tabLst/>
              <a:defRPr/>
            </a:pPr>
            <a:r>
              <a:rPr lang="en-GB" dirty="0"/>
              <a:t>In the mid-19th century, a second migratory movement took place, which changed the Roma population worldwide. </a:t>
            </a:r>
            <a:r>
              <a:rPr lang="en-GB" dirty="0" err="1"/>
              <a:t>Kalderaš</a:t>
            </a:r>
            <a:r>
              <a:rPr lang="en-GB" dirty="0"/>
              <a:t>, </a:t>
            </a:r>
            <a:r>
              <a:rPr lang="en-GB" dirty="0" err="1"/>
              <a:t>Lovara</a:t>
            </a:r>
            <a:r>
              <a:rPr lang="en-GB" dirty="0"/>
              <a:t> and other Roma groups from Central and South-Eastern Europe moved east and westward and even reached America and Australia. This second migration, so-called after the first wave of Roma migration in Europe around the year 1400, was caused by far-reaching social changes, particularly the abolition of slavery in Wallachia and Moldavia, and emerging industrialisation. </a:t>
            </a:r>
            <a:r>
              <a:rPr lang="hu-HU" b="0" i="0" dirty="0">
                <a:solidFill>
                  <a:srgbClr val="000000"/>
                </a:solidFill>
                <a:effectLst/>
              </a:rPr>
              <a:t>For more information: </a:t>
            </a:r>
            <a:r>
              <a:rPr lang="hu-HU" b="0" i="0" dirty="0">
                <a:solidFill>
                  <a:srgbClr val="000000"/>
                </a:solidFill>
                <a:effectLst/>
                <a:hlinkClick r:id="rId3"/>
              </a:rPr>
              <a:t>https://rm.coe.int/second-migration-factsheets-on-romani-history/16808b1a86</a:t>
            </a:r>
            <a:r>
              <a:rPr lang="fr-BE" b="0" i="0" dirty="0">
                <a:solidFill>
                  <a:srgbClr val="000000"/>
                </a:solidFill>
                <a:effectLst/>
              </a:rPr>
              <a:t> </a:t>
            </a:r>
          </a:p>
          <a:p>
            <a:pPr marL="0" marR="0" lvl="0" indent="0" algn="just" defTabSz="914400" rtl="0" eaLnBrk="1" fontAlgn="auto" latinLnBrk="0" hangingPunct="1">
              <a:spcBef>
                <a:spcPts val="600"/>
              </a:spcBef>
              <a:spcAft>
                <a:spcPts val="0"/>
              </a:spcAft>
              <a:buClrTx/>
              <a:buSzTx/>
              <a:buFontTx/>
              <a:buNone/>
              <a:tabLst/>
              <a:defRPr/>
            </a:pPr>
            <a:r>
              <a:rPr lang="hu-HU" dirty="0"/>
              <a:t>Roma </a:t>
            </a:r>
            <a:r>
              <a:rPr lang="en-GB" dirty="0"/>
              <a:t>oppression and assimilation continued </a:t>
            </a:r>
            <a:r>
              <a:rPr lang="hu-HU" dirty="0"/>
              <a:t>under communist leadership</a:t>
            </a:r>
            <a:r>
              <a:rPr lang="en-GB" dirty="0"/>
              <a:t>.</a:t>
            </a:r>
          </a:p>
          <a:p>
            <a:pPr marL="0" marR="0" lvl="0" indent="0" algn="just" defTabSz="914400" rtl="0" eaLnBrk="1" fontAlgn="auto" latinLnBrk="0" hangingPunct="1">
              <a:spcBef>
                <a:spcPts val="600"/>
              </a:spcBef>
              <a:spcAft>
                <a:spcPts val="0"/>
              </a:spcAft>
              <a:buClrTx/>
              <a:buSzTx/>
              <a:buFontTx/>
              <a:buNone/>
              <a:tabLst/>
              <a:defRPr/>
            </a:pPr>
            <a:r>
              <a:rPr lang="en-GB" dirty="0"/>
              <a:t>The end of the Second World War saw the emergence of what was officially called the “Socialist Bloc” over a large part of Europe, where a considerable number of European Roma lived. In line with the new communist ideology, overall social and economic changes took place in these countries, affecting the entire population, Roma included. Despite the common ideological parameters, the policies towards “g*</a:t>
            </a:r>
            <a:r>
              <a:rPr lang="en-GB" dirty="0" err="1"/>
              <a:t>psies</a:t>
            </a:r>
            <a:r>
              <a:rPr lang="en-GB" dirty="0"/>
              <a:t>” were not identical across countries but based on historical models and on national strategies. The main aim was integration into society, which in some countries reached the stage of striving towards assimilation. In most countries, the so called ‘integration’ has resulted in a</a:t>
            </a:r>
            <a:r>
              <a:rPr lang="en-US" dirty="0"/>
              <a:t> partial or total lost of Roma identity and ethnic and cultural characteristics, as any manifestation of this was prohibited, including speaking Romani. </a:t>
            </a:r>
          </a:p>
          <a:p>
            <a:pPr marL="0" marR="0" lvl="0" indent="0" defTabSz="914400" rtl="0" eaLnBrk="1" fontAlgn="auto" latinLnBrk="0" hangingPunct="1">
              <a:spcBef>
                <a:spcPts val="600"/>
              </a:spcBef>
              <a:spcAft>
                <a:spcPts val="0"/>
              </a:spcAft>
              <a:buClrTx/>
              <a:buSzTx/>
              <a:buFontTx/>
              <a:buNone/>
              <a:tabLst/>
              <a:defRPr/>
            </a:pPr>
            <a:r>
              <a:rPr lang="hu-HU" b="0" i="0" dirty="0">
                <a:solidFill>
                  <a:srgbClr val="000000"/>
                </a:solidFill>
                <a:effectLst/>
              </a:rPr>
              <a:t>For more information: </a:t>
            </a:r>
            <a:r>
              <a:rPr lang="hu-HU" b="0" i="0" dirty="0">
                <a:solidFill>
                  <a:srgbClr val="000000"/>
                </a:solidFill>
                <a:effectLst/>
                <a:hlinkClick r:id="rId4"/>
              </a:rPr>
              <a:t>https://rm.coe.int/state-policies-under-communism-factsheets-on-romani-history/16808b1c58</a:t>
            </a:r>
            <a:r>
              <a:rPr lang="en-GB" b="0" i="0" dirty="0">
                <a:solidFill>
                  <a:srgbClr val="000000"/>
                </a:solidFill>
                <a:effectLst/>
              </a:rPr>
              <a:t>  </a:t>
            </a:r>
            <a:endParaRPr lang="hu-HU" b="0" i="0" dirty="0">
              <a:solidFill>
                <a:srgbClr val="000000"/>
              </a:solidFill>
              <a:effectLst/>
            </a:endParaRPr>
          </a:p>
          <a:p>
            <a:pPr marL="0" marR="0" lvl="0" indent="0" algn="just" defTabSz="914400" rtl="0" eaLnBrk="1" fontAlgn="auto" latinLnBrk="0" hangingPunct="1">
              <a:spcBef>
                <a:spcPts val="600"/>
              </a:spcBef>
              <a:spcAft>
                <a:spcPts val="0"/>
              </a:spcAft>
              <a:buClrTx/>
              <a:buSzTx/>
              <a:buFontTx/>
              <a:buNone/>
              <a:tabLst/>
              <a:defRPr/>
            </a:pPr>
            <a:endParaRPr lang="hu-HU" b="0" i="0" dirty="0">
              <a:solidFill>
                <a:srgbClr val="000000"/>
              </a:solidFill>
              <a:effectLst/>
            </a:endParaRPr>
          </a:p>
        </p:txBody>
      </p:sp>
      <p:sp>
        <p:nvSpPr>
          <p:cNvPr id="4" name="Slide Number Placeholder 3"/>
          <p:cNvSpPr>
            <a:spLocks noGrp="1"/>
          </p:cNvSpPr>
          <p:nvPr>
            <p:ph type="sldNum" sz="quarter" idx="5"/>
          </p:nvPr>
        </p:nvSpPr>
        <p:spPr/>
        <p:txBody>
          <a:bodyPr/>
          <a:lstStyle/>
          <a:p>
            <a:fld id="{2DEB0C48-1CD8-4415-97AF-0187712161DE}" type="slidenum">
              <a:rPr lang="en-US" smtClean="0"/>
              <a:t>7</a:t>
            </a:fld>
            <a:endParaRPr lang="en-US"/>
          </a:p>
        </p:txBody>
      </p:sp>
    </p:spTree>
    <p:extLst>
      <p:ext uri="{BB962C8B-B14F-4D97-AF65-F5344CB8AC3E}">
        <p14:creationId xmlns:p14="http://schemas.microsoft.com/office/powerpoint/2010/main" val="34148626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548717"/>
          </a:xfrm>
        </p:spPr>
        <p:txBody>
          <a:bodyPr/>
          <a:lstStyle/>
          <a:p>
            <a:pPr algn="just">
              <a:spcBef>
                <a:spcPts val="600"/>
              </a:spcBef>
            </a:pPr>
            <a:r>
              <a:rPr lang="en-GB" dirty="0"/>
              <a:t>Unlike in any other European regions, </a:t>
            </a:r>
            <a:r>
              <a:rPr lang="en-GB" b="1" dirty="0"/>
              <a:t>the Roma in former Wallachia and Moldavia (today‘s Romania), have lived in slavery for five hundred years</a:t>
            </a:r>
            <a:r>
              <a:rPr lang="en-GB" dirty="0"/>
              <a:t>. Contrary to the theory that slavery existed only in the U.S., the history of Roma migration into Europe was abruptly brought to a halt for those who arrived in the Romanian territories of the Southern and Eastern Carpathian Mountains. Roma who arrived in Wallachia and Moldavia in the second half of the 14th century were forced into slavery for five centuries, and their history was marked by a turning point comparable only to the enslavement of the Afro-American population in the United States. </a:t>
            </a:r>
          </a:p>
          <a:p>
            <a:pPr algn="just">
              <a:spcBef>
                <a:spcPts val="600"/>
              </a:spcBef>
            </a:pPr>
            <a:endParaRPr lang="hu-HU" dirty="0"/>
          </a:p>
          <a:p>
            <a:pPr algn="just">
              <a:spcBef>
                <a:spcPts val="600"/>
              </a:spcBef>
            </a:pPr>
            <a:r>
              <a:rPr lang="en-GB" b="1" dirty="0"/>
              <a:t>“g*</a:t>
            </a:r>
            <a:r>
              <a:rPr lang="en-GB" b="1" dirty="0" err="1"/>
              <a:t>psies</a:t>
            </a:r>
            <a:r>
              <a:rPr lang="en-GB" b="1" dirty="0"/>
              <a:t> shall be born only slaves; anyone born of a slave mother shall also become a slave…”</a:t>
            </a:r>
            <a:r>
              <a:rPr lang="en-GB" dirty="0"/>
              <a:t> stated the code of Wallachia at the beginning of the 19th century. Roma were owned by the Crown (as “slaves of the State” – “</a:t>
            </a:r>
            <a:r>
              <a:rPr lang="ro-RO" dirty="0"/>
              <a:t>ț</a:t>
            </a:r>
            <a:r>
              <a:rPr lang="en-GB" dirty="0" err="1"/>
              <a:t>ig</a:t>
            </a:r>
            <a:r>
              <a:rPr lang="ro-RO" dirty="0"/>
              <a:t>ă</a:t>
            </a:r>
            <a:r>
              <a:rPr lang="en-GB" dirty="0" err="1"/>
              <a:t>nia</a:t>
            </a:r>
            <a:r>
              <a:rPr lang="en-GB" dirty="0"/>
              <a:t> </a:t>
            </a:r>
            <a:r>
              <a:rPr lang="en-GB" dirty="0" err="1"/>
              <a:t>domneasc</a:t>
            </a:r>
            <a:r>
              <a:rPr lang="ro-RO" dirty="0"/>
              <a:t>ă</a:t>
            </a:r>
            <a:r>
              <a:rPr lang="en-GB" dirty="0"/>
              <a:t>”), monasteries and private individuals who were from the nobility or so-called boyars. Selling, buying, and giving away whole families of Roma was common practice among the owners, who had unlimited rights over their slaves. </a:t>
            </a:r>
          </a:p>
          <a:p>
            <a:pPr marL="0" marR="0" lvl="0" indent="0" algn="just" defTabSz="914400" rtl="0" eaLnBrk="1" fontAlgn="auto" latinLnBrk="0" hangingPunct="1">
              <a:spcBef>
                <a:spcPts val="600"/>
              </a:spcBef>
              <a:spcAft>
                <a:spcPts val="0"/>
              </a:spcAft>
              <a:buClrTx/>
              <a:buSzTx/>
              <a:buFontTx/>
              <a:buNone/>
              <a:tabLst/>
              <a:defRPr/>
            </a:pPr>
            <a:endParaRPr lang="hu-HU" b="0" i="0" dirty="0">
              <a:solidFill>
                <a:srgbClr val="000000"/>
              </a:solidFill>
              <a:effectLst/>
            </a:endParaRPr>
          </a:p>
        </p:txBody>
      </p:sp>
      <p:sp>
        <p:nvSpPr>
          <p:cNvPr id="4" name="Slide Number Placeholder 3"/>
          <p:cNvSpPr>
            <a:spLocks noGrp="1"/>
          </p:cNvSpPr>
          <p:nvPr>
            <p:ph type="sldNum" sz="quarter" idx="5"/>
          </p:nvPr>
        </p:nvSpPr>
        <p:spPr/>
        <p:txBody>
          <a:bodyPr/>
          <a:lstStyle/>
          <a:p>
            <a:fld id="{2DEB0C48-1CD8-4415-97AF-0187712161DE}" type="slidenum">
              <a:rPr lang="en-US" smtClean="0"/>
              <a:t>8</a:t>
            </a:fld>
            <a:endParaRPr lang="en-US"/>
          </a:p>
        </p:txBody>
      </p:sp>
    </p:spTree>
    <p:extLst>
      <p:ext uri="{BB962C8B-B14F-4D97-AF65-F5344CB8AC3E}">
        <p14:creationId xmlns:p14="http://schemas.microsoft.com/office/powerpoint/2010/main" val="5918434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548717"/>
          </a:xfrm>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GB" b="1" dirty="0"/>
              <a:t>In the early 19th century, the Moldavian Civil Code was designed primarily to guarantee the master’s rights over the slave</a:t>
            </a:r>
            <a:r>
              <a:rPr lang="en-GB" dirty="0"/>
              <a:t>. Chapter II of the Code provided that “there can be no legitimate union between free men and slaves”, and the slaves’ masters decided on the “most suitable” time and person for their slaves to be wed. Slaves were usually married very young, so as to have many children and increase the master’s wealth. If slaves escaped from a bad situation, the “slaves’ masters and their legitimate heirs, according to the custom of the country, always have the right to claim runaway slaves, from anyone, for there is no period of limitation for slaves in Moldavia”.</a:t>
            </a:r>
            <a:endParaRPr lang="hu-HU" dirty="0"/>
          </a:p>
          <a:p>
            <a:pPr marL="0" marR="0" lvl="0" indent="0" algn="just" defTabSz="914400" rtl="0" eaLnBrk="1" fontAlgn="auto" latinLnBrk="0" hangingPunct="1">
              <a:lnSpc>
                <a:spcPct val="100000"/>
              </a:lnSpc>
              <a:spcBef>
                <a:spcPts val="0"/>
              </a:spcBef>
              <a:spcAft>
                <a:spcPts val="0"/>
              </a:spcAft>
              <a:buClrTx/>
              <a:buSzTx/>
              <a:buFontTx/>
              <a:buNone/>
              <a:tabLst/>
              <a:defRPr/>
            </a:pPr>
            <a:endParaRPr lang="hu-HU" dirty="0"/>
          </a:p>
          <a:p>
            <a:pPr marL="0" marR="0" lvl="0" indent="0" algn="just" defTabSz="914400" rtl="0" eaLnBrk="1" fontAlgn="auto" latinLnBrk="0" hangingPunct="1">
              <a:lnSpc>
                <a:spcPct val="100000"/>
              </a:lnSpc>
              <a:spcBef>
                <a:spcPts val="0"/>
              </a:spcBef>
              <a:spcAft>
                <a:spcPts val="0"/>
              </a:spcAft>
              <a:buClrTx/>
              <a:buSzTx/>
              <a:buFontTx/>
              <a:buNone/>
              <a:tabLst/>
              <a:defRPr/>
            </a:pPr>
            <a:r>
              <a:rPr lang="en-GB" dirty="0"/>
              <a:t>The Code of Wallachia, although more concise, contains the same principles:</a:t>
            </a:r>
            <a:r>
              <a:rPr lang="hu-HU" dirty="0"/>
              <a:t> </a:t>
            </a:r>
            <a:r>
              <a:rPr lang="en-GB" b="1" dirty="0"/>
              <a:t>“g*</a:t>
            </a:r>
            <a:r>
              <a:rPr lang="en-GB" b="1" dirty="0" err="1"/>
              <a:t>psies</a:t>
            </a:r>
            <a:r>
              <a:rPr lang="en-GB" b="1" dirty="0"/>
              <a:t> shall be born only slaves; anyone born of a slave mother shall also become a slave;</a:t>
            </a:r>
            <a:r>
              <a:rPr lang="en-GB" dirty="0"/>
              <a:t> the master shall have no rights over his slave’s life; the master’s rights over the slave shall be confined to selling him or giving him away; g*</a:t>
            </a:r>
            <a:r>
              <a:rPr lang="en-GB" dirty="0" err="1"/>
              <a:t>psies</a:t>
            </a:r>
            <a:r>
              <a:rPr lang="en-GB" dirty="0"/>
              <a:t> without a master shall be slaves of the prince; marriage shall be recognised among slaves; a separation shall be declared when a marriage takes place between a slave and a free man without the master’s knowledge” .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just" defTabSz="914400" rtl="0" eaLnBrk="1" fontAlgn="auto" latinLnBrk="0" hangingPunct="1">
              <a:lnSpc>
                <a:spcPct val="100000"/>
              </a:lnSpc>
              <a:spcBef>
                <a:spcPts val="0"/>
              </a:spcBef>
              <a:spcAft>
                <a:spcPts val="0"/>
              </a:spcAft>
              <a:buClrTx/>
              <a:buSzTx/>
              <a:buFontTx/>
              <a:buNone/>
              <a:tabLst/>
              <a:defRPr/>
            </a:pPr>
            <a:r>
              <a:rPr lang="en-GB" dirty="0"/>
              <a:t>These were the main conditions set down by the law until the abolition of slavery in the two Romanian principalities. </a:t>
            </a:r>
            <a:endParaRPr lang="hu-H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hu-H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just" defTabSz="914400" rtl="0" eaLnBrk="1" fontAlgn="auto" latinLnBrk="0" hangingPunct="1">
              <a:spcBef>
                <a:spcPts val="600"/>
              </a:spcBef>
              <a:spcAft>
                <a:spcPts val="0"/>
              </a:spcAft>
              <a:buClrTx/>
              <a:buSzTx/>
              <a:buFontTx/>
              <a:buNone/>
              <a:tabLst/>
              <a:defRPr/>
            </a:pPr>
            <a:endParaRPr lang="hu-HU" b="0" i="0" dirty="0">
              <a:solidFill>
                <a:srgbClr val="000000"/>
              </a:solidFill>
              <a:effectLst/>
            </a:endParaRPr>
          </a:p>
        </p:txBody>
      </p:sp>
      <p:sp>
        <p:nvSpPr>
          <p:cNvPr id="4" name="Slide Number Placeholder 3"/>
          <p:cNvSpPr>
            <a:spLocks noGrp="1"/>
          </p:cNvSpPr>
          <p:nvPr>
            <p:ph type="sldNum" sz="quarter" idx="5"/>
          </p:nvPr>
        </p:nvSpPr>
        <p:spPr/>
        <p:txBody>
          <a:bodyPr/>
          <a:lstStyle/>
          <a:p>
            <a:fld id="{2DEB0C48-1CD8-4415-97AF-0187712161DE}" type="slidenum">
              <a:rPr lang="en-US" smtClean="0"/>
              <a:t>9</a:t>
            </a:fld>
            <a:endParaRPr lang="en-US"/>
          </a:p>
        </p:txBody>
      </p:sp>
    </p:spTree>
    <p:extLst>
      <p:ext uri="{BB962C8B-B14F-4D97-AF65-F5344CB8AC3E}">
        <p14:creationId xmlns:p14="http://schemas.microsoft.com/office/powerpoint/2010/main" val="12867177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9A351A-0163-743B-884F-480A1177409A}"/>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846F7699-6EA5-89EE-5AA2-C2582E3DB1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7A11056-D277-79F2-003B-42B1005B93B2}"/>
              </a:ext>
            </a:extLst>
          </p:cNvPr>
          <p:cNvSpPr>
            <a:spLocks noGrp="1"/>
          </p:cNvSpPr>
          <p:nvPr>
            <p:ph type="dt" sz="half" idx="10"/>
          </p:nvPr>
        </p:nvSpPr>
        <p:spPr/>
        <p:txBody>
          <a:bodyPr/>
          <a:lstStyle/>
          <a:p>
            <a:fld id="{937CD29F-B048-4059-900F-40C7F47822C7}" type="datetimeFigureOut">
              <a:rPr lang="en-US" smtClean="0"/>
              <a:t>5/12/2023</a:t>
            </a:fld>
            <a:endParaRPr lang="en-US"/>
          </a:p>
        </p:txBody>
      </p:sp>
      <p:sp>
        <p:nvSpPr>
          <p:cNvPr id="5" name="Footer Placeholder 4">
            <a:extLst>
              <a:ext uri="{FF2B5EF4-FFF2-40B4-BE49-F238E27FC236}">
                <a16:creationId xmlns:a16="http://schemas.microsoft.com/office/drawing/2014/main" id="{0F2C575A-EC6B-7D7E-DDA6-E036A1B43F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5B9026-5A29-EA03-A5E3-D7C7A2AFFCB8}"/>
              </a:ext>
            </a:extLst>
          </p:cNvPr>
          <p:cNvSpPr>
            <a:spLocks noGrp="1"/>
          </p:cNvSpPr>
          <p:nvPr>
            <p:ph type="sldNum" sz="quarter" idx="12"/>
          </p:nvPr>
        </p:nvSpPr>
        <p:spPr/>
        <p:txBody>
          <a:bodyPr/>
          <a:lstStyle/>
          <a:p>
            <a:fld id="{AD3FB8E1-27B8-47B7-A3F7-15C0D55F0966}" type="slidenum">
              <a:rPr lang="en-US" smtClean="0"/>
              <a:t>‹#›</a:t>
            </a:fld>
            <a:endParaRPr lang="en-US"/>
          </a:p>
        </p:txBody>
      </p:sp>
    </p:spTree>
    <p:extLst>
      <p:ext uri="{BB962C8B-B14F-4D97-AF65-F5344CB8AC3E}">
        <p14:creationId xmlns:p14="http://schemas.microsoft.com/office/powerpoint/2010/main" val="27286315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C1522-A525-AB71-3C22-90A6832F61C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C4904B27-E69B-6836-19D0-DFAC5E751164}"/>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05AA189-4C73-4827-44F5-0BB76D4C15C6}"/>
              </a:ext>
            </a:extLst>
          </p:cNvPr>
          <p:cNvSpPr>
            <a:spLocks noGrp="1"/>
          </p:cNvSpPr>
          <p:nvPr>
            <p:ph type="dt" sz="half" idx="10"/>
          </p:nvPr>
        </p:nvSpPr>
        <p:spPr/>
        <p:txBody>
          <a:bodyPr/>
          <a:lstStyle/>
          <a:p>
            <a:fld id="{937CD29F-B048-4059-900F-40C7F47822C7}" type="datetimeFigureOut">
              <a:rPr lang="en-US" smtClean="0"/>
              <a:t>5/12/2023</a:t>
            </a:fld>
            <a:endParaRPr lang="en-US"/>
          </a:p>
        </p:txBody>
      </p:sp>
      <p:sp>
        <p:nvSpPr>
          <p:cNvPr id="5" name="Footer Placeholder 4">
            <a:extLst>
              <a:ext uri="{FF2B5EF4-FFF2-40B4-BE49-F238E27FC236}">
                <a16:creationId xmlns:a16="http://schemas.microsoft.com/office/drawing/2014/main" id="{78BDDD54-C3B1-CDD9-9143-48CC08972E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A8A6D7-ED5D-3789-3179-BCFD285A6B87}"/>
              </a:ext>
            </a:extLst>
          </p:cNvPr>
          <p:cNvSpPr>
            <a:spLocks noGrp="1"/>
          </p:cNvSpPr>
          <p:nvPr>
            <p:ph type="sldNum" sz="quarter" idx="12"/>
          </p:nvPr>
        </p:nvSpPr>
        <p:spPr/>
        <p:txBody>
          <a:bodyPr/>
          <a:lstStyle/>
          <a:p>
            <a:fld id="{AD3FB8E1-27B8-47B7-A3F7-15C0D55F0966}" type="slidenum">
              <a:rPr lang="en-US" smtClean="0"/>
              <a:t>‹#›</a:t>
            </a:fld>
            <a:endParaRPr lang="en-US"/>
          </a:p>
        </p:txBody>
      </p:sp>
    </p:spTree>
    <p:extLst>
      <p:ext uri="{BB962C8B-B14F-4D97-AF65-F5344CB8AC3E}">
        <p14:creationId xmlns:p14="http://schemas.microsoft.com/office/powerpoint/2010/main" val="13231809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CB94CD2-A5FD-5A38-47E2-BE014071C16C}"/>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5A954351-CFEB-2AF8-D189-7DC85DB55D77}"/>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5803F14-DE1E-F173-AA7A-85CC8158BE24}"/>
              </a:ext>
            </a:extLst>
          </p:cNvPr>
          <p:cNvSpPr>
            <a:spLocks noGrp="1"/>
          </p:cNvSpPr>
          <p:nvPr>
            <p:ph type="dt" sz="half" idx="10"/>
          </p:nvPr>
        </p:nvSpPr>
        <p:spPr/>
        <p:txBody>
          <a:bodyPr/>
          <a:lstStyle/>
          <a:p>
            <a:fld id="{937CD29F-B048-4059-900F-40C7F47822C7}" type="datetimeFigureOut">
              <a:rPr lang="en-US" smtClean="0"/>
              <a:t>5/12/2023</a:t>
            </a:fld>
            <a:endParaRPr lang="en-US"/>
          </a:p>
        </p:txBody>
      </p:sp>
      <p:sp>
        <p:nvSpPr>
          <p:cNvPr id="5" name="Footer Placeholder 4">
            <a:extLst>
              <a:ext uri="{FF2B5EF4-FFF2-40B4-BE49-F238E27FC236}">
                <a16:creationId xmlns:a16="http://schemas.microsoft.com/office/drawing/2014/main" id="{EFD6CE19-6C43-41BF-8265-7891173C64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E052B1-3FC3-A033-6391-65D2B7971D16}"/>
              </a:ext>
            </a:extLst>
          </p:cNvPr>
          <p:cNvSpPr>
            <a:spLocks noGrp="1"/>
          </p:cNvSpPr>
          <p:nvPr>
            <p:ph type="sldNum" sz="quarter" idx="12"/>
          </p:nvPr>
        </p:nvSpPr>
        <p:spPr/>
        <p:txBody>
          <a:bodyPr/>
          <a:lstStyle/>
          <a:p>
            <a:fld id="{AD3FB8E1-27B8-47B7-A3F7-15C0D55F0966}" type="slidenum">
              <a:rPr lang="en-US" smtClean="0"/>
              <a:t>‹#›</a:t>
            </a:fld>
            <a:endParaRPr lang="en-US"/>
          </a:p>
        </p:txBody>
      </p:sp>
    </p:spTree>
    <p:extLst>
      <p:ext uri="{BB962C8B-B14F-4D97-AF65-F5344CB8AC3E}">
        <p14:creationId xmlns:p14="http://schemas.microsoft.com/office/powerpoint/2010/main" val="7106119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Text">
    <p:spTree>
      <p:nvGrpSpPr>
        <p:cNvPr id="1" name=""/>
        <p:cNvGrpSpPr/>
        <p:nvPr/>
      </p:nvGrpSpPr>
      <p:grpSpPr>
        <a:xfrm>
          <a:off x="0" y="0"/>
          <a:ext cx="0" cy="0"/>
          <a:chOff x="0" y="0"/>
          <a:chExt cx="0" cy="0"/>
        </a:xfrm>
      </p:grpSpPr>
      <p:sp>
        <p:nvSpPr>
          <p:cNvPr id="2" name="Tittel 1"/>
          <p:cNvSpPr>
            <a:spLocks noGrp="1"/>
          </p:cNvSpPr>
          <p:nvPr>
            <p:ph type="title" hasCustomPrompt="1"/>
          </p:nvPr>
        </p:nvSpPr>
        <p:spPr/>
        <p:txBody>
          <a:bodyPr/>
          <a:lstStyle>
            <a:lvl1pPr>
              <a:defRPr/>
            </a:lvl1pPr>
          </a:lstStyle>
          <a:p>
            <a:r>
              <a:rPr lang="nb-NO" err="1"/>
              <a:t>Click</a:t>
            </a:r>
            <a:r>
              <a:rPr lang="nb-NO"/>
              <a:t> to </a:t>
            </a:r>
            <a:r>
              <a:rPr lang="nb-NO" err="1"/>
              <a:t>add</a:t>
            </a:r>
            <a:r>
              <a:rPr lang="nb-NO"/>
              <a:t> </a:t>
            </a:r>
            <a:r>
              <a:rPr lang="nb-NO" err="1"/>
              <a:t>title</a:t>
            </a:r>
            <a:endParaRPr lang="nb-NO"/>
          </a:p>
        </p:txBody>
      </p:sp>
      <p:sp>
        <p:nvSpPr>
          <p:cNvPr id="3" name="Plassholder for innhold 2"/>
          <p:cNvSpPr>
            <a:spLocks noGrp="1"/>
          </p:cNvSpPr>
          <p:nvPr>
            <p:ph idx="1" hasCustomPrompt="1"/>
          </p:nvPr>
        </p:nvSpPr>
        <p:spPr>
          <a:xfrm>
            <a:off x="630275" y="1545950"/>
            <a:ext cx="10932276" cy="4594525"/>
          </a:xfrm>
        </p:spPr>
        <p:txBody>
          <a:bodyPr/>
          <a:lstStyle>
            <a:lvl1pPr>
              <a:defRPr/>
            </a:lvl1pPr>
          </a:lstStyle>
          <a:p>
            <a:pPr lvl="0"/>
            <a:r>
              <a:rPr lang="nb-NO"/>
              <a:t>Click to add text</a:t>
            </a:r>
          </a:p>
          <a:p>
            <a:pPr lvl="1"/>
            <a:r>
              <a:rPr lang="nb-NO"/>
              <a:t>Second level</a:t>
            </a:r>
          </a:p>
          <a:p>
            <a:pPr lvl="2"/>
            <a:r>
              <a:rPr lang="nb-NO"/>
              <a:t>Third level</a:t>
            </a:r>
          </a:p>
          <a:p>
            <a:pPr lvl="3"/>
            <a:r>
              <a:rPr lang="nb-NO"/>
              <a:t>Fourth level</a:t>
            </a:r>
          </a:p>
          <a:p>
            <a:pPr lvl="4"/>
            <a:r>
              <a:rPr lang="nb-NO"/>
              <a:t>Fifth level</a:t>
            </a:r>
          </a:p>
        </p:txBody>
      </p:sp>
      <p:sp>
        <p:nvSpPr>
          <p:cNvPr id="9" name="Plassholder for tekst 8"/>
          <p:cNvSpPr>
            <a:spLocks noGrp="1"/>
          </p:cNvSpPr>
          <p:nvPr>
            <p:ph type="body" sz="quarter" idx="10" hasCustomPrompt="1"/>
          </p:nvPr>
        </p:nvSpPr>
        <p:spPr>
          <a:xfrm>
            <a:off x="629862" y="1315554"/>
            <a:ext cx="10932275" cy="230859"/>
          </a:xfrm>
        </p:spPr>
        <p:txBody>
          <a:bodyPr>
            <a:spAutoFit/>
          </a:bodyPr>
          <a:lstStyle>
            <a:lvl1pPr marL="0" indent="0">
              <a:buNone/>
              <a:defRPr b="1">
                <a:solidFill>
                  <a:schemeClr val="accent1"/>
                </a:solidFill>
              </a:defRPr>
            </a:lvl1pPr>
          </a:lstStyle>
          <a:p>
            <a:pPr lvl="0"/>
            <a:r>
              <a:rPr lang="nb-NO" err="1"/>
              <a:t>Click</a:t>
            </a:r>
            <a:r>
              <a:rPr lang="nb-NO"/>
              <a:t> to </a:t>
            </a:r>
            <a:r>
              <a:rPr lang="nb-NO" err="1"/>
              <a:t>add</a:t>
            </a:r>
            <a:r>
              <a:rPr lang="nb-NO"/>
              <a:t> </a:t>
            </a:r>
            <a:r>
              <a:rPr lang="nb-NO" err="1"/>
              <a:t>subtitle</a:t>
            </a:r>
            <a:endParaRPr lang="en-GB"/>
          </a:p>
        </p:txBody>
      </p:sp>
    </p:spTree>
    <p:extLst>
      <p:ext uri="{BB962C8B-B14F-4D97-AF65-F5344CB8AC3E}">
        <p14:creationId xmlns:p14="http://schemas.microsoft.com/office/powerpoint/2010/main" val="2839735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BD0B3-CCA4-6D66-CA9D-FB50A5D9B22C}"/>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79531B6C-846F-601C-E596-2E8CAB30A3E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4004D0A-C55F-7D25-172D-39367F58AD83}"/>
              </a:ext>
            </a:extLst>
          </p:cNvPr>
          <p:cNvSpPr>
            <a:spLocks noGrp="1"/>
          </p:cNvSpPr>
          <p:nvPr>
            <p:ph type="dt" sz="half" idx="10"/>
          </p:nvPr>
        </p:nvSpPr>
        <p:spPr/>
        <p:txBody>
          <a:bodyPr/>
          <a:lstStyle/>
          <a:p>
            <a:fld id="{937CD29F-B048-4059-900F-40C7F47822C7}" type="datetimeFigureOut">
              <a:rPr lang="en-US" smtClean="0"/>
              <a:t>5/12/2023</a:t>
            </a:fld>
            <a:endParaRPr lang="en-US"/>
          </a:p>
        </p:txBody>
      </p:sp>
      <p:sp>
        <p:nvSpPr>
          <p:cNvPr id="5" name="Footer Placeholder 4">
            <a:extLst>
              <a:ext uri="{FF2B5EF4-FFF2-40B4-BE49-F238E27FC236}">
                <a16:creationId xmlns:a16="http://schemas.microsoft.com/office/drawing/2014/main" id="{398AACAF-92DD-FAAD-B22C-CE1F682946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F4A82A-1F88-0392-28CD-34BCADCC3B33}"/>
              </a:ext>
            </a:extLst>
          </p:cNvPr>
          <p:cNvSpPr>
            <a:spLocks noGrp="1"/>
          </p:cNvSpPr>
          <p:nvPr>
            <p:ph type="sldNum" sz="quarter" idx="12"/>
          </p:nvPr>
        </p:nvSpPr>
        <p:spPr/>
        <p:txBody>
          <a:bodyPr/>
          <a:lstStyle/>
          <a:p>
            <a:fld id="{AD3FB8E1-27B8-47B7-A3F7-15C0D55F0966}" type="slidenum">
              <a:rPr lang="en-US" smtClean="0"/>
              <a:t>‹#›</a:t>
            </a:fld>
            <a:endParaRPr lang="en-US"/>
          </a:p>
        </p:txBody>
      </p:sp>
    </p:spTree>
    <p:extLst>
      <p:ext uri="{BB962C8B-B14F-4D97-AF65-F5344CB8AC3E}">
        <p14:creationId xmlns:p14="http://schemas.microsoft.com/office/powerpoint/2010/main" val="42218984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11D389-487E-35E9-06A3-59338E41AB5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78C1AAF1-6642-3698-52F6-A6BB0F82F06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D9D8FCDB-584E-2CDA-D70B-791142D929E0}"/>
              </a:ext>
            </a:extLst>
          </p:cNvPr>
          <p:cNvSpPr>
            <a:spLocks noGrp="1"/>
          </p:cNvSpPr>
          <p:nvPr>
            <p:ph type="dt" sz="half" idx="10"/>
          </p:nvPr>
        </p:nvSpPr>
        <p:spPr/>
        <p:txBody>
          <a:bodyPr/>
          <a:lstStyle/>
          <a:p>
            <a:fld id="{937CD29F-B048-4059-900F-40C7F47822C7}" type="datetimeFigureOut">
              <a:rPr lang="en-US" smtClean="0"/>
              <a:t>5/12/2023</a:t>
            </a:fld>
            <a:endParaRPr lang="en-US"/>
          </a:p>
        </p:txBody>
      </p:sp>
      <p:sp>
        <p:nvSpPr>
          <p:cNvPr id="5" name="Footer Placeholder 4">
            <a:extLst>
              <a:ext uri="{FF2B5EF4-FFF2-40B4-BE49-F238E27FC236}">
                <a16:creationId xmlns:a16="http://schemas.microsoft.com/office/drawing/2014/main" id="{7156EDDA-3A9D-6EA1-2C2C-B206627E40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4C33BC-8124-CEEA-DF7E-BFD906775868}"/>
              </a:ext>
            </a:extLst>
          </p:cNvPr>
          <p:cNvSpPr>
            <a:spLocks noGrp="1"/>
          </p:cNvSpPr>
          <p:nvPr>
            <p:ph type="sldNum" sz="quarter" idx="12"/>
          </p:nvPr>
        </p:nvSpPr>
        <p:spPr/>
        <p:txBody>
          <a:bodyPr/>
          <a:lstStyle/>
          <a:p>
            <a:fld id="{AD3FB8E1-27B8-47B7-A3F7-15C0D55F0966}" type="slidenum">
              <a:rPr lang="en-US" smtClean="0"/>
              <a:t>‹#›</a:t>
            </a:fld>
            <a:endParaRPr lang="en-US"/>
          </a:p>
        </p:txBody>
      </p:sp>
    </p:spTree>
    <p:extLst>
      <p:ext uri="{BB962C8B-B14F-4D97-AF65-F5344CB8AC3E}">
        <p14:creationId xmlns:p14="http://schemas.microsoft.com/office/powerpoint/2010/main" val="7569349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7FD89-8A04-8CD3-2BA0-49475548A22B}"/>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9666178E-6A53-CE36-DC0F-F4E72FE2042C}"/>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9238977B-C194-BAC5-BD56-5F2020852FA8}"/>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D42C9026-A82A-BF3F-0572-2A6062F30FE9}"/>
              </a:ext>
            </a:extLst>
          </p:cNvPr>
          <p:cNvSpPr>
            <a:spLocks noGrp="1"/>
          </p:cNvSpPr>
          <p:nvPr>
            <p:ph type="dt" sz="half" idx="10"/>
          </p:nvPr>
        </p:nvSpPr>
        <p:spPr/>
        <p:txBody>
          <a:bodyPr/>
          <a:lstStyle/>
          <a:p>
            <a:fld id="{937CD29F-B048-4059-900F-40C7F47822C7}" type="datetimeFigureOut">
              <a:rPr lang="en-US" smtClean="0"/>
              <a:t>5/12/2023</a:t>
            </a:fld>
            <a:endParaRPr lang="en-US"/>
          </a:p>
        </p:txBody>
      </p:sp>
      <p:sp>
        <p:nvSpPr>
          <p:cNvPr id="6" name="Footer Placeholder 5">
            <a:extLst>
              <a:ext uri="{FF2B5EF4-FFF2-40B4-BE49-F238E27FC236}">
                <a16:creationId xmlns:a16="http://schemas.microsoft.com/office/drawing/2014/main" id="{66CA51D5-3E3E-69FA-63F7-3C45B036A22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6BB74B2-E4A1-E114-4B2C-FD4DA8207EF1}"/>
              </a:ext>
            </a:extLst>
          </p:cNvPr>
          <p:cNvSpPr>
            <a:spLocks noGrp="1"/>
          </p:cNvSpPr>
          <p:nvPr>
            <p:ph type="sldNum" sz="quarter" idx="12"/>
          </p:nvPr>
        </p:nvSpPr>
        <p:spPr/>
        <p:txBody>
          <a:bodyPr/>
          <a:lstStyle/>
          <a:p>
            <a:fld id="{AD3FB8E1-27B8-47B7-A3F7-15C0D55F0966}" type="slidenum">
              <a:rPr lang="en-US" smtClean="0"/>
              <a:t>‹#›</a:t>
            </a:fld>
            <a:endParaRPr lang="en-US"/>
          </a:p>
        </p:txBody>
      </p:sp>
    </p:spTree>
    <p:extLst>
      <p:ext uri="{BB962C8B-B14F-4D97-AF65-F5344CB8AC3E}">
        <p14:creationId xmlns:p14="http://schemas.microsoft.com/office/powerpoint/2010/main" val="2829800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744F91-0D85-D091-B34D-A628F5866AD5}"/>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985852F-FC51-7CD8-D6F6-0CFAF587E53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9F85A29-604D-FB09-1C66-24BDB0A1E24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39CE58CC-751E-200D-0C2E-E8C977C531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7E420352-E34A-B36F-478F-C816A6941A44}"/>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26CD9BA6-E638-8C2A-2BC7-FF6A45D0A99E}"/>
              </a:ext>
            </a:extLst>
          </p:cNvPr>
          <p:cNvSpPr>
            <a:spLocks noGrp="1"/>
          </p:cNvSpPr>
          <p:nvPr>
            <p:ph type="dt" sz="half" idx="10"/>
          </p:nvPr>
        </p:nvSpPr>
        <p:spPr/>
        <p:txBody>
          <a:bodyPr/>
          <a:lstStyle/>
          <a:p>
            <a:fld id="{937CD29F-B048-4059-900F-40C7F47822C7}" type="datetimeFigureOut">
              <a:rPr lang="en-US" smtClean="0"/>
              <a:t>5/12/2023</a:t>
            </a:fld>
            <a:endParaRPr lang="en-US"/>
          </a:p>
        </p:txBody>
      </p:sp>
      <p:sp>
        <p:nvSpPr>
          <p:cNvPr id="8" name="Footer Placeholder 7">
            <a:extLst>
              <a:ext uri="{FF2B5EF4-FFF2-40B4-BE49-F238E27FC236}">
                <a16:creationId xmlns:a16="http://schemas.microsoft.com/office/drawing/2014/main" id="{9DC529B3-38F4-F684-748B-303A6730593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0EBEE2E-7BBC-A7EE-3A5A-00337AFECCC6}"/>
              </a:ext>
            </a:extLst>
          </p:cNvPr>
          <p:cNvSpPr>
            <a:spLocks noGrp="1"/>
          </p:cNvSpPr>
          <p:nvPr>
            <p:ph type="sldNum" sz="quarter" idx="12"/>
          </p:nvPr>
        </p:nvSpPr>
        <p:spPr/>
        <p:txBody>
          <a:bodyPr/>
          <a:lstStyle/>
          <a:p>
            <a:fld id="{AD3FB8E1-27B8-47B7-A3F7-15C0D55F0966}" type="slidenum">
              <a:rPr lang="en-US" smtClean="0"/>
              <a:t>‹#›</a:t>
            </a:fld>
            <a:endParaRPr lang="en-US"/>
          </a:p>
        </p:txBody>
      </p:sp>
    </p:spTree>
    <p:extLst>
      <p:ext uri="{BB962C8B-B14F-4D97-AF65-F5344CB8AC3E}">
        <p14:creationId xmlns:p14="http://schemas.microsoft.com/office/powerpoint/2010/main" val="2842182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FD3A3-ABF7-40D4-EC51-DD14C61423FB}"/>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18366E4F-6ABE-96D7-F279-ECEDED61577D}"/>
              </a:ext>
            </a:extLst>
          </p:cNvPr>
          <p:cNvSpPr>
            <a:spLocks noGrp="1"/>
          </p:cNvSpPr>
          <p:nvPr>
            <p:ph type="dt" sz="half" idx="10"/>
          </p:nvPr>
        </p:nvSpPr>
        <p:spPr/>
        <p:txBody>
          <a:bodyPr/>
          <a:lstStyle/>
          <a:p>
            <a:fld id="{937CD29F-B048-4059-900F-40C7F47822C7}" type="datetimeFigureOut">
              <a:rPr lang="en-US" smtClean="0"/>
              <a:t>5/12/2023</a:t>
            </a:fld>
            <a:endParaRPr lang="en-US"/>
          </a:p>
        </p:txBody>
      </p:sp>
      <p:sp>
        <p:nvSpPr>
          <p:cNvPr id="4" name="Footer Placeholder 3">
            <a:extLst>
              <a:ext uri="{FF2B5EF4-FFF2-40B4-BE49-F238E27FC236}">
                <a16:creationId xmlns:a16="http://schemas.microsoft.com/office/drawing/2014/main" id="{7C98B34D-4034-29EF-83C9-D71E397EDB0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132BB52-558D-4338-DBAC-EB13619A8B0F}"/>
              </a:ext>
            </a:extLst>
          </p:cNvPr>
          <p:cNvSpPr>
            <a:spLocks noGrp="1"/>
          </p:cNvSpPr>
          <p:nvPr>
            <p:ph type="sldNum" sz="quarter" idx="12"/>
          </p:nvPr>
        </p:nvSpPr>
        <p:spPr/>
        <p:txBody>
          <a:bodyPr/>
          <a:lstStyle/>
          <a:p>
            <a:fld id="{AD3FB8E1-27B8-47B7-A3F7-15C0D55F0966}" type="slidenum">
              <a:rPr lang="en-US" smtClean="0"/>
              <a:t>‹#›</a:t>
            </a:fld>
            <a:endParaRPr lang="en-US"/>
          </a:p>
        </p:txBody>
      </p:sp>
    </p:spTree>
    <p:extLst>
      <p:ext uri="{BB962C8B-B14F-4D97-AF65-F5344CB8AC3E}">
        <p14:creationId xmlns:p14="http://schemas.microsoft.com/office/powerpoint/2010/main" val="35875651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123DEFC-72D3-B6A9-67FE-214993036658}"/>
              </a:ext>
            </a:extLst>
          </p:cNvPr>
          <p:cNvSpPr>
            <a:spLocks noGrp="1"/>
          </p:cNvSpPr>
          <p:nvPr>
            <p:ph type="dt" sz="half" idx="10"/>
          </p:nvPr>
        </p:nvSpPr>
        <p:spPr/>
        <p:txBody>
          <a:bodyPr/>
          <a:lstStyle/>
          <a:p>
            <a:fld id="{937CD29F-B048-4059-900F-40C7F47822C7}" type="datetimeFigureOut">
              <a:rPr lang="en-US" smtClean="0"/>
              <a:t>5/12/2023</a:t>
            </a:fld>
            <a:endParaRPr lang="en-US"/>
          </a:p>
        </p:txBody>
      </p:sp>
      <p:sp>
        <p:nvSpPr>
          <p:cNvPr id="3" name="Footer Placeholder 2">
            <a:extLst>
              <a:ext uri="{FF2B5EF4-FFF2-40B4-BE49-F238E27FC236}">
                <a16:creationId xmlns:a16="http://schemas.microsoft.com/office/drawing/2014/main" id="{F1140E22-BF1D-7A7E-E799-924ACB49854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138D88-F474-7018-28E5-A650F3265962}"/>
              </a:ext>
            </a:extLst>
          </p:cNvPr>
          <p:cNvSpPr>
            <a:spLocks noGrp="1"/>
          </p:cNvSpPr>
          <p:nvPr>
            <p:ph type="sldNum" sz="quarter" idx="12"/>
          </p:nvPr>
        </p:nvSpPr>
        <p:spPr/>
        <p:txBody>
          <a:bodyPr/>
          <a:lstStyle/>
          <a:p>
            <a:fld id="{AD3FB8E1-27B8-47B7-A3F7-15C0D55F0966}" type="slidenum">
              <a:rPr lang="en-US" smtClean="0"/>
              <a:t>‹#›</a:t>
            </a:fld>
            <a:endParaRPr lang="en-US"/>
          </a:p>
        </p:txBody>
      </p:sp>
    </p:spTree>
    <p:extLst>
      <p:ext uri="{BB962C8B-B14F-4D97-AF65-F5344CB8AC3E}">
        <p14:creationId xmlns:p14="http://schemas.microsoft.com/office/powerpoint/2010/main" val="41978039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06665-0405-0BCC-29D4-9321060A2E5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E3321825-2FEE-75E4-7691-68FBC40976B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3B1190A2-4D84-2D2C-C404-A98F71700D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86FE2D4-B2EC-E35B-4A14-027FF561955F}"/>
              </a:ext>
            </a:extLst>
          </p:cNvPr>
          <p:cNvSpPr>
            <a:spLocks noGrp="1"/>
          </p:cNvSpPr>
          <p:nvPr>
            <p:ph type="dt" sz="half" idx="10"/>
          </p:nvPr>
        </p:nvSpPr>
        <p:spPr/>
        <p:txBody>
          <a:bodyPr/>
          <a:lstStyle/>
          <a:p>
            <a:fld id="{937CD29F-B048-4059-900F-40C7F47822C7}" type="datetimeFigureOut">
              <a:rPr lang="en-US" smtClean="0"/>
              <a:t>5/12/2023</a:t>
            </a:fld>
            <a:endParaRPr lang="en-US"/>
          </a:p>
        </p:txBody>
      </p:sp>
      <p:sp>
        <p:nvSpPr>
          <p:cNvPr id="6" name="Footer Placeholder 5">
            <a:extLst>
              <a:ext uri="{FF2B5EF4-FFF2-40B4-BE49-F238E27FC236}">
                <a16:creationId xmlns:a16="http://schemas.microsoft.com/office/drawing/2014/main" id="{498853B0-A05F-87AC-0D61-CBA92C0D60D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ECF0991-2D7F-6BDC-4045-80C67EDDD314}"/>
              </a:ext>
            </a:extLst>
          </p:cNvPr>
          <p:cNvSpPr>
            <a:spLocks noGrp="1"/>
          </p:cNvSpPr>
          <p:nvPr>
            <p:ph type="sldNum" sz="quarter" idx="12"/>
          </p:nvPr>
        </p:nvSpPr>
        <p:spPr/>
        <p:txBody>
          <a:bodyPr/>
          <a:lstStyle/>
          <a:p>
            <a:fld id="{AD3FB8E1-27B8-47B7-A3F7-15C0D55F0966}" type="slidenum">
              <a:rPr lang="en-US" smtClean="0"/>
              <a:t>‹#›</a:t>
            </a:fld>
            <a:endParaRPr lang="en-US"/>
          </a:p>
        </p:txBody>
      </p:sp>
    </p:spTree>
    <p:extLst>
      <p:ext uri="{BB962C8B-B14F-4D97-AF65-F5344CB8AC3E}">
        <p14:creationId xmlns:p14="http://schemas.microsoft.com/office/powerpoint/2010/main" val="6245293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F8E64-BF56-EC31-6677-DAA661AC0A0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90FA3F47-A183-7392-F764-BED0836E570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9D4C958-6A10-7E01-EC61-8A50902A20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FD5F5AD-6C5A-5B21-1009-4A8BF2BA0F38}"/>
              </a:ext>
            </a:extLst>
          </p:cNvPr>
          <p:cNvSpPr>
            <a:spLocks noGrp="1"/>
          </p:cNvSpPr>
          <p:nvPr>
            <p:ph type="dt" sz="half" idx="10"/>
          </p:nvPr>
        </p:nvSpPr>
        <p:spPr/>
        <p:txBody>
          <a:bodyPr/>
          <a:lstStyle/>
          <a:p>
            <a:fld id="{937CD29F-B048-4059-900F-40C7F47822C7}" type="datetimeFigureOut">
              <a:rPr lang="en-US" smtClean="0"/>
              <a:t>5/12/2023</a:t>
            </a:fld>
            <a:endParaRPr lang="en-US"/>
          </a:p>
        </p:txBody>
      </p:sp>
      <p:sp>
        <p:nvSpPr>
          <p:cNvPr id="6" name="Footer Placeholder 5">
            <a:extLst>
              <a:ext uri="{FF2B5EF4-FFF2-40B4-BE49-F238E27FC236}">
                <a16:creationId xmlns:a16="http://schemas.microsoft.com/office/drawing/2014/main" id="{84DF9E14-F59B-8D9C-499B-BF5A7527328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4D9C96-FFF9-1AB4-1CB2-F0298EC05755}"/>
              </a:ext>
            </a:extLst>
          </p:cNvPr>
          <p:cNvSpPr>
            <a:spLocks noGrp="1"/>
          </p:cNvSpPr>
          <p:nvPr>
            <p:ph type="sldNum" sz="quarter" idx="12"/>
          </p:nvPr>
        </p:nvSpPr>
        <p:spPr/>
        <p:txBody>
          <a:bodyPr/>
          <a:lstStyle/>
          <a:p>
            <a:fld id="{AD3FB8E1-27B8-47B7-A3F7-15C0D55F0966}" type="slidenum">
              <a:rPr lang="en-US" smtClean="0"/>
              <a:t>‹#›</a:t>
            </a:fld>
            <a:endParaRPr lang="en-US"/>
          </a:p>
        </p:txBody>
      </p:sp>
    </p:spTree>
    <p:extLst>
      <p:ext uri="{BB962C8B-B14F-4D97-AF65-F5344CB8AC3E}">
        <p14:creationId xmlns:p14="http://schemas.microsoft.com/office/powerpoint/2010/main" val="31694660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FAFF45-55D8-DFDC-CEEB-F5D932A94A3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F8B52F8-2464-8C7A-A09B-D5D4EE3F80B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24D0DF9-4A0B-6771-388B-FEA19F6490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7CD29F-B048-4059-900F-40C7F47822C7}" type="datetimeFigureOut">
              <a:rPr lang="en-US" smtClean="0"/>
              <a:t>5/12/2023</a:t>
            </a:fld>
            <a:endParaRPr lang="en-US"/>
          </a:p>
        </p:txBody>
      </p:sp>
      <p:sp>
        <p:nvSpPr>
          <p:cNvPr id="5" name="Footer Placeholder 4">
            <a:extLst>
              <a:ext uri="{FF2B5EF4-FFF2-40B4-BE49-F238E27FC236}">
                <a16:creationId xmlns:a16="http://schemas.microsoft.com/office/drawing/2014/main" id="{15950258-3DCB-EF6B-6D08-BAFB0978A2C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5A95B4C-352D-6B81-0B8E-17388BB2FBC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3FB8E1-27B8-47B7-A3F7-15C0D55F0966}" type="slidenum">
              <a:rPr lang="en-US" smtClean="0"/>
              <a:t>‹#›</a:t>
            </a:fld>
            <a:endParaRPr lang="en-US"/>
          </a:p>
        </p:txBody>
      </p:sp>
    </p:spTree>
    <p:extLst>
      <p:ext uri="{BB962C8B-B14F-4D97-AF65-F5344CB8AC3E}">
        <p14:creationId xmlns:p14="http://schemas.microsoft.com/office/powerpoint/2010/main" val="518351368"/>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 id="214748378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s://rm.coe.int/adi-rom-2020-27-final-antig*psyism-causes-prevalence-consequences-poss/1680a6d053"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2.jpeg"/><Relationship Id="rId7" Type="http://schemas.openxmlformats.org/officeDocument/2006/relationships/diagramColors" Target="../diagrams/colors5.xml"/><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5.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13.jpeg"/><Relationship Id="rId7" Type="http://schemas.openxmlformats.org/officeDocument/2006/relationships/diagramColors" Target="../diagrams/colors7.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26.xml.rels><?xml version="1.0" encoding="UTF-8" standalone="yes"?>
<Relationships xmlns="http://schemas.openxmlformats.org/package/2006/relationships"><Relationship Id="rId8" Type="http://schemas.openxmlformats.org/officeDocument/2006/relationships/hyperlink" Target="https://www.youtube.com/watch?v=NkHw0jPS-a4" TargetMode="External"/><Relationship Id="rId13" Type="http://schemas.openxmlformats.org/officeDocument/2006/relationships/hyperlink" Target="http://www.errc.org/roma-rights-journal/report-reveals-that-romani-women-were-sterilised-against-their-will-in-sweden" TargetMode="External"/><Relationship Id="rId3" Type="http://schemas.openxmlformats.org/officeDocument/2006/relationships/hyperlink" Target="https://www.coe.int/en/web/roma-and-travellers/roma-history-factsheets" TargetMode="External"/><Relationship Id="rId7" Type="http://schemas.openxmlformats.org/officeDocument/2006/relationships/hyperlink" Target="https://www.youtube.com/watch?v=tAEJb-p6SOE" TargetMode="External"/><Relationship Id="rId12" Type="http://schemas.openxmlformats.org/officeDocument/2006/relationships/hyperlink" Target="http://www.errc.org/uploads/upload_en/file/coercive-and-cruel-28-november-2016.pdf" TargetMode="External"/><Relationship Id="rId2" Type="http://schemas.openxmlformats.org/officeDocument/2006/relationships/notesSlide" Target="../notesSlides/notesSlide26.xml"/><Relationship Id="rId1" Type="http://schemas.openxmlformats.org/officeDocument/2006/relationships/slideLayout" Target="../slideLayouts/slideLayout4.xml"/><Relationship Id="rId6" Type="http://schemas.openxmlformats.org/officeDocument/2006/relationships/hyperlink" Target="https://www.facinghistory.org/resource-library/we-call-ourselves-roma" TargetMode="External"/><Relationship Id="rId11" Type="http://schemas.openxmlformats.org/officeDocument/2006/relationships/hyperlink" Target="https://fra.europa.eu/en/publication/2020/roma-travellers-survey" TargetMode="External"/><Relationship Id="rId5" Type="http://schemas.openxmlformats.org/officeDocument/2006/relationships/hyperlink" Target="https://www.youtube.com/watch?v=Ubb7dohTISA" TargetMode="External"/><Relationship Id="rId15" Type="http://schemas.openxmlformats.org/officeDocument/2006/relationships/hyperlink" Target="https://ergonetwork.eu/wp-content/uploads/2021/04/Ergo-covidstudy-final-web-double-v2.pdf" TargetMode="External"/><Relationship Id="rId10" Type="http://schemas.openxmlformats.org/officeDocument/2006/relationships/hyperlink" Target="https://fra.europa.eu/en/publication/2016/second-european-union-minorities-and-discrimination-survey-roma-selected-findings" TargetMode="External"/><Relationship Id="rId4" Type="http://schemas.openxmlformats.org/officeDocument/2006/relationships/hyperlink" Target="https://www.youtube.com/watch?v=sPBio-ER0Fk" TargetMode="External"/><Relationship Id="rId9" Type="http://schemas.openxmlformats.org/officeDocument/2006/relationships/hyperlink" Target="https://fra.europa.eu/en/publication/2012/situation-roma-11-eu-member-states-survey-results-glance" TargetMode="External"/><Relationship Id="rId14" Type="http://schemas.openxmlformats.org/officeDocument/2006/relationships/hyperlink" Target="http://www.errc.org/uploads/upload_en/file/roma-rights-2-2015-nothing-about-us-without-us.pdf"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mailto:simona.barbu@feantsa.org"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15.jpg"/><Relationship Id="rId5" Type="http://schemas.openxmlformats.org/officeDocument/2006/relationships/image" Target="../media/image14.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EDBE6"/>
        </a:solidFill>
        <a:effectLst/>
      </p:bgPr>
    </p:bg>
    <p:spTree>
      <p:nvGrpSpPr>
        <p:cNvPr id="1" name=""/>
        <p:cNvGrpSpPr/>
        <p:nvPr/>
      </p:nvGrpSpPr>
      <p:grpSpPr>
        <a:xfrm>
          <a:off x="0" y="0"/>
          <a:ext cx="0" cy="0"/>
          <a:chOff x="0" y="0"/>
          <a:chExt cx="0" cy="0"/>
        </a:xfrm>
      </p:grpSpPr>
      <p:sp useBgFill="1">
        <p:nvSpPr>
          <p:cNvPr id="30" name="Slide Background Fill">
            <a:extLst>
              <a:ext uri="{FF2B5EF4-FFF2-40B4-BE49-F238E27FC236}">
                <a16:creationId xmlns:a16="http://schemas.microsoft.com/office/drawing/2014/main" id="{C7D023E4-8DE1-436E-9847-ED6A4B4B04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Color Cover">
            <a:extLst>
              <a:ext uri="{FF2B5EF4-FFF2-40B4-BE49-F238E27FC236}">
                <a16:creationId xmlns:a16="http://schemas.microsoft.com/office/drawing/2014/main" id="{8B2B1708-8CE4-4A20-94F5-55118AE2CB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4" name="Group 33">
            <a:extLst>
              <a:ext uri="{FF2B5EF4-FFF2-40B4-BE49-F238E27FC236}">
                <a16:creationId xmlns:a16="http://schemas.microsoft.com/office/drawing/2014/main" id="{1F9866A9-B167-4D75-8F7F-360025AD6B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7167"/>
            <a:ext cx="12188952" cy="3490956"/>
            <a:chOff x="651279" y="598259"/>
            <a:chExt cx="10889442" cy="5680742"/>
          </a:xfrm>
        </p:grpSpPr>
        <p:sp>
          <p:nvSpPr>
            <p:cNvPr id="35" name="Color">
              <a:extLst>
                <a:ext uri="{FF2B5EF4-FFF2-40B4-BE49-F238E27FC236}">
                  <a16:creationId xmlns:a16="http://schemas.microsoft.com/office/drawing/2014/main" id="{C2DD07C1-6CFB-48E5-AD0E-AC091042BB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Color">
              <a:extLst>
                <a:ext uri="{FF2B5EF4-FFF2-40B4-BE49-F238E27FC236}">
                  <a16:creationId xmlns:a16="http://schemas.microsoft.com/office/drawing/2014/main" id="{F9A8FC0F-BD29-4D9A-ABF1-D75E3A2691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6" name="Picture 5" descr="Graphical user interface&#10;&#10;Description automatically generated">
            <a:extLst>
              <a:ext uri="{FF2B5EF4-FFF2-40B4-BE49-F238E27FC236}">
                <a16:creationId xmlns:a16="http://schemas.microsoft.com/office/drawing/2014/main" id="{F6710DCC-8E2F-15AB-611C-0D0DA8792495}"/>
              </a:ext>
            </a:extLst>
          </p:cNvPr>
          <p:cNvPicPr>
            <a:picLocks noChangeAspect="1"/>
          </p:cNvPicPr>
          <p:nvPr/>
        </p:nvPicPr>
        <p:blipFill rotWithShape="1">
          <a:blip r:embed="rId3">
            <a:extLst>
              <a:ext uri="{28A0092B-C50C-407E-A947-70E740481C1C}">
                <a14:useLocalDpi xmlns:a14="http://schemas.microsoft.com/office/drawing/2010/main" val="0"/>
              </a:ext>
            </a:extLst>
          </a:blip>
          <a:srcRect t="58" r="4" b="4"/>
          <a:stretch/>
        </p:blipFill>
        <p:spPr>
          <a:xfrm>
            <a:off x="8223421" y="1582076"/>
            <a:ext cx="3720450" cy="3718274"/>
          </a:xfrm>
          <a:prstGeom prst="rect">
            <a:avLst/>
          </a:prstGeom>
        </p:spPr>
      </p:pic>
      <p:grpSp>
        <p:nvGrpSpPr>
          <p:cNvPr id="38" name="Group 37">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39" name="Freeform: Shape 38">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dirty="0"/>
            </a:p>
          </p:txBody>
        </p:sp>
        <p:sp>
          <p:nvSpPr>
            <p:cNvPr id="40" name="Freeform: Shape 39">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dirty="0"/>
            </a:p>
          </p:txBody>
        </p:sp>
        <p:sp>
          <p:nvSpPr>
            <p:cNvPr id="41" name="Freeform: Shape 40">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dirty="0"/>
            </a:p>
          </p:txBody>
        </p:sp>
        <p:sp>
          <p:nvSpPr>
            <p:cNvPr id="42" name="Freeform: Shape 41">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dirty="0"/>
            </a:p>
          </p:txBody>
        </p:sp>
        <p:sp>
          <p:nvSpPr>
            <p:cNvPr id="43" name="Freeform: Shape 42">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dirty="0"/>
            </a:p>
          </p:txBody>
        </p:sp>
        <p:sp>
          <p:nvSpPr>
            <p:cNvPr id="44" name="Freeform: Shape 43">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dirty="0"/>
            </a:p>
          </p:txBody>
        </p:sp>
        <p:sp>
          <p:nvSpPr>
            <p:cNvPr id="45" name="Freeform: Shape 44">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dirty="0"/>
            </a:p>
          </p:txBody>
        </p:sp>
      </p:grpSp>
      <p:sp>
        <p:nvSpPr>
          <p:cNvPr id="3" name="Subtitle 2">
            <a:extLst>
              <a:ext uri="{FF2B5EF4-FFF2-40B4-BE49-F238E27FC236}">
                <a16:creationId xmlns:a16="http://schemas.microsoft.com/office/drawing/2014/main" id="{45931DF4-8798-D123-0E54-F2DCA615D55D}"/>
              </a:ext>
            </a:extLst>
          </p:cNvPr>
          <p:cNvSpPr>
            <a:spLocks noGrp="1"/>
          </p:cNvSpPr>
          <p:nvPr>
            <p:ph type="subTitle" idx="1"/>
          </p:nvPr>
        </p:nvSpPr>
        <p:spPr>
          <a:xfrm>
            <a:off x="244687" y="3525179"/>
            <a:ext cx="7881150" cy="3291431"/>
          </a:xfrm>
        </p:spPr>
        <p:txBody>
          <a:bodyPr vert="horz" lIns="91440" tIns="45720" rIns="91440" bIns="45720" rtlCol="0" anchor="ctr">
            <a:normAutofit fontScale="92500" lnSpcReduction="10000"/>
          </a:bodyPr>
          <a:lstStyle/>
          <a:p>
            <a:pPr algn="l"/>
            <a:endParaRPr lang="en-US" sz="600" kern="1200" dirty="0">
              <a:solidFill>
                <a:schemeClr val="tx2"/>
              </a:solidFill>
              <a:latin typeface="+mn-lt"/>
              <a:ea typeface="+mn-ea"/>
              <a:cs typeface="+mn-cs"/>
            </a:endParaRPr>
          </a:p>
          <a:p>
            <a:pPr algn="l"/>
            <a:r>
              <a:rPr lang="en-US" sz="1800" b="1" u="sng" kern="1200" dirty="0">
                <a:solidFill>
                  <a:schemeClr val="tx2"/>
                </a:solidFill>
                <a:latin typeface="+mn-lt"/>
                <a:ea typeface="+mn-ea"/>
                <a:cs typeface="+mn-cs"/>
              </a:rPr>
              <a:t>5 Modules:</a:t>
            </a:r>
          </a:p>
          <a:p>
            <a:pPr marL="342900" indent="-342900" algn="l">
              <a:buFont typeface="+mj-lt"/>
              <a:buAutoNum type="arabicPeriod"/>
            </a:pPr>
            <a:r>
              <a:rPr lang="en-US" sz="1800" b="1" kern="1200" dirty="0">
                <a:solidFill>
                  <a:schemeClr val="tx2"/>
                </a:solidFill>
                <a:effectLst/>
                <a:latin typeface="+mn-lt"/>
                <a:ea typeface="+mn-ea"/>
                <a:cs typeface="+mn-cs"/>
              </a:rPr>
              <a:t>Roma history and discrimination against Roma in Europe: then and now</a:t>
            </a:r>
          </a:p>
          <a:p>
            <a:pPr marL="342900" indent="-342900" algn="l">
              <a:buFont typeface="+mj-lt"/>
              <a:buAutoNum type="arabicPeriod"/>
            </a:pPr>
            <a:r>
              <a:rPr lang="en-GB" sz="1800" b="1" kern="1200" dirty="0">
                <a:solidFill>
                  <a:schemeClr val="tx2"/>
                </a:solidFill>
                <a:effectLst/>
                <a:latin typeface="+mn-lt"/>
                <a:ea typeface="+mn-ea"/>
                <a:cs typeface="+mn-cs"/>
              </a:rPr>
              <a:t>The role of the Roma civil society in upholding Roma rights</a:t>
            </a:r>
            <a:r>
              <a:rPr lang="en-US" sz="1800" b="1" kern="1200" dirty="0">
                <a:solidFill>
                  <a:schemeClr val="tx2"/>
                </a:solidFill>
                <a:effectLst/>
                <a:latin typeface="+mn-lt"/>
                <a:ea typeface="+mn-ea"/>
                <a:cs typeface="+mn-cs"/>
              </a:rPr>
              <a:t> </a:t>
            </a:r>
            <a:endParaRPr lang="en-US" sz="1800" kern="1200" dirty="0">
              <a:solidFill>
                <a:schemeClr val="tx2"/>
              </a:solidFill>
              <a:effectLst/>
              <a:latin typeface="+mn-lt"/>
              <a:ea typeface="+mn-ea"/>
              <a:cs typeface="+mn-cs"/>
            </a:endParaRPr>
          </a:p>
          <a:p>
            <a:pPr marL="342900" indent="-342900" algn="l">
              <a:buFont typeface="+mj-lt"/>
              <a:buAutoNum type="arabicPeriod"/>
            </a:pPr>
            <a:r>
              <a:rPr lang="en-GB" sz="1800" b="1" kern="1200" dirty="0">
                <a:solidFill>
                  <a:schemeClr val="tx2"/>
                </a:solidFill>
                <a:effectLst/>
                <a:latin typeface="+mn-lt"/>
                <a:ea typeface="+mn-ea"/>
                <a:cs typeface="+mn-cs"/>
              </a:rPr>
              <a:t>Intersectional oppression </a:t>
            </a:r>
            <a:r>
              <a:rPr lang="en-GB" sz="1800" b="1" dirty="0">
                <a:solidFill>
                  <a:schemeClr val="tx2"/>
                </a:solidFill>
              </a:rPr>
              <a:t>e</a:t>
            </a:r>
            <a:r>
              <a:rPr lang="en-GB" sz="1800" b="1" kern="1200" dirty="0">
                <a:solidFill>
                  <a:schemeClr val="tx2"/>
                </a:solidFill>
                <a:effectLst/>
                <a:latin typeface="+mn-lt"/>
                <a:ea typeface="+mn-ea"/>
                <a:cs typeface="+mn-cs"/>
              </a:rPr>
              <a:t>xperienced by Roma women and LGBTI</a:t>
            </a:r>
            <a:endParaRPr lang="en-US" sz="1800" b="1" kern="1200" dirty="0">
              <a:solidFill>
                <a:schemeClr val="tx2"/>
              </a:solidFill>
              <a:effectLst/>
              <a:latin typeface="+mn-lt"/>
              <a:ea typeface="+mn-ea"/>
              <a:cs typeface="+mn-cs"/>
            </a:endParaRPr>
          </a:p>
          <a:p>
            <a:pPr marL="342900" indent="-342900" algn="l">
              <a:buFont typeface="+mj-lt"/>
              <a:buAutoNum type="arabicPeriod"/>
            </a:pPr>
            <a:r>
              <a:rPr lang="en-GB" sz="1800" b="1" kern="1200" dirty="0">
                <a:solidFill>
                  <a:schemeClr val="tx2"/>
                </a:solidFill>
                <a:effectLst/>
                <a:latin typeface="+mn-lt"/>
                <a:ea typeface="+mn-ea"/>
                <a:cs typeface="+mn-cs"/>
              </a:rPr>
              <a:t>Roma in migration: Experiencing poverty and homelessness</a:t>
            </a:r>
            <a:endParaRPr lang="en-US" sz="1800" kern="1200" dirty="0">
              <a:solidFill>
                <a:schemeClr val="tx2"/>
              </a:solidFill>
              <a:latin typeface="+mn-lt"/>
              <a:ea typeface="+mn-ea"/>
              <a:cs typeface="+mn-cs"/>
            </a:endParaRPr>
          </a:p>
          <a:p>
            <a:pPr marL="342900" indent="-342900" algn="l">
              <a:buFont typeface="+mj-lt"/>
              <a:buAutoNum type="arabicPeriod"/>
            </a:pPr>
            <a:r>
              <a:rPr lang="en-US" sz="1800" b="1" dirty="0">
                <a:solidFill>
                  <a:schemeClr val="tx2"/>
                </a:solidFill>
                <a:effectLst/>
              </a:rPr>
              <a:t>Good practices and projects in supporting </a:t>
            </a:r>
            <a:r>
              <a:rPr lang="hu-HU" sz="1800" b="1" dirty="0">
                <a:solidFill>
                  <a:schemeClr val="tx2"/>
                </a:solidFill>
                <a:effectLst/>
              </a:rPr>
              <a:t>Roma </a:t>
            </a:r>
            <a:r>
              <a:rPr lang="en-US" sz="1800" b="1" dirty="0">
                <a:solidFill>
                  <a:schemeClr val="tx2"/>
                </a:solidFill>
                <a:effectLst/>
              </a:rPr>
              <a:t>mobile EU citizens </a:t>
            </a:r>
            <a:r>
              <a:rPr lang="hu-HU" sz="1800" b="1" dirty="0">
                <a:solidFill>
                  <a:schemeClr val="tx2"/>
                </a:solidFill>
                <a:effectLst/>
              </a:rPr>
              <a:t>experiencing homelessness</a:t>
            </a:r>
            <a:endParaRPr kumimoji="0" lang="en-US" sz="900" b="0" i="0" u="none" strike="noStrike" kern="1200" cap="none" spc="0" normalizeH="0" baseline="0" noProof="0" dirty="0">
              <a:ln>
                <a:noFill/>
              </a:ln>
              <a:solidFill>
                <a:schemeClr val="tx2"/>
              </a:solidFill>
              <a:effectLst/>
              <a:uLnTx/>
              <a:uFillTx/>
              <a:latin typeface="+mn-lt"/>
              <a:ea typeface="+mn-ea"/>
              <a:cs typeface="+mn-cs"/>
            </a:endParaRPr>
          </a:p>
          <a:p>
            <a:pPr algn="l"/>
            <a:endParaRPr kumimoji="0" lang="en-US" sz="900" b="0" i="0" u="none" strike="noStrike" kern="1200" cap="none" spc="0" normalizeH="0" baseline="0" noProof="0" dirty="0">
              <a:ln>
                <a:noFill/>
              </a:ln>
              <a:solidFill>
                <a:schemeClr val="tx2"/>
              </a:solidFill>
              <a:effectLst/>
              <a:uLnTx/>
              <a:uFillTx/>
              <a:latin typeface="+mn-lt"/>
              <a:ea typeface="+mn-ea"/>
              <a:cs typeface="+mn-cs"/>
            </a:endParaRPr>
          </a:p>
          <a:p>
            <a:pPr marR="0" lvl="0" algn="l" fontAlgn="auto">
              <a:tabLst/>
              <a:defRPr/>
            </a:pPr>
            <a:r>
              <a:rPr kumimoji="0" lang="en-US" sz="1300" b="1" i="0" u="none" strike="noStrike" kern="1200" cap="none" spc="0" normalizeH="0" baseline="0" noProof="0" dirty="0">
                <a:ln>
                  <a:noFill/>
                </a:ln>
                <a:solidFill>
                  <a:schemeClr val="tx2"/>
                </a:solidFill>
                <a:effectLst/>
                <a:uLnTx/>
                <a:uFillTx/>
                <a:latin typeface="+mn-lt"/>
                <a:ea typeface="+mn-ea"/>
                <a:cs typeface="+mn-cs"/>
              </a:rPr>
              <a:t>This material has been prepared by Marina </a:t>
            </a:r>
            <a:r>
              <a:rPr kumimoji="0" lang="en-US" sz="1300" b="1" i="0" u="none" strike="noStrike" kern="1200" cap="none" spc="0" normalizeH="0" baseline="0" noProof="0" dirty="0" err="1">
                <a:ln>
                  <a:noFill/>
                </a:ln>
                <a:solidFill>
                  <a:schemeClr val="tx2"/>
                </a:solidFill>
                <a:effectLst/>
                <a:uLnTx/>
                <a:uFillTx/>
                <a:latin typeface="+mn-lt"/>
                <a:ea typeface="+mn-ea"/>
                <a:cs typeface="+mn-cs"/>
              </a:rPr>
              <a:t>Csikós</a:t>
            </a:r>
            <a:r>
              <a:rPr kumimoji="0" lang="en-US" sz="1300" b="1" i="0" u="none" strike="noStrike" kern="1200" cap="none" spc="0" normalizeH="0" baseline="0" noProof="0" dirty="0">
                <a:ln>
                  <a:noFill/>
                </a:ln>
                <a:solidFill>
                  <a:schemeClr val="tx2"/>
                </a:solidFill>
                <a:effectLst/>
                <a:uLnTx/>
                <a:uFillTx/>
                <a:latin typeface="+mn-lt"/>
                <a:ea typeface="+mn-ea"/>
                <a:cs typeface="+mn-cs"/>
              </a:rPr>
              <a:t> (</a:t>
            </a:r>
            <a:r>
              <a:rPr lang="en-US" sz="1300" b="1" kern="1200" dirty="0">
                <a:solidFill>
                  <a:schemeClr val="tx2"/>
                </a:solidFill>
                <a:latin typeface="+mn-lt"/>
                <a:ea typeface="+mn-ea"/>
                <a:cs typeface="+mn-cs"/>
              </a:rPr>
              <a:t>csikosmarina1993</a:t>
            </a:r>
            <a:r>
              <a:rPr kumimoji="0" lang="en-US" sz="1300" b="1" i="0" u="none" strike="noStrike" kern="1200" cap="none" spc="0" normalizeH="0" baseline="0" noProof="0" dirty="0">
                <a:ln>
                  <a:noFill/>
                </a:ln>
                <a:solidFill>
                  <a:schemeClr val="tx2"/>
                </a:solidFill>
                <a:effectLst/>
                <a:uLnTx/>
                <a:uFillTx/>
                <a:latin typeface="+mn-lt"/>
                <a:ea typeface="+mn-ea"/>
                <a:cs typeface="+mn-cs"/>
              </a:rPr>
              <a:t>@gmail.com) in the context of PRODEC project.</a:t>
            </a:r>
          </a:p>
          <a:p>
            <a:pPr algn="l"/>
            <a:r>
              <a:rPr lang="en-US" sz="1300" dirty="0">
                <a:solidFill>
                  <a:schemeClr val="tx2"/>
                </a:solidFill>
              </a:rPr>
              <a:t>April</a:t>
            </a:r>
            <a:r>
              <a:rPr lang="en-US" sz="1300" kern="1200" dirty="0">
                <a:solidFill>
                  <a:schemeClr val="tx2"/>
                </a:solidFill>
                <a:latin typeface="+mn-lt"/>
                <a:ea typeface="+mn-ea"/>
                <a:cs typeface="+mn-cs"/>
              </a:rPr>
              <a:t> 2023</a:t>
            </a:r>
            <a:endParaRPr lang="en-US" sz="600" kern="1200" dirty="0">
              <a:solidFill>
                <a:schemeClr val="tx2"/>
              </a:solidFill>
              <a:latin typeface="+mn-lt"/>
              <a:ea typeface="+mn-ea"/>
              <a:cs typeface="+mn-cs"/>
            </a:endParaRPr>
          </a:p>
          <a:p>
            <a:pPr algn="l"/>
            <a:endParaRPr lang="en-US" sz="600" kern="1200" dirty="0">
              <a:solidFill>
                <a:schemeClr val="tx2"/>
              </a:solidFill>
              <a:latin typeface="+mn-lt"/>
              <a:ea typeface="+mn-ea"/>
              <a:cs typeface="+mn-cs"/>
            </a:endParaRPr>
          </a:p>
        </p:txBody>
      </p:sp>
      <p:sp>
        <p:nvSpPr>
          <p:cNvPr id="4" name="TextBox 3">
            <a:extLst>
              <a:ext uri="{FF2B5EF4-FFF2-40B4-BE49-F238E27FC236}">
                <a16:creationId xmlns:a16="http://schemas.microsoft.com/office/drawing/2014/main" id="{D7D3E7D1-D49B-1D52-F886-1E22F9240EFF}"/>
              </a:ext>
            </a:extLst>
          </p:cNvPr>
          <p:cNvSpPr txBox="1"/>
          <p:nvPr/>
        </p:nvSpPr>
        <p:spPr>
          <a:xfrm>
            <a:off x="248129" y="296531"/>
            <a:ext cx="8863108" cy="1323439"/>
          </a:xfrm>
          <a:prstGeom prst="rect">
            <a:avLst/>
          </a:prstGeom>
          <a:noFill/>
        </p:spPr>
        <p:txBody>
          <a:bodyPr wrap="square" rtlCol="0">
            <a:spAutoFit/>
          </a:bodyPr>
          <a:lstStyle/>
          <a:p>
            <a:pPr marL="0" marR="0" lvl="0" indent="0" defTabSz="914400" rtl="0" eaLnBrk="1" fontAlgn="auto" latinLnBrk="0" hangingPunct="1">
              <a:lnSpc>
                <a:spcPct val="100000"/>
              </a:lnSpc>
              <a:spcBef>
                <a:spcPts val="1200"/>
              </a:spcBef>
              <a:spcAft>
                <a:spcPts val="600"/>
              </a:spcAft>
              <a:buClrTx/>
              <a:buSzTx/>
              <a:buFontTx/>
              <a:buNone/>
              <a:tabLst/>
              <a:defRPr/>
            </a:pPr>
            <a:r>
              <a:rPr kumimoji="0" lang="hu-HU" sz="4000" b="1" i="0" u="none" strike="noStrike" kern="1200" cap="none" spc="0" normalizeH="0" baseline="0" noProof="0" dirty="0">
                <a:ln>
                  <a:noFill/>
                </a:ln>
                <a:solidFill>
                  <a:prstClr val="white"/>
                </a:solidFill>
                <a:effectLst/>
                <a:uLnTx/>
                <a:uFillTx/>
                <a:latin typeface="Calibri" panose="020F0502020204030204"/>
                <a:ea typeface="+mn-ea"/>
                <a:cs typeface="+mn-cs"/>
              </a:rPr>
              <a:t>Learning About Europe’s </a:t>
            </a:r>
            <a:r>
              <a:rPr kumimoji="0" lang="fr-BE" sz="4000" b="1" i="0" u="none" strike="noStrike" kern="1200" cap="none" spc="0" normalizeH="0" baseline="0" noProof="0" dirty="0">
                <a:ln>
                  <a:noFill/>
                </a:ln>
                <a:solidFill>
                  <a:prstClr val="white"/>
                </a:solidFill>
                <a:effectLst/>
                <a:uLnTx/>
                <a:uFillTx/>
                <a:latin typeface="Calibri" panose="020F0502020204030204"/>
                <a:ea typeface="+mn-ea"/>
                <a:cs typeface="+mn-cs"/>
              </a:rPr>
              <a:t>B</a:t>
            </a:r>
            <a:r>
              <a:rPr kumimoji="0" lang="hu-HU" sz="4000" b="1" i="0" u="none" strike="noStrike" kern="1200" cap="none" spc="0" normalizeH="0" baseline="0" noProof="0" dirty="0">
                <a:ln>
                  <a:noFill/>
                </a:ln>
                <a:solidFill>
                  <a:prstClr val="white"/>
                </a:solidFill>
                <a:effectLst/>
                <a:uLnTx/>
                <a:uFillTx/>
                <a:latin typeface="Calibri" panose="020F0502020204030204"/>
                <a:ea typeface="+mn-ea"/>
                <a:cs typeface="+mn-cs"/>
              </a:rPr>
              <a:t>iggest </a:t>
            </a:r>
            <a:r>
              <a:rPr kumimoji="0" lang="fr-BE" sz="4000" b="1" i="0" u="none" strike="noStrike" kern="1200" cap="none" spc="0" normalizeH="0" baseline="0" noProof="0" dirty="0" err="1">
                <a:ln>
                  <a:noFill/>
                </a:ln>
                <a:solidFill>
                  <a:prstClr val="white"/>
                </a:solidFill>
                <a:effectLst/>
                <a:uLnTx/>
                <a:uFillTx/>
                <a:latin typeface="Calibri" panose="020F0502020204030204"/>
                <a:ea typeface="+mn-ea"/>
                <a:cs typeface="+mn-cs"/>
              </a:rPr>
              <a:t>Ethnic</a:t>
            </a:r>
            <a:r>
              <a:rPr kumimoji="0" lang="fr-BE" sz="4000" b="1" i="0" u="none" strike="noStrike" kern="1200" cap="none" spc="0" normalizeH="0" baseline="0" noProof="0" dirty="0">
                <a:ln>
                  <a:noFill/>
                </a:ln>
                <a:solidFill>
                  <a:prstClr val="white"/>
                </a:solidFill>
                <a:effectLst/>
                <a:uLnTx/>
                <a:uFillTx/>
                <a:latin typeface="Calibri" panose="020F0502020204030204"/>
                <a:ea typeface="+mn-ea"/>
                <a:cs typeface="+mn-cs"/>
              </a:rPr>
              <a:t> M</a:t>
            </a:r>
            <a:r>
              <a:rPr kumimoji="0" lang="hu-HU" sz="4000" b="1" i="0" u="none" strike="noStrike" kern="1200" cap="none" spc="0" normalizeH="0" baseline="0" noProof="0" dirty="0">
                <a:ln>
                  <a:noFill/>
                </a:ln>
                <a:solidFill>
                  <a:prstClr val="white"/>
                </a:solidFill>
                <a:effectLst/>
                <a:uLnTx/>
                <a:uFillTx/>
                <a:latin typeface="Calibri" panose="020F0502020204030204"/>
                <a:ea typeface="+mn-ea"/>
                <a:cs typeface="+mn-cs"/>
              </a:rPr>
              <a:t>inority</a:t>
            </a:r>
            <a:r>
              <a:rPr lang="en-GB" sz="4000" b="1" dirty="0">
                <a:solidFill>
                  <a:prstClr val="white"/>
                </a:solidFill>
                <a:latin typeface="Calibri" panose="020F0502020204030204"/>
              </a:rPr>
              <a:t> -</a:t>
            </a:r>
            <a:r>
              <a:rPr kumimoji="0" lang="hu-HU" sz="4000" b="1" i="0" u="none" strike="noStrike" kern="1200" cap="none" spc="0" normalizeH="0" baseline="0" noProof="0" dirty="0">
                <a:ln>
                  <a:noFill/>
                </a:ln>
                <a:solidFill>
                  <a:prstClr val="white"/>
                </a:solidFill>
                <a:effectLst/>
                <a:uLnTx/>
                <a:uFillTx/>
                <a:latin typeface="Calibri" panose="020F0502020204030204"/>
                <a:ea typeface="+mn-ea"/>
                <a:cs typeface="+mn-cs"/>
              </a:rPr>
              <a:t> The Roma</a:t>
            </a:r>
            <a:endParaRPr kumimoji="0" lang="en-US" sz="4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16811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0306456-D623-08F8-FE8A-9BC5239D7F2E}"/>
              </a:ext>
            </a:extLst>
          </p:cNvPr>
          <p:cNvSpPr>
            <a:spLocks noGrp="1"/>
          </p:cNvSpPr>
          <p:nvPr>
            <p:ph type="title"/>
          </p:nvPr>
        </p:nvSpPr>
        <p:spPr>
          <a:xfrm>
            <a:off x="643467" y="321734"/>
            <a:ext cx="10905066" cy="1135737"/>
          </a:xfrm>
        </p:spPr>
        <p:txBody>
          <a:bodyPr vert="horz" lIns="91440" tIns="45720" rIns="91440" bIns="45720" rtlCol="0" anchor="ctr">
            <a:normAutofit/>
          </a:bodyPr>
          <a:lstStyle/>
          <a:p>
            <a:r>
              <a:rPr lang="en-US" sz="3600" b="1" u="sng" kern="1200" dirty="0">
                <a:solidFill>
                  <a:schemeClr val="tx1"/>
                </a:solidFill>
                <a:latin typeface="+mn-lt"/>
                <a:ea typeface="+mj-ea"/>
                <a:cs typeface="+mj-cs"/>
              </a:rPr>
              <a:t>500 years of slavery in Romania (II)</a:t>
            </a:r>
          </a:p>
        </p:txBody>
      </p:sp>
      <p:sp>
        <p:nvSpPr>
          <p:cNvPr id="3" name="Content Placeholder 2">
            <a:extLst>
              <a:ext uri="{FF2B5EF4-FFF2-40B4-BE49-F238E27FC236}">
                <a16:creationId xmlns:a16="http://schemas.microsoft.com/office/drawing/2014/main" id="{46EAAE32-C5AD-CDA7-0512-AF65BE66414F}"/>
              </a:ext>
            </a:extLst>
          </p:cNvPr>
          <p:cNvSpPr>
            <a:spLocks noGrp="1"/>
          </p:cNvSpPr>
          <p:nvPr>
            <p:ph idx="1"/>
          </p:nvPr>
        </p:nvSpPr>
        <p:spPr>
          <a:xfrm>
            <a:off x="643467" y="1782981"/>
            <a:ext cx="5452533" cy="4275987"/>
          </a:xfrm>
        </p:spPr>
        <p:txBody>
          <a:bodyPr vert="horz" lIns="91440" tIns="45720" rIns="91440" bIns="45720" rtlCol="0">
            <a:normAutofit/>
          </a:bodyPr>
          <a:lstStyle/>
          <a:p>
            <a:r>
              <a:rPr lang="en-US" sz="2400" dirty="0"/>
              <a:t>Treating Roma slaves as materials/animals – inhuman conditions</a:t>
            </a:r>
          </a:p>
          <a:p>
            <a:pPr marL="0" indent="0">
              <a:buNone/>
            </a:pPr>
            <a:endParaRPr lang="en-US" sz="2400" dirty="0"/>
          </a:p>
          <a:p>
            <a:r>
              <a:rPr lang="en-US" sz="2400" dirty="0"/>
              <a:t>Abolishment of the slavery – starting with middle of the 19th century</a:t>
            </a:r>
          </a:p>
          <a:p>
            <a:pPr marL="0" indent="0">
              <a:buNone/>
            </a:pPr>
            <a:endParaRPr lang="en-US" sz="2400" dirty="0"/>
          </a:p>
          <a:p>
            <a:r>
              <a:rPr lang="en-GB" sz="2400" dirty="0"/>
              <a:t>The abolition of slavery was done with compensation of the owners, while the newly freed people were left to wander.</a:t>
            </a:r>
          </a:p>
          <a:p>
            <a:pPr marL="0" indent="0">
              <a:buNone/>
            </a:pPr>
            <a:r>
              <a:rPr lang="en-GB" sz="2400" dirty="0">
                <a:sym typeface="Wingdings" panose="05000000000000000000" pitchFamily="2" charset="2"/>
              </a:rPr>
              <a:t>      </a:t>
            </a:r>
            <a:r>
              <a:rPr lang="en-GB" sz="2400" dirty="0"/>
              <a:t> exploitation of the Roma workforce</a:t>
            </a:r>
            <a:endParaRPr lang="en-US" sz="2400" dirty="0"/>
          </a:p>
          <a:p>
            <a:endParaRPr lang="en-US" sz="2400" dirty="0"/>
          </a:p>
          <a:p>
            <a:endParaRPr lang="en-US" sz="2000" dirty="0"/>
          </a:p>
          <a:p>
            <a:endParaRPr lang="en-US" sz="2000" dirty="0"/>
          </a:p>
          <a:p>
            <a:endParaRPr lang="en-US" sz="2000" dirty="0"/>
          </a:p>
          <a:p>
            <a:endParaRPr lang="en-US" sz="2000" dirty="0"/>
          </a:p>
        </p:txBody>
      </p:sp>
      <p:sp>
        <p:nvSpPr>
          <p:cNvPr id="10" name="Rectangle 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descr="A picture containing text, old, gallery, posing&#10;&#10;Description automatically generated">
            <a:extLst>
              <a:ext uri="{FF2B5EF4-FFF2-40B4-BE49-F238E27FC236}">
                <a16:creationId xmlns:a16="http://schemas.microsoft.com/office/drawing/2014/main" id="{7098BE1A-BA43-F5A3-8BE6-08FFF23384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77940" y="875217"/>
            <a:ext cx="4355088" cy="5269656"/>
          </a:xfrm>
          <a:prstGeom prst="rect">
            <a:avLst/>
          </a:prstGeom>
        </p:spPr>
      </p:pic>
      <p:sp>
        <p:nvSpPr>
          <p:cNvPr id="7" name="TextBox 6">
            <a:extLst>
              <a:ext uri="{FF2B5EF4-FFF2-40B4-BE49-F238E27FC236}">
                <a16:creationId xmlns:a16="http://schemas.microsoft.com/office/drawing/2014/main" id="{916EB25E-2719-EDE4-8868-0E16DA5119DF}"/>
              </a:ext>
            </a:extLst>
          </p:cNvPr>
          <p:cNvSpPr txBox="1"/>
          <p:nvPr/>
        </p:nvSpPr>
        <p:spPr>
          <a:xfrm>
            <a:off x="6096000" y="6211669"/>
            <a:ext cx="6094070" cy="307777"/>
          </a:xfrm>
          <a:prstGeom prst="rect">
            <a:avLst/>
          </a:prstGeom>
          <a:noFill/>
        </p:spPr>
        <p:txBody>
          <a:bodyPr wrap="square">
            <a:spAutoFit/>
          </a:bodyPr>
          <a:lstStyle/>
          <a:p>
            <a:r>
              <a:rPr lang="fr-BE" sz="1400" dirty="0"/>
              <a:t>Source: https://www.europeana.eu/en/blog/roma-slavery-in-romania-a-history</a:t>
            </a:r>
          </a:p>
        </p:txBody>
      </p:sp>
    </p:spTree>
    <p:extLst>
      <p:ext uri="{BB962C8B-B14F-4D97-AF65-F5344CB8AC3E}">
        <p14:creationId xmlns:p14="http://schemas.microsoft.com/office/powerpoint/2010/main" val="36917035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0306456-D623-08F8-FE8A-9BC5239D7F2E}"/>
              </a:ext>
            </a:extLst>
          </p:cNvPr>
          <p:cNvSpPr>
            <a:spLocks noGrp="1"/>
          </p:cNvSpPr>
          <p:nvPr>
            <p:ph type="title"/>
          </p:nvPr>
        </p:nvSpPr>
        <p:spPr>
          <a:xfrm>
            <a:off x="643467" y="321734"/>
            <a:ext cx="10905066" cy="1135737"/>
          </a:xfrm>
        </p:spPr>
        <p:txBody>
          <a:bodyPr vert="horz" lIns="91440" tIns="45720" rIns="91440" bIns="45720" rtlCol="0" anchor="ctr">
            <a:normAutofit/>
          </a:bodyPr>
          <a:lstStyle/>
          <a:p>
            <a:r>
              <a:rPr lang="en-US" sz="3600" b="1" u="sng" kern="1200" dirty="0">
                <a:solidFill>
                  <a:schemeClr val="tx1"/>
                </a:solidFill>
                <a:latin typeface="+mn-lt"/>
                <a:ea typeface="+mj-ea"/>
                <a:cs typeface="+mj-cs"/>
              </a:rPr>
              <a:t>Justification of Roma slavery</a:t>
            </a:r>
          </a:p>
        </p:txBody>
      </p:sp>
      <p:sp>
        <p:nvSpPr>
          <p:cNvPr id="10" name="Rectangle 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6" name="Group 5">
            <a:extLst>
              <a:ext uri="{FF2B5EF4-FFF2-40B4-BE49-F238E27FC236}">
                <a16:creationId xmlns:a16="http://schemas.microsoft.com/office/drawing/2014/main" id="{4AF53D5F-F224-1ADF-CA6C-21BFADB99779}"/>
              </a:ext>
            </a:extLst>
          </p:cNvPr>
          <p:cNvGrpSpPr/>
          <p:nvPr/>
        </p:nvGrpSpPr>
        <p:grpSpPr>
          <a:xfrm>
            <a:off x="629449" y="1480023"/>
            <a:ext cx="5202457" cy="3509714"/>
            <a:chOff x="1333" y="-104275"/>
            <a:chExt cx="5202457" cy="3509714"/>
          </a:xfrm>
        </p:grpSpPr>
        <p:sp>
          <p:nvSpPr>
            <p:cNvPr id="7" name="Rectangle 6">
              <a:extLst>
                <a:ext uri="{FF2B5EF4-FFF2-40B4-BE49-F238E27FC236}">
                  <a16:creationId xmlns:a16="http://schemas.microsoft.com/office/drawing/2014/main" id="{0ABD1199-0BE5-E5F3-3118-140A65EE4F05}"/>
                </a:ext>
              </a:extLst>
            </p:cNvPr>
            <p:cNvSpPr/>
            <p:nvPr/>
          </p:nvSpPr>
          <p:spPr>
            <a:xfrm>
              <a:off x="1333" y="283965"/>
              <a:ext cx="5202457" cy="3121474"/>
            </a:xfrm>
            <a:prstGeom prst="rect">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9" name="TextBox 8">
              <a:extLst>
                <a:ext uri="{FF2B5EF4-FFF2-40B4-BE49-F238E27FC236}">
                  <a16:creationId xmlns:a16="http://schemas.microsoft.com/office/drawing/2014/main" id="{3C0AAF8F-0450-3C8B-6D6F-FBF166C81FC4}"/>
                </a:ext>
              </a:extLst>
            </p:cNvPr>
            <p:cNvSpPr txBox="1"/>
            <p:nvPr/>
          </p:nvSpPr>
          <p:spPr>
            <a:xfrm>
              <a:off x="70874" y="-104275"/>
              <a:ext cx="4930789" cy="312147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u="sng" kern="1200" dirty="0"/>
                <a:t>Economic:</a:t>
              </a:r>
              <a:endParaRPr lang="hu-HU" sz="2000" b="1" u="sng" kern="1200" dirty="0"/>
            </a:p>
            <a:p>
              <a:pPr marL="0" lvl="0" indent="0" algn="ctr" defTabSz="889000">
                <a:lnSpc>
                  <a:spcPct val="90000"/>
                </a:lnSpc>
                <a:spcBef>
                  <a:spcPct val="0"/>
                </a:spcBef>
                <a:spcAft>
                  <a:spcPct val="35000"/>
                </a:spcAft>
                <a:buNone/>
              </a:pPr>
              <a:r>
                <a:rPr lang="en-GB" sz="2000" kern="1200" dirty="0"/>
                <a:t>Roma people were considered a very important source of income, and their skills in working with metals, wood and other materials were used by their masters.</a:t>
              </a:r>
              <a:endParaRPr lang="en-US" sz="2000" kern="1200" dirty="0"/>
            </a:p>
          </p:txBody>
        </p:sp>
      </p:grpSp>
      <p:grpSp>
        <p:nvGrpSpPr>
          <p:cNvPr id="11" name="Group 10">
            <a:extLst>
              <a:ext uri="{FF2B5EF4-FFF2-40B4-BE49-F238E27FC236}">
                <a16:creationId xmlns:a16="http://schemas.microsoft.com/office/drawing/2014/main" id="{F58BA34A-A951-D341-7009-7B59286C57A3}"/>
              </a:ext>
            </a:extLst>
          </p:cNvPr>
          <p:cNvGrpSpPr/>
          <p:nvPr/>
        </p:nvGrpSpPr>
        <p:grpSpPr>
          <a:xfrm>
            <a:off x="6346076" y="1868263"/>
            <a:ext cx="5202457" cy="3129963"/>
            <a:chOff x="5724037" y="283965"/>
            <a:chExt cx="5202457" cy="3129963"/>
          </a:xfrm>
        </p:grpSpPr>
        <p:sp>
          <p:nvSpPr>
            <p:cNvPr id="13" name="Rectangle 12">
              <a:extLst>
                <a:ext uri="{FF2B5EF4-FFF2-40B4-BE49-F238E27FC236}">
                  <a16:creationId xmlns:a16="http://schemas.microsoft.com/office/drawing/2014/main" id="{7882FB41-9587-53D8-9897-C0005E2360CA}"/>
                </a:ext>
              </a:extLst>
            </p:cNvPr>
            <p:cNvSpPr/>
            <p:nvPr/>
          </p:nvSpPr>
          <p:spPr>
            <a:xfrm>
              <a:off x="5724037" y="283965"/>
              <a:ext cx="5202457" cy="3121474"/>
            </a:xfrm>
            <a:prstGeom prst="rect">
              <a:avLst/>
            </a:prstGeom>
          </p:spPr>
          <p:style>
            <a:lnRef idx="2">
              <a:schemeClr val="lt1">
                <a:hueOff val="0"/>
                <a:satOff val="0"/>
                <a:lumOff val="0"/>
                <a:alphaOff val="0"/>
              </a:schemeClr>
            </a:lnRef>
            <a:fillRef idx="1">
              <a:schemeClr val="accent5">
                <a:hueOff val="787450"/>
                <a:satOff val="42288"/>
                <a:lumOff val="-15294"/>
                <a:alphaOff val="0"/>
              </a:schemeClr>
            </a:fillRef>
            <a:effectRef idx="0">
              <a:schemeClr val="accent5">
                <a:hueOff val="787450"/>
                <a:satOff val="42288"/>
                <a:lumOff val="-15294"/>
                <a:alphaOff val="0"/>
              </a:schemeClr>
            </a:effectRef>
            <a:fontRef idx="minor">
              <a:schemeClr val="lt1"/>
            </a:fontRef>
          </p:style>
        </p:sp>
        <p:sp>
          <p:nvSpPr>
            <p:cNvPr id="15" name="TextBox 14">
              <a:extLst>
                <a:ext uri="{FF2B5EF4-FFF2-40B4-BE49-F238E27FC236}">
                  <a16:creationId xmlns:a16="http://schemas.microsoft.com/office/drawing/2014/main" id="{99E45BAD-852C-F56B-E4A0-F88D592ED5E8}"/>
                </a:ext>
              </a:extLst>
            </p:cNvPr>
            <p:cNvSpPr txBox="1"/>
            <p:nvPr/>
          </p:nvSpPr>
          <p:spPr>
            <a:xfrm>
              <a:off x="5839316" y="292454"/>
              <a:ext cx="4985539" cy="312147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u="sng" kern="1200" dirty="0"/>
                <a:t>Religious: </a:t>
              </a:r>
            </a:p>
            <a:p>
              <a:pPr marL="0" lvl="0" indent="0" algn="ctr" defTabSz="889000">
                <a:lnSpc>
                  <a:spcPct val="90000"/>
                </a:lnSpc>
                <a:spcBef>
                  <a:spcPct val="0"/>
                </a:spcBef>
                <a:spcAft>
                  <a:spcPct val="35000"/>
                </a:spcAft>
                <a:buNone/>
              </a:pPr>
              <a:r>
                <a:rPr lang="en-GB" sz="2000" dirty="0"/>
                <a:t>P</a:t>
              </a:r>
              <a:r>
                <a:rPr lang="en-GB" sz="2000" kern="1200" dirty="0"/>
                <a:t>eople with Roma background were often not considered Christians, therefore being included in the category of 'foreigners/enemies' together with pagans, Muslims and Jews.</a:t>
              </a:r>
              <a:endParaRPr lang="hu-HU" sz="2000" kern="1200" dirty="0"/>
            </a:p>
          </p:txBody>
        </p:sp>
      </p:grpSp>
    </p:spTree>
    <p:extLst>
      <p:ext uri="{BB962C8B-B14F-4D97-AF65-F5344CB8AC3E}">
        <p14:creationId xmlns:p14="http://schemas.microsoft.com/office/powerpoint/2010/main" val="37433801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6" name="Rectangle 12295">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290" name="Rectangle 2"/>
          <p:cNvSpPr>
            <a:spLocks noGrp="1" noChangeArrowheads="1"/>
          </p:cNvSpPr>
          <p:nvPr>
            <p:ph type="title"/>
          </p:nvPr>
        </p:nvSpPr>
        <p:spPr>
          <a:xfrm>
            <a:off x="643467" y="847135"/>
            <a:ext cx="10768629" cy="925182"/>
          </a:xfrm>
        </p:spPr>
        <p:txBody>
          <a:bodyPr>
            <a:noAutofit/>
          </a:bodyPr>
          <a:lstStyle/>
          <a:p>
            <a:r>
              <a:rPr lang="hu-HU" altLang="pl-PL" sz="3200" b="1" u="sng" dirty="0">
                <a:latin typeface="Calibri "/>
              </a:rPr>
              <a:t>The Genocide of the Roma during WWII </a:t>
            </a:r>
            <a:r>
              <a:rPr lang="en-GB" altLang="pl-PL" sz="3200" b="1" u="sng" dirty="0">
                <a:latin typeface="Calibri "/>
              </a:rPr>
              <a:t>- </a:t>
            </a:r>
            <a:r>
              <a:rPr lang="hu-HU" altLang="pl-PL" sz="3200" b="1" i="1" u="sng" dirty="0">
                <a:latin typeface="Calibri "/>
              </a:rPr>
              <a:t>Porajmos</a:t>
            </a:r>
            <a:r>
              <a:rPr lang="en-GB" altLang="pl-PL" sz="3200" b="1" i="1" u="sng" dirty="0">
                <a:latin typeface="Calibri "/>
              </a:rPr>
              <a:t> </a:t>
            </a:r>
            <a:r>
              <a:rPr lang="en-US" altLang="pl-PL" sz="3200" b="1" u="sng" dirty="0">
                <a:latin typeface="Calibri "/>
              </a:rPr>
              <a:t>1935: Nuremberg Racial Laws and </a:t>
            </a:r>
            <a:r>
              <a:rPr lang="en-US" altLang="pl-PL" sz="3200" b="1" u="sng" dirty="0" err="1">
                <a:latin typeface="Calibri "/>
              </a:rPr>
              <a:t>radicalisation</a:t>
            </a:r>
            <a:r>
              <a:rPr lang="en-US" altLang="pl-PL" sz="3200" b="1" u="sng" dirty="0">
                <a:latin typeface="Calibri "/>
              </a:rPr>
              <a:t> of anti-Roma policy</a:t>
            </a:r>
            <a:br>
              <a:rPr lang="en-GB" sz="3200" dirty="0"/>
            </a:br>
            <a:endParaRPr lang="pl-PL" altLang="pl-PL" sz="3200" b="1" u="sng" dirty="0"/>
          </a:p>
        </p:txBody>
      </p:sp>
      <p:sp>
        <p:nvSpPr>
          <p:cNvPr id="12291" name="Rectangle 3"/>
          <p:cNvSpPr>
            <a:spLocks noGrp="1" noChangeArrowheads="1"/>
          </p:cNvSpPr>
          <p:nvPr>
            <p:ph idx="1"/>
          </p:nvPr>
        </p:nvSpPr>
        <p:spPr>
          <a:xfrm>
            <a:off x="643466" y="1772317"/>
            <a:ext cx="10768629" cy="4601497"/>
          </a:xfrm>
        </p:spPr>
        <p:txBody>
          <a:bodyPr>
            <a:normAutofit/>
          </a:bodyPr>
          <a:lstStyle/>
          <a:p>
            <a:r>
              <a:rPr lang="en-US" altLang="pl-PL" sz="2400" dirty="0"/>
              <a:t>Holocaust: 500,000 - 1.5 million Roma exterminated.</a:t>
            </a:r>
          </a:p>
          <a:p>
            <a:pPr eaLnBrk="1" hangingPunct="1"/>
            <a:r>
              <a:rPr lang="en-US" altLang="pl-PL" sz="2400" dirty="0"/>
              <a:t>The ‘Law for the Protection of German Blood and Honor’; ‘The Citizenship Law’. </a:t>
            </a:r>
            <a:r>
              <a:rPr lang="pl-PL" altLang="pl-PL" sz="2400" dirty="0"/>
              <a:t>Roma</a:t>
            </a:r>
            <a:r>
              <a:rPr lang="en-US" altLang="pl-PL" sz="2400" dirty="0"/>
              <a:t> not mentioned explicitly in the main text but in the </a:t>
            </a:r>
            <a:r>
              <a:rPr lang="pl-PL" altLang="pl-PL" sz="2400" dirty="0"/>
              <a:t>implementation </a:t>
            </a:r>
            <a:r>
              <a:rPr lang="en-US" altLang="pl-PL" sz="2400" dirty="0"/>
              <a:t>decrees that followed the laws </a:t>
            </a:r>
            <a:r>
              <a:rPr lang="pl-PL" altLang="pl-PL" sz="2400" dirty="0"/>
              <a:t>(Hans Globke)</a:t>
            </a:r>
            <a:r>
              <a:rPr lang="en-GB" altLang="pl-PL" sz="2400" dirty="0"/>
              <a:t>.</a:t>
            </a:r>
            <a:endParaRPr lang="pl-PL" altLang="pl-PL" sz="2400" dirty="0"/>
          </a:p>
          <a:p>
            <a:r>
              <a:rPr lang="en-US" altLang="pl-PL" sz="2400" dirty="0"/>
              <a:t>March 1938: First official mentioning of “the final resolution of the g*</a:t>
            </a:r>
            <a:r>
              <a:rPr lang="en-US" altLang="pl-PL" sz="2400" dirty="0" err="1"/>
              <a:t>psy</a:t>
            </a:r>
            <a:r>
              <a:rPr lang="en-US" altLang="pl-PL" sz="2400" dirty="0"/>
              <a:t> Question on racial lines” (Werner Best, Head of Gestapo).</a:t>
            </a:r>
          </a:p>
          <a:p>
            <a:r>
              <a:rPr lang="en-US" altLang="pl-PL" sz="2400" dirty="0"/>
              <a:t>8</a:t>
            </a:r>
            <a:r>
              <a:rPr lang="en-US" altLang="pl-PL" sz="2400" baseline="30000" dirty="0"/>
              <a:t>th</a:t>
            </a:r>
            <a:r>
              <a:rPr lang="en-US" altLang="pl-PL" sz="2400" dirty="0"/>
              <a:t> December, 1938: Himmler’s Decree for Combating the g*</a:t>
            </a:r>
            <a:r>
              <a:rPr lang="en-US" altLang="pl-PL" sz="2400" dirty="0" err="1"/>
              <a:t>psy</a:t>
            </a:r>
            <a:r>
              <a:rPr lang="en-US" altLang="pl-PL" sz="2400" dirty="0"/>
              <a:t> Plague.  </a:t>
            </a:r>
          </a:p>
          <a:p>
            <a:pPr marL="0" indent="0">
              <a:buNone/>
            </a:pPr>
            <a:r>
              <a:rPr lang="en-US" altLang="pl-PL" sz="2400" dirty="0"/>
              <a:t>	“It is…necessary that in the final solution of the g*</a:t>
            </a:r>
            <a:r>
              <a:rPr lang="en-US" altLang="pl-PL" sz="2400" dirty="0" err="1"/>
              <a:t>psy</a:t>
            </a:r>
            <a:r>
              <a:rPr lang="en-US" altLang="pl-PL" sz="2400" dirty="0"/>
              <a:t> question racially pure 		g*</a:t>
            </a:r>
            <a:r>
              <a:rPr lang="en-US" altLang="pl-PL" sz="2400" dirty="0" err="1"/>
              <a:t>psies</a:t>
            </a:r>
            <a:r>
              <a:rPr lang="en-US" altLang="pl-PL" sz="2400" dirty="0"/>
              <a:t> and Mischlinge be treated differently”</a:t>
            </a:r>
          </a:p>
          <a:p>
            <a:r>
              <a:rPr lang="en-US" altLang="pl-PL" sz="2400" dirty="0"/>
              <a:t>Roma persecuted after 8th December, 1938 = “racially persecuted” according to German law.</a:t>
            </a:r>
            <a:endParaRPr lang="pl-PL" altLang="pl-PL" sz="2000" dirty="0"/>
          </a:p>
        </p:txBody>
      </p:sp>
      <p:sp>
        <p:nvSpPr>
          <p:cNvPr id="12298" name="Rectangle 12297">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00" name="Isosceles Triangle 12299">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02" name="Isosceles Triangle 12301">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304" name="Rectangle 12303">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2483344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9" name="Isosceles Triangle 28">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Isosceles Triangle 30">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C99C86B8-06D5-411A-3DDD-6FF7FEB55CF3}"/>
              </a:ext>
            </a:extLst>
          </p:cNvPr>
          <p:cNvSpPr>
            <a:spLocks noGrp="1"/>
          </p:cNvSpPr>
          <p:nvPr>
            <p:ph type="title"/>
          </p:nvPr>
        </p:nvSpPr>
        <p:spPr>
          <a:xfrm>
            <a:off x="643467" y="321734"/>
            <a:ext cx="10905066" cy="1135737"/>
          </a:xfrm>
        </p:spPr>
        <p:txBody>
          <a:bodyPr vert="horz" lIns="91440" tIns="45720" rIns="91440" bIns="45720" rtlCol="0" anchor="ctr">
            <a:normAutofit/>
          </a:bodyPr>
          <a:lstStyle/>
          <a:p>
            <a:r>
              <a:rPr lang="de-DE" sz="3600" b="1" u="sng" kern="1200" dirty="0">
                <a:solidFill>
                  <a:schemeClr val="tx1"/>
                </a:solidFill>
                <a:latin typeface="+mn-lt"/>
                <a:ea typeface="+mj-ea"/>
                <a:cs typeface="+mj-cs"/>
              </a:rPr>
              <a:t>1943: Mass murder of Roma in Auschwitz</a:t>
            </a:r>
            <a:endParaRPr lang="en-US" sz="3600" b="1" u="sng" kern="1200" dirty="0">
              <a:solidFill>
                <a:schemeClr val="tx1"/>
              </a:solidFill>
              <a:latin typeface="+mn-lt"/>
              <a:ea typeface="+mj-ea"/>
              <a:cs typeface="+mj-cs"/>
            </a:endParaRPr>
          </a:p>
        </p:txBody>
      </p:sp>
      <p:pic>
        <p:nvPicPr>
          <p:cNvPr id="6" name="Picture 5" descr="A group of people sitting together&#10;&#10;Description automatically generated with low confidence">
            <a:extLst>
              <a:ext uri="{FF2B5EF4-FFF2-40B4-BE49-F238E27FC236}">
                <a16:creationId xmlns:a16="http://schemas.microsoft.com/office/drawing/2014/main" id="{E73A2319-79D2-371F-CD09-E9432397724D}"/>
              </a:ext>
            </a:extLst>
          </p:cNvPr>
          <p:cNvPicPr>
            <a:picLocks noChangeAspect="1"/>
          </p:cNvPicPr>
          <p:nvPr/>
        </p:nvPicPr>
        <p:blipFill rotWithShape="1">
          <a:blip r:embed="rId3">
            <a:extLst>
              <a:ext uri="{28A0092B-C50C-407E-A947-70E740481C1C}">
                <a14:useLocalDpi xmlns:a14="http://schemas.microsoft.com/office/drawing/2010/main" val="0"/>
              </a:ext>
            </a:extLst>
          </a:blip>
          <a:srcRect t="6155" r="2" b="2"/>
          <a:stretch/>
        </p:blipFill>
        <p:spPr>
          <a:xfrm>
            <a:off x="6871741" y="2090230"/>
            <a:ext cx="4969804" cy="3054871"/>
          </a:xfrm>
          <a:prstGeom prst="rect">
            <a:avLst/>
          </a:prstGeom>
        </p:spPr>
      </p:pic>
      <p:sp>
        <p:nvSpPr>
          <p:cNvPr id="7" name="Rectangle 3">
            <a:extLst>
              <a:ext uri="{FF2B5EF4-FFF2-40B4-BE49-F238E27FC236}">
                <a16:creationId xmlns:a16="http://schemas.microsoft.com/office/drawing/2014/main" id="{3FA0774A-A4F1-7B90-7009-525F9FB7992C}"/>
              </a:ext>
            </a:extLst>
          </p:cNvPr>
          <p:cNvSpPr>
            <a:spLocks noGrp="1" noChangeArrowheads="1"/>
          </p:cNvSpPr>
          <p:nvPr>
            <p:ph idx="1"/>
          </p:nvPr>
        </p:nvSpPr>
        <p:spPr>
          <a:xfrm>
            <a:off x="757980" y="1668443"/>
            <a:ext cx="5618106" cy="4784700"/>
          </a:xfrm>
        </p:spPr>
        <p:txBody>
          <a:bodyPr anchor="ctr">
            <a:normAutofit/>
          </a:bodyPr>
          <a:lstStyle/>
          <a:p>
            <a:r>
              <a:rPr lang="en-US" altLang="pl-PL" sz="2000" dirty="0"/>
              <a:t>23</a:t>
            </a:r>
            <a:r>
              <a:rPr lang="en-US" altLang="pl-PL" sz="2000" baseline="30000" dirty="0"/>
              <a:t>rd</a:t>
            </a:r>
            <a:r>
              <a:rPr lang="en-US" altLang="pl-PL" sz="2000" dirty="0"/>
              <a:t> March, 1943: ca. 1,700 Polish Roma transported from </a:t>
            </a:r>
            <a:r>
              <a:rPr lang="en-US" altLang="pl-PL" sz="2000" dirty="0" err="1"/>
              <a:t>Białystok</a:t>
            </a:r>
            <a:r>
              <a:rPr lang="en-US" altLang="pl-PL" sz="2000" dirty="0"/>
              <a:t> were murdered. These Roma had not been registered as prisoners of the camp. In February 1943 they were sent to barracks 20 and 22 of the </a:t>
            </a:r>
            <a:r>
              <a:rPr lang="en-US" altLang="pl-PL" sz="2000" i="1" dirty="0" err="1"/>
              <a:t>Zigeunerfamilienlager</a:t>
            </a:r>
            <a:r>
              <a:rPr lang="en-US" altLang="pl-PL" sz="2000" dirty="0"/>
              <a:t> which were isolated from the rest of the camp. They were murdered mostly in the gas chamber and crematorium II in Birkenau.</a:t>
            </a:r>
          </a:p>
          <a:p>
            <a:pPr marL="0" indent="0">
              <a:buNone/>
            </a:pPr>
            <a:endParaRPr lang="en-US" altLang="pl-PL" sz="2000" dirty="0"/>
          </a:p>
          <a:p>
            <a:r>
              <a:rPr lang="en-US" altLang="pl-PL" sz="2000" dirty="0"/>
              <a:t>25</a:t>
            </a:r>
            <a:r>
              <a:rPr lang="en-US" altLang="pl-PL" sz="2000" baseline="30000" dirty="0"/>
              <a:t>th</a:t>
            </a:r>
            <a:r>
              <a:rPr lang="en-US" altLang="pl-PL" sz="2000" dirty="0"/>
              <a:t> May, 1943: 1035 persons were murdered (507 men and 528 women). They were Polish Roma from the </a:t>
            </a:r>
            <a:r>
              <a:rPr lang="en-US" altLang="pl-PL" sz="2000" dirty="0" err="1"/>
              <a:t>Białystok</a:t>
            </a:r>
            <a:r>
              <a:rPr lang="en-US" altLang="pl-PL" sz="2000" dirty="0"/>
              <a:t> region and Austrian Roma/Sinti brought to the </a:t>
            </a:r>
            <a:r>
              <a:rPr lang="en-US" altLang="pl-PL" sz="2000" i="1" dirty="0" err="1"/>
              <a:t>Zigeunerlager</a:t>
            </a:r>
            <a:r>
              <a:rPr lang="en-US" altLang="pl-PL" sz="2000" dirty="0"/>
              <a:t> on 12</a:t>
            </a:r>
            <a:r>
              <a:rPr lang="en-US" altLang="pl-PL" sz="2000" baseline="30000" dirty="0"/>
              <a:t>th</a:t>
            </a:r>
            <a:r>
              <a:rPr lang="en-US" altLang="pl-PL" sz="2000" dirty="0"/>
              <a:t> May, 1943.</a:t>
            </a:r>
            <a:endParaRPr lang="hu-HU" altLang="pl-PL" sz="2000" dirty="0"/>
          </a:p>
          <a:p>
            <a:endParaRPr lang="hu-HU" altLang="pl-PL" sz="2000" dirty="0"/>
          </a:p>
          <a:p>
            <a:endParaRPr lang="en-US" altLang="pl-PL" sz="1500" dirty="0"/>
          </a:p>
        </p:txBody>
      </p:sp>
    </p:spTree>
    <p:extLst>
      <p:ext uri="{BB962C8B-B14F-4D97-AF65-F5344CB8AC3E}">
        <p14:creationId xmlns:p14="http://schemas.microsoft.com/office/powerpoint/2010/main" val="32280135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637B2035-1FCB-439A-B421-095E136C7E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Shape 39">
            <a:extLst>
              <a:ext uri="{FF2B5EF4-FFF2-40B4-BE49-F238E27FC236}">
                <a16:creationId xmlns:a16="http://schemas.microsoft.com/office/drawing/2014/main" id="{B39A1F5A-E57E-4178-8F57-A18DC747E5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6291618" cy="5097980"/>
          </a:xfrm>
          <a:custGeom>
            <a:avLst/>
            <a:gdLst>
              <a:gd name="connsiteX0" fmla="*/ 0 w 6530408"/>
              <a:gd name="connsiteY0" fmla="*/ 0 h 5753325"/>
              <a:gd name="connsiteX1" fmla="*/ 6438980 w 6530408"/>
              <a:gd name="connsiteY1" fmla="*/ 0 h 5753325"/>
              <a:gd name="connsiteX2" fmla="*/ 6439047 w 6530408"/>
              <a:gd name="connsiteY2" fmla="*/ 147 h 5753325"/>
              <a:gd name="connsiteX3" fmla="*/ 6443456 w 6530408"/>
              <a:gd name="connsiteY3" fmla="*/ 130105 h 5753325"/>
              <a:gd name="connsiteX4" fmla="*/ 6447632 w 6530408"/>
              <a:gd name="connsiteY4" fmla="*/ 170016 h 5753325"/>
              <a:gd name="connsiteX5" fmla="*/ 6465936 w 6530408"/>
              <a:gd name="connsiteY5" fmla="*/ 274847 h 5753325"/>
              <a:gd name="connsiteX6" fmla="*/ 6506836 w 6530408"/>
              <a:gd name="connsiteY6" fmla="*/ 331778 h 5753325"/>
              <a:gd name="connsiteX7" fmla="*/ 6530408 w 6530408"/>
              <a:gd name="connsiteY7" fmla="*/ 427517 h 5753325"/>
              <a:gd name="connsiteX8" fmla="*/ 6516105 w 6530408"/>
              <a:gd name="connsiteY8" fmla="*/ 476071 h 5753325"/>
              <a:gd name="connsiteX9" fmla="*/ 6488360 w 6530408"/>
              <a:gd name="connsiteY9" fmla="*/ 535865 h 5753325"/>
              <a:gd name="connsiteX10" fmla="*/ 6492864 w 6530408"/>
              <a:gd name="connsiteY10" fmla="*/ 615799 h 5753325"/>
              <a:gd name="connsiteX11" fmla="*/ 6459988 w 6530408"/>
              <a:gd name="connsiteY11" fmla="*/ 707628 h 5753325"/>
              <a:gd name="connsiteX12" fmla="*/ 6453989 w 6530408"/>
              <a:gd name="connsiteY12" fmla="*/ 711876 h 5753325"/>
              <a:gd name="connsiteX13" fmla="*/ 6453209 w 6530408"/>
              <a:gd name="connsiteY13" fmla="*/ 719127 h 5753325"/>
              <a:gd name="connsiteX14" fmla="*/ 6457662 w 6530408"/>
              <a:gd name="connsiteY14" fmla="*/ 723331 h 5753325"/>
              <a:gd name="connsiteX15" fmla="*/ 6447445 w 6530408"/>
              <a:gd name="connsiteY15" fmla="*/ 780003 h 5753325"/>
              <a:gd name="connsiteX16" fmla="*/ 6426552 w 6530408"/>
              <a:gd name="connsiteY16" fmla="*/ 845805 h 5753325"/>
              <a:gd name="connsiteX17" fmla="*/ 6434072 w 6530408"/>
              <a:gd name="connsiteY17" fmla="*/ 910733 h 5753325"/>
              <a:gd name="connsiteX18" fmla="*/ 6432570 w 6530408"/>
              <a:gd name="connsiteY18" fmla="*/ 983394 h 5753325"/>
              <a:gd name="connsiteX19" fmla="*/ 6431878 w 6530408"/>
              <a:gd name="connsiteY19" fmla="*/ 1026728 h 5753325"/>
              <a:gd name="connsiteX20" fmla="*/ 6414269 w 6530408"/>
              <a:gd name="connsiteY20" fmla="*/ 1151111 h 5753325"/>
              <a:gd name="connsiteX21" fmla="*/ 6371722 w 6530408"/>
              <a:gd name="connsiteY21" fmla="*/ 1318080 h 5753325"/>
              <a:gd name="connsiteX22" fmla="*/ 6356023 w 6530408"/>
              <a:gd name="connsiteY22" fmla="*/ 1356227 h 5753325"/>
              <a:gd name="connsiteX23" fmla="*/ 6356157 w 6530408"/>
              <a:gd name="connsiteY23" fmla="*/ 1361967 h 5753325"/>
              <a:gd name="connsiteX24" fmla="*/ 6350613 w 6530408"/>
              <a:gd name="connsiteY24" fmla="*/ 1393569 h 5753325"/>
              <a:gd name="connsiteX25" fmla="*/ 6357062 w 6530408"/>
              <a:gd name="connsiteY25" fmla="*/ 1444071 h 5753325"/>
              <a:gd name="connsiteX26" fmla="*/ 6364832 w 6530408"/>
              <a:gd name="connsiteY26" fmla="*/ 1478763 h 5753325"/>
              <a:gd name="connsiteX27" fmla="*/ 6369745 w 6530408"/>
              <a:gd name="connsiteY27" fmla="*/ 1495680 h 5753325"/>
              <a:gd name="connsiteX28" fmla="*/ 6370898 w 6530408"/>
              <a:gd name="connsiteY28" fmla="*/ 1513331 h 5753325"/>
              <a:gd name="connsiteX29" fmla="*/ 6368801 w 6530408"/>
              <a:gd name="connsiteY29" fmla="*/ 1527414 h 5753325"/>
              <a:gd name="connsiteX30" fmla="*/ 6359177 w 6530408"/>
              <a:gd name="connsiteY30" fmla="*/ 1639513 h 5753325"/>
              <a:gd name="connsiteX31" fmla="*/ 6299489 w 6530408"/>
              <a:gd name="connsiteY31" fmla="*/ 1784860 h 5753325"/>
              <a:gd name="connsiteX32" fmla="*/ 6267878 w 6530408"/>
              <a:gd name="connsiteY32" fmla="*/ 1858572 h 5753325"/>
              <a:gd name="connsiteX33" fmla="*/ 6251146 w 6530408"/>
              <a:gd name="connsiteY33" fmla="*/ 1926167 h 5753325"/>
              <a:gd name="connsiteX34" fmla="*/ 6210686 w 6530408"/>
              <a:gd name="connsiteY34" fmla="*/ 2014834 h 5753325"/>
              <a:gd name="connsiteX35" fmla="*/ 6106652 w 6530408"/>
              <a:gd name="connsiteY35" fmla="*/ 2150572 h 5753325"/>
              <a:gd name="connsiteX36" fmla="*/ 6097813 w 6530408"/>
              <a:gd name="connsiteY36" fmla="*/ 2172208 h 5753325"/>
              <a:gd name="connsiteX37" fmla="*/ 6095990 w 6530408"/>
              <a:gd name="connsiteY37" fmla="*/ 2181185 h 5753325"/>
              <a:gd name="connsiteX38" fmla="*/ 6090126 w 6530408"/>
              <a:gd name="connsiteY38" fmla="*/ 2192533 h 5753325"/>
              <a:gd name="connsiteX39" fmla="*/ 6089503 w 6530408"/>
              <a:gd name="connsiteY39" fmla="*/ 2192543 h 5753325"/>
              <a:gd name="connsiteX40" fmla="*/ 6084946 w 6530408"/>
              <a:gd name="connsiteY40" fmla="*/ 2203694 h 5753325"/>
              <a:gd name="connsiteX41" fmla="*/ 5987861 w 6530408"/>
              <a:gd name="connsiteY41" fmla="*/ 2304868 h 5753325"/>
              <a:gd name="connsiteX42" fmla="*/ 5973439 w 6530408"/>
              <a:gd name="connsiteY42" fmla="*/ 2385635 h 5753325"/>
              <a:gd name="connsiteX43" fmla="*/ 5916727 w 6530408"/>
              <a:gd name="connsiteY43" fmla="*/ 2458777 h 5753325"/>
              <a:gd name="connsiteX44" fmla="*/ 5856524 w 6530408"/>
              <a:gd name="connsiteY44" fmla="*/ 2583281 h 5753325"/>
              <a:gd name="connsiteX45" fmla="*/ 5838091 w 6530408"/>
              <a:gd name="connsiteY45" fmla="*/ 2753474 h 5753325"/>
              <a:gd name="connsiteX46" fmla="*/ 5777471 w 6530408"/>
              <a:gd name="connsiteY46" fmla="*/ 2901570 h 5753325"/>
              <a:gd name="connsiteX47" fmla="*/ 5723992 w 6530408"/>
              <a:gd name="connsiteY47" fmla="*/ 2998752 h 5753325"/>
              <a:gd name="connsiteX48" fmla="*/ 5557886 w 6530408"/>
              <a:gd name="connsiteY48" fmla="*/ 3329735 h 5753325"/>
              <a:gd name="connsiteX49" fmla="*/ 5471501 w 6530408"/>
              <a:gd name="connsiteY49" fmla="*/ 3462221 h 5753325"/>
              <a:gd name="connsiteX50" fmla="*/ 5465154 w 6530408"/>
              <a:gd name="connsiteY50" fmla="*/ 3541065 h 5753325"/>
              <a:gd name="connsiteX51" fmla="*/ 5437889 w 6530408"/>
              <a:gd name="connsiteY51" fmla="*/ 3559927 h 5753325"/>
              <a:gd name="connsiteX52" fmla="*/ 5432770 w 6530408"/>
              <a:gd name="connsiteY52" fmla="*/ 3562948 h 5753325"/>
              <a:gd name="connsiteX53" fmla="*/ 5406795 w 6530408"/>
              <a:gd name="connsiteY53" fmla="*/ 3578594 h 5753325"/>
              <a:gd name="connsiteX54" fmla="*/ 5381495 w 6530408"/>
              <a:gd name="connsiteY54" fmla="*/ 3599883 h 5753325"/>
              <a:gd name="connsiteX55" fmla="*/ 5363689 w 6530408"/>
              <a:gd name="connsiteY55" fmla="*/ 3633299 h 5753325"/>
              <a:gd name="connsiteX56" fmla="*/ 5291870 w 6530408"/>
              <a:gd name="connsiteY56" fmla="*/ 3799039 h 5753325"/>
              <a:gd name="connsiteX57" fmla="*/ 5241600 w 6530408"/>
              <a:gd name="connsiteY57" fmla="*/ 3894238 h 5753325"/>
              <a:gd name="connsiteX58" fmla="*/ 5211041 w 6530408"/>
              <a:gd name="connsiteY58" fmla="*/ 3924184 h 5753325"/>
              <a:gd name="connsiteX59" fmla="*/ 5176073 w 6530408"/>
              <a:gd name="connsiteY59" fmla="*/ 3970179 h 5753325"/>
              <a:gd name="connsiteX60" fmla="*/ 5172826 w 6530408"/>
              <a:gd name="connsiteY60" fmla="*/ 3991773 h 5753325"/>
              <a:gd name="connsiteX61" fmla="*/ 5157053 w 6530408"/>
              <a:gd name="connsiteY61" fmla="*/ 3997708 h 5753325"/>
              <a:gd name="connsiteX62" fmla="*/ 5127922 w 6530408"/>
              <a:gd name="connsiteY62" fmla="*/ 4022660 h 5753325"/>
              <a:gd name="connsiteX63" fmla="*/ 5020872 w 6530408"/>
              <a:gd name="connsiteY63" fmla="*/ 4075951 h 5753325"/>
              <a:gd name="connsiteX64" fmla="*/ 4991410 w 6530408"/>
              <a:gd name="connsiteY64" fmla="*/ 4087598 h 5753325"/>
              <a:gd name="connsiteX65" fmla="*/ 4930112 w 6530408"/>
              <a:gd name="connsiteY65" fmla="*/ 4138459 h 5753325"/>
              <a:gd name="connsiteX66" fmla="*/ 4834224 w 6530408"/>
              <a:gd name="connsiteY66" fmla="*/ 4231643 h 5753325"/>
              <a:gd name="connsiteX67" fmla="*/ 4812599 w 6530408"/>
              <a:gd name="connsiteY67" fmla="*/ 4249449 h 5753325"/>
              <a:gd name="connsiteX68" fmla="*/ 4789188 w 6530408"/>
              <a:gd name="connsiteY68" fmla="*/ 4256678 h 5753325"/>
              <a:gd name="connsiteX69" fmla="*/ 4779554 w 6530408"/>
              <a:gd name="connsiteY69" fmla="*/ 4251313 h 5753325"/>
              <a:gd name="connsiteX70" fmla="*/ 4766885 w 6530408"/>
              <a:gd name="connsiteY70" fmla="*/ 4259812 h 5753325"/>
              <a:gd name="connsiteX71" fmla="*/ 4762510 w 6530408"/>
              <a:gd name="connsiteY71" fmla="*/ 4260383 h 5753325"/>
              <a:gd name="connsiteX72" fmla="*/ 4738416 w 6530408"/>
              <a:gd name="connsiteY72" fmla="*/ 4265355 h 5753325"/>
              <a:gd name="connsiteX73" fmla="*/ 4712007 w 6530408"/>
              <a:gd name="connsiteY73" fmla="*/ 4317892 h 5753325"/>
              <a:gd name="connsiteX74" fmla="*/ 4658930 w 6530408"/>
              <a:gd name="connsiteY74" fmla="*/ 4348041 h 5753325"/>
              <a:gd name="connsiteX75" fmla="*/ 4443526 w 6530408"/>
              <a:gd name="connsiteY75" fmla="*/ 4507851 h 5753325"/>
              <a:gd name="connsiteX76" fmla="*/ 4289766 w 6530408"/>
              <a:gd name="connsiteY76" fmla="*/ 4711450 h 5753325"/>
              <a:gd name="connsiteX77" fmla="*/ 4150870 w 6530408"/>
              <a:gd name="connsiteY77" fmla="*/ 4818480 h 5753325"/>
              <a:gd name="connsiteX78" fmla="*/ 4006639 w 6530408"/>
              <a:gd name="connsiteY78" fmla="*/ 4933815 h 5753325"/>
              <a:gd name="connsiteX79" fmla="*/ 3298210 w 6530408"/>
              <a:gd name="connsiteY79" fmla="*/ 5070790 h 5753325"/>
              <a:gd name="connsiteX80" fmla="*/ 2947678 w 6530408"/>
              <a:gd name="connsiteY80" fmla="*/ 5117869 h 5753325"/>
              <a:gd name="connsiteX81" fmla="*/ 2822169 w 6530408"/>
              <a:gd name="connsiteY81" fmla="*/ 5129396 h 5753325"/>
              <a:gd name="connsiteX82" fmla="*/ 2538773 w 6530408"/>
              <a:gd name="connsiteY82" fmla="*/ 5313397 h 5753325"/>
              <a:gd name="connsiteX83" fmla="*/ 2014500 w 6530408"/>
              <a:gd name="connsiteY83" fmla="*/ 5519744 h 5753325"/>
              <a:gd name="connsiteX84" fmla="*/ 1934391 w 6530408"/>
              <a:gd name="connsiteY84" fmla="*/ 5591335 h 5753325"/>
              <a:gd name="connsiteX85" fmla="*/ 1892550 w 6530408"/>
              <a:gd name="connsiteY85" fmla="*/ 5649708 h 5753325"/>
              <a:gd name="connsiteX86" fmla="*/ 1854769 w 6530408"/>
              <a:gd name="connsiteY86" fmla="*/ 5647691 h 5753325"/>
              <a:gd name="connsiteX87" fmla="*/ 1809461 w 6530408"/>
              <a:gd name="connsiteY87" fmla="*/ 5648628 h 5753325"/>
              <a:gd name="connsiteX88" fmla="*/ 1745150 w 6530408"/>
              <a:gd name="connsiteY88" fmla="*/ 5693879 h 5753325"/>
              <a:gd name="connsiteX89" fmla="*/ 1713375 w 6530408"/>
              <a:gd name="connsiteY89" fmla="*/ 5684672 h 5753325"/>
              <a:gd name="connsiteX90" fmla="*/ 1707808 w 6530408"/>
              <a:gd name="connsiteY90" fmla="*/ 5682611 h 5753325"/>
              <a:gd name="connsiteX91" fmla="*/ 1679313 w 6530408"/>
              <a:gd name="connsiteY91" fmla="*/ 5672360 h 5753325"/>
              <a:gd name="connsiteX92" fmla="*/ 1646933 w 6530408"/>
              <a:gd name="connsiteY92" fmla="*/ 5666227 h 5753325"/>
              <a:gd name="connsiteX93" fmla="*/ 1610055 w 6530408"/>
              <a:gd name="connsiteY93" fmla="*/ 5673643 h 5753325"/>
              <a:gd name="connsiteX94" fmla="*/ 1437641 w 6530408"/>
              <a:gd name="connsiteY94" fmla="*/ 5723266 h 5753325"/>
              <a:gd name="connsiteX95" fmla="*/ 1332869 w 6530408"/>
              <a:gd name="connsiteY95" fmla="*/ 5744752 h 5753325"/>
              <a:gd name="connsiteX96" fmla="*/ 1290525 w 6530408"/>
              <a:gd name="connsiteY96" fmla="*/ 5740036 h 5753325"/>
              <a:gd name="connsiteX97" fmla="*/ 1233107 w 6530408"/>
              <a:gd name="connsiteY97" fmla="*/ 5742106 h 5753325"/>
              <a:gd name="connsiteX98" fmla="*/ 1214532 w 6530408"/>
              <a:gd name="connsiteY98" fmla="*/ 5753325 h 5753325"/>
              <a:gd name="connsiteX99" fmla="*/ 1199955 w 6530408"/>
              <a:gd name="connsiteY99" fmla="*/ 5744831 h 5753325"/>
              <a:gd name="connsiteX100" fmla="*/ 1162337 w 6530408"/>
              <a:gd name="connsiteY100" fmla="*/ 5738048 h 5753325"/>
              <a:gd name="connsiteX101" fmla="*/ 1053457 w 6530408"/>
              <a:gd name="connsiteY101" fmla="*/ 5688676 h 5753325"/>
              <a:gd name="connsiteX102" fmla="*/ 1025798 w 6530408"/>
              <a:gd name="connsiteY102" fmla="*/ 5673166 h 5753325"/>
              <a:gd name="connsiteX103" fmla="*/ 947900 w 6530408"/>
              <a:gd name="connsiteY103" fmla="*/ 5657848 h 5753325"/>
              <a:gd name="connsiteX104" fmla="*/ 815627 w 6530408"/>
              <a:gd name="connsiteY104" fmla="*/ 5642557 h 5753325"/>
              <a:gd name="connsiteX105" fmla="*/ 788251 w 6530408"/>
              <a:gd name="connsiteY105" fmla="*/ 5637065 h 5753325"/>
              <a:gd name="connsiteX106" fmla="*/ 767822 w 6530408"/>
              <a:gd name="connsiteY106" fmla="*/ 5623450 h 5753325"/>
              <a:gd name="connsiteX107" fmla="*/ 765791 w 6530408"/>
              <a:gd name="connsiteY107" fmla="*/ 5612539 h 5753325"/>
              <a:gd name="connsiteX108" fmla="*/ 751230 w 6530408"/>
              <a:gd name="connsiteY108" fmla="*/ 5608092 h 5753325"/>
              <a:gd name="connsiteX109" fmla="*/ 748008 w 6530408"/>
              <a:gd name="connsiteY109" fmla="*/ 5605052 h 5753325"/>
              <a:gd name="connsiteX110" fmla="*/ 728871 w 6530408"/>
              <a:gd name="connsiteY110" fmla="*/ 5589469 h 5753325"/>
              <a:gd name="connsiteX111" fmla="*/ 671898 w 6530408"/>
              <a:gd name="connsiteY111" fmla="*/ 5602363 h 5753325"/>
              <a:gd name="connsiteX112" fmla="*/ 615065 w 6530408"/>
              <a:gd name="connsiteY112" fmla="*/ 5580257 h 5753325"/>
              <a:gd name="connsiteX113" fmla="*/ 355785 w 6530408"/>
              <a:gd name="connsiteY113" fmla="*/ 5514383 h 5753325"/>
              <a:gd name="connsiteX114" fmla="*/ 102269 w 6530408"/>
              <a:gd name="connsiteY114" fmla="*/ 5524347 h 5753325"/>
              <a:gd name="connsiteX115" fmla="*/ 13160 w 6530408"/>
              <a:gd name="connsiteY115" fmla="*/ 5514159 h 5753325"/>
              <a:gd name="connsiteX116" fmla="*/ 0 w 6530408"/>
              <a:gd name="connsiteY116" fmla="*/ 5511735 h 5753325"/>
              <a:gd name="connsiteX0" fmla="*/ 0 w 6530408"/>
              <a:gd name="connsiteY0" fmla="*/ 0 h 5753325"/>
              <a:gd name="connsiteX1" fmla="*/ 6438980 w 6530408"/>
              <a:gd name="connsiteY1" fmla="*/ 0 h 5753325"/>
              <a:gd name="connsiteX2" fmla="*/ 6439047 w 6530408"/>
              <a:gd name="connsiteY2" fmla="*/ 147 h 5753325"/>
              <a:gd name="connsiteX3" fmla="*/ 6443456 w 6530408"/>
              <a:gd name="connsiteY3" fmla="*/ 130105 h 5753325"/>
              <a:gd name="connsiteX4" fmla="*/ 6447632 w 6530408"/>
              <a:gd name="connsiteY4" fmla="*/ 170016 h 5753325"/>
              <a:gd name="connsiteX5" fmla="*/ 6465936 w 6530408"/>
              <a:gd name="connsiteY5" fmla="*/ 274847 h 5753325"/>
              <a:gd name="connsiteX6" fmla="*/ 6506836 w 6530408"/>
              <a:gd name="connsiteY6" fmla="*/ 331778 h 5753325"/>
              <a:gd name="connsiteX7" fmla="*/ 6530408 w 6530408"/>
              <a:gd name="connsiteY7" fmla="*/ 427517 h 5753325"/>
              <a:gd name="connsiteX8" fmla="*/ 6488360 w 6530408"/>
              <a:gd name="connsiteY8" fmla="*/ 535865 h 5753325"/>
              <a:gd name="connsiteX9" fmla="*/ 6492864 w 6530408"/>
              <a:gd name="connsiteY9" fmla="*/ 615799 h 5753325"/>
              <a:gd name="connsiteX10" fmla="*/ 6459988 w 6530408"/>
              <a:gd name="connsiteY10" fmla="*/ 707628 h 5753325"/>
              <a:gd name="connsiteX11" fmla="*/ 6453989 w 6530408"/>
              <a:gd name="connsiteY11" fmla="*/ 711876 h 5753325"/>
              <a:gd name="connsiteX12" fmla="*/ 6453209 w 6530408"/>
              <a:gd name="connsiteY12" fmla="*/ 719127 h 5753325"/>
              <a:gd name="connsiteX13" fmla="*/ 6457662 w 6530408"/>
              <a:gd name="connsiteY13" fmla="*/ 723331 h 5753325"/>
              <a:gd name="connsiteX14" fmla="*/ 6447445 w 6530408"/>
              <a:gd name="connsiteY14" fmla="*/ 780003 h 5753325"/>
              <a:gd name="connsiteX15" fmla="*/ 6426552 w 6530408"/>
              <a:gd name="connsiteY15" fmla="*/ 845805 h 5753325"/>
              <a:gd name="connsiteX16" fmla="*/ 6434072 w 6530408"/>
              <a:gd name="connsiteY16" fmla="*/ 910733 h 5753325"/>
              <a:gd name="connsiteX17" fmla="*/ 6432570 w 6530408"/>
              <a:gd name="connsiteY17" fmla="*/ 983394 h 5753325"/>
              <a:gd name="connsiteX18" fmla="*/ 6431878 w 6530408"/>
              <a:gd name="connsiteY18" fmla="*/ 1026728 h 5753325"/>
              <a:gd name="connsiteX19" fmla="*/ 6414269 w 6530408"/>
              <a:gd name="connsiteY19" fmla="*/ 1151111 h 5753325"/>
              <a:gd name="connsiteX20" fmla="*/ 6371722 w 6530408"/>
              <a:gd name="connsiteY20" fmla="*/ 1318080 h 5753325"/>
              <a:gd name="connsiteX21" fmla="*/ 6356023 w 6530408"/>
              <a:gd name="connsiteY21" fmla="*/ 1356227 h 5753325"/>
              <a:gd name="connsiteX22" fmla="*/ 6356157 w 6530408"/>
              <a:gd name="connsiteY22" fmla="*/ 1361967 h 5753325"/>
              <a:gd name="connsiteX23" fmla="*/ 6350613 w 6530408"/>
              <a:gd name="connsiteY23" fmla="*/ 1393569 h 5753325"/>
              <a:gd name="connsiteX24" fmla="*/ 6357062 w 6530408"/>
              <a:gd name="connsiteY24" fmla="*/ 1444071 h 5753325"/>
              <a:gd name="connsiteX25" fmla="*/ 6364832 w 6530408"/>
              <a:gd name="connsiteY25" fmla="*/ 1478763 h 5753325"/>
              <a:gd name="connsiteX26" fmla="*/ 6369745 w 6530408"/>
              <a:gd name="connsiteY26" fmla="*/ 1495680 h 5753325"/>
              <a:gd name="connsiteX27" fmla="*/ 6370898 w 6530408"/>
              <a:gd name="connsiteY27" fmla="*/ 1513331 h 5753325"/>
              <a:gd name="connsiteX28" fmla="*/ 6368801 w 6530408"/>
              <a:gd name="connsiteY28" fmla="*/ 1527414 h 5753325"/>
              <a:gd name="connsiteX29" fmla="*/ 6359177 w 6530408"/>
              <a:gd name="connsiteY29" fmla="*/ 1639513 h 5753325"/>
              <a:gd name="connsiteX30" fmla="*/ 6299489 w 6530408"/>
              <a:gd name="connsiteY30" fmla="*/ 1784860 h 5753325"/>
              <a:gd name="connsiteX31" fmla="*/ 6267878 w 6530408"/>
              <a:gd name="connsiteY31" fmla="*/ 1858572 h 5753325"/>
              <a:gd name="connsiteX32" fmla="*/ 6251146 w 6530408"/>
              <a:gd name="connsiteY32" fmla="*/ 1926167 h 5753325"/>
              <a:gd name="connsiteX33" fmla="*/ 6210686 w 6530408"/>
              <a:gd name="connsiteY33" fmla="*/ 2014834 h 5753325"/>
              <a:gd name="connsiteX34" fmla="*/ 6106652 w 6530408"/>
              <a:gd name="connsiteY34" fmla="*/ 2150572 h 5753325"/>
              <a:gd name="connsiteX35" fmla="*/ 6097813 w 6530408"/>
              <a:gd name="connsiteY35" fmla="*/ 2172208 h 5753325"/>
              <a:gd name="connsiteX36" fmla="*/ 6095990 w 6530408"/>
              <a:gd name="connsiteY36" fmla="*/ 2181185 h 5753325"/>
              <a:gd name="connsiteX37" fmla="*/ 6090126 w 6530408"/>
              <a:gd name="connsiteY37" fmla="*/ 2192533 h 5753325"/>
              <a:gd name="connsiteX38" fmla="*/ 6089503 w 6530408"/>
              <a:gd name="connsiteY38" fmla="*/ 2192543 h 5753325"/>
              <a:gd name="connsiteX39" fmla="*/ 6084946 w 6530408"/>
              <a:gd name="connsiteY39" fmla="*/ 2203694 h 5753325"/>
              <a:gd name="connsiteX40" fmla="*/ 5987861 w 6530408"/>
              <a:gd name="connsiteY40" fmla="*/ 2304868 h 5753325"/>
              <a:gd name="connsiteX41" fmla="*/ 5973439 w 6530408"/>
              <a:gd name="connsiteY41" fmla="*/ 2385635 h 5753325"/>
              <a:gd name="connsiteX42" fmla="*/ 5916727 w 6530408"/>
              <a:gd name="connsiteY42" fmla="*/ 2458777 h 5753325"/>
              <a:gd name="connsiteX43" fmla="*/ 5856524 w 6530408"/>
              <a:gd name="connsiteY43" fmla="*/ 2583281 h 5753325"/>
              <a:gd name="connsiteX44" fmla="*/ 5838091 w 6530408"/>
              <a:gd name="connsiteY44" fmla="*/ 2753474 h 5753325"/>
              <a:gd name="connsiteX45" fmla="*/ 5777471 w 6530408"/>
              <a:gd name="connsiteY45" fmla="*/ 2901570 h 5753325"/>
              <a:gd name="connsiteX46" fmla="*/ 5723992 w 6530408"/>
              <a:gd name="connsiteY46" fmla="*/ 2998752 h 5753325"/>
              <a:gd name="connsiteX47" fmla="*/ 5557886 w 6530408"/>
              <a:gd name="connsiteY47" fmla="*/ 3329735 h 5753325"/>
              <a:gd name="connsiteX48" fmla="*/ 5471501 w 6530408"/>
              <a:gd name="connsiteY48" fmla="*/ 3462221 h 5753325"/>
              <a:gd name="connsiteX49" fmla="*/ 5465154 w 6530408"/>
              <a:gd name="connsiteY49" fmla="*/ 3541065 h 5753325"/>
              <a:gd name="connsiteX50" fmla="*/ 5437889 w 6530408"/>
              <a:gd name="connsiteY50" fmla="*/ 3559927 h 5753325"/>
              <a:gd name="connsiteX51" fmla="*/ 5432770 w 6530408"/>
              <a:gd name="connsiteY51" fmla="*/ 3562948 h 5753325"/>
              <a:gd name="connsiteX52" fmla="*/ 5406795 w 6530408"/>
              <a:gd name="connsiteY52" fmla="*/ 3578594 h 5753325"/>
              <a:gd name="connsiteX53" fmla="*/ 5381495 w 6530408"/>
              <a:gd name="connsiteY53" fmla="*/ 3599883 h 5753325"/>
              <a:gd name="connsiteX54" fmla="*/ 5363689 w 6530408"/>
              <a:gd name="connsiteY54" fmla="*/ 3633299 h 5753325"/>
              <a:gd name="connsiteX55" fmla="*/ 5291870 w 6530408"/>
              <a:gd name="connsiteY55" fmla="*/ 3799039 h 5753325"/>
              <a:gd name="connsiteX56" fmla="*/ 5241600 w 6530408"/>
              <a:gd name="connsiteY56" fmla="*/ 3894238 h 5753325"/>
              <a:gd name="connsiteX57" fmla="*/ 5211041 w 6530408"/>
              <a:gd name="connsiteY57" fmla="*/ 3924184 h 5753325"/>
              <a:gd name="connsiteX58" fmla="*/ 5176073 w 6530408"/>
              <a:gd name="connsiteY58" fmla="*/ 3970179 h 5753325"/>
              <a:gd name="connsiteX59" fmla="*/ 5172826 w 6530408"/>
              <a:gd name="connsiteY59" fmla="*/ 3991773 h 5753325"/>
              <a:gd name="connsiteX60" fmla="*/ 5157053 w 6530408"/>
              <a:gd name="connsiteY60" fmla="*/ 3997708 h 5753325"/>
              <a:gd name="connsiteX61" fmla="*/ 5127922 w 6530408"/>
              <a:gd name="connsiteY61" fmla="*/ 4022660 h 5753325"/>
              <a:gd name="connsiteX62" fmla="*/ 5020872 w 6530408"/>
              <a:gd name="connsiteY62" fmla="*/ 4075951 h 5753325"/>
              <a:gd name="connsiteX63" fmla="*/ 4991410 w 6530408"/>
              <a:gd name="connsiteY63" fmla="*/ 4087598 h 5753325"/>
              <a:gd name="connsiteX64" fmla="*/ 4930112 w 6530408"/>
              <a:gd name="connsiteY64" fmla="*/ 4138459 h 5753325"/>
              <a:gd name="connsiteX65" fmla="*/ 4834224 w 6530408"/>
              <a:gd name="connsiteY65" fmla="*/ 4231643 h 5753325"/>
              <a:gd name="connsiteX66" fmla="*/ 4812599 w 6530408"/>
              <a:gd name="connsiteY66" fmla="*/ 4249449 h 5753325"/>
              <a:gd name="connsiteX67" fmla="*/ 4789188 w 6530408"/>
              <a:gd name="connsiteY67" fmla="*/ 4256678 h 5753325"/>
              <a:gd name="connsiteX68" fmla="*/ 4779554 w 6530408"/>
              <a:gd name="connsiteY68" fmla="*/ 4251313 h 5753325"/>
              <a:gd name="connsiteX69" fmla="*/ 4766885 w 6530408"/>
              <a:gd name="connsiteY69" fmla="*/ 4259812 h 5753325"/>
              <a:gd name="connsiteX70" fmla="*/ 4762510 w 6530408"/>
              <a:gd name="connsiteY70" fmla="*/ 4260383 h 5753325"/>
              <a:gd name="connsiteX71" fmla="*/ 4738416 w 6530408"/>
              <a:gd name="connsiteY71" fmla="*/ 4265355 h 5753325"/>
              <a:gd name="connsiteX72" fmla="*/ 4712007 w 6530408"/>
              <a:gd name="connsiteY72" fmla="*/ 4317892 h 5753325"/>
              <a:gd name="connsiteX73" fmla="*/ 4658930 w 6530408"/>
              <a:gd name="connsiteY73" fmla="*/ 4348041 h 5753325"/>
              <a:gd name="connsiteX74" fmla="*/ 4443526 w 6530408"/>
              <a:gd name="connsiteY74" fmla="*/ 4507851 h 5753325"/>
              <a:gd name="connsiteX75" fmla="*/ 4289766 w 6530408"/>
              <a:gd name="connsiteY75" fmla="*/ 4711450 h 5753325"/>
              <a:gd name="connsiteX76" fmla="*/ 4150870 w 6530408"/>
              <a:gd name="connsiteY76" fmla="*/ 4818480 h 5753325"/>
              <a:gd name="connsiteX77" fmla="*/ 4006639 w 6530408"/>
              <a:gd name="connsiteY77" fmla="*/ 4933815 h 5753325"/>
              <a:gd name="connsiteX78" fmla="*/ 3298210 w 6530408"/>
              <a:gd name="connsiteY78" fmla="*/ 5070790 h 5753325"/>
              <a:gd name="connsiteX79" fmla="*/ 2947678 w 6530408"/>
              <a:gd name="connsiteY79" fmla="*/ 5117869 h 5753325"/>
              <a:gd name="connsiteX80" fmla="*/ 2822169 w 6530408"/>
              <a:gd name="connsiteY80" fmla="*/ 5129396 h 5753325"/>
              <a:gd name="connsiteX81" fmla="*/ 2538773 w 6530408"/>
              <a:gd name="connsiteY81" fmla="*/ 5313397 h 5753325"/>
              <a:gd name="connsiteX82" fmla="*/ 2014500 w 6530408"/>
              <a:gd name="connsiteY82" fmla="*/ 5519744 h 5753325"/>
              <a:gd name="connsiteX83" fmla="*/ 1934391 w 6530408"/>
              <a:gd name="connsiteY83" fmla="*/ 5591335 h 5753325"/>
              <a:gd name="connsiteX84" fmla="*/ 1892550 w 6530408"/>
              <a:gd name="connsiteY84" fmla="*/ 5649708 h 5753325"/>
              <a:gd name="connsiteX85" fmla="*/ 1854769 w 6530408"/>
              <a:gd name="connsiteY85" fmla="*/ 5647691 h 5753325"/>
              <a:gd name="connsiteX86" fmla="*/ 1809461 w 6530408"/>
              <a:gd name="connsiteY86" fmla="*/ 5648628 h 5753325"/>
              <a:gd name="connsiteX87" fmla="*/ 1745150 w 6530408"/>
              <a:gd name="connsiteY87" fmla="*/ 5693879 h 5753325"/>
              <a:gd name="connsiteX88" fmla="*/ 1713375 w 6530408"/>
              <a:gd name="connsiteY88" fmla="*/ 5684672 h 5753325"/>
              <a:gd name="connsiteX89" fmla="*/ 1707808 w 6530408"/>
              <a:gd name="connsiteY89" fmla="*/ 5682611 h 5753325"/>
              <a:gd name="connsiteX90" fmla="*/ 1679313 w 6530408"/>
              <a:gd name="connsiteY90" fmla="*/ 5672360 h 5753325"/>
              <a:gd name="connsiteX91" fmla="*/ 1646933 w 6530408"/>
              <a:gd name="connsiteY91" fmla="*/ 5666227 h 5753325"/>
              <a:gd name="connsiteX92" fmla="*/ 1610055 w 6530408"/>
              <a:gd name="connsiteY92" fmla="*/ 5673643 h 5753325"/>
              <a:gd name="connsiteX93" fmla="*/ 1437641 w 6530408"/>
              <a:gd name="connsiteY93" fmla="*/ 5723266 h 5753325"/>
              <a:gd name="connsiteX94" fmla="*/ 1332869 w 6530408"/>
              <a:gd name="connsiteY94" fmla="*/ 5744752 h 5753325"/>
              <a:gd name="connsiteX95" fmla="*/ 1290525 w 6530408"/>
              <a:gd name="connsiteY95" fmla="*/ 5740036 h 5753325"/>
              <a:gd name="connsiteX96" fmla="*/ 1233107 w 6530408"/>
              <a:gd name="connsiteY96" fmla="*/ 5742106 h 5753325"/>
              <a:gd name="connsiteX97" fmla="*/ 1214532 w 6530408"/>
              <a:gd name="connsiteY97" fmla="*/ 5753325 h 5753325"/>
              <a:gd name="connsiteX98" fmla="*/ 1199955 w 6530408"/>
              <a:gd name="connsiteY98" fmla="*/ 5744831 h 5753325"/>
              <a:gd name="connsiteX99" fmla="*/ 1162337 w 6530408"/>
              <a:gd name="connsiteY99" fmla="*/ 5738048 h 5753325"/>
              <a:gd name="connsiteX100" fmla="*/ 1053457 w 6530408"/>
              <a:gd name="connsiteY100" fmla="*/ 5688676 h 5753325"/>
              <a:gd name="connsiteX101" fmla="*/ 1025798 w 6530408"/>
              <a:gd name="connsiteY101" fmla="*/ 5673166 h 5753325"/>
              <a:gd name="connsiteX102" fmla="*/ 947900 w 6530408"/>
              <a:gd name="connsiteY102" fmla="*/ 5657848 h 5753325"/>
              <a:gd name="connsiteX103" fmla="*/ 815627 w 6530408"/>
              <a:gd name="connsiteY103" fmla="*/ 5642557 h 5753325"/>
              <a:gd name="connsiteX104" fmla="*/ 788251 w 6530408"/>
              <a:gd name="connsiteY104" fmla="*/ 5637065 h 5753325"/>
              <a:gd name="connsiteX105" fmla="*/ 767822 w 6530408"/>
              <a:gd name="connsiteY105" fmla="*/ 5623450 h 5753325"/>
              <a:gd name="connsiteX106" fmla="*/ 765791 w 6530408"/>
              <a:gd name="connsiteY106" fmla="*/ 5612539 h 5753325"/>
              <a:gd name="connsiteX107" fmla="*/ 751230 w 6530408"/>
              <a:gd name="connsiteY107" fmla="*/ 5608092 h 5753325"/>
              <a:gd name="connsiteX108" fmla="*/ 748008 w 6530408"/>
              <a:gd name="connsiteY108" fmla="*/ 5605052 h 5753325"/>
              <a:gd name="connsiteX109" fmla="*/ 728871 w 6530408"/>
              <a:gd name="connsiteY109" fmla="*/ 5589469 h 5753325"/>
              <a:gd name="connsiteX110" fmla="*/ 671898 w 6530408"/>
              <a:gd name="connsiteY110" fmla="*/ 5602363 h 5753325"/>
              <a:gd name="connsiteX111" fmla="*/ 615065 w 6530408"/>
              <a:gd name="connsiteY111" fmla="*/ 5580257 h 5753325"/>
              <a:gd name="connsiteX112" fmla="*/ 355785 w 6530408"/>
              <a:gd name="connsiteY112" fmla="*/ 5514383 h 5753325"/>
              <a:gd name="connsiteX113" fmla="*/ 102269 w 6530408"/>
              <a:gd name="connsiteY113" fmla="*/ 5524347 h 5753325"/>
              <a:gd name="connsiteX114" fmla="*/ 13160 w 6530408"/>
              <a:gd name="connsiteY114" fmla="*/ 5514159 h 5753325"/>
              <a:gd name="connsiteX115" fmla="*/ 0 w 6530408"/>
              <a:gd name="connsiteY115" fmla="*/ 5511735 h 5753325"/>
              <a:gd name="connsiteX116" fmla="*/ 0 w 6530408"/>
              <a:gd name="connsiteY116" fmla="*/ 0 h 5753325"/>
              <a:gd name="connsiteX0" fmla="*/ 0 w 6506836"/>
              <a:gd name="connsiteY0" fmla="*/ 0 h 5753325"/>
              <a:gd name="connsiteX1" fmla="*/ 6438980 w 6506836"/>
              <a:gd name="connsiteY1" fmla="*/ 0 h 5753325"/>
              <a:gd name="connsiteX2" fmla="*/ 6439047 w 6506836"/>
              <a:gd name="connsiteY2" fmla="*/ 147 h 5753325"/>
              <a:gd name="connsiteX3" fmla="*/ 6443456 w 6506836"/>
              <a:gd name="connsiteY3" fmla="*/ 130105 h 5753325"/>
              <a:gd name="connsiteX4" fmla="*/ 6447632 w 6506836"/>
              <a:gd name="connsiteY4" fmla="*/ 170016 h 5753325"/>
              <a:gd name="connsiteX5" fmla="*/ 6465936 w 6506836"/>
              <a:gd name="connsiteY5" fmla="*/ 274847 h 5753325"/>
              <a:gd name="connsiteX6" fmla="*/ 6506836 w 6506836"/>
              <a:gd name="connsiteY6" fmla="*/ 331778 h 5753325"/>
              <a:gd name="connsiteX7" fmla="*/ 6488360 w 6506836"/>
              <a:gd name="connsiteY7" fmla="*/ 535865 h 5753325"/>
              <a:gd name="connsiteX8" fmla="*/ 6492864 w 6506836"/>
              <a:gd name="connsiteY8" fmla="*/ 615799 h 5753325"/>
              <a:gd name="connsiteX9" fmla="*/ 6459988 w 6506836"/>
              <a:gd name="connsiteY9" fmla="*/ 707628 h 5753325"/>
              <a:gd name="connsiteX10" fmla="*/ 6453989 w 6506836"/>
              <a:gd name="connsiteY10" fmla="*/ 711876 h 5753325"/>
              <a:gd name="connsiteX11" fmla="*/ 6453209 w 6506836"/>
              <a:gd name="connsiteY11" fmla="*/ 719127 h 5753325"/>
              <a:gd name="connsiteX12" fmla="*/ 6457662 w 6506836"/>
              <a:gd name="connsiteY12" fmla="*/ 723331 h 5753325"/>
              <a:gd name="connsiteX13" fmla="*/ 6447445 w 6506836"/>
              <a:gd name="connsiteY13" fmla="*/ 780003 h 5753325"/>
              <a:gd name="connsiteX14" fmla="*/ 6426552 w 6506836"/>
              <a:gd name="connsiteY14" fmla="*/ 845805 h 5753325"/>
              <a:gd name="connsiteX15" fmla="*/ 6434072 w 6506836"/>
              <a:gd name="connsiteY15" fmla="*/ 910733 h 5753325"/>
              <a:gd name="connsiteX16" fmla="*/ 6432570 w 6506836"/>
              <a:gd name="connsiteY16" fmla="*/ 983394 h 5753325"/>
              <a:gd name="connsiteX17" fmla="*/ 6431878 w 6506836"/>
              <a:gd name="connsiteY17" fmla="*/ 1026728 h 5753325"/>
              <a:gd name="connsiteX18" fmla="*/ 6414269 w 6506836"/>
              <a:gd name="connsiteY18" fmla="*/ 1151111 h 5753325"/>
              <a:gd name="connsiteX19" fmla="*/ 6371722 w 6506836"/>
              <a:gd name="connsiteY19" fmla="*/ 1318080 h 5753325"/>
              <a:gd name="connsiteX20" fmla="*/ 6356023 w 6506836"/>
              <a:gd name="connsiteY20" fmla="*/ 1356227 h 5753325"/>
              <a:gd name="connsiteX21" fmla="*/ 6356157 w 6506836"/>
              <a:gd name="connsiteY21" fmla="*/ 1361967 h 5753325"/>
              <a:gd name="connsiteX22" fmla="*/ 6350613 w 6506836"/>
              <a:gd name="connsiteY22" fmla="*/ 1393569 h 5753325"/>
              <a:gd name="connsiteX23" fmla="*/ 6357062 w 6506836"/>
              <a:gd name="connsiteY23" fmla="*/ 1444071 h 5753325"/>
              <a:gd name="connsiteX24" fmla="*/ 6364832 w 6506836"/>
              <a:gd name="connsiteY24" fmla="*/ 1478763 h 5753325"/>
              <a:gd name="connsiteX25" fmla="*/ 6369745 w 6506836"/>
              <a:gd name="connsiteY25" fmla="*/ 1495680 h 5753325"/>
              <a:gd name="connsiteX26" fmla="*/ 6370898 w 6506836"/>
              <a:gd name="connsiteY26" fmla="*/ 1513331 h 5753325"/>
              <a:gd name="connsiteX27" fmla="*/ 6368801 w 6506836"/>
              <a:gd name="connsiteY27" fmla="*/ 1527414 h 5753325"/>
              <a:gd name="connsiteX28" fmla="*/ 6359177 w 6506836"/>
              <a:gd name="connsiteY28" fmla="*/ 1639513 h 5753325"/>
              <a:gd name="connsiteX29" fmla="*/ 6299489 w 6506836"/>
              <a:gd name="connsiteY29" fmla="*/ 1784860 h 5753325"/>
              <a:gd name="connsiteX30" fmla="*/ 6267878 w 6506836"/>
              <a:gd name="connsiteY30" fmla="*/ 1858572 h 5753325"/>
              <a:gd name="connsiteX31" fmla="*/ 6251146 w 6506836"/>
              <a:gd name="connsiteY31" fmla="*/ 1926167 h 5753325"/>
              <a:gd name="connsiteX32" fmla="*/ 6210686 w 6506836"/>
              <a:gd name="connsiteY32" fmla="*/ 2014834 h 5753325"/>
              <a:gd name="connsiteX33" fmla="*/ 6106652 w 6506836"/>
              <a:gd name="connsiteY33" fmla="*/ 2150572 h 5753325"/>
              <a:gd name="connsiteX34" fmla="*/ 6097813 w 6506836"/>
              <a:gd name="connsiteY34" fmla="*/ 2172208 h 5753325"/>
              <a:gd name="connsiteX35" fmla="*/ 6095990 w 6506836"/>
              <a:gd name="connsiteY35" fmla="*/ 2181185 h 5753325"/>
              <a:gd name="connsiteX36" fmla="*/ 6090126 w 6506836"/>
              <a:gd name="connsiteY36" fmla="*/ 2192533 h 5753325"/>
              <a:gd name="connsiteX37" fmla="*/ 6089503 w 6506836"/>
              <a:gd name="connsiteY37" fmla="*/ 2192543 h 5753325"/>
              <a:gd name="connsiteX38" fmla="*/ 6084946 w 6506836"/>
              <a:gd name="connsiteY38" fmla="*/ 2203694 h 5753325"/>
              <a:gd name="connsiteX39" fmla="*/ 5987861 w 6506836"/>
              <a:gd name="connsiteY39" fmla="*/ 2304868 h 5753325"/>
              <a:gd name="connsiteX40" fmla="*/ 5973439 w 6506836"/>
              <a:gd name="connsiteY40" fmla="*/ 2385635 h 5753325"/>
              <a:gd name="connsiteX41" fmla="*/ 5916727 w 6506836"/>
              <a:gd name="connsiteY41" fmla="*/ 2458777 h 5753325"/>
              <a:gd name="connsiteX42" fmla="*/ 5856524 w 6506836"/>
              <a:gd name="connsiteY42" fmla="*/ 2583281 h 5753325"/>
              <a:gd name="connsiteX43" fmla="*/ 5838091 w 6506836"/>
              <a:gd name="connsiteY43" fmla="*/ 2753474 h 5753325"/>
              <a:gd name="connsiteX44" fmla="*/ 5777471 w 6506836"/>
              <a:gd name="connsiteY44" fmla="*/ 2901570 h 5753325"/>
              <a:gd name="connsiteX45" fmla="*/ 5723992 w 6506836"/>
              <a:gd name="connsiteY45" fmla="*/ 2998752 h 5753325"/>
              <a:gd name="connsiteX46" fmla="*/ 5557886 w 6506836"/>
              <a:gd name="connsiteY46" fmla="*/ 3329735 h 5753325"/>
              <a:gd name="connsiteX47" fmla="*/ 5471501 w 6506836"/>
              <a:gd name="connsiteY47" fmla="*/ 3462221 h 5753325"/>
              <a:gd name="connsiteX48" fmla="*/ 5465154 w 6506836"/>
              <a:gd name="connsiteY48" fmla="*/ 3541065 h 5753325"/>
              <a:gd name="connsiteX49" fmla="*/ 5437889 w 6506836"/>
              <a:gd name="connsiteY49" fmla="*/ 3559927 h 5753325"/>
              <a:gd name="connsiteX50" fmla="*/ 5432770 w 6506836"/>
              <a:gd name="connsiteY50" fmla="*/ 3562948 h 5753325"/>
              <a:gd name="connsiteX51" fmla="*/ 5406795 w 6506836"/>
              <a:gd name="connsiteY51" fmla="*/ 3578594 h 5753325"/>
              <a:gd name="connsiteX52" fmla="*/ 5381495 w 6506836"/>
              <a:gd name="connsiteY52" fmla="*/ 3599883 h 5753325"/>
              <a:gd name="connsiteX53" fmla="*/ 5363689 w 6506836"/>
              <a:gd name="connsiteY53" fmla="*/ 3633299 h 5753325"/>
              <a:gd name="connsiteX54" fmla="*/ 5291870 w 6506836"/>
              <a:gd name="connsiteY54" fmla="*/ 3799039 h 5753325"/>
              <a:gd name="connsiteX55" fmla="*/ 5241600 w 6506836"/>
              <a:gd name="connsiteY55" fmla="*/ 3894238 h 5753325"/>
              <a:gd name="connsiteX56" fmla="*/ 5211041 w 6506836"/>
              <a:gd name="connsiteY56" fmla="*/ 3924184 h 5753325"/>
              <a:gd name="connsiteX57" fmla="*/ 5176073 w 6506836"/>
              <a:gd name="connsiteY57" fmla="*/ 3970179 h 5753325"/>
              <a:gd name="connsiteX58" fmla="*/ 5172826 w 6506836"/>
              <a:gd name="connsiteY58" fmla="*/ 3991773 h 5753325"/>
              <a:gd name="connsiteX59" fmla="*/ 5157053 w 6506836"/>
              <a:gd name="connsiteY59" fmla="*/ 3997708 h 5753325"/>
              <a:gd name="connsiteX60" fmla="*/ 5127922 w 6506836"/>
              <a:gd name="connsiteY60" fmla="*/ 4022660 h 5753325"/>
              <a:gd name="connsiteX61" fmla="*/ 5020872 w 6506836"/>
              <a:gd name="connsiteY61" fmla="*/ 4075951 h 5753325"/>
              <a:gd name="connsiteX62" fmla="*/ 4991410 w 6506836"/>
              <a:gd name="connsiteY62" fmla="*/ 4087598 h 5753325"/>
              <a:gd name="connsiteX63" fmla="*/ 4930112 w 6506836"/>
              <a:gd name="connsiteY63" fmla="*/ 4138459 h 5753325"/>
              <a:gd name="connsiteX64" fmla="*/ 4834224 w 6506836"/>
              <a:gd name="connsiteY64" fmla="*/ 4231643 h 5753325"/>
              <a:gd name="connsiteX65" fmla="*/ 4812599 w 6506836"/>
              <a:gd name="connsiteY65" fmla="*/ 4249449 h 5753325"/>
              <a:gd name="connsiteX66" fmla="*/ 4789188 w 6506836"/>
              <a:gd name="connsiteY66" fmla="*/ 4256678 h 5753325"/>
              <a:gd name="connsiteX67" fmla="*/ 4779554 w 6506836"/>
              <a:gd name="connsiteY67" fmla="*/ 4251313 h 5753325"/>
              <a:gd name="connsiteX68" fmla="*/ 4766885 w 6506836"/>
              <a:gd name="connsiteY68" fmla="*/ 4259812 h 5753325"/>
              <a:gd name="connsiteX69" fmla="*/ 4762510 w 6506836"/>
              <a:gd name="connsiteY69" fmla="*/ 4260383 h 5753325"/>
              <a:gd name="connsiteX70" fmla="*/ 4738416 w 6506836"/>
              <a:gd name="connsiteY70" fmla="*/ 4265355 h 5753325"/>
              <a:gd name="connsiteX71" fmla="*/ 4712007 w 6506836"/>
              <a:gd name="connsiteY71" fmla="*/ 4317892 h 5753325"/>
              <a:gd name="connsiteX72" fmla="*/ 4658930 w 6506836"/>
              <a:gd name="connsiteY72" fmla="*/ 4348041 h 5753325"/>
              <a:gd name="connsiteX73" fmla="*/ 4443526 w 6506836"/>
              <a:gd name="connsiteY73" fmla="*/ 4507851 h 5753325"/>
              <a:gd name="connsiteX74" fmla="*/ 4289766 w 6506836"/>
              <a:gd name="connsiteY74" fmla="*/ 4711450 h 5753325"/>
              <a:gd name="connsiteX75" fmla="*/ 4150870 w 6506836"/>
              <a:gd name="connsiteY75" fmla="*/ 4818480 h 5753325"/>
              <a:gd name="connsiteX76" fmla="*/ 4006639 w 6506836"/>
              <a:gd name="connsiteY76" fmla="*/ 4933815 h 5753325"/>
              <a:gd name="connsiteX77" fmla="*/ 3298210 w 6506836"/>
              <a:gd name="connsiteY77" fmla="*/ 5070790 h 5753325"/>
              <a:gd name="connsiteX78" fmla="*/ 2947678 w 6506836"/>
              <a:gd name="connsiteY78" fmla="*/ 5117869 h 5753325"/>
              <a:gd name="connsiteX79" fmla="*/ 2822169 w 6506836"/>
              <a:gd name="connsiteY79" fmla="*/ 5129396 h 5753325"/>
              <a:gd name="connsiteX80" fmla="*/ 2538773 w 6506836"/>
              <a:gd name="connsiteY80" fmla="*/ 5313397 h 5753325"/>
              <a:gd name="connsiteX81" fmla="*/ 2014500 w 6506836"/>
              <a:gd name="connsiteY81" fmla="*/ 5519744 h 5753325"/>
              <a:gd name="connsiteX82" fmla="*/ 1934391 w 6506836"/>
              <a:gd name="connsiteY82" fmla="*/ 5591335 h 5753325"/>
              <a:gd name="connsiteX83" fmla="*/ 1892550 w 6506836"/>
              <a:gd name="connsiteY83" fmla="*/ 5649708 h 5753325"/>
              <a:gd name="connsiteX84" fmla="*/ 1854769 w 6506836"/>
              <a:gd name="connsiteY84" fmla="*/ 5647691 h 5753325"/>
              <a:gd name="connsiteX85" fmla="*/ 1809461 w 6506836"/>
              <a:gd name="connsiteY85" fmla="*/ 5648628 h 5753325"/>
              <a:gd name="connsiteX86" fmla="*/ 1745150 w 6506836"/>
              <a:gd name="connsiteY86" fmla="*/ 5693879 h 5753325"/>
              <a:gd name="connsiteX87" fmla="*/ 1713375 w 6506836"/>
              <a:gd name="connsiteY87" fmla="*/ 5684672 h 5753325"/>
              <a:gd name="connsiteX88" fmla="*/ 1707808 w 6506836"/>
              <a:gd name="connsiteY88" fmla="*/ 5682611 h 5753325"/>
              <a:gd name="connsiteX89" fmla="*/ 1679313 w 6506836"/>
              <a:gd name="connsiteY89" fmla="*/ 5672360 h 5753325"/>
              <a:gd name="connsiteX90" fmla="*/ 1646933 w 6506836"/>
              <a:gd name="connsiteY90" fmla="*/ 5666227 h 5753325"/>
              <a:gd name="connsiteX91" fmla="*/ 1610055 w 6506836"/>
              <a:gd name="connsiteY91" fmla="*/ 5673643 h 5753325"/>
              <a:gd name="connsiteX92" fmla="*/ 1437641 w 6506836"/>
              <a:gd name="connsiteY92" fmla="*/ 5723266 h 5753325"/>
              <a:gd name="connsiteX93" fmla="*/ 1332869 w 6506836"/>
              <a:gd name="connsiteY93" fmla="*/ 5744752 h 5753325"/>
              <a:gd name="connsiteX94" fmla="*/ 1290525 w 6506836"/>
              <a:gd name="connsiteY94" fmla="*/ 5740036 h 5753325"/>
              <a:gd name="connsiteX95" fmla="*/ 1233107 w 6506836"/>
              <a:gd name="connsiteY95" fmla="*/ 5742106 h 5753325"/>
              <a:gd name="connsiteX96" fmla="*/ 1214532 w 6506836"/>
              <a:gd name="connsiteY96" fmla="*/ 5753325 h 5753325"/>
              <a:gd name="connsiteX97" fmla="*/ 1199955 w 6506836"/>
              <a:gd name="connsiteY97" fmla="*/ 5744831 h 5753325"/>
              <a:gd name="connsiteX98" fmla="*/ 1162337 w 6506836"/>
              <a:gd name="connsiteY98" fmla="*/ 5738048 h 5753325"/>
              <a:gd name="connsiteX99" fmla="*/ 1053457 w 6506836"/>
              <a:gd name="connsiteY99" fmla="*/ 5688676 h 5753325"/>
              <a:gd name="connsiteX100" fmla="*/ 1025798 w 6506836"/>
              <a:gd name="connsiteY100" fmla="*/ 5673166 h 5753325"/>
              <a:gd name="connsiteX101" fmla="*/ 947900 w 6506836"/>
              <a:gd name="connsiteY101" fmla="*/ 5657848 h 5753325"/>
              <a:gd name="connsiteX102" fmla="*/ 815627 w 6506836"/>
              <a:gd name="connsiteY102" fmla="*/ 5642557 h 5753325"/>
              <a:gd name="connsiteX103" fmla="*/ 788251 w 6506836"/>
              <a:gd name="connsiteY103" fmla="*/ 5637065 h 5753325"/>
              <a:gd name="connsiteX104" fmla="*/ 767822 w 6506836"/>
              <a:gd name="connsiteY104" fmla="*/ 5623450 h 5753325"/>
              <a:gd name="connsiteX105" fmla="*/ 765791 w 6506836"/>
              <a:gd name="connsiteY105" fmla="*/ 5612539 h 5753325"/>
              <a:gd name="connsiteX106" fmla="*/ 751230 w 6506836"/>
              <a:gd name="connsiteY106" fmla="*/ 5608092 h 5753325"/>
              <a:gd name="connsiteX107" fmla="*/ 748008 w 6506836"/>
              <a:gd name="connsiteY107" fmla="*/ 5605052 h 5753325"/>
              <a:gd name="connsiteX108" fmla="*/ 728871 w 6506836"/>
              <a:gd name="connsiteY108" fmla="*/ 5589469 h 5753325"/>
              <a:gd name="connsiteX109" fmla="*/ 671898 w 6506836"/>
              <a:gd name="connsiteY109" fmla="*/ 5602363 h 5753325"/>
              <a:gd name="connsiteX110" fmla="*/ 615065 w 6506836"/>
              <a:gd name="connsiteY110" fmla="*/ 5580257 h 5753325"/>
              <a:gd name="connsiteX111" fmla="*/ 355785 w 6506836"/>
              <a:gd name="connsiteY111" fmla="*/ 5514383 h 5753325"/>
              <a:gd name="connsiteX112" fmla="*/ 102269 w 6506836"/>
              <a:gd name="connsiteY112" fmla="*/ 5524347 h 5753325"/>
              <a:gd name="connsiteX113" fmla="*/ 13160 w 6506836"/>
              <a:gd name="connsiteY113" fmla="*/ 5514159 h 5753325"/>
              <a:gd name="connsiteX114" fmla="*/ 0 w 6506836"/>
              <a:gd name="connsiteY114" fmla="*/ 5511735 h 5753325"/>
              <a:gd name="connsiteX115" fmla="*/ 0 w 6506836"/>
              <a:gd name="connsiteY115" fmla="*/ 0 h 5753325"/>
              <a:gd name="connsiteX0" fmla="*/ 0 w 6492864"/>
              <a:gd name="connsiteY0" fmla="*/ 0 h 5753325"/>
              <a:gd name="connsiteX1" fmla="*/ 6438980 w 6492864"/>
              <a:gd name="connsiteY1" fmla="*/ 0 h 5753325"/>
              <a:gd name="connsiteX2" fmla="*/ 6439047 w 6492864"/>
              <a:gd name="connsiteY2" fmla="*/ 147 h 5753325"/>
              <a:gd name="connsiteX3" fmla="*/ 6443456 w 6492864"/>
              <a:gd name="connsiteY3" fmla="*/ 130105 h 5753325"/>
              <a:gd name="connsiteX4" fmla="*/ 6447632 w 6492864"/>
              <a:gd name="connsiteY4" fmla="*/ 170016 h 5753325"/>
              <a:gd name="connsiteX5" fmla="*/ 6465936 w 6492864"/>
              <a:gd name="connsiteY5" fmla="*/ 274847 h 5753325"/>
              <a:gd name="connsiteX6" fmla="*/ 6488360 w 6492864"/>
              <a:gd name="connsiteY6" fmla="*/ 535865 h 5753325"/>
              <a:gd name="connsiteX7" fmla="*/ 6492864 w 6492864"/>
              <a:gd name="connsiteY7" fmla="*/ 615799 h 5753325"/>
              <a:gd name="connsiteX8" fmla="*/ 6459988 w 6492864"/>
              <a:gd name="connsiteY8" fmla="*/ 707628 h 5753325"/>
              <a:gd name="connsiteX9" fmla="*/ 6453989 w 6492864"/>
              <a:gd name="connsiteY9" fmla="*/ 711876 h 5753325"/>
              <a:gd name="connsiteX10" fmla="*/ 6453209 w 6492864"/>
              <a:gd name="connsiteY10" fmla="*/ 719127 h 5753325"/>
              <a:gd name="connsiteX11" fmla="*/ 6457662 w 6492864"/>
              <a:gd name="connsiteY11" fmla="*/ 723331 h 5753325"/>
              <a:gd name="connsiteX12" fmla="*/ 6447445 w 6492864"/>
              <a:gd name="connsiteY12" fmla="*/ 780003 h 5753325"/>
              <a:gd name="connsiteX13" fmla="*/ 6426552 w 6492864"/>
              <a:gd name="connsiteY13" fmla="*/ 845805 h 5753325"/>
              <a:gd name="connsiteX14" fmla="*/ 6434072 w 6492864"/>
              <a:gd name="connsiteY14" fmla="*/ 910733 h 5753325"/>
              <a:gd name="connsiteX15" fmla="*/ 6432570 w 6492864"/>
              <a:gd name="connsiteY15" fmla="*/ 983394 h 5753325"/>
              <a:gd name="connsiteX16" fmla="*/ 6431878 w 6492864"/>
              <a:gd name="connsiteY16" fmla="*/ 1026728 h 5753325"/>
              <a:gd name="connsiteX17" fmla="*/ 6414269 w 6492864"/>
              <a:gd name="connsiteY17" fmla="*/ 1151111 h 5753325"/>
              <a:gd name="connsiteX18" fmla="*/ 6371722 w 6492864"/>
              <a:gd name="connsiteY18" fmla="*/ 1318080 h 5753325"/>
              <a:gd name="connsiteX19" fmla="*/ 6356023 w 6492864"/>
              <a:gd name="connsiteY19" fmla="*/ 1356227 h 5753325"/>
              <a:gd name="connsiteX20" fmla="*/ 6356157 w 6492864"/>
              <a:gd name="connsiteY20" fmla="*/ 1361967 h 5753325"/>
              <a:gd name="connsiteX21" fmla="*/ 6350613 w 6492864"/>
              <a:gd name="connsiteY21" fmla="*/ 1393569 h 5753325"/>
              <a:gd name="connsiteX22" fmla="*/ 6357062 w 6492864"/>
              <a:gd name="connsiteY22" fmla="*/ 1444071 h 5753325"/>
              <a:gd name="connsiteX23" fmla="*/ 6364832 w 6492864"/>
              <a:gd name="connsiteY23" fmla="*/ 1478763 h 5753325"/>
              <a:gd name="connsiteX24" fmla="*/ 6369745 w 6492864"/>
              <a:gd name="connsiteY24" fmla="*/ 1495680 h 5753325"/>
              <a:gd name="connsiteX25" fmla="*/ 6370898 w 6492864"/>
              <a:gd name="connsiteY25" fmla="*/ 1513331 h 5753325"/>
              <a:gd name="connsiteX26" fmla="*/ 6368801 w 6492864"/>
              <a:gd name="connsiteY26" fmla="*/ 1527414 h 5753325"/>
              <a:gd name="connsiteX27" fmla="*/ 6359177 w 6492864"/>
              <a:gd name="connsiteY27" fmla="*/ 1639513 h 5753325"/>
              <a:gd name="connsiteX28" fmla="*/ 6299489 w 6492864"/>
              <a:gd name="connsiteY28" fmla="*/ 1784860 h 5753325"/>
              <a:gd name="connsiteX29" fmla="*/ 6267878 w 6492864"/>
              <a:gd name="connsiteY29" fmla="*/ 1858572 h 5753325"/>
              <a:gd name="connsiteX30" fmla="*/ 6251146 w 6492864"/>
              <a:gd name="connsiteY30" fmla="*/ 1926167 h 5753325"/>
              <a:gd name="connsiteX31" fmla="*/ 6210686 w 6492864"/>
              <a:gd name="connsiteY31" fmla="*/ 2014834 h 5753325"/>
              <a:gd name="connsiteX32" fmla="*/ 6106652 w 6492864"/>
              <a:gd name="connsiteY32" fmla="*/ 2150572 h 5753325"/>
              <a:gd name="connsiteX33" fmla="*/ 6097813 w 6492864"/>
              <a:gd name="connsiteY33" fmla="*/ 2172208 h 5753325"/>
              <a:gd name="connsiteX34" fmla="*/ 6095990 w 6492864"/>
              <a:gd name="connsiteY34" fmla="*/ 2181185 h 5753325"/>
              <a:gd name="connsiteX35" fmla="*/ 6090126 w 6492864"/>
              <a:gd name="connsiteY35" fmla="*/ 2192533 h 5753325"/>
              <a:gd name="connsiteX36" fmla="*/ 6089503 w 6492864"/>
              <a:gd name="connsiteY36" fmla="*/ 2192543 h 5753325"/>
              <a:gd name="connsiteX37" fmla="*/ 6084946 w 6492864"/>
              <a:gd name="connsiteY37" fmla="*/ 2203694 h 5753325"/>
              <a:gd name="connsiteX38" fmla="*/ 5987861 w 6492864"/>
              <a:gd name="connsiteY38" fmla="*/ 2304868 h 5753325"/>
              <a:gd name="connsiteX39" fmla="*/ 5973439 w 6492864"/>
              <a:gd name="connsiteY39" fmla="*/ 2385635 h 5753325"/>
              <a:gd name="connsiteX40" fmla="*/ 5916727 w 6492864"/>
              <a:gd name="connsiteY40" fmla="*/ 2458777 h 5753325"/>
              <a:gd name="connsiteX41" fmla="*/ 5856524 w 6492864"/>
              <a:gd name="connsiteY41" fmla="*/ 2583281 h 5753325"/>
              <a:gd name="connsiteX42" fmla="*/ 5838091 w 6492864"/>
              <a:gd name="connsiteY42" fmla="*/ 2753474 h 5753325"/>
              <a:gd name="connsiteX43" fmla="*/ 5777471 w 6492864"/>
              <a:gd name="connsiteY43" fmla="*/ 2901570 h 5753325"/>
              <a:gd name="connsiteX44" fmla="*/ 5723992 w 6492864"/>
              <a:gd name="connsiteY44" fmla="*/ 2998752 h 5753325"/>
              <a:gd name="connsiteX45" fmla="*/ 5557886 w 6492864"/>
              <a:gd name="connsiteY45" fmla="*/ 3329735 h 5753325"/>
              <a:gd name="connsiteX46" fmla="*/ 5471501 w 6492864"/>
              <a:gd name="connsiteY46" fmla="*/ 3462221 h 5753325"/>
              <a:gd name="connsiteX47" fmla="*/ 5465154 w 6492864"/>
              <a:gd name="connsiteY47" fmla="*/ 3541065 h 5753325"/>
              <a:gd name="connsiteX48" fmla="*/ 5437889 w 6492864"/>
              <a:gd name="connsiteY48" fmla="*/ 3559927 h 5753325"/>
              <a:gd name="connsiteX49" fmla="*/ 5432770 w 6492864"/>
              <a:gd name="connsiteY49" fmla="*/ 3562948 h 5753325"/>
              <a:gd name="connsiteX50" fmla="*/ 5406795 w 6492864"/>
              <a:gd name="connsiteY50" fmla="*/ 3578594 h 5753325"/>
              <a:gd name="connsiteX51" fmla="*/ 5381495 w 6492864"/>
              <a:gd name="connsiteY51" fmla="*/ 3599883 h 5753325"/>
              <a:gd name="connsiteX52" fmla="*/ 5363689 w 6492864"/>
              <a:gd name="connsiteY52" fmla="*/ 3633299 h 5753325"/>
              <a:gd name="connsiteX53" fmla="*/ 5291870 w 6492864"/>
              <a:gd name="connsiteY53" fmla="*/ 3799039 h 5753325"/>
              <a:gd name="connsiteX54" fmla="*/ 5241600 w 6492864"/>
              <a:gd name="connsiteY54" fmla="*/ 3894238 h 5753325"/>
              <a:gd name="connsiteX55" fmla="*/ 5211041 w 6492864"/>
              <a:gd name="connsiteY55" fmla="*/ 3924184 h 5753325"/>
              <a:gd name="connsiteX56" fmla="*/ 5176073 w 6492864"/>
              <a:gd name="connsiteY56" fmla="*/ 3970179 h 5753325"/>
              <a:gd name="connsiteX57" fmla="*/ 5172826 w 6492864"/>
              <a:gd name="connsiteY57" fmla="*/ 3991773 h 5753325"/>
              <a:gd name="connsiteX58" fmla="*/ 5157053 w 6492864"/>
              <a:gd name="connsiteY58" fmla="*/ 3997708 h 5753325"/>
              <a:gd name="connsiteX59" fmla="*/ 5127922 w 6492864"/>
              <a:gd name="connsiteY59" fmla="*/ 4022660 h 5753325"/>
              <a:gd name="connsiteX60" fmla="*/ 5020872 w 6492864"/>
              <a:gd name="connsiteY60" fmla="*/ 4075951 h 5753325"/>
              <a:gd name="connsiteX61" fmla="*/ 4991410 w 6492864"/>
              <a:gd name="connsiteY61" fmla="*/ 4087598 h 5753325"/>
              <a:gd name="connsiteX62" fmla="*/ 4930112 w 6492864"/>
              <a:gd name="connsiteY62" fmla="*/ 4138459 h 5753325"/>
              <a:gd name="connsiteX63" fmla="*/ 4834224 w 6492864"/>
              <a:gd name="connsiteY63" fmla="*/ 4231643 h 5753325"/>
              <a:gd name="connsiteX64" fmla="*/ 4812599 w 6492864"/>
              <a:gd name="connsiteY64" fmla="*/ 4249449 h 5753325"/>
              <a:gd name="connsiteX65" fmla="*/ 4789188 w 6492864"/>
              <a:gd name="connsiteY65" fmla="*/ 4256678 h 5753325"/>
              <a:gd name="connsiteX66" fmla="*/ 4779554 w 6492864"/>
              <a:gd name="connsiteY66" fmla="*/ 4251313 h 5753325"/>
              <a:gd name="connsiteX67" fmla="*/ 4766885 w 6492864"/>
              <a:gd name="connsiteY67" fmla="*/ 4259812 h 5753325"/>
              <a:gd name="connsiteX68" fmla="*/ 4762510 w 6492864"/>
              <a:gd name="connsiteY68" fmla="*/ 4260383 h 5753325"/>
              <a:gd name="connsiteX69" fmla="*/ 4738416 w 6492864"/>
              <a:gd name="connsiteY69" fmla="*/ 4265355 h 5753325"/>
              <a:gd name="connsiteX70" fmla="*/ 4712007 w 6492864"/>
              <a:gd name="connsiteY70" fmla="*/ 4317892 h 5753325"/>
              <a:gd name="connsiteX71" fmla="*/ 4658930 w 6492864"/>
              <a:gd name="connsiteY71" fmla="*/ 4348041 h 5753325"/>
              <a:gd name="connsiteX72" fmla="*/ 4443526 w 6492864"/>
              <a:gd name="connsiteY72" fmla="*/ 4507851 h 5753325"/>
              <a:gd name="connsiteX73" fmla="*/ 4289766 w 6492864"/>
              <a:gd name="connsiteY73" fmla="*/ 4711450 h 5753325"/>
              <a:gd name="connsiteX74" fmla="*/ 4150870 w 6492864"/>
              <a:gd name="connsiteY74" fmla="*/ 4818480 h 5753325"/>
              <a:gd name="connsiteX75" fmla="*/ 4006639 w 6492864"/>
              <a:gd name="connsiteY75" fmla="*/ 4933815 h 5753325"/>
              <a:gd name="connsiteX76" fmla="*/ 3298210 w 6492864"/>
              <a:gd name="connsiteY76" fmla="*/ 5070790 h 5753325"/>
              <a:gd name="connsiteX77" fmla="*/ 2947678 w 6492864"/>
              <a:gd name="connsiteY77" fmla="*/ 5117869 h 5753325"/>
              <a:gd name="connsiteX78" fmla="*/ 2822169 w 6492864"/>
              <a:gd name="connsiteY78" fmla="*/ 5129396 h 5753325"/>
              <a:gd name="connsiteX79" fmla="*/ 2538773 w 6492864"/>
              <a:gd name="connsiteY79" fmla="*/ 5313397 h 5753325"/>
              <a:gd name="connsiteX80" fmla="*/ 2014500 w 6492864"/>
              <a:gd name="connsiteY80" fmla="*/ 5519744 h 5753325"/>
              <a:gd name="connsiteX81" fmla="*/ 1934391 w 6492864"/>
              <a:gd name="connsiteY81" fmla="*/ 5591335 h 5753325"/>
              <a:gd name="connsiteX82" fmla="*/ 1892550 w 6492864"/>
              <a:gd name="connsiteY82" fmla="*/ 5649708 h 5753325"/>
              <a:gd name="connsiteX83" fmla="*/ 1854769 w 6492864"/>
              <a:gd name="connsiteY83" fmla="*/ 5647691 h 5753325"/>
              <a:gd name="connsiteX84" fmla="*/ 1809461 w 6492864"/>
              <a:gd name="connsiteY84" fmla="*/ 5648628 h 5753325"/>
              <a:gd name="connsiteX85" fmla="*/ 1745150 w 6492864"/>
              <a:gd name="connsiteY85" fmla="*/ 5693879 h 5753325"/>
              <a:gd name="connsiteX86" fmla="*/ 1713375 w 6492864"/>
              <a:gd name="connsiteY86" fmla="*/ 5684672 h 5753325"/>
              <a:gd name="connsiteX87" fmla="*/ 1707808 w 6492864"/>
              <a:gd name="connsiteY87" fmla="*/ 5682611 h 5753325"/>
              <a:gd name="connsiteX88" fmla="*/ 1679313 w 6492864"/>
              <a:gd name="connsiteY88" fmla="*/ 5672360 h 5753325"/>
              <a:gd name="connsiteX89" fmla="*/ 1646933 w 6492864"/>
              <a:gd name="connsiteY89" fmla="*/ 5666227 h 5753325"/>
              <a:gd name="connsiteX90" fmla="*/ 1610055 w 6492864"/>
              <a:gd name="connsiteY90" fmla="*/ 5673643 h 5753325"/>
              <a:gd name="connsiteX91" fmla="*/ 1437641 w 6492864"/>
              <a:gd name="connsiteY91" fmla="*/ 5723266 h 5753325"/>
              <a:gd name="connsiteX92" fmla="*/ 1332869 w 6492864"/>
              <a:gd name="connsiteY92" fmla="*/ 5744752 h 5753325"/>
              <a:gd name="connsiteX93" fmla="*/ 1290525 w 6492864"/>
              <a:gd name="connsiteY93" fmla="*/ 5740036 h 5753325"/>
              <a:gd name="connsiteX94" fmla="*/ 1233107 w 6492864"/>
              <a:gd name="connsiteY94" fmla="*/ 5742106 h 5753325"/>
              <a:gd name="connsiteX95" fmla="*/ 1214532 w 6492864"/>
              <a:gd name="connsiteY95" fmla="*/ 5753325 h 5753325"/>
              <a:gd name="connsiteX96" fmla="*/ 1199955 w 6492864"/>
              <a:gd name="connsiteY96" fmla="*/ 5744831 h 5753325"/>
              <a:gd name="connsiteX97" fmla="*/ 1162337 w 6492864"/>
              <a:gd name="connsiteY97" fmla="*/ 5738048 h 5753325"/>
              <a:gd name="connsiteX98" fmla="*/ 1053457 w 6492864"/>
              <a:gd name="connsiteY98" fmla="*/ 5688676 h 5753325"/>
              <a:gd name="connsiteX99" fmla="*/ 1025798 w 6492864"/>
              <a:gd name="connsiteY99" fmla="*/ 5673166 h 5753325"/>
              <a:gd name="connsiteX100" fmla="*/ 947900 w 6492864"/>
              <a:gd name="connsiteY100" fmla="*/ 5657848 h 5753325"/>
              <a:gd name="connsiteX101" fmla="*/ 815627 w 6492864"/>
              <a:gd name="connsiteY101" fmla="*/ 5642557 h 5753325"/>
              <a:gd name="connsiteX102" fmla="*/ 788251 w 6492864"/>
              <a:gd name="connsiteY102" fmla="*/ 5637065 h 5753325"/>
              <a:gd name="connsiteX103" fmla="*/ 767822 w 6492864"/>
              <a:gd name="connsiteY103" fmla="*/ 5623450 h 5753325"/>
              <a:gd name="connsiteX104" fmla="*/ 765791 w 6492864"/>
              <a:gd name="connsiteY104" fmla="*/ 5612539 h 5753325"/>
              <a:gd name="connsiteX105" fmla="*/ 751230 w 6492864"/>
              <a:gd name="connsiteY105" fmla="*/ 5608092 h 5753325"/>
              <a:gd name="connsiteX106" fmla="*/ 748008 w 6492864"/>
              <a:gd name="connsiteY106" fmla="*/ 5605052 h 5753325"/>
              <a:gd name="connsiteX107" fmla="*/ 728871 w 6492864"/>
              <a:gd name="connsiteY107" fmla="*/ 5589469 h 5753325"/>
              <a:gd name="connsiteX108" fmla="*/ 671898 w 6492864"/>
              <a:gd name="connsiteY108" fmla="*/ 5602363 h 5753325"/>
              <a:gd name="connsiteX109" fmla="*/ 615065 w 6492864"/>
              <a:gd name="connsiteY109" fmla="*/ 5580257 h 5753325"/>
              <a:gd name="connsiteX110" fmla="*/ 355785 w 6492864"/>
              <a:gd name="connsiteY110" fmla="*/ 5514383 h 5753325"/>
              <a:gd name="connsiteX111" fmla="*/ 102269 w 6492864"/>
              <a:gd name="connsiteY111" fmla="*/ 5524347 h 5753325"/>
              <a:gd name="connsiteX112" fmla="*/ 13160 w 6492864"/>
              <a:gd name="connsiteY112" fmla="*/ 5514159 h 5753325"/>
              <a:gd name="connsiteX113" fmla="*/ 0 w 6492864"/>
              <a:gd name="connsiteY113" fmla="*/ 5511735 h 5753325"/>
              <a:gd name="connsiteX114" fmla="*/ 0 w 6492864"/>
              <a:gd name="connsiteY114" fmla="*/ 0 h 5753325"/>
              <a:gd name="connsiteX0" fmla="*/ 0 w 6492864"/>
              <a:gd name="connsiteY0" fmla="*/ 0 h 5753325"/>
              <a:gd name="connsiteX1" fmla="*/ 6438980 w 6492864"/>
              <a:gd name="connsiteY1" fmla="*/ 0 h 5753325"/>
              <a:gd name="connsiteX2" fmla="*/ 6439047 w 6492864"/>
              <a:gd name="connsiteY2" fmla="*/ 147 h 5753325"/>
              <a:gd name="connsiteX3" fmla="*/ 6443456 w 6492864"/>
              <a:gd name="connsiteY3" fmla="*/ 130105 h 5753325"/>
              <a:gd name="connsiteX4" fmla="*/ 6447632 w 6492864"/>
              <a:gd name="connsiteY4" fmla="*/ 170016 h 5753325"/>
              <a:gd name="connsiteX5" fmla="*/ 6396598 w 6492864"/>
              <a:gd name="connsiteY5" fmla="*/ 274847 h 5753325"/>
              <a:gd name="connsiteX6" fmla="*/ 6488360 w 6492864"/>
              <a:gd name="connsiteY6" fmla="*/ 535865 h 5753325"/>
              <a:gd name="connsiteX7" fmla="*/ 6492864 w 6492864"/>
              <a:gd name="connsiteY7" fmla="*/ 615799 h 5753325"/>
              <a:gd name="connsiteX8" fmla="*/ 6459988 w 6492864"/>
              <a:gd name="connsiteY8" fmla="*/ 707628 h 5753325"/>
              <a:gd name="connsiteX9" fmla="*/ 6453989 w 6492864"/>
              <a:gd name="connsiteY9" fmla="*/ 711876 h 5753325"/>
              <a:gd name="connsiteX10" fmla="*/ 6453209 w 6492864"/>
              <a:gd name="connsiteY10" fmla="*/ 719127 h 5753325"/>
              <a:gd name="connsiteX11" fmla="*/ 6457662 w 6492864"/>
              <a:gd name="connsiteY11" fmla="*/ 723331 h 5753325"/>
              <a:gd name="connsiteX12" fmla="*/ 6447445 w 6492864"/>
              <a:gd name="connsiteY12" fmla="*/ 780003 h 5753325"/>
              <a:gd name="connsiteX13" fmla="*/ 6426552 w 6492864"/>
              <a:gd name="connsiteY13" fmla="*/ 845805 h 5753325"/>
              <a:gd name="connsiteX14" fmla="*/ 6434072 w 6492864"/>
              <a:gd name="connsiteY14" fmla="*/ 910733 h 5753325"/>
              <a:gd name="connsiteX15" fmla="*/ 6432570 w 6492864"/>
              <a:gd name="connsiteY15" fmla="*/ 983394 h 5753325"/>
              <a:gd name="connsiteX16" fmla="*/ 6431878 w 6492864"/>
              <a:gd name="connsiteY16" fmla="*/ 1026728 h 5753325"/>
              <a:gd name="connsiteX17" fmla="*/ 6414269 w 6492864"/>
              <a:gd name="connsiteY17" fmla="*/ 1151111 h 5753325"/>
              <a:gd name="connsiteX18" fmla="*/ 6371722 w 6492864"/>
              <a:gd name="connsiteY18" fmla="*/ 1318080 h 5753325"/>
              <a:gd name="connsiteX19" fmla="*/ 6356023 w 6492864"/>
              <a:gd name="connsiteY19" fmla="*/ 1356227 h 5753325"/>
              <a:gd name="connsiteX20" fmla="*/ 6356157 w 6492864"/>
              <a:gd name="connsiteY20" fmla="*/ 1361967 h 5753325"/>
              <a:gd name="connsiteX21" fmla="*/ 6350613 w 6492864"/>
              <a:gd name="connsiteY21" fmla="*/ 1393569 h 5753325"/>
              <a:gd name="connsiteX22" fmla="*/ 6357062 w 6492864"/>
              <a:gd name="connsiteY22" fmla="*/ 1444071 h 5753325"/>
              <a:gd name="connsiteX23" fmla="*/ 6364832 w 6492864"/>
              <a:gd name="connsiteY23" fmla="*/ 1478763 h 5753325"/>
              <a:gd name="connsiteX24" fmla="*/ 6369745 w 6492864"/>
              <a:gd name="connsiteY24" fmla="*/ 1495680 h 5753325"/>
              <a:gd name="connsiteX25" fmla="*/ 6370898 w 6492864"/>
              <a:gd name="connsiteY25" fmla="*/ 1513331 h 5753325"/>
              <a:gd name="connsiteX26" fmla="*/ 6368801 w 6492864"/>
              <a:gd name="connsiteY26" fmla="*/ 1527414 h 5753325"/>
              <a:gd name="connsiteX27" fmla="*/ 6359177 w 6492864"/>
              <a:gd name="connsiteY27" fmla="*/ 1639513 h 5753325"/>
              <a:gd name="connsiteX28" fmla="*/ 6299489 w 6492864"/>
              <a:gd name="connsiteY28" fmla="*/ 1784860 h 5753325"/>
              <a:gd name="connsiteX29" fmla="*/ 6267878 w 6492864"/>
              <a:gd name="connsiteY29" fmla="*/ 1858572 h 5753325"/>
              <a:gd name="connsiteX30" fmla="*/ 6251146 w 6492864"/>
              <a:gd name="connsiteY30" fmla="*/ 1926167 h 5753325"/>
              <a:gd name="connsiteX31" fmla="*/ 6210686 w 6492864"/>
              <a:gd name="connsiteY31" fmla="*/ 2014834 h 5753325"/>
              <a:gd name="connsiteX32" fmla="*/ 6106652 w 6492864"/>
              <a:gd name="connsiteY32" fmla="*/ 2150572 h 5753325"/>
              <a:gd name="connsiteX33" fmla="*/ 6097813 w 6492864"/>
              <a:gd name="connsiteY33" fmla="*/ 2172208 h 5753325"/>
              <a:gd name="connsiteX34" fmla="*/ 6095990 w 6492864"/>
              <a:gd name="connsiteY34" fmla="*/ 2181185 h 5753325"/>
              <a:gd name="connsiteX35" fmla="*/ 6090126 w 6492864"/>
              <a:gd name="connsiteY35" fmla="*/ 2192533 h 5753325"/>
              <a:gd name="connsiteX36" fmla="*/ 6089503 w 6492864"/>
              <a:gd name="connsiteY36" fmla="*/ 2192543 h 5753325"/>
              <a:gd name="connsiteX37" fmla="*/ 6084946 w 6492864"/>
              <a:gd name="connsiteY37" fmla="*/ 2203694 h 5753325"/>
              <a:gd name="connsiteX38" fmla="*/ 5987861 w 6492864"/>
              <a:gd name="connsiteY38" fmla="*/ 2304868 h 5753325"/>
              <a:gd name="connsiteX39" fmla="*/ 5973439 w 6492864"/>
              <a:gd name="connsiteY39" fmla="*/ 2385635 h 5753325"/>
              <a:gd name="connsiteX40" fmla="*/ 5916727 w 6492864"/>
              <a:gd name="connsiteY40" fmla="*/ 2458777 h 5753325"/>
              <a:gd name="connsiteX41" fmla="*/ 5856524 w 6492864"/>
              <a:gd name="connsiteY41" fmla="*/ 2583281 h 5753325"/>
              <a:gd name="connsiteX42" fmla="*/ 5838091 w 6492864"/>
              <a:gd name="connsiteY42" fmla="*/ 2753474 h 5753325"/>
              <a:gd name="connsiteX43" fmla="*/ 5777471 w 6492864"/>
              <a:gd name="connsiteY43" fmla="*/ 2901570 h 5753325"/>
              <a:gd name="connsiteX44" fmla="*/ 5723992 w 6492864"/>
              <a:gd name="connsiteY44" fmla="*/ 2998752 h 5753325"/>
              <a:gd name="connsiteX45" fmla="*/ 5557886 w 6492864"/>
              <a:gd name="connsiteY45" fmla="*/ 3329735 h 5753325"/>
              <a:gd name="connsiteX46" fmla="*/ 5471501 w 6492864"/>
              <a:gd name="connsiteY46" fmla="*/ 3462221 h 5753325"/>
              <a:gd name="connsiteX47" fmla="*/ 5465154 w 6492864"/>
              <a:gd name="connsiteY47" fmla="*/ 3541065 h 5753325"/>
              <a:gd name="connsiteX48" fmla="*/ 5437889 w 6492864"/>
              <a:gd name="connsiteY48" fmla="*/ 3559927 h 5753325"/>
              <a:gd name="connsiteX49" fmla="*/ 5432770 w 6492864"/>
              <a:gd name="connsiteY49" fmla="*/ 3562948 h 5753325"/>
              <a:gd name="connsiteX50" fmla="*/ 5406795 w 6492864"/>
              <a:gd name="connsiteY50" fmla="*/ 3578594 h 5753325"/>
              <a:gd name="connsiteX51" fmla="*/ 5381495 w 6492864"/>
              <a:gd name="connsiteY51" fmla="*/ 3599883 h 5753325"/>
              <a:gd name="connsiteX52" fmla="*/ 5363689 w 6492864"/>
              <a:gd name="connsiteY52" fmla="*/ 3633299 h 5753325"/>
              <a:gd name="connsiteX53" fmla="*/ 5291870 w 6492864"/>
              <a:gd name="connsiteY53" fmla="*/ 3799039 h 5753325"/>
              <a:gd name="connsiteX54" fmla="*/ 5241600 w 6492864"/>
              <a:gd name="connsiteY54" fmla="*/ 3894238 h 5753325"/>
              <a:gd name="connsiteX55" fmla="*/ 5211041 w 6492864"/>
              <a:gd name="connsiteY55" fmla="*/ 3924184 h 5753325"/>
              <a:gd name="connsiteX56" fmla="*/ 5176073 w 6492864"/>
              <a:gd name="connsiteY56" fmla="*/ 3970179 h 5753325"/>
              <a:gd name="connsiteX57" fmla="*/ 5172826 w 6492864"/>
              <a:gd name="connsiteY57" fmla="*/ 3991773 h 5753325"/>
              <a:gd name="connsiteX58" fmla="*/ 5157053 w 6492864"/>
              <a:gd name="connsiteY58" fmla="*/ 3997708 h 5753325"/>
              <a:gd name="connsiteX59" fmla="*/ 5127922 w 6492864"/>
              <a:gd name="connsiteY59" fmla="*/ 4022660 h 5753325"/>
              <a:gd name="connsiteX60" fmla="*/ 5020872 w 6492864"/>
              <a:gd name="connsiteY60" fmla="*/ 4075951 h 5753325"/>
              <a:gd name="connsiteX61" fmla="*/ 4991410 w 6492864"/>
              <a:gd name="connsiteY61" fmla="*/ 4087598 h 5753325"/>
              <a:gd name="connsiteX62" fmla="*/ 4930112 w 6492864"/>
              <a:gd name="connsiteY62" fmla="*/ 4138459 h 5753325"/>
              <a:gd name="connsiteX63" fmla="*/ 4834224 w 6492864"/>
              <a:gd name="connsiteY63" fmla="*/ 4231643 h 5753325"/>
              <a:gd name="connsiteX64" fmla="*/ 4812599 w 6492864"/>
              <a:gd name="connsiteY64" fmla="*/ 4249449 h 5753325"/>
              <a:gd name="connsiteX65" fmla="*/ 4789188 w 6492864"/>
              <a:gd name="connsiteY65" fmla="*/ 4256678 h 5753325"/>
              <a:gd name="connsiteX66" fmla="*/ 4779554 w 6492864"/>
              <a:gd name="connsiteY66" fmla="*/ 4251313 h 5753325"/>
              <a:gd name="connsiteX67" fmla="*/ 4766885 w 6492864"/>
              <a:gd name="connsiteY67" fmla="*/ 4259812 h 5753325"/>
              <a:gd name="connsiteX68" fmla="*/ 4762510 w 6492864"/>
              <a:gd name="connsiteY68" fmla="*/ 4260383 h 5753325"/>
              <a:gd name="connsiteX69" fmla="*/ 4738416 w 6492864"/>
              <a:gd name="connsiteY69" fmla="*/ 4265355 h 5753325"/>
              <a:gd name="connsiteX70" fmla="*/ 4712007 w 6492864"/>
              <a:gd name="connsiteY70" fmla="*/ 4317892 h 5753325"/>
              <a:gd name="connsiteX71" fmla="*/ 4658930 w 6492864"/>
              <a:gd name="connsiteY71" fmla="*/ 4348041 h 5753325"/>
              <a:gd name="connsiteX72" fmla="*/ 4443526 w 6492864"/>
              <a:gd name="connsiteY72" fmla="*/ 4507851 h 5753325"/>
              <a:gd name="connsiteX73" fmla="*/ 4289766 w 6492864"/>
              <a:gd name="connsiteY73" fmla="*/ 4711450 h 5753325"/>
              <a:gd name="connsiteX74" fmla="*/ 4150870 w 6492864"/>
              <a:gd name="connsiteY74" fmla="*/ 4818480 h 5753325"/>
              <a:gd name="connsiteX75" fmla="*/ 4006639 w 6492864"/>
              <a:gd name="connsiteY75" fmla="*/ 4933815 h 5753325"/>
              <a:gd name="connsiteX76" fmla="*/ 3298210 w 6492864"/>
              <a:gd name="connsiteY76" fmla="*/ 5070790 h 5753325"/>
              <a:gd name="connsiteX77" fmla="*/ 2947678 w 6492864"/>
              <a:gd name="connsiteY77" fmla="*/ 5117869 h 5753325"/>
              <a:gd name="connsiteX78" fmla="*/ 2822169 w 6492864"/>
              <a:gd name="connsiteY78" fmla="*/ 5129396 h 5753325"/>
              <a:gd name="connsiteX79" fmla="*/ 2538773 w 6492864"/>
              <a:gd name="connsiteY79" fmla="*/ 5313397 h 5753325"/>
              <a:gd name="connsiteX80" fmla="*/ 2014500 w 6492864"/>
              <a:gd name="connsiteY80" fmla="*/ 5519744 h 5753325"/>
              <a:gd name="connsiteX81" fmla="*/ 1934391 w 6492864"/>
              <a:gd name="connsiteY81" fmla="*/ 5591335 h 5753325"/>
              <a:gd name="connsiteX82" fmla="*/ 1892550 w 6492864"/>
              <a:gd name="connsiteY82" fmla="*/ 5649708 h 5753325"/>
              <a:gd name="connsiteX83" fmla="*/ 1854769 w 6492864"/>
              <a:gd name="connsiteY83" fmla="*/ 5647691 h 5753325"/>
              <a:gd name="connsiteX84" fmla="*/ 1809461 w 6492864"/>
              <a:gd name="connsiteY84" fmla="*/ 5648628 h 5753325"/>
              <a:gd name="connsiteX85" fmla="*/ 1745150 w 6492864"/>
              <a:gd name="connsiteY85" fmla="*/ 5693879 h 5753325"/>
              <a:gd name="connsiteX86" fmla="*/ 1713375 w 6492864"/>
              <a:gd name="connsiteY86" fmla="*/ 5684672 h 5753325"/>
              <a:gd name="connsiteX87" fmla="*/ 1707808 w 6492864"/>
              <a:gd name="connsiteY87" fmla="*/ 5682611 h 5753325"/>
              <a:gd name="connsiteX88" fmla="*/ 1679313 w 6492864"/>
              <a:gd name="connsiteY88" fmla="*/ 5672360 h 5753325"/>
              <a:gd name="connsiteX89" fmla="*/ 1646933 w 6492864"/>
              <a:gd name="connsiteY89" fmla="*/ 5666227 h 5753325"/>
              <a:gd name="connsiteX90" fmla="*/ 1610055 w 6492864"/>
              <a:gd name="connsiteY90" fmla="*/ 5673643 h 5753325"/>
              <a:gd name="connsiteX91" fmla="*/ 1437641 w 6492864"/>
              <a:gd name="connsiteY91" fmla="*/ 5723266 h 5753325"/>
              <a:gd name="connsiteX92" fmla="*/ 1332869 w 6492864"/>
              <a:gd name="connsiteY92" fmla="*/ 5744752 h 5753325"/>
              <a:gd name="connsiteX93" fmla="*/ 1290525 w 6492864"/>
              <a:gd name="connsiteY93" fmla="*/ 5740036 h 5753325"/>
              <a:gd name="connsiteX94" fmla="*/ 1233107 w 6492864"/>
              <a:gd name="connsiteY94" fmla="*/ 5742106 h 5753325"/>
              <a:gd name="connsiteX95" fmla="*/ 1214532 w 6492864"/>
              <a:gd name="connsiteY95" fmla="*/ 5753325 h 5753325"/>
              <a:gd name="connsiteX96" fmla="*/ 1199955 w 6492864"/>
              <a:gd name="connsiteY96" fmla="*/ 5744831 h 5753325"/>
              <a:gd name="connsiteX97" fmla="*/ 1162337 w 6492864"/>
              <a:gd name="connsiteY97" fmla="*/ 5738048 h 5753325"/>
              <a:gd name="connsiteX98" fmla="*/ 1053457 w 6492864"/>
              <a:gd name="connsiteY98" fmla="*/ 5688676 h 5753325"/>
              <a:gd name="connsiteX99" fmla="*/ 1025798 w 6492864"/>
              <a:gd name="connsiteY99" fmla="*/ 5673166 h 5753325"/>
              <a:gd name="connsiteX100" fmla="*/ 947900 w 6492864"/>
              <a:gd name="connsiteY100" fmla="*/ 5657848 h 5753325"/>
              <a:gd name="connsiteX101" fmla="*/ 815627 w 6492864"/>
              <a:gd name="connsiteY101" fmla="*/ 5642557 h 5753325"/>
              <a:gd name="connsiteX102" fmla="*/ 788251 w 6492864"/>
              <a:gd name="connsiteY102" fmla="*/ 5637065 h 5753325"/>
              <a:gd name="connsiteX103" fmla="*/ 767822 w 6492864"/>
              <a:gd name="connsiteY103" fmla="*/ 5623450 h 5753325"/>
              <a:gd name="connsiteX104" fmla="*/ 765791 w 6492864"/>
              <a:gd name="connsiteY104" fmla="*/ 5612539 h 5753325"/>
              <a:gd name="connsiteX105" fmla="*/ 751230 w 6492864"/>
              <a:gd name="connsiteY105" fmla="*/ 5608092 h 5753325"/>
              <a:gd name="connsiteX106" fmla="*/ 748008 w 6492864"/>
              <a:gd name="connsiteY106" fmla="*/ 5605052 h 5753325"/>
              <a:gd name="connsiteX107" fmla="*/ 728871 w 6492864"/>
              <a:gd name="connsiteY107" fmla="*/ 5589469 h 5753325"/>
              <a:gd name="connsiteX108" fmla="*/ 671898 w 6492864"/>
              <a:gd name="connsiteY108" fmla="*/ 5602363 h 5753325"/>
              <a:gd name="connsiteX109" fmla="*/ 615065 w 6492864"/>
              <a:gd name="connsiteY109" fmla="*/ 5580257 h 5753325"/>
              <a:gd name="connsiteX110" fmla="*/ 355785 w 6492864"/>
              <a:gd name="connsiteY110" fmla="*/ 5514383 h 5753325"/>
              <a:gd name="connsiteX111" fmla="*/ 102269 w 6492864"/>
              <a:gd name="connsiteY111" fmla="*/ 5524347 h 5753325"/>
              <a:gd name="connsiteX112" fmla="*/ 13160 w 6492864"/>
              <a:gd name="connsiteY112" fmla="*/ 5514159 h 5753325"/>
              <a:gd name="connsiteX113" fmla="*/ 0 w 6492864"/>
              <a:gd name="connsiteY113" fmla="*/ 5511735 h 5753325"/>
              <a:gd name="connsiteX114" fmla="*/ 0 w 6492864"/>
              <a:gd name="connsiteY114" fmla="*/ 0 h 5753325"/>
              <a:gd name="connsiteX0" fmla="*/ 0 w 6492864"/>
              <a:gd name="connsiteY0" fmla="*/ 0 h 5753325"/>
              <a:gd name="connsiteX1" fmla="*/ 6438980 w 6492864"/>
              <a:gd name="connsiteY1" fmla="*/ 0 h 5753325"/>
              <a:gd name="connsiteX2" fmla="*/ 6439047 w 6492864"/>
              <a:gd name="connsiteY2" fmla="*/ 147 h 5753325"/>
              <a:gd name="connsiteX3" fmla="*/ 6443456 w 6492864"/>
              <a:gd name="connsiteY3" fmla="*/ 130105 h 5753325"/>
              <a:gd name="connsiteX4" fmla="*/ 6447632 w 6492864"/>
              <a:gd name="connsiteY4" fmla="*/ 170016 h 5753325"/>
              <a:gd name="connsiteX5" fmla="*/ 6396598 w 6492864"/>
              <a:gd name="connsiteY5" fmla="*/ 274847 h 5753325"/>
              <a:gd name="connsiteX6" fmla="*/ 6375685 w 6492864"/>
              <a:gd name="connsiteY6" fmla="*/ 535865 h 5753325"/>
              <a:gd name="connsiteX7" fmla="*/ 6492864 w 6492864"/>
              <a:gd name="connsiteY7" fmla="*/ 615799 h 5753325"/>
              <a:gd name="connsiteX8" fmla="*/ 6459988 w 6492864"/>
              <a:gd name="connsiteY8" fmla="*/ 707628 h 5753325"/>
              <a:gd name="connsiteX9" fmla="*/ 6453989 w 6492864"/>
              <a:gd name="connsiteY9" fmla="*/ 711876 h 5753325"/>
              <a:gd name="connsiteX10" fmla="*/ 6453209 w 6492864"/>
              <a:gd name="connsiteY10" fmla="*/ 719127 h 5753325"/>
              <a:gd name="connsiteX11" fmla="*/ 6457662 w 6492864"/>
              <a:gd name="connsiteY11" fmla="*/ 723331 h 5753325"/>
              <a:gd name="connsiteX12" fmla="*/ 6447445 w 6492864"/>
              <a:gd name="connsiteY12" fmla="*/ 780003 h 5753325"/>
              <a:gd name="connsiteX13" fmla="*/ 6426552 w 6492864"/>
              <a:gd name="connsiteY13" fmla="*/ 845805 h 5753325"/>
              <a:gd name="connsiteX14" fmla="*/ 6434072 w 6492864"/>
              <a:gd name="connsiteY14" fmla="*/ 910733 h 5753325"/>
              <a:gd name="connsiteX15" fmla="*/ 6432570 w 6492864"/>
              <a:gd name="connsiteY15" fmla="*/ 983394 h 5753325"/>
              <a:gd name="connsiteX16" fmla="*/ 6431878 w 6492864"/>
              <a:gd name="connsiteY16" fmla="*/ 1026728 h 5753325"/>
              <a:gd name="connsiteX17" fmla="*/ 6414269 w 6492864"/>
              <a:gd name="connsiteY17" fmla="*/ 1151111 h 5753325"/>
              <a:gd name="connsiteX18" fmla="*/ 6371722 w 6492864"/>
              <a:gd name="connsiteY18" fmla="*/ 1318080 h 5753325"/>
              <a:gd name="connsiteX19" fmla="*/ 6356023 w 6492864"/>
              <a:gd name="connsiteY19" fmla="*/ 1356227 h 5753325"/>
              <a:gd name="connsiteX20" fmla="*/ 6356157 w 6492864"/>
              <a:gd name="connsiteY20" fmla="*/ 1361967 h 5753325"/>
              <a:gd name="connsiteX21" fmla="*/ 6350613 w 6492864"/>
              <a:gd name="connsiteY21" fmla="*/ 1393569 h 5753325"/>
              <a:gd name="connsiteX22" fmla="*/ 6357062 w 6492864"/>
              <a:gd name="connsiteY22" fmla="*/ 1444071 h 5753325"/>
              <a:gd name="connsiteX23" fmla="*/ 6364832 w 6492864"/>
              <a:gd name="connsiteY23" fmla="*/ 1478763 h 5753325"/>
              <a:gd name="connsiteX24" fmla="*/ 6369745 w 6492864"/>
              <a:gd name="connsiteY24" fmla="*/ 1495680 h 5753325"/>
              <a:gd name="connsiteX25" fmla="*/ 6370898 w 6492864"/>
              <a:gd name="connsiteY25" fmla="*/ 1513331 h 5753325"/>
              <a:gd name="connsiteX26" fmla="*/ 6368801 w 6492864"/>
              <a:gd name="connsiteY26" fmla="*/ 1527414 h 5753325"/>
              <a:gd name="connsiteX27" fmla="*/ 6359177 w 6492864"/>
              <a:gd name="connsiteY27" fmla="*/ 1639513 h 5753325"/>
              <a:gd name="connsiteX28" fmla="*/ 6299489 w 6492864"/>
              <a:gd name="connsiteY28" fmla="*/ 1784860 h 5753325"/>
              <a:gd name="connsiteX29" fmla="*/ 6267878 w 6492864"/>
              <a:gd name="connsiteY29" fmla="*/ 1858572 h 5753325"/>
              <a:gd name="connsiteX30" fmla="*/ 6251146 w 6492864"/>
              <a:gd name="connsiteY30" fmla="*/ 1926167 h 5753325"/>
              <a:gd name="connsiteX31" fmla="*/ 6210686 w 6492864"/>
              <a:gd name="connsiteY31" fmla="*/ 2014834 h 5753325"/>
              <a:gd name="connsiteX32" fmla="*/ 6106652 w 6492864"/>
              <a:gd name="connsiteY32" fmla="*/ 2150572 h 5753325"/>
              <a:gd name="connsiteX33" fmla="*/ 6097813 w 6492864"/>
              <a:gd name="connsiteY33" fmla="*/ 2172208 h 5753325"/>
              <a:gd name="connsiteX34" fmla="*/ 6095990 w 6492864"/>
              <a:gd name="connsiteY34" fmla="*/ 2181185 h 5753325"/>
              <a:gd name="connsiteX35" fmla="*/ 6090126 w 6492864"/>
              <a:gd name="connsiteY35" fmla="*/ 2192533 h 5753325"/>
              <a:gd name="connsiteX36" fmla="*/ 6089503 w 6492864"/>
              <a:gd name="connsiteY36" fmla="*/ 2192543 h 5753325"/>
              <a:gd name="connsiteX37" fmla="*/ 6084946 w 6492864"/>
              <a:gd name="connsiteY37" fmla="*/ 2203694 h 5753325"/>
              <a:gd name="connsiteX38" fmla="*/ 5987861 w 6492864"/>
              <a:gd name="connsiteY38" fmla="*/ 2304868 h 5753325"/>
              <a:gd name="connsiteX39" fmla="*/ 5973439 w 6492864"/>
              <a:gd name="connsiteY39" fmla="*/ 2385635 h 5753325"/>
              <a:gd name="connsiteX40" fmla="*/ 5916727 w 6492864"/>
              <a:gd name="connsiteY40" fmla="*/ 2458777 h 5753325"/>
              <a:gd name="connsiteX41" fmla="*/ 5856524 w 6492864"/>
              <a:gd name="connsiteY41" fmla="*/ 2583281 h 5753325"/>
              <a:gd name="connsiteX42" fmla="*/ 5838091 w 6492864"/>
              <a:gd name="connsiteY42" fmla="*/ 2753474 h 5753325"/>
              <a:gd name="connsiteX43" fmla="*/ 5777471 w 6492864"/>
              <a:gd name="connsiteY43" fmla="*/ 2901570 h 5753325"/>
              <a:gd name="connsiteX44" fmla="*/ 5723992 w 6492864"/>
              <a:gd name="connsiteY44" fmla="*/ 2998752 h 5753325"/>
              <a:gd name="connsiteX45" fmla="*/ 5557886 w 6492864"/>
              <a:gd name="connsiteY45" fmla="*/ 3329735 h 5753325"/>
              <a:gd name="connsiteX46" fmla="*/ 5471501 w 6492864"/>
              <a:gd name="connsiteY46" fmla="*/ 3462221 h 5753325"/>
              <a:gd name="connsiteX47" fmla="*/ 5465154 w 6492864"/>
              <a:gd name="connsiteY47" fmla="*/ 3541065 h 5753325"/>
              <a:gd name="connsiteX48" fmla="*/ 5437889 w 6492864"/>
              <a:gd name="connsiteY48" fmla="*/ 3559927 h 5753325"/>
              <a:gd name="connsiteX49" fmla="*/ 5432770 w 6492864"/>
              <a:gd name="connsiteY49" fmla="*/ 3562948 h 5753325"/>
              <a:gd name="connsiteX50" fmla="*/ 5406795 w 6492864"/>
              <a:gd name="connsiteY50" fmla="*/ 3578594 h 5753325"/>
              <a:gd name="connsiteX51" fmla="*/ 5381495 w 6492864"/>
              <a:gd name="connsiteY51" fmla="*/ 3599883 h 5753325"/>
              <a:gd name="connsiteX52" fmla="*/ 5363689 w 6492864"/>
              <a:gd name="connsiteY52" fmla="*/ 3633299 h 5753325"/>
              <a:gd name="connsiteX53" fmla="*/ 5291870 w 6492864"/>
              <a:gd name="connsiteY53" fmla="*/ 3799039 h 5753325"/>
              <a:gd name="connsiteX54" fmla="*/ 5241600 w 6492864"/>
              <a:gd name="connsiteY54" fmla="*/ 3894238 h 5753325"/>
              <a:gd name="connsiteX55" fmla="*/ 5211041 w 6492864"/>
              <a:gd name="connsiteY55" fmla="*/ 3924184 h 5753325"/>
              <a:gd name="connsiteX56" fmla="*/ 5176073 w 6492864"/>
              <a:gd name="connsiteY56" fmla="*/ 3970179 h 5753325"/>
              <a:gd name="connsiteX57" fmla="*/ 5172826 w 6492864"/>
              <a:gd name="connsiteY57" fmla="*/ 3991773 h 5753325"/>
              <a:gd name="connsiteX58" fmla="*/ 5157053 w 6492864"/>
              <a:gd name="connsiteY58" fmla="*/ 3997708 h 5753325"/>
              <a:gd name="connsiteX59" fmla="*/ 5127922 w 6492864"/>
              <a:gd name="connsiteY59" fmla="*/ 4022660 h 5753325"/>
              <a:gd name="connsiteX60" fmla="*/ 5020872 w 6492864"/>
              <a:gd name="connsiteY60" fmla="*/ 4075951 h 5753325"/>
              <a:gd name="connsiteX61" fmla="*/ 4991410 w 6492864"/>
              <a:gd name="connsiteY61" fmla="*/ 4087598 h 5753325"/>
              <a:gd name="connsiteX62" fmla="*/ 4930112 w 6492864"/>
              <a:gd name="connsiteY62" fmla="*/ 4138459 h 5753325"/>
              <a:gd name="connsiteX63" fmla="*/ 4834224 w 6492864"/>
              <a:gd name="connsiteY63" fmla="*/ 4231643 h 5753325"/>
              <a:gd name="connsiteX64" fmla="*/ 4812599 w 6492864"/>
              <a:gd name="connsiteY64" fmla="*/ 4249449 h 5753325"/>
              <a:gd name="connsiteX65" fmla="*/ 4789188 w 6492864"/>
              <a:gd name="connsiteY65" fmla="*/ 4256678 h 5753325"/>
              <a:gd name="connsiteX66" fmla="*/ 4779554 w 6492864"/>
              <a:gd name="connsiteY66" fmla="*/ 4251313 h 5753325"/>
              <a:gd name="connsiteX67" fmla="*/ 4766885 w 6492864"/>
              <a:gd name="connsiteY67" fmla="*/ 4259812 h 5753325"/>
              <a:gd name="connsiteX68" fmla="*/ 4762510 w 6492864"/>
              <a:gd name="connsiteY68" fmla="*/ 4260383 h 5753325"/>
              <a:gd name="connsiteX69" fmla="*/ 4738416 w 6492864"/>
              <a:gd name="connsiteY69" fmla="*/ 4265355 h 5753325"/>
              <a:gd name="connsiteX70" fmla="*/ 4712007 w 6492864"/>
              <a:gd name="connsiteY70" fmla="*/ 4317892 h 5753325"/>
              <a:gd name="connsiteX71" fmla="*/ 4658930 w 6492864"/>
              <a:gd name="connsiteY71" fmla="*/ 4348041 h 5753325"/>
              <a:gd name="connsiteX72" fmla="*/ 4443526 w 6492864"/>
              <a:gd name="connsiteY72" fmla="*/ 4507851 h 5753325"/>
              <a:gd name="connsiteX73" fmla="*/ 4289766 w 6492864"/>
              <a:gd name="connsiteY73" fmla="*/ 4711450 h 5753325"/>
              <a:gd name="connsiteX74" fmla="*/ 4150870 w 6492864"/>
              <a:gd name="connsiteY74" fmla="*/ 4818480 h 5753325"/>
              <a:gd name="connsiteX75" fmla="*/ 4006639 w 6492864"/>
              <a:gd name="connsiteY75" fmla="*/ 4933815 h 5753325"/>
              <a:gd name="connsiteX76" fmla="*/ 3298210 w 6492864"/>
              <a:gd name="connsiteY76" fmla="*/ 5070790 h 5753325"/>
              <a:gd name="connsiteX77" fmla="*/ 2947678 w 6492864"/>
              <a:gd name="connsiteY77" fmla="*/ 5117869 h 5753325"/>
              <a:gd name="connsiteX78" fmla="*/ 2822169 w 6492864"/>
              <a:gd name="connsiteY78" fmla="*/ 5129396 h 5753325"/>
              <a:gd name="connsiteX79" fmla="*/ 2538773 w 6492864"/>
              <a:gd name="connsiteY79" fmla="*/ 5313397 h 5753325"/>
              <a:gd name="connsiteX80" fmla="*/ 2014500 w 6492864"/>
              <a:gd name="connsiteY80" fmla="*/ 5519744 h 5753325"/>
              <a:gd name="connsiteX81" fmla="*/ 1934391 w 6492864"/>
              <a:gd name="connsiteY81" fmla="*/ 5591335 h 5753325"/>
              <a:gd name="connsiteX82" fmla="*/ 1892550 w 6492864"/>
              <a:gd name="connsiteY82" fmla="*/ 5649708 h 5753325"/>
              <a:gd name="connsiteX83" fmla="*/ 1854769 w 6492864"/>
              <a:gd name="connsiteY83" fmla="*/ 5647691 h 5753325"/>
              <a:gd name="connsiteX84" fmla="*/ 1809461 w 6492864"/>
              <a:gd name="connsiteY84" fmla="*/ 5648628 h 5753325"/>
              <a:gd name="connsiteX85" fmla="*/ 1745150 w 6492864"/>
              <a:gd name="connsiteY85" fmla="*/ 5693879 h 5753325"/>
              <a:gd name="connsiteX86" fmla="*/ 1713375 w 6492864"/>
              <a:gd name="connsiteY86" fmla="*/ 5684672 h 5753325"/>
              <a:gd name="connsiteX87" fmla="*/ 1707808 w 6492864"/>
              <a:gd name="connsiteY87" fmla="*/ 5682611 h 5753325"/>
              <a:gd name="connsiteX88" fmla="*/ 1679313 w 6492864"/>
              <a:gd name="connsiteY88" fmla="*/ 5672360 h 5753325"/>
              <a:gd name="connsiteX89" fmla="*/ 1646933 w 6492864"/>
              <a:gd name="connsiteY89" fmla="*/ 5666227 h 5753325"/>
              <a:gd name="connsiteX90" fmla="*/ 1610055 w 6492864"/>
              <a:gd name="connsiteY90" fmla="*/ 5673643 h 5753325"/>
              <a:gd name="connsiteX91" fmla="*/ 1437641 w 6492864"/>
              <a:gd name="connsiteY91" fmla="*/ 5723266 h 5753325"/>
              <a:gd name="connsiteX92" fmla="*/ 1332869 w 6492864"/>
              <a:gd name="connsiteY92" fmla="*/ 5744752 h 5753325"/>
              <a:gd name="connsiteX93" fmla="*/ 1290525 w 6492864"/>
              <a:gd name="connsiteY93" fmla="*/ 5740036 h 5753325"/>
              <a:gd name="connsiteX94" fmla="*/ 1233107 w 6492864"/>
              <a:gd name="connsiteY94" fmla="*/ 5742106 h 5753325"/>
              <a:gd name="connsiteX95" fmla="*/ 1214532 w 6492864"/>
              <a:gd name="connsiteY95" fmla="*/ 5753325 h 5753325"/>
              <a:gd name="connsiteX96" fmla="*/ 1199955 w 6492864"/>
              <a:gd name="connsiteY96" fmla="*/ 5744831 h 5753325"/>
              <a:gd name="connsiteX97" fmla="*/ 1162337 w 6492864"/>
              <a:gd name="connsiteY97" fmla="*/ 5738048 h 5753325"/>
              <a:gd name="connsiteX98" fmla="*/ 1053457 w 6492864"/>
              <a:gd name="connsiteY98" fmla="*/ 5688676 h 5753325"/>
              <a:gd name="connsiteX99" fmla="*/ 1025798 w 6492864"/>
              <a:gd name="connsiteY99" fmla="*/ 5673166 h 5753325"/>
              <a:gd name="connsiteX100" fmla="*/ 947900 w 6492864"/>
              <a:gd name="connsiteY100" fmla="*/ 5657848 h 5753325"/>
              <a:gd name="connsiteX101" fmla="*/ 815627 w 6492864"/>
              <a:gd name="connsiteY101" fmla="*/ 5642557 h 5753325"/>
              <a:gd name="connsiteX102" fmla="*/ 788251 w 6492864"/>
              <a:gd name="connsiteY102" fmla="*/ 5637065 h 5753325"/>
              <a:gd name="connsiteX103" fmla="*/ 767822 w 6492864"/>
              <a:gd name="connsiteY103" fmla="*/ 5623450 h 5753325"/>
              <a:gd name="connsiteX104" fmla="*/ 765791 w 6492864"/>
              <a:gd name="connsiteY104" fmla="*/ 5612539 h 5753325"/>
              <a:gd name="connsiteX105" fmla="*/ 751230 w 6492864"/>
              <a:gd name="connsiteY105" fmla="*/ 5608092 h 5753325"/>
              <a:gd name="connsiteX106" fmla="*/ 748008 w 6492864"/>
              <a:gd name="connsiteY106" fmla="*/ 5605052 h 5753325"/>
              <a:gd name="connsiteX107" fmla="*/ 728871 w 6492864"/>
              <a:gd name="connsiteY107" fmla="*/ 5589469 h 5753325"/>
              <a:gd name="connsiteX108" fmla="*/ 671898 w 6492864"/>
              <a:gd name="connsiteY108" fmla="*/ 5602363 h 5753325"/>
              <a:gd name="connsiteX109" fmla="*/ 615065 w 6492864"/>
              <a:gd name="connsiteY109" fmla="*/ 5580257 h 5753325"/>
              <a:gd name="connsiteX110" fmla="*/ 355785 w 6492864"/>
              <a:gd name="connsiteY110" fmla="*/ 5514383 h 5753325"/>
              <a:gd name="connsiteX111" fmla="*/ 102269 w 6492864"/>
              <a:gd name="connsiteY111" fmla="*/ 5524347 h 5753325"/>
              <a:gd name="connsiteX112" fmla="*/ 13160 w 6492864"/>
              <a:gd name="connsiteY112" fmla="*/ 5514159 h 5753325"/>
              <a:gd name="connsiteX113" fmla="*/ 0 w 6492864"/>
              <a:gd name="connsiteY113" fmla="*/ 5511735 h 5753325"/>
              <a:gd name="connsiteX114" fmla="*/ 0 w 6492864"/>
              <a:gd name="connsiteY114" fmla="*/ 0 h 5753325"/>
              <a:gd name="connsiteX0" fmla="*/ 0 w 6462955"/>
              <a:gd name="connsiteY0" fmla="*/ 0 h 5753325"/>
              <a:gd name="connsiteX1" fmla="*/ 6438980 w 6462955"/>
              <a:gd name="connsiteY1" fmla="*/ 0 h 5753325"/>
              <a:gd name="connsiteX2" fmla="*/ 6439047 w 6462955"/>
              <a:gd name="connsiteY2" fmla="*/ 147 h 5753325"/>
              <a:gd name="connsiteX3" fmla="*/ 6443456 w 6462955"/>
              <a:gd name="connsiteY3" fmla="*/ 130105 h 5753325"/>
              <a:gd name="connsiteX4" fmla="*/ 6447632 w 6462955"/>
              <a:gd name="connsiteY4" fmla="*/ 170016 h 5753325"/>
              <a:gd name="connsiteX5" fmla="*/ 6396598 w 6462955"/>
              <a:gd name="connsiteY5" fmla="*/ 274847 h 5753325"/>
              <a:gd name="connsiteX6" fmla="*/ 6375685 w 6462955"/>
              <a:gd name="connsiteY6" fmla="*/ 535865 h 5753325"/>
              <a:gd name="connsiteX7" fmla="*/ 6354187 w 6462955"/>
              <a:gd name="connsiteY7" fmla="*/ 615799 h 5753325"/>
              <a:gd name="connsiteX8" fmla="*/ 6459988 w 6462955"/>
              <a:gd name="connsiteY8" fmla="*/ 707628 h 5753325"/>
              <a:gd name="connsiteX9" fmla="*/ 6453989 w 6462955"/>
              <a:gd name="connsiteY9" fmla="*/ 711876 h 5753325"/>
              <a:gd name="connsiteX10" fmla="*/ 6453209 w 6462955"/>
              <a:gd name="connsiteY10" fmla="*/ 719127 h 5753325"/>
              <a:gd name="connsiteX11" fmla="*/ 6457662 w 6462955"/>
              <a:gd name="connsiteY11" fmla="*/ 723331 h 5753325"/>
              <a:gd name="connsiteX12" fmla="*/ 6447445 w 6462955"/>
              <a:gd name="connsiteY12" fmla="*/ 780003 h 5753325"/>
              <a:gd name="connsiteX13" fmla="*/ 6426552 w 6462955"/>
              <a:gd name="connsiteY13" fmla="*/ 845805 h 5753325"/>
              <a:gd name="connsiteX14" fmla="*/ 6434072 w 6462955"/>
              <a:gd name="connsiteY14" fmla="*/ 910733 h 5753325"/>
              <a:gd name="connsiteX15" fmla="*/ 6432570 w 6462955"/>
              <a:gd name="connsiteY15" fmla="*/ 983394 h 5753325"/>
              <a:gd name="connsiteX16" fmla="*/ 6431878 w 6462955"/>
              <a:gd name="connsiteY16" fmla="*/ 1026728 h 5753325"/>
              <a:gd name="connsiteX17" fmla="*/ 6414269 w 6462955"/>
              <a:gd name="connsiteY17" fmla="*/ 1151111 h 5753325"/>
              <a:gd name="connsiteX18" fmla="*/ 6371722 w 6462955"/>
              <a:gd name="connsiteY18" fmla="*/ 1318080 h 5753325"/>
              <a:gd name="connsiteX19" fmla="*/ 6356023 w 6462955"/>
              <a:gd name="connsiteY19" fmla="*/ 1356227 h 5753325"/>
              <a:gd name="connsiteX20" fmla="*/ 6356157 w 6462955"/>
              <a:gd name="connsiteY20" fmla="*/ 1361967 h 5753325"/>
              <a:gd name="connsiteX21" fmla="*/ 6350613 w 6462955"/>
              <a:gd name="connsiteY21" fmla="*/ 1393569 h 5753325"/>
              <a:gd name="connsiteX22" fmla="*/ 6357062 w 6462955"/>
              <a:gd name="connsiteY22" fmla="*/ 1444071 h 5753325"/>
              <a:gd name="connsiteX23" fmla="*/ 6364832 w 6462955"/>
              <a:gd name="connsiteY23" fmla="*/ 1478763 h 5753325"/>
              <a:gd name="connsiteX24" fmla="*/ 6369745 w 6462955"/>
              <a:gd name="connsiteY24" fmla="*/ 1495680 h 5753325"/>
              <a:gd name="connsiteX25" fmla="*/ 6370898 w 6462955"/>
              <a:gd name="connsiteY25" fmla="*/ 1513331 h 5753325"/>
              <a:gd name="connsiteX26" fmla="*/ 6368801 w 6462955"/>
              <a:gd name="connsiteY26" fmla="*/ 1527414 h 5753325"/>
              <a:gd name="connsiteX27" fmla="*/ 6359177 w 6462955"/>
              <a:gd name="connsiteY27" fmla="*/ 1639513 h 5753325"/>
              <a:gd name="connsiteX28" fmla="*/ 6299489 w 6462955"/>
              <a:gd name="connsiteY28" fmla="*/ 1784860 h 5753325"/>
              <a:gd name="connsiteX29" fmla="*/ 6267878 w 6462955"/>
              <a:gd name="connsiteY29" fmla="*/ 1858572 h 5753325"/>
              <a:gd name="connsiteX30" fmla="*/ 6251146 w 6462955"/>
              <a:gd name="connsiteY30" fmla="*/ 1926167 h 5753325"/>
              <a:gd name="connsiteX31" fmla="*/ 6210686 w 6462955"/>
              <a:gd name="connsiteY31" fmla="*/ 2014834 h 5753325"/>
              <a:gd name="connsiteX32" fmla="*/ 6106652 w 6462955"/>
              <a:gd name="connsiteY32" fmla="*/ 2150572 h 5753325"/>
              <a:gd name="connsiteX33" fmla="*/ 6097813 w 6462955"/>
              <a:gd name="connsiteY33" fmla="*/ 2172208 h 5753325"/>
              <a:gd name="connsiteX34" fmla="*/ 6095990 w 6462955"/>
              <a:gd name="connsiteY34" fmla="*/ 2181185 h 5753325"/>
              <a:gd name="connsiteX35" fmla="*/ 6090126 w 6462955"/>
              <a:gd name="connsiteY35" fmla="*/ 2192533 h 5753325"/>
              <a:gd name="connsiteX36" fmla="*/ 6089503 w 6462955"/>
              <a:gd name="connsiteY36" fmla="*/ 2192543 h 5753325"/>
              <a:gd name="connsiteX37" fmla="*/ 6084946 w 6462955"/>
              <a:gd name="connsiteY37" fmla="*/ 2203694 h 5753325"/>
              <a:gd name="connsiteX38" fmla="*/ 5987861 w 6462955"/>
              <a:gd name="connsiteY38" fmla="*/ 2304868 h 5753325"/>
              <a:gd name="connsiteX39" fmla="*/ 5973439 w 6462955"/>
              <a:gd name="connsiteY39" fmla="*/ 2385635 h 5753325"/>
              <a:gd name="connsiteX40" fmla="*/ 5916727 w 6462955"/>
              <a:gd name="connsiteY40" fmla="*/ 2458777 h 5753325"/>
              <a:gd name="connsiteX41" fmla="*/ 5856524 w 6462955"/>
              <a:gd name="connsiteY41" fmla="*/ 2583281 h 5753325"/>
              <a:gd name="connsiteX42" fmla="*/ 5838091 w 6462955"/>
              <a:gd name="connsiteY42" fmla="*/ 2753474 h 5753325"/>
              <a:gd name="connsiteX43" fmla="*/ 5777471 w 6462955"/>
              <a:gd name="connsiteY43" fmla="*/ 2901570 h 5753325"/>
              <a:gd name="connsiteX44" fmla="*/ 5723992 w 6462955"/>
              <a:gd name="connsiteY44" fmla="*/ 2998752 h 5753325"/>
              <a:gd name="connsiteX45" fmla="*/ 5557886 w 6462955"/>
              <a:gd name="connsiteY45" fmla="*/ 3329735 h 5753325"/>
              <a:gd name="connsiteX46" fmla="*/ 5471501 w 6462955"/>
              <a:gd name="connsiteY46" fmla="*/ 3462221 h 5753325"/>
              <a:gd name="connsiteX47" fmla="*/ 5465154 w 6462955"/>
              <a:gd name="connsiteY47" fmla="*/ 3541065 h 5753325"/>
              <a:gd name="connsiteX48" fmla="*/ 5437889 w 6462955"/>
              <a:gd name="connsiteY48" fmla="*/ 3559927 h 5753325"/>
              <a:gd name="connsiteX49" fmla="*/ 5432770 w 6462955"/>
              <a:gd name="connsiteY49" fmla="*/ 3562948 h 5753325"/>
              <a:gd name="connsiteX50" fmla="*/ 5406795 w 6462955"/>
              <a:gd name="connsiteY50" fmla="*/ 3578594 h 5753325"/>
              <a:gd name="connsiteX51" fmla="*/ 5381495 w 6462955"/>
              <a:gd name="connsiteY51" fmla="*/ 3599883 h 5753325"/>
              <a:gd name="connsiteX52" fmla="*/ 5363689 w 6462955"/>
              <a:gd name="connsiteY52" fmla="*/ 3633299 h 5753325"/>
              <a:gd name="connsiteX53" fmla="*/ 5291870 w 6462955"/>
              <a:gd name="connsiteY53" fmla="*/ 3799039 h 5753325"/>
              <a:gd name="connsiteX54" fmla="*/ 5241600 w 6462955"/>
              <a:gd name="connsiteY54" fmla="*/ 3894238 h 5753325"/>
              <a:gd name="connsiteX55" fmla="*/ 5211041 w 6462955"/>
              <a:gd name="connsiteY55" fmla="*/ 3924184 h 5753325"/>
              <a:gd name="connsiteX56" fmla="*/ 5176073 w 6462955"/>
              <a:gd name="connsiteY56" fmla="*/ 3970179 h 5753325"/>
              <a:gd name="connsiteX57" fmla="*/ 5172826 w 6462955"/>
              <a:gd name="connsiteY57" fmla="*/ 3991773 h 5753325"/>
              <a:gd name="connsiteX58" fmla="*/ 5157053 w 6462955"/>
              <a:gd name="connsiteY58" fmla="*/ 3997708 h 5753325"/>
              <a:gd name="connsiteX59" fmla="*/ 5127922 w 6462955"/>
              <a:gd name="connsiteY59" fmla="*/ 4022660 h 5753325"/>
              <a:gd name="connsiteX60" fmla="*/ 5020872 w 6462955"/>
              <a:gd name="connsiteY60" fmla="*/ 4075951 h 5753325"/>
              <a:gd name="connsiteX61" fmla="*/ 4991410 w 6462955"/>
              <a:gd name="connsiteY61" fmla="*/ 4087598 h 5753325"/>
              <a:gd name="connsiteX62" fmla="*/ 4930112 w 6462955"/>
              <a:gd name="connsiteY62" fmla="*/ 4138459 h 5753325"/>
              <a:gd name="connsiteX63" fmla="*/ 4834224 w 6462955"/>
              <a:gd name="connsiteY63" fmla="*/ 4231643 h 5753325"/>
              <a:gd name="connsiteX64" fmla="*/ 4812599 w 6462955"/>
              <a:gd name="connsiteY64" fmla="*/ 4249449 h 5753325"/>
              <a:gd name="connsiteX65" fmla="*/ 4789188 w 6462955"/>
              <a:gd name="connsiteY65" fmla="*/ 4256678 h 5753325"/>
              <a:gd name="connsiteX66" fmla="*/ 4779554 w 6462955"/>
              <a:gd name="connsiteY66" fmla="*/ 4251313 h 5753325"/>
              <a:gd name="connsiteX67" fmla="*/ 4766885 w 6462955"/>
              <a:gd name="connsiteY67" fmla="*/ 4259812 h 5753325"/>
              <a:gd name="connsiteX68" fmla="*/ 4762510 w 6462955"/>
              <a:gd name="connsiteY68" fmla="*/ 4260383 h 5753325"/>
              <a:gd name="connsiteX69" fmla="*/ 4738416 w 6462955"/>
              <a:gd name="connsiteY69" fmla="*/ 4265355 h 5753325"/>
              <a:gd name="connsiteX70" fmla="*/ 4712007 w 6462955"/>
              <a:gd name="connsiteY70" fmla="*/ 4317892 h 5753325"/>
              <a:gd name="connsiteX71" fmla="*/ 4658930 w 6462955"/>
              <a:gd name="connsiteY71" fmla="*/ 4348041 h 5753325"/>
              <a:gd name="connsiteX72" fmla="*/ 4443526 w 6462955"/>
              <a:gd name="connsiteY72" fmla="*/ 4507851 h 5753325"/>
              <a:gd name="connsiteX73" fmla="*/ 4289766 w 6462955"/>
              <a:gd name="connsiteY73" fmla="*/ 4711450 h 5753325"/>
              <a:gd name="connsiteX74" fmla="*/ 4150870 w 6462955"/>
              <a:gd name="connsiteY74" fmla="*/ 4818480 h 5753325"/>
              <a:gd name="connsiteX75" fmla="*/ 4006639 w 6462955"/>
              <a:gd name="connsiteY75" fmla="*/ 4933815 h 5753325"/>
              <a:gd name="connsiteX76" fmla="*/ 3298210 w 6462955"/>
              <a:gd name="connsiteY76" fmla="*/ 5070790 h 5753325"/>
              <a:gd name="connsiteX77" fmla="*/ 2947678 w 6462955"/>
              <a:gd name="connsiteY77" fmla="*/ 5117869 h 5753325"/>
              <a:gd name="connsiteX78" fmla="*/ 2822169 w 6462955"/>
              <a:gd name="connsiteY78" fmla="*/ 5129396 h 5753325"/>
              <a:gd name="connsiteX79" fmla="*/ 2538773 w 6462955"/>
              <a:gd name="connsiteY79" fmla="*/ 5313397 h 5753325"/>
              <a:gd name="connsiteX80" fmla="*/ 2014500 w 6462955"/>
              <a:gd name="connsiteY80" fmla="*/ 5519744 h 5753325"/>
              <a:gd name="connsiteX81" fmla="*/ 1934391 w 6462955"/>
              <a:gd name="connsiteY81" fmla="*/ 5591335 h 5753325"/>
              <a:gd name="connsiteX82" fmla="*/ 1892550 w 6462955"/>
              <a:gd name="connsiteY82" fmla="*/ 5649708 h 5753325"/>
              <a:gd name="connsiteX83" fmla="*/ 1854769 w 6462955"/>
              <a:gd name="connsiteY83" fmla="*/ 5647691 h 5753325"/>
              <a:gd name="connsiteX84" fmla="*/ 1809461 w 6462955"/>
              <a:gd name="connsiteY84" fmla="*/ 5648628 h 5753325"/>
              <a:gd name="connsiteX85" fmla="*/ 1745150 w 6462955"/>
              <a:gd name="connsiteY85" fmla="*/ 5693879 h 5753325"/>
              <a:gd name="connsiteX86" fmla="*/ 1713375 w 6462955"/>
              <a:gd name="connsiteY86" fmla="*/ 5684672 h 5753325"/>
              <a:gd name="connsiteX87" fmla="*/ 1707808 w 6462955"/>
              <a:gd name="connsiteY87" fmla="*/ 5682611 h 5753325"/>
              <a:gd name="connsiteX88" fmla="*/ 1679313 w 6462955"/>
              <a:gd name="connsiteY88" fmla="*/ 5672360 h 5753325"/>
              <a:gd name="connsiteX89" fmla="*/ 1646933 w 6462955"/>
              <a:gd name="connsiteY89" fmla="*/ 5666227 h 5753325"/>
              <a:gd name="connsiteX90" fmla="*/ 1610055 w 6462955"/>
              <a:gd name="connsiteY90" fmla="*/ 5673643 h 5753325"/>
              <a:gd name="connsiteX91" fmla="*/ 1437641 w 6462955"/>
              <a:gd name="connsiteY91" fmla="*/ 5723266 h 5753325"/>
              <a:gd name="connsiteX92" fmla="*/ 1332869 w 6462955"/>
              <a:gd name="connsiteY92" fmla="*/ 5744752 h 5753325"/>
              <a:gd name="connsiteX93" fmla="*/ 1290525 w 6462955"/>
              <a:gd name="connsiteY93" fmla="*/ 5740036 h 5753325"/>
              <a:gd name="connsiteX94" fmla="*/ 1233107 w 6462955"/>
              <a:gd name="connsiteY94" fmla="*/ 5742106 h 5753325"/>
              <a:gd name="connsiteX95" fmla="*/ 1214532 w 6462955"/>
              <a:gd name="connsiteY95" fmla="*/ 5753325 h 5753325"/>
              <a:gd name="connsiteX96" fmla="*/ 1199955 w 6462955"/>
              <a:gd name="connsiteY96" fmla="*/ 5744831 h 5753325"/>
              <a:gd name="connsiteX97" fmla="*/ 1162337 w 6462955"/>
              <a:gd name="connsiteY97" fmla="*/ 5738048 h 5753325"/>
              <a:gd name="connsiteX98" fmla="*/ 1053457 w 6462955"/>
              <a:gd name="connsiteY98" fmla="*/ 5688676 h 5753325"/>
              <a:gd name="connsiteX99" fmla="*/ 1025798 w 6462955"/>
              <a:gd name="connsiteY99" fmla="*/ 5673166 h 5753325"/>
              <a:gd name="connsiteX100" fmla="*/ 947900 w 6462955"/>
              <a:gd name="connsiteY100" fmla="*/ 5657848 h 5753325"/>
              <a:gd name="connsiteX101" fmla="*/ 815627 w 6462955"/>
              <a:gd name="connsiteY101" fmla="*/ 5642557 h 5753325"/>
              <a:gd name="connsiteX102" fmla="*/ 788251 w 6462955"/>
              <a:gd name="connsiteY102" fmla="*/ 5637065 h 5753325"/>
              <a:gd name="connsiteX103" fmla="*/ 767822 w 6462955"/>
              <a:gd name="connsiteY103" fmla="*/ 5623450 h 5753325"/>
              <a:gd name="connsiteX104" fmla="*/ 765791 w 6462955"/>
              <a:gd name="connsiteY104" fmla="*/ 5612539 h 5753325"/>
              <a:gd name="connsiteX105" fmla="*/ 751230 w 6462955"/>
              <a:gd name="connsiteY105" fmla="*/ 5608092 h 5753325"/>
              <a:gd name="connsiteX106" fmla="*/ 748008 w 6462955"/>
              <a:gd name="connsiteY106" fmla="*/ 5605052 h 5753325"/>
              <a:gd name="connsiteX107" fmla="*/ 728871 w 6462955"/>
              <a:gd name="connsiteY107" fmla="*/ 5589469 h 5753325"/>
              <a:gd name="connsiteX108" fmla="*/ 671898 w 6462955"/>
              <a:gd name="connsiteY108" fmla="*/ 5602363 h 5753325"/>
              <a:gd name="connsiteX109" fmla="*/ 615065 w 6462955"/>
              <a:gd name="connsiteY109" fmla="*/ 5580257 h 5753325"/>
              <a:gd name="connsiteX110" fmla="*/ 355785 w 6462955"/>
              <a:gd name="connsiteY110" fmla="*/ 5514383 h 5753325"/>
              <a:gd name="connsiteX111" fmla="*/ 102269 w 6462955"/>
              <a:gd name="connsiteY111" fmla="*/ 5524347 h 5753325"/>
              <a:gd name="connsiteX112" fmla="*/ 13160 w 6462955"/>
              <a:gd name="connsiteY112" fmla="*/ 5514159 h 5753325"/>
              <a:gd name="connsiteX113" fmla="*/ 0 w 6462955"/>
              <a:gd name="connsiteY113" fmla="*/ 5511735 h 5753325"/>
              <a:gd name="connsiteX114" fmla="*/ 0 w 6462955"/>
              <a:gd name="connsiteY114" fmla="*/ 0 h 5753325"/>
              <a:gd name="connsiteX0" fmla="*/ 0 w 6459988"/>
              <a:gd name="connsiteY0" fmla="*/ 0 h 5753325"/>
              <a:gd name="connsiteX1" fmla="*/ 6438980 w 6459988"/>
              <a:gd name="connsiteY1" fmla="*/ 0 h 5753325"/>
              <a:gd name="connsiteX2" fmla="*/ 6439047 w 6459988"/>
              <a:gd name="connsiteY2" fmla="*/ 147 h 5753325"/>
              <a:gd name="connsiteX3" fmla="*/ 6443456 w 6459988"/>
              <a:gd name="connsiteY3" fmla="*/ 130105 h 5753325"/>
              <a:gd name="connsiteX4" fmla="*/ 6447632 w 6459988"/>
              <a:gd name="connsiteY4" fmla="*/ 170016 h 5753325"/>
              <a:gd name="connsiteX5" fmla="*/ 6396598 w 6459988"/>
              <a:gd name="connsiteY5" fmla="*/ 274847 h 5753325"/>
              <a:gd name="connsiteX6" fmla="*/ 6375685 w 6459988"/>
              <a:gd name="connsiteY6" fmla="*/ 535865 h 5753325"/>
              <a:gd name="connsiteX7" fmla="*/ 6354187 w 6459988"/>
              <a:gd name="connsiteY7" fmla="*/ 615799 h 5753325"/>
              <a:gd name="connsiteX8" fmla="*/ 6459988 w 6459988"/>
              <a:gd name="connsiteY8" fmla="*/ 707628 h 5753325"/>
              <a:gd name="connsiteX9" fmla="*/ 6453989 w 6459988"/>
              <a:gd name="connsiteY9" fmla="*/ 711876 h 5753325"/>
              <a:gd name="connsiteX10" fmla="*/ 6453209 w 6459988"/>
              <a:gd name="connsiteY10" fmla="*/ 719127 h 5753325"/>
              <a:gd name="connsiteX11" fmla="*/ 6344988 w 6459988"/>
              <a:gd name="connsiteY11" fmla="*/ 697330 h 5753325"/>
              <a:gd name="connsiteX12" fmla="*/ 6447445 w 6459988"/>
              <a:gd name="connsiteY12" fmla="*/ 780003 h 5753325"/>
              <a:gd name="connsiteX13" fmla="*/ 6426552 w 6459988"/>
              <a:gd name="connsiteY13" fmla="*/ 845805 h 5753325"/>
              <a:gd name="connsiteX14" fmla="*/ 6434072 w 6459988"/>
              <a:gd name="connsiteY14" fmla="*/ 910733 h 5753325"/>
              <a:gd name="connsiteX15" fmla="*/ 6432570 w 6459988"/>
              <a:gd name="connsiteY15" fmla="*/ 983394 h 5753325"/>
              <a:gd name="connsiteX16" fmla="*/ 6431878 w 6459988"/>
              <a:gd name="connsiteY16" fmla="*/ 1026728 h 5753325"/>
              <a:gd name="connsiteX17" fmla="*/ 6414269 w 6459988"/>
              <a:gd name="connsiteY17" fmla="*/ 1151111 h 5753325"/>
              <a:gd name="connsiteX18" fmla="*/ 6371722 w 6459988"/>
              <a:gd name="connsiteY18" fmla="*/ 1318080 h 5753325"/>
              <a:gd name="connsiteX19" fmla="*/ 6356023 w 6459988"/>
              <a:gd name="connsiteY19" fmla="*/ 1356227 h 5753325"/>
              <a:gd name="connsiteX20" fmla="*/ 6356157 w 6459988"/>
              <a:gd name="connsiteY20" fmla="*/ 1361967 h 5753325"/>
              <a:gd name="connsiteX21" fmla="*/ 6350613 w 6459988"/>
              <a:gd name="connsiteY21" fmla="*/ 1393569 h 5753325"/>
              <a:gd name="connsiteX22" fmla="*/ 6357062 w 6459988"/>
              <a:gd name="connsiteY22" fmla="*/ 1444071 h 5753325"/>
              <a:gd name="connsiteX23" fmla="*/ 6364832 w 6459988"/>
              <a:gd name="connsiteY23" fmla="*/ 1478763 h 5753325"/>
              <a:gd name="connsiteX24" fmla="*/ 6369745 w 6459988"/>
              <a:gd name="connsiteY24" fmla="*/ 1495680 h 5753325"/>
              <a:gd name="connsiteX25" fmla="*/ 6370898 w 6459988"/>
              <a:gd name="connsiteY25" fmla="*/ 1513331 h 5753325"/>
              <a:gd name="connsiteX26" fmla="*/ 6368801 w 6459988"/>
              <a:gd name="connsiteY26" fmla="*/ 1527414 h 5753325"/>
              <a:gd name="connsiteX27" fmla="*/ 6359177 w 6459988"/>
              <a:gd name="connsiteY27" fmla="*/ 1639513 h 5753325"/>
              <a:gd name="connsiteX28" fmla="*/ 6299489 w 6459988"/>
              <a:gd name="connsiteY28" fmla="*/ 1784860 h 5753325"/>
              <a:gd name="connsiteX29" fmla="*/ 6267878 w 6459988"/>
              <a:gd name="connsiteY29" fmla="*/ 1858572 h 5753325"/>
              <a:gd name="connsiteX30" fmla="*/ 6251146 w 6459988"/>
              <a:gd name="connsiteY30" fmla="*/ 1926167 h 5753325"/>
              <a:gd name="connsiteX31" fmla="*/ 6210686 w 6459988"/>
              <a:gd name="connsiteY31" fmla="*/ 2014834 h 5753325"/>
              <a:gd name="connsiteX32" fmla="*/ 6106652 w 6459988"/>
              <a:gd name="connsiteY32" fmla="*/ 2150572 h 5753325"/>
              <a:gd name="connsiteX33" fmla="*/ 6097813 w 6459988"/>
              <a:gd name="connsiteY33" fmla="*/ 2172208 h 5753325"/>
              <a:gd name="connsiteX34" fmla="*/ 6095990 w 6459988"/>
              <a:gd name="connsiteY34" fmla="*/ 2181185 h 5753325"/>
              <a:gd name="connsiteX35" fmla="*/ 6090126 w 6459988"/>
              <a:gd name="connsiteY35" fmla="*/ 2192533 h 5753325"/>
              <a:gd name="connsiteX36" fmla="*/ 6089503 w 6459988"/>
              <a:gd name="connsiteY36" fmla="*/ 2192543 h 5753325"/>
              <a:gd name="connsiteX37" fmla="*/ 6084946 w 6459988"/>
              <a:gd name="connsiteY37" fmla="*/ 2203694 h 5753325"/>
              <a:gd name="connsiteX38" fmla="*/ 5987861 w 6459988"/>
              <a:gd name="connsiteY38" fmla="*/ 2304868 h 5753325"/>
              <a:gd name="connsiteX39" fmla="*/ 5973439 w 6459988"/>
              <a:gd name="connsiteY39" fmla="*/ 2385635 h 5753325"/>
              <a:gd name="connsiteX40" fmla="*/ 5916727 w 6459988"/>
              <a:gd name="connsiteY40" fmla="*/ 2458777 h 5753325"/>
              <a:gd name="connsiteX41" fmla="*/ 5856524 w 6459988"/>
              <a:gd name="connsiteY41" fmla="*/ 2583281 h 5753325"/>
              <a:gd name="connsiteX42" fmla="*/ 5838091 w 6459988"/>
              <a:gd name="connsiteY42" fmla="*/ 2753474 h 5753325"/>
              <a:gd name="connsiteX43" fmla="*/ 5777471 w 6459988"/>
              <a:gd name="connsiteY43" fmla="*/ 2901570 h 5753325"/>
              <a:gd name="connsiteX44" fmla="*/ 5723992 w 6459988"/>
              <a:gd name="connsiteY44" fmla="*/ 2998752 h 5753325"/>
              <a:gd name="connsiteX45" fmla="*/ 5557886 w 6459988"/>
              <a:gd name="connsiteY45" fmla="*/ 3329735 h 5753325"/>
              <a:gd name="connsiteX46" fmla="*/ 5471501 w 6459988"/>
              <a:gd name="connsiteY46" fmla="*/ 3462221 h 5753325"/>
              <a:gd name="connsiteX47" fmla="*/ 5465154 w 6459988"/>
              <a:gd name="connsiteY47" fmla="*/ 3541065 h 5753325"/>
              <a:gd name="connsiteX48" fmla="*/ 5437889 w 6459988"/>
              <a:gd name="connsiteY48" fmla="*/ 3559927 h 5753325"/>
              <a:gd name="connsiteX49" fmla="*/ 5432770 w 6459988"/>
              <a:gd name="connsiteY49" fmla="*/ 3562948 h 5753325"/>
              <a:gd name="connsiteX50" fmla="*/ 5406795 w 6459988"/>
              <a:gd name="connsiteY50" fmla="*/ 3578594 h 5753325"/>
              <a:gd name="connsiteX51" fmla="*/ 5381495 w 6459988"/>
              <a:gd name="connsiteY51" fmla="*/ 3599883 h 5753325"/>
              <a:gd name="connsiteX52" fmla="*/ 5363689 w 6459988"/>
              <a:gd name="connsiteY52" fmla="*/ 3633299 h 5753325"/>
              <a:gd name="connsiteX53" fmla="*/ 5291870 w 6459988"/>
              <a:gd name="connsiteY53" fmla="*/ 3799039 h 5753325"/>
              <a:gd name="connsiteX54" fmla="*/ 5241600 w 6459988"/>
              <a:gd name="connsiteY54" fmla="*/ 3894238 h 5753325"/>
              <a:gd name="connsiteX55" fmla="*/ 5211041 w 6459988"/>
              <a:gd name="connsiteY55" fmla="*/ 3924184 h 5753325"/>
              <a:gd name="connsiteX56" fmla="*/ 5176073 w 6459988"/>
              <a:gd name="connsiteY56" fmla="*/ 3970179 h 5753325"/>
              <a:gd name="connsiteX57" fmla="*/ 5172826 w 6459988"/>
              <a:gd name="connsiteY57" fmla="*/ 3991773 h 5753325"/>
              <a:gd name="connsiteX58" fmla="*/ 5157053 w 6459988"/>
              <a:gd name="connsiteY58" fmla="*/ 3997708 h 5753325"/>
              <a:gd name="connsiteX59" fmla="*/ 5127922 w 6459988"/>
              <a:gd name="connsiteY59" fmla="*/ 4022660 h 5753325"/>
              <a:gd name="connsiteX60" fmla="*/ 5020872 w 6459988"/>
              <a:gd name="connsiteY60" fmla="*/ 4075951 h 5753325"/>
              <a:gd name="connsiteX61" fmla="*/ 4991410 w 6459988"/>
              <a:gd name="connsiteY61" fmla="*/ 4087598 h 5753325"/>
              <a:gd name="connsiteX62" fmla="*/ 4930112 w 6459988"/>
              <a:gd name="connsiteY62" fmla="*/ 4138459 h 5753325"/>
              <a:gd name="connsiteX63" fmla="*/ 4834224 w 6459988"/>
              <a:gd name="connsiteY63" fmla="*/ 4231643 h 5753325"/>
              <a:gd name="connsiteX64" fmla="*/ 4812599 w 6459988"/>
              <a:gd name="connsiteY64" fmla="*/ 4249449 h 5753325"/>
              <a:gd name="connsiteX65" fmla="*/ 4789188 w 6459988"/>
              <a:gd name="connsiteY65" fmla="*/ 4256678 h 5753325"/>
              <a:gd name="connsiteX66" fmla="*/ 4779554 w 6459988"/>
              <a:gd name="connsiteY66" fmla="*/ 4251313 h 5753325"/>
              <a:gd name="connsiteX67" fmla="*/ 4766885 w 6459988"/>
              <a:gd name="connsiteY67" fmla="*/ 4259812 h 5753325"/>
              <a:gd name="connsiteX68" fmla="*/ 4762510 w 6459988"/>
              <a:gd name="connsiteY68" fmla="*/ 4260383 h 5753325"/>
              <a:gd name="connsiteX69" fmla="*/ 4738416 w 6459988"/>
              <a:gd name="connsiteY69" fmla="*/ 4265355 h 5753325"/>
              <a:gd name="connsiteX70" fmla="*/ 4712007 w 6459988"/>
              <a:gd name="connsiteY70" fmla="*/ 4317892 h 5753325"/>
              <a:gd name="connsiteX71" fmla="*/ 4658930 w 6459988"/>
              <a:gd name="connsiteY71" fmla="*/ 4348041 h 5753325"/>
              <a:gd name="connsiteX72" fmla="*/ 4443526 w 6459988"/>
              <a:gd name="connsiteY72" fmla="*/ 4507851 h 5753325"/>
              <a:gd name="connsiteX73" fmla="*/ 4289766 w 6459988"/>
              <a:gd name="connsiteY73" fmla="*/ 4711450 h 5753325"/>
              <a:gd name="connsiteX74" fmla="*/ 4150870 w 6459988"/>
              <a:gd name="connsiteY74" fmla="*/ 4818480 h 5753325"/>
              <a:gd name="connsiteX75" fmla="*/ 4006639 w 6459988"/>
              <a:gd name="connsiteY75" fmla="*/ 4933815 h 5753325"/>
              <a:gd name="connsiteX76" fmla="*/ 3298210 w 6459988"/>
              <a:gd name="connsiteY76" fmla="*/ 5070790 h 5753325"/>
              <a:gd name="connsiteX77" fmla="*/ 2947678 w 6459988"/>
              <a:gd name="connsiteY77" fmla="*/ 5117869 h 5753325"/>
              <a:gd name="connsiteX78" fmla="*/ 2822169 w 6459988"/>
              <a:gd name="connsiteY78" fmla="*/ 5129396 h 5753325"/>
              <a:gd name="connsiteX79" fmla="*/ 2538773 w 6459988"/>
              <a:gd name="connsiteY79" fmla="*/ 5313397 h 5753325"/>
              <a:gd name="connsiteX80" fmla="*/ 2014500 w 6459988"/>
              <a:gd name="connsiteY80" fmla="*/ 5519744 h 5753325"/>
              <a:gd name="connsiteX81" fmla="*/ 1934391 w 6459988"/>
              <a:gd name="connsiteY81" fmla="*/ 5591335 h 5753325"/>
              <a:gd name="connsiteX82" fmla="*/ 1892550 w 6459988"/>
              <a:gd name="connsiteY82" fmla="*/ 5649708 h 5753325"/>
              <a:gd name="connsiteX83" fmla="*/ 1854769 w 6459988"/>
              <a:gd name="connsiteY83" fmla="*/ 5647691 h 5753325"/>
              <a:gd name="connsiteX84" fmla="*/ 1809461 w 6459988"/>
              <a:gd name="connsiteY84" fmla="*/ 5648628 h 5753325"/>
              <a:gd name="connsiteX85" fmla="*/ 1745150 w 6459988"/>
              <a:gd name="connsiteY85" fmla="*/ 5693879 h 5753325"/>
              <a:gd name="connsiteX86" fmla="*/ 1713375 w 6459988"/>
              <a:gd name="connsiteY86" fmla="*/ 5684672 h 5753325"/>
              <a:gd name="connsiteX87" fmla="*/ 1707808 w 6459988"/>
              <a:gd name="connsiteY87" fmla="*/ 5682611 h 5753325"/>
              <a:gd name="connsiteX88" fmla="*/ 1679313 w 6459988"/>
              <a:gd name="connsiteY88" fmla="*/ 5672360 h 5753325"/>
              <a:gd name="connsiteX89" fmla="*/ 1646933 w 6459988"/>
              <a:gd name="connsiteY89" fmla="*/ 5666227 h 5753325"/>
              <a:gd name="connsiteX90" fmla="*/ 1610055 w 6459988"/>
              <a:gd name="connsiteY90" fmla="*/ 5673643 h 5753325"/>
              <a:gd name="connsiteX91" fmla="*/ 1437641 w 6459988"/>
              <a:gd name="connsiteY91" fmla="*/ 5723266 h 5753325"/>
              <a:gd name="connsiteX92" fmla="*/ 1332869 w 6459988"/>
              <a:gd name="connsiteY92" fmla="*/ 5744752 h 5753325"/>
              <a:gd name="connsiteX93" fmla="*/ 1290525 w 6459988"/>
              <a:gd name="connsiteY93" fmla="*/ 5740036 h 5753325"/>
              <a:gd name="connsiteX94" fmla="*/ 1233107 w 6459988"/>
              <a:gd name="connsiteY94" fmla="*/ 5742106 h 5753325"/>
              <a:gd name="connsiteX95" fmla="*/ 1214532 w 6459988"/>
              <a:gd name="connsiteY95" fmla="*/ 5753325 h 5753325"/>
              <a:gd name="connsiteX96" fmla="*/ 1199955 w 6459988"/>
              <a:gd name="connsiteY96" fmla="*/ 5744831 h 5753325"/>
              <a:gd name="connsiteX97" fmla="*/ 1162337 w 6459988"/>
              <a:gd name="connsiteY97" fmla="*/ 5738048 h 5753325"/>
              <a:gd name="connsiteX98" fmla="*/ 1053457 w 6459988"/>
              <a:gd name="connsiteY98" fmla="*/ 5688676 h 5753325"/>
              <a:gd name="connsiteX99" fmla="*/ 1025798 w 6459988"/>
              <a:gd name="connsiteY99" fmla="*/ 5673166 h 5753325"/>
              <a:gd name="connsiteX100" fmla="*/ 947900 w 6459988"/>
              <a:gd name="connsiteY100" fmla="*/ 5657848 h 5753325"/>
              <a:gd name="connsiteX101" fmla="*/ 815627 w 6459988"/>
              <a:gd name="connsiteY101" fmla="*/ 5642557 h 5753325"/>
              <a:gd name="connsiteX102" fmla="*/ 788251 w 6459988"/>
              <a:gd name="connsiteY102" fmla="*/ 5637065 h 5753325"/>
              <a:gd name="connsiteX103" fmla="*/ 767822 w 6459988"/>
              <a:gd name="connsiteY103" fmla="*/ 5623450 h 5753325"/>
              <a:gd name="connsiteX104" fmla="*/ 765791 w 6459988"/>
              <a:gd name="connsiteY104" fmla="*/ 5612539 h 5753325"/>
              <a:gd name="connsiteX105" fmla="*/ 751230 w 6459988"/>
              <a:gd name="connsiteY105" fmla="*/ 5608092 h 5753325"/>
              <a:gd name="connsiteX106" fmla="*/ 748008 w 6459988"/>
              <a:gd name="connsiteY106" fmla="*/ 5605052 h 5753325"/>
              <a:gd name="connsiteX107" fmla="*/ 728871 w 6459988"/>
              <a:gd name="connsiteY107" fmla="*/ 5589469 h 5753325"/>
              <a:gd name="connsiteX108" fmla="*/ 671898 w 6459988"/>
              <a:gd name="connsiteY108" fmla="*/ 5602363 h 5753325"/>
              <a:gd name="connsiteX109" fmla="*/ 615065 w 6459988"/>
              <a:gd name="connsiteY109" fmla="*/ 5580257 h 5753325"/>
              <a:gd name="connsiteX110" fmla="*/ 355785 w 6459988"/>
              <a:gd name="connsiteY110" fmla="*/ 5514383 h 5753325"/>
              <a:gd name="connsiteX111" fmla="*/ 102269 w 6459988"/>
              <a:gd name="connsiteY111" fmla="*/ 5524347 h 5753325"/>
              <a:gd name="connsiteX112" fmla="*/ 13160 w 6459988"/>
              <a:gd name="connsiteY112" fmla="*/ 5514159 h 5753325"/>
              <a:gd name="connsiteX113" fmla="*/ 0 w 6459988"/>
              <a:gd name="connsiteY113" fmla="*/ 5511735 h 5753325"/>
              <a:gd name="connsiteX114" fmla="*/ 0 w 6459988"/>
              <a:gd name="connsiteY114" fmla="*/ 0 h 5753325"/>
              <a:gd name="connsiteX0" fmla="*/ 0 w 6459988"/>
              <a:gd name="connsiteY0" fmla="*/ 0 h 5753325"/>
              <a:gd name="connsiteX1" fmla="*/ 6438980 w 6459988"/>
              <a:gd name="connsiteY1" fmla="*/ 0 h 5753325"/>
              <a:gd name="connsiteX2" fmla="*/ 6439047 w 6459988"/>
              <a:gd name="connsiteY2" fmla="*/ 147 h 5753325"/>
              <a:gd name="connsiteX3" fmla="*/ 6443456 w 6459988"/>
              <a:gd name="connsiteY3" fmla="*/ 130105 h 5753325"/>
              <a:gd name="connsiteX4" fmla="*/ 6447632 w 6459988"/>
              <a:gd name="connsiteY4" fmla="*/ 170016 h 5753325"/>
              <a:gd name="connsiteX5" fmla="*/ 6396598 w 6459988"/>
              <a:gd name="connsiteY5" fmla="*/ 274847 h 5753325"/>
              <a:gd name="connsiteX6" fmla="*/ 6375685 w 6459988"/>
              <a:gd name="connsiteY6" fmla="*/ 535865 h 5753325"/>
              <a:gd name="connsiteX7" fmla="*/ 6354187 w 6459988"/>
              <a:gd name="connsiteY7" fmla="*/ 615799 h 5753325"/>
              <a:gd name="connsiteX8" fmla="*/ 6459988 w 6459988"/>
              <a:gd name="connsiteY8" fmla="*/ 707628 h 5753325"/>
              <a:gd name="connsiteX9" fmla="*/ 6453989 w 6459988"/>
              <a:gd name="connsiteY9" fmla="*/ 711876 h 5753325"/>
              <a:gd name="connsiteX10" fmla="*/ 6344988 w 6459988"/>
              <a:gd name="connsiteY10" fmla="*/ 697330 h 5753325"/>
              <a:gd name="connsiteX11" fmla="*/ 6447445 w 6459988"/>
              <a:gd name="connsiteY11" fmla="*/ 780003 h 5753325"/>
              <a:gd name="connsiteX12" fmla="*/ 6426552 w 6459988"/>
              <a:gd name="connsiteY12" fmla="*/ 845805 h 5753325"/>
              <a:gd name="connsiteX13" fmla="*/ 6434072 w 6459988"/>
              <a:gd name="connsiteY13" fmla="*/ 910733 h 5753325"/>
              <a:gd name="connsiteX14" fmla="*/ 6432570 w 6459988"/>
              <a:gd name="connsiteY14" fmla="*/ 983394 h 5753325"/>
              <a:gd name="connsiteX15" fmla="*/ 6431878 w 6459988"/>
              <a:gd name="connsiteY15" fmla="*/ 1026728 h 5753325"/>
              <a:gd name="connsiteX16" fmla="*/ 6414269 w 6459988"/>
              <a:gd name="connsiteY16" fmla="*/ 1151111 h 5753325"/>
              <a:gd name="connsiteX17" fmla="*/ 6371722 w 6459988"/>
              <a:gd name="connsiteY17" fmla="*/ 1318080 h 5753325"/>
              <a:gd name="connsiteX18" fmla="*/ 6356023 w 6459988"/>
              <a:gd name="connsiteY18" fmla="*/ 1356227 h 5753325"/>
              <a:gd name="connsiteX19" fmla="*/ 6356157 w 6459988"/>
              <a:gd name="connsiteY19" fmla="*/ 1361967 h 5753325"/>
              <a:gd name="connsiteX20" fmla="*/ 6350613 w 6459988"/>
              <a:gd name="connsiteY20" fmla="*/ 1393569 h 5753325"/>
              <a:gd name="connsiteX21" fmla="*/ 6357062 w 6459988"/>
              <a:gd name="connsiteY21" fmla="*/ 1444071 h 5753325"/>
              <a:gd name="connsiteX22" fmla="*/ 6364832 w 6459988"/>
              <a:gd name="connsiteY22" fmla="*/ 1478763 h 5753325"/>
              <a:gd name="connsiteX23" fmla="*/ 6369745 w 6459988"/>
              <a:gd name="connsiteY23" fmla="*/ 1495680 h 5753325"/>
              <a:gd name="connsiteX24" fmla="*/ 6370898 w 6459988"/>
              <a:gd name="connsiteY24" fmla="*/ 1513331 h 5753325"/>
              <a:gd name="connsiteX25" fmla="*/ 6368801 w 6459988"/>
              <a:gd name="connsiteY25" fmla="*/ 1527414 h 5753325"/>
              <a:gd name="connsiteX26" fmla="*/ 6359177 w 6459988"/>
              <a:gd name="connsiteY26" fmla="*/ 1639513 h 5753325"/>
              <a:gd name="connsiteX27" fmla="*/ 6299489 w 6459988"/>
              <a:gd name="connsiteY27" fmla="*/ 1784860 h 5753325"/>
              <a:gd name="connsiteX28" fmla="*/ 6267878 w 6459988"/>
              <a:gd name="connsiteY28" fmla="*/ 1858572 h 5753325"/>
              <a:gd name="connsiteX29" fmla="*/ 6251146 w 6459988"/>
              <a:gd name="connsiteY29" fmla="*/ 1926167 h 5753325"/>
              <a:gd name="connsiteX30" fmla="*/ 6210686 w 6459988"/>
              <a:gd name="connsiteY30" fmla="*/ 2014834 h 5753325"/>
              <a:gd name="connsiteX31" fmla="*/ 6106652 w 6459988"/>
              <a:gd name="connsiteY31" fmla="*/ 2150572 h 5753325"/>
              <a:gd name="connsiteX32" fmla="*/ 6097813 w 6459988"/>
              <a:gd name="connsiteY32" fmla="*/ 2172208 h 5753325"/>
              <a:gd name="connsiteX33" fmla="*/ 6095990 w 6459988"/>
              <a:gd name="connsiteY33" fmla="*/ 2181185 h 5753325"/>
              <a:gd name="connsiteX34" fmla="*/ 6090126 w 6459988"/>
              <a:gd name="connsiteY34" fmla="*/ 2192533 h 5753325"/>
              <a:gd name="connsiteX35" fmla="*/ 6089503 w 6459988"/>
              <a:gd name="connsiteY35" fmla="*/ 2192543 h 5753325"/>
              <a:gd name="connsiteX36" fmla="*/ 6084946 w 6459988"/>
              <a:gd name="connsiteY36" fmla="*/ 2203694 h 5753325"/>
              <a:gd name="connsiteX37" fmla="*/ 5987861 w 6459988"/>
              <a:gd name="connsiteY37" fmla="*/ 2304868 h 5753325"/>
              <a:gd name="connsiteX38" fmla="*/ 5973439 w 6459988"/>
              <a:gd name="connsiteY38" fmla="*/ 2385635 h 5753325"/>
              <a:gd name="connsiteX39" fmla="*/ 5916727 w 6459988"/>
              <a:gd name="connsiteY39" fmla="*/ 2458777 h 5753325"/>
              <a:gd name="connsiteX40" fmla="*/ 5856524 w 6459988"/>
              <a:gd name="connsiteY40" fmla="*/ 2583281 h 5753325"/>
              <a:gd name="connsiteX41" fmla="*/ 5838091 w 6459988"/>
              <a:gd name="connsiteY41" fmla="*/ 2753474 h 5753325"/>
              <a:gd name="connsiteX42" fmla="*/ 5777471 w 6459988"/>
              <a:gd name="connsiteY42" fmla="*/ 2901570 h 5753325"/>
              <a:gd name="connsiteX43" fmla="*/ 5723992 w 6459988"/>
              <a:gd name="connsiteY43" fmla="*/ 2998752 h 5753325"/>
              <a:gd name="connsiteX44" fmla="*/ 5557886 w 6459988"/>
              <a:gd name="connsiteY44" fmla="*/ 3329735 h 5753325"/>
              <a:gd name="connsiteX45" fmla="*/ 5471501 w 6459988"/>
              <a:gd name="connsiteY45" fmla="*/ 3462221 h 5753325"/>
              <a:gd name="connsiteX46" fmla="*/ 5465154 w 6459988"/>
              <a:gd name="connsiteY46" fmla="*/ 3541065 h 5753325"/>
              <a:gd name="connsiteX47" fmla="*/ 5437889 w 6459988"/>
              <a:gd name="connsiteY47" fmla="*/ 3559927 h 5753325"/>
              <a:gd name="connsiteX48" fmla="*/ 5432770 w 6459988"/>
              <a:gd name="connsiteY48" fmla="*/ 3562948 h 5753325"/>
              <a:gd name="connsiteX49" fmla="*/ 5406795 w 6459988"/>
              <a:gd name="connsiteY49" fmla="*/ 3578594 h 5753325"/>
              <a:gd name="connsiteX50" fmla="*/ 5381495 w 6459988"/>
              <a:gd name="connsiteY50" fmla="*/ 3599883 h 5753325"/>
              <a:gd name="connsiteX51" fmla="*/ 5363689 w 6459988"/>
              <a:gd name="connsiteY51" fmla="*/ 3633299 h 5753325"/>
              <a:gd name="connsiteX52" fmla="*/ 5291870 w 6459988"/>
              <a:gd name="connsiteY52" fmla="*/ 3799039 h 5753325"/>
              <a:gd name="connsiteX53" fmla="*/ 5241600 w 6459988"/>
              <a:gd name="connsiteY53" fmla="*/ 3894238 h 5753325"/>
              <a:gd name="connsiteX54" fmla="*/ 5211041 w 6459988"/>
              <a:gd name="connsiteY54" fmla="*/ 3924184 h 5753325"/>
              <a:gd name="connsiteX55" fmla="*/ 5176073 w 6459988"/>
              <a:gd name="connsiteY55" fmla="*/ 3970179 h 5753325"/>
              <a:gd name="connsiteX56" fmla="*/ 5172826 w 6459988"/>
              <a:gd name="connsiteY56" fmla="*/ 3991773 h 5753325"/>
              <a:gd name="connsiteX57" fmla="*/ 5157053 w 6459988"/>
              <a:gd name="connsiteY57" fmla="*/ 3997708 h 5753325"/>
              <a:gd name="connsiteX58" fmla="*/ 5127922 w 6459988"/>
              <a:gd name="connsiteY58" fmla="*/ 4022660 h 5753325"/>
              <a:gd name="connsiteX59" fmla="*/ 5020872 w 6459988"/>
              <a:gd name="connsiteY59" fmla="*/ 4075951 h 5753325"/>
              <a:gd name="connsiteX60" fmla="*/ 4991410 w 6459988"/>
              <a:gd name="connsiteY60" fmla="*/ 4087598 h 5753325"/>
              <a:gd name="connsiteX61" fmla="*/ 4930112 w 6459988"/>
              <a:gd name="connsiteY61" fmla="*/ 4138459 h 5753325"/>
              <a:gd name="connsiteX62" fmla="*/ 4834224 w 6459988"/>
              <a:gd name="connsiteY62" fmla="*/ 4231643 h 5753325"/>
              <a:gd name="connsiteX63" fmla="*/ 4812599 w 6459988"/>
              <a:gd name="connsiteY63" fmla="*/ 4249449 h 5753325"/>
              <a:gd name="connsiteX64" fmla="*/ 4789188 w 6459988"/>
              <a:gd name="connsiteY64" fmla="*/ 4256678 h 5753325"/>
              <a:gd name="connsiteX65" fmla="*/ 4779554 w 6459988"/>
              <a:gd name="connsiteY65" fmla="*/ 4251313 h 5753325"/>
              <a:gd name="connsiteX66" fmla="*/ 4766885 w 6459988"/>
              <a:gd name="connsiteY66" fmla="*/ 4259812 h 5753325"/>
              <a:gd name="connsiteX67" fmla="*/ 4762510 w 6459988"/>
              <a:gd name="connsiteY67" fmla="*/ 4260383 h 5753325"/>
              <a:gd name="connsiteX68" fmla="*/ 4738416 w 6459988"/>
              <a:gd name="connsiteY68" fmla="*/ 4265355 h 5753325"/>
              <a:gd name="connsiteX69" fmla="*/ 4712007 w 6459988"/>
              <a:gd name="connsiteY69" fmla="*/ 4317892 h 5753325"/>
              <a:gd name="connsiteX70" fmla="*/ 4658930 w 6459988"/>
              <a:gd name="connsiteY70" fmla="*/ 4348041 h 5753325"/>
              <a:gd name="connsiteX71" fmla="*/ 4443526 w 6459988"/>
              <a:gd name="connsiteY71" fmla="*/ 4507851 h 5753325"/>
              <a:gd name="connsiteX72" fmla="*/ 4289766 w 6459988"/>
              <a:gd name="connsiteY72" fmla="*/ 4711450 h 5753325"/>
              <a:gd name="connsiteX73" fmla="*/ 4150870 w 6459988"/>
              <a:gd name="connsiteY73" fmla="*/ 4818480 h 5753325"/>
              <a:gd name="connsiteX74" fmla="*/ 4006639 w 6459988"/>
              <a:gd name="connsiteY74" fmla="*/ 4933815 h 5753325"/>
              <a:gd name="connsiteX75" fmla="*/ 3298210 w 6459988"/>
              <a:gd name="connsiteY75" fmla="*/ 5070790 h 5753325"/>
              <a:gd name="connsiteX76" fmla="*/ 2947678 w 6459988"/>
              <a:gd name="connsiteY76" fmla="*/ 5117869 h 5753325"/>
              <a:gd name="connsiteX77" fmla="*/ 2822169 w 6459988"/>
              <a:gd name="connsiteY77" fmla="*/ 5129396 h 5753325"/>
              <a:gd name="connsiteX78" fmla="*/ 2538773 w 6459988"/>
              <a:gd name="connsiteY78" fmla="*/ 5313397 h 5753325"/>
              <a:gd name="connsiteX79" fmla="*/ 2014500 w 6459988"/>
              <a:gd name="connsiteY79" fmla="*/ 5519744 h 5753325"/>
              <a:gd name="connsiteX80" fmla="*/ 1934391 w 6459988"/>
              <a:gd name="connsiteY80" fmla="*/ 5591335 h 5753325"/>
              <a:gd name="connsiteX81" fmla="*/ 1892550 w 6459988"/>
              <a:gd name="connsiteY81" fmla="*/ 5649708 h 5753325"/>
              <a:gd name="connsiteX82" fmla="*/ 1854769 w 6459988"/>
              <a:gd name="connsiteY82" fmla="*/ 5647691 h 5753325"/>
              <a:gd name="connsiteX83" fmla="*/ 1809461 w 6459988"/>
              <a:gd name="connsiteY83" fmla="*/ 5648628 h 5753325"/>
              <a:gd name="connsiteX84" fmla="*/ 1745150 w 6459988"/>
              <a:gd name="connsiteY84" fmla="*/ 5693879 h 5753325"/>
              <a:gd name="connsiteX85" fmla="*/ 1713375 w 6459988"/>
              <a:gd name="connsiteY85" fmla="*/ 5684672 h 5753325"/>
              <a:gd name="connsiteX86" fmla="*/ 1707808 w 6459988"/>
              <a:gd name="connsiteY86" fmla="*/ 5682611 h 5753325"/>
              <a:gd name="connsiteX87" fmla="*/ 1679313 w 6459988"/>
              <a:gd name="connsiteY87" fmla="*/ 5672360 h 5753325"/>
              <a:gd name="connsiteX88" fmla="*/ 1646933 w 6459988"/>
              <a:gd name="connsiteY88" fmla="*/ 5666227 h 5753325"/>
              <a:gd name="connsiteX89" fmla="*/ 1610055 w 6459988"/>
              <a:gd name="connsiteY89" fmla="*/ 5673643 h 5753325"/>
              <a:gd name="connsiteX90" fmla="*/ 1437641 w 6459988"/>
              <a:gd name="connsiteY90" fmla="*/ 5723266 h 5753325"/>
              <a:gd name="connsiteX91" fmla="*/ 1332869 w 6459988"/>
              <a:gd name="connsiteY91" fmla="*/ 5744752 h 5753325"/>
              <a:gd name="connsiteX92" fmla="*/ 1290525 w 6459988"/>
              <a:gd name="connsiteY92" fmla="*/ 5740036 h 5753325"/>
              <a:gd name="connsiteX93" fmla="*/ 1233107 w 6459988"/>
              <a:gd name="connsiteY93" fmla="*/ 5742106 h 5753325"/>
              <a:gd name="connsiteX94" fmla="*/ 1214532 w 6459988"/>
              <a:gd name="connsiteY94" fmla="*/ 5753325 h 5753325"/>
              <a:gd name="connsiteX95" fmla="*/ 1199955 w 6459988"/>
              <a:gd name="connsiteY95" fmla="*/ 5744831 h 5753325"/>
              <a:gd name="connsiteX96" fmla="*/ 1162337 w 6459988"/>
              <a:gd name="connsiteY96" fmla="*/ 5738048 h 5753325"/>
              <a:gd name="connsiteX97" fmla="*/ 1053457 w 6459988"/>
              <a:gd name="connsiteY97" fmla="*/ 5688676 h 5753325"/>
              <a:gd name="connsiteX98" fmla="*/ 1025798 w 6459988"/>
              <a:gd name="connsiteY98" fmla="*/ 5673166 h 5753325"/>
              <a:gd name="connsiteX99" fmla="*/ 947900 w 6459988"/>
              <a:gd name="connsiteY99" fmla="*/ 5657848 h 5753325"/>
              <a:gd name="connsiteX100" fmla="*/ 815627 w 6459988"/>
              <a:gd name="connsiteY100" fmla="*/ 5642557 h 5753325"/>
              <a:gd name="connsiteX101" fmla="*/ 788251 w 6459988"/>
              <a:gd name="connsiteY101" fmla="*/ 5637065 h 5753325"/>
              <a:gd name="connsiteX102" fmla="*/ 767822 w 6459988"/>
              <a:gd name="connsiteY102" fmla="*/ 5623450 h 5753325"/>
              <a:gd name="connsiteX103" fmla="*/ 765791 w 6459988"/>
              <a:gd name="connsiteY103" fmla="*/ 5612539 h 5753325"/>
              <a:gd name="connsiteX104" fmla="*/ 751230 w 6459988"/>
              <a:gd name="connsiteY104" fmla="*/ 5608092 h 5753325"/>
              <a:gd name="connsiteX105" fmla="*/ 748008 w 6459988"/>
              <a:gd name="connsiteY105" fmla="*/ 5605052 h 5753325"/>
              <a:gd name="connsiteX106" fmla="*/ 728871 w 6459988"/>
              <a:gd name="connsiteY106" fmla="*/ 5589469 h 5753325"/>
              <a:gd name="connsiteX107" fmla="*/ 671898 w 6459988"/>
              <a:gd name="connsiteY107" fmla="*/ 5602363 h 5753325"/>
              <a:gd name="connsiteX108" fmla="*/ 615065 w 6459988"/>
              <a:gd name="connsiteY108" fmla="*/ 5580257 h 5753325"/>
              <a:gd name="connsiteX109" fmla="*/ 355785 w 6459988"/>
              <a:gd name="connsiteY109" fmla="*/ 5514383 h 5753325"/>
              <a:gd name="connsiteX110" fmla="*/ 102269 w 6459988"/>
              <a:gd name="connsiteY110" fmla="*/ 5524347 h 5753325"/>
              <a:gd name="connsiteX111" fmla="*/ 13160 w 6459988"/>
              <a:gd name="connsiteY111" fmla="*/ 5514159 h 5753325"/>
              <a:gd name="connsiteX112" fmla="*/ 0 w 6459988"/>
              <a:gd name="connsiteY112" fmla="*/ 5511735 h 5753325"/>
              <a:gd name="connsiteX113" fmla="*/ 0 w 6459988"/>
              <a:gd name="connsiteY113" fmla="*/ 0 h 5753325"/>
              <a:gd name="connsiteX0" fmla="*/ 0 w 6459988"/>
              <a:gd name="connsiteY0" fmla="*/ 0 h 5753325"/>
              <a:gd name="connsiteX1" fmla="*/ 6438980 w 6459988"/>
              <a:gd name="connsiteY1" fmla="*/ 0 h 5753325"/>
              <a:gd name="connsiteX2" fmla="*/ 6439047 w 6459988"/>
              <a:gd name="connsiteY2" fmla="*/ 147 h 5753325"/>
              <a:gd name="connsiteX3" fmla="*/ 6443456 w 6459988"/>
              <a:gd name="connsiteY3" fmla="*/ 130105 h 5753325"/>
              <a:gd name="connsiteX4" fmla="*/ 6447632 w 6459988"/>
              <a:gd name="connsiteY4" fmla="*/ 170016 h 5753325"/>
              <a:gd name="connsiteX5" fmla="*/ 6396598 w 6459988"/>
              <a:gd name="connsiteY5" fmla="*/ 274847 h 5753325"/>
              <a:gd name="connsiteX6" fmla="*/ 6375685 w 6459988"/>
              <a:gd name="connsiteY6" fmla="*/ 535865 h 5753325"/>
              <a:gd name="connsiteX7" fmla="*/ 6354187 w 6459988"/>
              <a:gd name="connsiteY7" fmla="*/ 615799 h 5753325"/>
              <a:gd name="connsiteX8" fmla="*/ 6459988 w 6459988"/>
              <a:gd name="connsiteY8" fmla="*/ 707628 h 5753325"/>
              <a:gd name="connsiteX9" fmla="*/ 6344988 w 6459988"/>
              <a:gd name="connsiteY9" fmla="*/ 697330 h 5753325"/>
              <a:gd name="connsiteX10" fmla="*/ 6447445 w 6459988"/>
              <a:gd name="connsiteY10" fmla="*/ 780003 h 5753325"/>
              <a:gd name="connsiteX11" fmla="*/ 6426552 w 6459988"/>
              <a:gd name="connsiteY11" fmla="*/ 845805 h 5753325"/>
              <a:gd name="connsiteX12" fmla="*/ 6434072 w 6459988"/>
              <a:gd name="connsiteY12" fmla="*/ 910733 h 5753325"/>
              <a:gd name="connsiteX13" fmla="*/ 6432570 w 6459988"/>
              <a:gd name="connsiteY13" fmla="*/ 983394 h 5753325"/>
              <a:gd name="connsiteX14" fmla="*/ 6431878 w 6459988"/>
              <a:gd name="connsiteY14" fmla="*/ 1026728 h 5753325"/>
              <a:gd name="connsiteX15" fmla="*/ 6414269 w 6459988"/>
              <a:gd name="connsiteY15" fmla="*/ 1151111 h 5753325"/>
              <a:gd name="connsiteX16" fmla="*/ 6371722 w 6459988"/>
              <a:gd name="connsiteY16" fmla="*/ 1318080 h 5753325"/>
              <a:gd name="connsiteX17" fmla="*/ 6356023 w 6459988"/>
              <a:gd name="connsiteY17" fmla="*/ 1356227 h 5753325"/>
              <a:gd name="connsiteX18" fmla="*/ 6356157 w 6459988"/>
              <a:gd name="connsiteY18" fmla="*/ 1361967 h 5753325"/>
              <a:gd name="connsiteX19" fmla="*/ 6350613 w 6459988"/>
              <a:gd name="connsiteY19" fmla="*/ 1393569 h 5753325"/>
              <a:gd name="connsiteX20" fmla="*/ 6357062 w 6459988"/>
              <a:gd name="connsiteY20" fmla="*/ 1444071 h 5753325"/>
              <a:gd name="connsiteX21" fmla="*/ 6364832 w 6459988"/>
              <a:gd name="connsiteY21" fmla="*/ 1478763 h 5753325"/>
              <a:gd name="connsiteX22" fmla="*/ 6369745 w 6459988"/>
              <a:gd name="connsiteY22" fmla="*/ 1495680 h 5753325"/>
              <a:gd name="connsiteX23" fmla="*/ 6370898 w 6459988"/>
              <a:gd name="connsiteY23" fmla="*/ 1513331 h 5753325"/>
              <a:gd name="connsiteX24" fmla="*/ 6368801 w 6459988"/>
              <a:gd name="connsiteY24" fmla="*/ 1527414 h 5753325"/>
              <a:gd name="connsiteX25" fmla="*/ 6359177 w 6459988"/>
              <a:gd name="connsiteY25" fmla="*/ 1639513 h 5753325"/>
              <a:gd name="connsiteX26" fmla="*/ 6299489 w 6459988"/>
              <a:gd name="connsiteY26" fmla="*/ 1784860 h 5753325"/>
              <a:gd name="connsiteX27" fmla="*/ 6267878 w 6459988"/>
              <a:gd name="connsiteY27" fmla="*/ 1858572 h 5753325"/>
              <a:gd name="connsiteX28" fmla="*/ 6251146 w 6459988"/>
              <a:gd name="connsiteY28" fmla="*/ 1926167 h 5753325"/>
              <a:gd name="connsiteX29" fmla="*/ 6210686 w 6459988"/>
              <a:gd name="connsiteY29" fmla="*/ 2014834 h 5753325"/>
              <a:gd name="connsiteX30" fmla="*/ 6106652 w 6459988"/>
              <a:gd name="connsiteY30" fmla="*/ 2150572 h 5753325"/>
              <a:gd name="connsiteX31" fmla="*/ 6097813 w 6459988"/>
              <a:gd name="connsiteY31" fmla="*/ 2172208 h 5753325"/>
              <a:gd name="connsiteX32" fmla="*/ 6095990 w 6459988"/>
              <a:gd name="connsiteY32" fmla="*/ 2181185 h 5753325"/>
              <a:gd name="connsiteX33" fmla="*/ 6090126 w 6459988"/>
              <a:gd name="connsiteY33" fmla="*/ 2192533 h 5753325"/>
              <a:gd name="connsiteX34" fmla="*/ 6089503 w 6459988"/>
              <a:gd name="connsiteY34" fmla="*/ 2192543 h 5753325"/>
              <a:gd name="connsiteX35" fmla="*/ 6084946 w 6459988"/>
              <a:gd name="connsiteY35" fmla="*/ 2203694 h 5753325"/>
              <a:gd name="connsiteX36" fmla="*/ 5987861 w 6459988"/>
              <a:gd name="connsiteY36" fmla="*/ 2304868 h 5753325"/>
              <a:gd name="connsiteX37" fmla="*/ 5973439 w 6459988"/>
              <a:gd name="connsiteY37" fmla="*/ 2385635 h 5753325"/>
              <a:gd name="connsiteX38" fmla="*/ 5916727 w 6459988"/>
              <a:gd name="connsiteY38" fmla="*/ 2458777 h 5753325"/>
              <a:gd name="connsiteX39" fmla="*/ 5856524 w 6459988"/>
              <a:gd name="connsiteY39" fmla="*/ 2583281 h 5753325"/>
              <a:gd name="connsiteX40" fmla="*/ 5838091 w 6459988"/>
              <a:gd name="connsiteY40" fmla="*/ 2753474 h 5753325"/>
              <a:gd name="connsiteX41" fmla="*/ 5777471 w 6459988"/>
              <a:gd name="connsiteY41" fmla="*/ 2901570 h 5753325"/>
              <a:gd name="connsiteX42" fmla="*/ 5723992 w 6459988"/>
              <a:gd name="connsiteY42" fmla="*/ 2998752 h 5753325"/>
              <a:gd name="connsiteX43" fmla="*/ 5557886 w 6459988"/>
              <a:gd name="connsiteY43" fmla="*/ 3329735 h 5753325"/>
              <a:gd name="connsiteX44" fmla="*/ 5471501 w 6459988"/>
              <a:gd name="connsiteY44" fmla="*/ 3462221 h 5753325"/>
              <a:gd name="connsiteX45" fmla="*/ 5465154 w 6459988"/>
              <a:gd name="connsiteY45" fmla="*/ 3541065 h 5753325"/>
              <a:gd name="connsiteX46" fmla="*/ 5437889 w 6459988"/>
              <a:gd name="connsiteY46" fmla="*/ 3559927 h 5753325"/>
              <a:gd name="connsiteX47" fmla="*/ 5432770 w 6459988"/>
              <a:gd name="connsiteY47" fmla="*/ 3562948 h 5753325"/>
              <a:gd name="connsiteX48" fmla="*/ 5406795 w 6459988"/>
              <a:gd name="connsiteY48" fmla="*/ 3578594 h 5753325"/>
              <a:gd name="connsiteX49" fmla="*/ 5381495 w 6459988"/>
              <a:gd name="connsiteY49" fmla="*/ 3599883 h 5753325"/>
              <a:gd name="connsiteX50" fmla="*/ 5363689 w 6459988"/>
              <a:gd name="connsiteY50" fmla="*/ 3633299 h 5753325"/>
              <a:gd name="connsiteX51" fmla="*/ 5291870 w 6459988"/>
              <a:gd name="connsiteY51" fmla="*/ 3799039 h 5753325"/>
              <a:gd name="connsiteX52" fmla="*/ 5241600 w 6459988"/>
              <a:gd name="connsiteY52" fmla="*/ 3894238 h 5753325"/>
              <a:gd name="connsiteX53" fmla="*/ 5211041 w 6459988"/>
              <a:gd name="connsiteY53" fmla="*/ 3924184 h 5753325"/>
              <a:gd name="connsiteX54" fmla="*/ 5176073 w 6459988"/>
              <a:gd name="connsiteY54" fmla="*/ 3970179 h 5753325"/>
              <a:gd name="connsiteX55" fmla="*/ 5172826 w 6459988"/>
              <a:gd name="connsiteY55" fmla="*/ 3991773 h 5753325"/>
              <a:gd name="connsiteX56" fmla="*/ 5157053 w 6459988"/>
              <a:gd name="connsiteY56" fmla="*/ 3997708 h 5753325"/>
              <a:gd name="connsiteX57" fmla="*/ 5127922 w 6459988"/>
              <a:gd name="connsiteY57" fmla="*/ 4022660 h 5753325"/>
              <a:gd name="connsiteX58" fmla="*/ 5020872 w 6459988"/>
              <a:gd name="connsiteY58" fmla="*/ 4075951 h 5753325"/>
              <a:gd name="connsiteX59" fmla="*/ 4991410 w 6459988"/>
              <a:gd name="connsiteY59" fmla="*/ 4087598 h 5753325"/>
              <a:gd name="connsiteX60" fmla="*/ 4930112 w 6459988"/>
              <a:gd name="connsiteY60" fmla="*/ 4138459 h 5753325"/>
              <a:gd name="connsiteX61" fmla="*/ 4834224 w 6459988"/>
              <a:gd name="connsiteY61" fmla="*/ 4231643 h 5753325"/>
              <a:gd name="connsiteX62" fmla="*/ 4812599 w 6459988"/>
              <a:gd name="connsiteY62" fmla="*/ 4249449 h 5753325"/>
              <a:gd name="connsiteX63" fmla="*/ 4789188 w 6459988"/>
              <a:gd name="connsiteY63" fmla="*/ 4256678 h 5753325"/>
              <a:gd name="connsiteX64" fmla="*/ 4779554 w 6459988"/>
              <a:gd name="connsiteY64" fmla="*/ 4251313 h 5753325"/>
              <a:gd name="connsiteX65" fmla="*/ 4766885 w 6459988"/>
              <a:gd name="connsiteY65" fmla="*/ 4259812 h 5753325"/>
              <a:gd name="connsiteX66" fmla="*/ 4762510 w 6459988"/>
              <a:gd name="connsiteY66" fmla="*/ 4260383 h 5753325"/>
              <a:gd name="connsiteX67" fmla="*/ 4738416 w 6459988"/>
              <a:gd name="connsiteY67" fmla="*/ 4265355 h 5753325"/>
              <a:gd name="connsiteX68" fmla="*/ 4712007 w 6459988"/>
              <a:gd name="connsiteY68" fmla="*/ 4317892 h 5753325"/>
              <a:gd name="connsiteX69" fmla="*/ 4658930 w 6459988"/>
              <a:gd name="connsiteY69" fmla="*/ 4348041 h 5753325"/>
              <a:gd name="connsiteX70" fmla="*/ 4443526 w 6459988"/>
              <a:gd name="connsiteY70" fmla="*/ 4507851 h 5753325"/>
              <a:gd name="connsiteX71" fmla="*/ 4289766 w 6459988"/>
              <a:gd name="connsiteY71" fmla="*/ 4711450 h 5753325"/>
              <a:gd name="connsiteX72" fmla="*/ 4150870 w 6459988"/>
              <a:gd name="connsiteY72" fmla="*/ 4818480 h 5753325"/>
              <a:gd name="connsiteX73" fmla="*/ 4006639 w 6459988"/>
              <a:gd name="connsiteY73" fmla="*/ 4933815 h 5753325"/>
              <a:gd name="connsiteX74" fmla="*/ 3298210 w 6459988"/>
              <a:gd name="connsiteY74" fmla="*/ 5070790 h 5753325"/>
              <a:gd name="connsiteX75" fmla="*/ 2947678 w 6459988"/>
              <a:gd name="connsiteY75" fmla="*/ 5117869 h 5753325"/>
              <a:gd name="connsiteX76" fmla="*/ 2822169 w 6459988"/>
              <a:gd name="connsiteY76" fmla="*/ 5129396 h 5753325"/>
              <a:gd name="connsiteX77" fmla="*/ 2538773 w 6459988"/>
              <a:gd name="connsiteY77" fmla="*/ 5313397 h 5753325"/>
              <a:gd name="connsiteX78" fmla="*/ 2014500 w 6459988"/>
              <a:gd name="connsiteY78" fmla="*/ 5519744 h 5753325"/>
              <a:gd name="connsiteX79" fmla="*/ 1934391 w 6459988"/>
              <a:gd name="connsiteY79" fmla="*/ 5591335 h 5753325"/>
              <a:gd name="connsiteX80" fmla="*/ 1892550 w 6459988"/>
              <a:gd name="connsiteY80" fmla="*/ 5649708 h 5753325"/>
              <a:gd name="connsiteX81" fmla="*/ 1854769 w 6459988"/>
              <a:gd name="connsiteY81" fmla="*/ 5647691 h 5753325"/>
              <a:gd name="connsiteX82" fmla="*/ 1809461 w 6459988"/>
              <a:gd name="connsiteY82" fmla="*/ 5648628 h 5753325"/>
              <a:gd name="connsiteX83" fmla="*/ 1745150 w 6459988"/>
              <a:gd name="connsiteY83" fmla="*/ 5693879 h 5753325"/>
              <a:gd name="connsiteX84" fmla="*/ 1713375 w 6459988"/>
              <a:gd name="connsiteY84" fmla="*/ 5684672 h 5753325"/>
              <a:gd name="connsiteX85" fmla="*/ 1707808 w 6459988"/>
              <a:gd name="connsiteY85" fmla="*/ 5682611 h 5753325"/>
              <a:gd name="connsiteX86" fmla="*/ 1679313 w 6459988"/>
              <a:gd name="connsiteY86" fmla="*/ 5672360 h 5753325"/>
              <a:gd name="connsiteX87" fmla="*/ 1646933 w 6459988"/>
              <a:gd name="connsiteY87" fmla="*/ 5666227 h 5753325"/>
              <a:gd name="connsiteX88" fmla="*/ 1610055 w 6459988"/>
              <a:gd name="connsiteY88" fmla="*/ 5673643 h 5753325"/>
              <a:gd name="connsiteX89" fmla="*/ 1437641 w 6459988"/>
              <a:gd name="connsiteY89" fmla="*/ 5723266 h 5753325"/>
              <a:gd name="connsiteX90" fmla="*/ 1332869 w 6459988"/>
              <a:gd name="connsiteY90" fmla="*/ 5744752 h 5753325"/>
              <a:gd name="connsiteX91" fmla="*/ 1290525 w 6459988"/>
              <a:gd name="connsiteY91" fmla="*/ 5740036 h 5753325"/>
              <a:gd name="connsiteX92" fmla="*/ 1233107 w 6459988"/>
              <a:gd name="connsiteY92" fmla="*/ 5742106 h 5753325"/>
              <a:gd name="connsiteX93" fmla="*/ 1214532 w 6459988"/>
              <a:gd name="connsiteY93" fmla="*/ 5753325 h 5753325"/>
              <a:gd name="connsiteX94" fmla="*/ 1199955 w 6459988"/>
              <a:gd name="connsiteY94" fmla="*/ 5744831 h 5753325"/>
              <a:gd name="connsiteX95" fmla="*/ 1162337 w 6459988"/>
              <a:gd name="connsiteY95" fmla="*/ 5738048 h 5753325"/>
              <a:gd name="connsiteX96" fmla="*/ 1053457 w 6459988"/>
              <a:gd name="connsiteY96" fmla="*/ 5688676 h 5753325"/>
              <a:gd name="connsiteX97" fmla="*/ 1025798 w 6459988"/>
              <a:gd name="connsiteY97" fmla="*/ 5673166 h 5753325"/>
              <a:gd name="connsiteX98" fmla="*/ 947900 w 6459988"/>
              <a:gd name="connsiteY98" fmla="*/ 5657848 h 5753325"/>
              <a:gd name="connsiteX99" fmla="*/ 815627 w 6459988"/>
              <a:gd name="connsiteY99" fmla="*/ 5642557 h 5753325"/>
              <a:gd name="connsiteX100" fmla="*/ 788251 w 6459988"/>
              <a:gd name="connsiteY100" fmla="*/ 5637065 h 5753325"/>
              <a:gd name="connsiteX101" fmla="*/ 767822 w 6459988"/>
              <a:gd name="connsiteY101" fmla="*/ 5623450 h 5753325"/>
              <a:gd name="connsiteX102" fmla="*/ 765791 w 6459988"/>
              <a:gd name="connsiteY102" fmla="*/ 5612539 h 5753325"/>
              <a:gd name="connsiteX103" fmla="*/ 751230 w 6459988"/>
              <a:gd name="connsiteY103" fmla="*/ 5608092 h 5753325"/>
              <a:gd name="connsiteX104" fmla="*/ 748008 w 6459988"/>
              <a:gd name="connsiteY104" fmla="*/ 5605052 h 5753325"/>
              <a:gd name="connsiteX105" fmla="*/ 728871 w 6459988"/>
              <a:gd name="connsiteY105" fmla="*/ 5589469 h 5753325"/>
              <a:gd name="connsiteX106" fmla="*/ 671898 w 6459988"/>
              <a:gd name="connsiteY106" fmla="*/ 5602363 h 5753325"/>
              <a:gd name="connsiteX107" fmla="*/ 615065 w 6459988"/>
              <a:gd name="connsiteY107" fmla="*/ 5580257 h 5753325"/>
              <a:gd name="connsiteX108" fmla="*/ 355785 w 6459988"/>
              <a:gd name="connsiteY108" fmla="*/ 5514383 h 5753325"/>
              <a:gd name="connsiteX109" fmla="*/ 102269 w 6459988"/>
              <a:gd name="connsiteY109" fmla="*/ 5524347 h 5753325"/>
              <a:gd name="connsiteX110" fmla="*/ 13160 w 6459988"/>
              <a:gd name="connsiteY110" fmla="*/ 5514159 h 5753325"/>
              <a:gd name="connsiteX111" fmla="*/ 0 w 6459988"/>
              <a:gd name="connsiteY111" fmla="*/ 5511735 h 5753325"/>
              <a:gd name="connsiteX112" fmla="*/ 0 w 6459988"/>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75685 w 6447632"/>
              <a:gd name="connsiteY6" fmla="*/ 535865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447445 w 6447632"/>
              <a:gd name="connsiteY10" fmla="*/ 780003 h 5753325"/>
              <a:gd name="connsiteX11" fmla="*/ 6426552 w 6447632"/>
              <a:gd name="connsiteY11" fmla="*/ 845805 h 5753325"/>
              <a:gd name="connsiteX12" fmla="*/ 6434072 w 6447632"/>
              <a:gd name="connsiteY12" fmla="*/ 910733 h 5753325"/>
              <a:gd name="connsiteX13" fmla="*/ 6432570 w 6447632"/>
              <a:gd name="connsiteY13" fmla="*/ 983394 h 5753325"/>
              <a:gd name="connsiteX14" fmla="*/ 6431878 w 6447632"/>
              <a:gd name="connsiteY14" fmla="*/ 1026728 h 5753325"/>
              <a:gd name="connsiteX15" fmla="*/ 6414269 w 6447632"/>
              <a:gd name="connsiteY15" fmla="*/ 1151111 h 5753325"/>
              <a:gd name="connsiteX16" fmla="*/ 6371722 w 6447632"/>
              <a:gd name="connsiteY16" fmla="*/ 1318080 h 5753325"/>
              <a:gd name="connsiteX17" fmla="*/ 6356023 w 6447632"/>
              <a:gd name="connsiteY17" fmla="*/ 1356227 h 5753325"/>
              <a:gd name="connsiteX18" fmla="*/ 6356157 w 6447632"/>
              <a:gd name="connsiteY18" fmla="*/ 1361967 h 5753325"/>
              <a:gd name="connsiteX19" fmla="*/ 6350613 w 6447632"/>
              <a:gd name="connsiteY19" fmla="*/ 1393569 h 5753325"/>
              <a:gd name="connsiteX20" fmla="*/ 6357062 w 6447632"/>
              <a:gd name="connsiteY20" fmla="*/ 1444071 h 5753325"/>
              <a:gd name="connsiteX21" fmla="*/ 6364832 w 6447632"/>
              <a:gd name="connsiteY21" fmla="*/ 1478763 h 5753325"/>
              <a:gd name="connsiteX22" fmla="*/ 6369745 w 6447632"/>
              <a:gd name="connsiteY22" fmla="*/ 1495680 h 5753325"/>
              <a:gd name="connsiteX23" fmla="*/ 6370898 w 6447632"/>
              <a:gd name="connsiteY23" fmla="*/ 1513331 h 5753325"/>
              <a:gd name="connsiteX24" fmla="*/ 6368801 w 6447632"/>
              <a:gd name="connsiteY24" fmla="*/ 1527414 h 5753325"/>
              <a:gd name="connsiteX25" fmla="*/ 6359177 w 6447632"/>
              <a:gd name="connsiteY25" fmla="*/ 1639513 h 5753325"/>
              <a:gd name="connsiteX26" fmla="*/ 6299489 w 6447632"/>
              <a:gd name="connsiteY26" fmla="*/ 1784860 h 5753325"/>
              <a:gd name="connsiteX27" fmla="*/ 6267878 w 6447632"/>
              <a:gd name="connsiteY27" fmla="*/ 1858572 h 5753325"/>
              <a:gd name="connsiteX28" fmla="*/ 6251146 w 6447632"/>
              <a:gd name="connsiteY28" fmla="*/ 1926167 h 5753325"/>
              <a:gd name="connsiteX29" fmla="*/ 6210686 w 6447632"/>
              <a:gd name="connsiteY29" fmla="*/ 2014834 h 5753325"/>
              <a:gd name="connsiteX30" fmla="*/ 6106652 w 6447632"/>
              <a:gd name="connsiteY30" fmla="*/ 2150572 h 5753325"/>
              <a:gd name="connsiteX31" fmla="*/ 6097813 w 6447632"/>
              <a:gd name="connsiteY31" fmla="*/ 2172208 h 5753325"/>
              <a:gd name="connsiteX32" fmla="*/ 6095990 w 6447632"/>
              <a:gd name="connsiteY32" fmla="*/ 2181185 h 5753325"/>
              <a:gd name="connsiteX33" fmla="*/ 6090126 w 6447632"/>
              <a:gd name="connsiteY33" fmla="*/ 2192533 h 5753325"/>
              <a:gd name="connsiteX34" fmla="*/ 6089503 w 6447632"/>
              <a:gd name="connsiteY34" fmla="*/ 2192543 h 5753325"/>
              <a:gd name="connsiteX35" fmla="*/ 6084946 w 6447632"/>
              <a:gd name="connsiteY35" fmla="*/ 2203694 h 5753325"/>
              <a:gd name="connsiteX36" fmla="*/ 5987861 w 6447632"/>
              <a:gd name="connsiteY36" fmla="*/ 2304868 h 5753325"/>
              <a:gd name="connsiteX37" fmla="*/ 5973439 w 6447632"/>
              <a:gd name="connsiteY37" fmla="*/ 2385635 h 5753325"/>
              <a:gd name="connsiteX38" fmla="*/ 5916727 w 6447632"/>
              <a:gd name="connsiteY38" fmla="*/ 2458777 h 5753325"/>
              <a:gd name="connsiteX39" fmla="*/ 5856524 w 6447632"/>
              <a:gd name="connsiteY39" fmla="*/ 2583281 h 5753325"/>
              <a:gd name="connsiteX40" fmla="*/ 5838091 w 6447632"/>
              <a:gd name="connsiteY40" fmla="*/ 2753474 h 5753325"/>
              <a:gd name="connsiteX41" fmla="*/ 5777471 w 6447632"/>
              <a:gd name="connsiteY41" fmla="*/ 2901570 h 5753325"/>
              <a:gd name="connsiteX42" fmla="*/ 5723992 w 6447632"/>
              <a:gd name="connsiteY42" fmla="*/ 2998752 h 5753325"/>
              <a:gd name="connsiteX43" fmla="*/ 5557886 w 6447632"/>
              <a:gd name="connsiteY43" fmla="*/ 3329735 h 5753325"/>
              <a:gd name="connsiteX44" fmla="*/ 5471501 w 6447632"/>
              <a:gd name="connsiteY44" fmla="*/ 3462221 h 5753325"/>
              <a:gd name="connsiteX45" fmla="*/ 5465154 w 6447632"/>
              <a:gd name="connsiteY45" fmla="*/ 3541065 h 5753325"/>
              <a:gd name="connsiteX46" fmla="*/ 5437889 w 6447632"/>
              <a:gd name="connsiteY46" fmla="*/ 3559927 h 5753325"/>
              <a:gd name="connsiteX47" fmla="*/ 5432770 w 6447632"/>
              <a:gd name="connsiteY47" fmla="*/ 3562948 h 5753325"/>
              <a:gd name="connsiteX48" fmla="*/ 5406795 w 6447632"/>
              <a:gd name="connsiteY48" fmla="*/ 3578594 h 5753325"/>
              <a:gd name="connsiteX49" fmla="*/ 5381495 w 6447632"/>
              <a:gd name="connsiteY49" fmla="*/ 3599883 h 5753325"/>
              <a:gd name="connsiteX50" fmla="*/ 5363689 w 6447632"/>
              <a:gd name="connsiteY50" fmla="*/ 3633299 h 5753325"/>
              <a:gd name="connsiteX51" fmla="*/ 5291870 w 6447632"/>
              <a:gd name="connsiteY51" fmla="*/ 3799039 h 5753325"/>
              <a:gd name="connsiteX52" fmla="*/ 5241600 w 6447632"/>
              <a:gd name="connsiteY52" fmla="*/ 3894238 h 5753325"/>
              <a:gd name="connsiteX53" fmla="*/ 5211041 w 6447632"/>
              <a:gd name="connsiteY53" fmla="*/ 3924184 h 5753325"/>
              <a:gd name="connsiteX54" fmla="*/ 5176073 w 6447632"/>
              <a:gd name="connsiteY54" fmla="*/ 3970179 h 5753325"/>
              <a:gd name="connsiteX55" fmla="*/ 5172826 w 6447632"/>
              <a:gd name="connsiteY55" fmla="*/ 3991773 h 5753325"/>
              <a:gd name="connsiteX56" fmla="*/ 5157053 w 6447632"/>
              <a:gd name="connsiteY56" fmla="*/ 3997708 h 5753325"/>
              <a:gd name="connsiteX57" fmla="*/ 5127922 w 6447632"/>
              <a:gd name="connsiteY57" fmla="*/ 4022660 h 5753325"/>
              <a:gd name="connsiteX58" fmla="*/ 5020872 w 6447632"/>
              <a:gd name="connsiteY58" fmla="*/ 4075951 h 5753325"/>
              <a:gd name="connsiteX59" fmla="*/ 4991410 w 6447632"/>
              <a:gd name="connsiteY59" fmla="*/ 4087598 h 5753325"/>
              <a:gd name="connsiteX60" fmla="*/ 4930112 w 6447632"/>
              <a:gd name="connsiteY60" fmla="*/ 4138459 h 5753325"/>
              <a:gd name="connsiteX61" fmla="*/ 4834224 w 6447632"/>
              <a:gd name="connsiteY61" fmla="*/ 4231643 h 5753325"/>
              <a:gd name="connsiteX62" fmla="*/ 4812599 w 6447632"/>
              <a:gd name="connsiteY62" fmla="*/ 4249449 h 5753325"/>
              <a:gd name="connsiteX63" fmla="*/ 4789188 w 6447632"/>
              <a:gd name="connsiteY63" fmla="*/ 4256678 h 5753325"/>
              <a:gd name="connsiteX64" fmla="*/ 4779554 w 6447632"/>
              <a:gd name="connsiteY64" fmla="*/ 4251313 h 5753325"/>
              <a:gd name="connsiteX65" fmla="*/ 4766885 w 6447632"/>
              <a:gd name="connsiteY65" fmla="*/ 4259812 h 5753325"/>
              <a:gd name="connsiteX66" fmla="*/ 4762510 w 6447632"/>
              <a:gd name="connsiteY66" fmla="*/ 4260383 h 5753325"/>
              <a:gd name="connsiteX67" fmla="*/ 4738416 w 6447632"/>
              <a:gd name="connsiteY67" fmla="*/ 4265355 h 5753325"/>
              <a:gd name="connsiteX68" fmla="*/ 4712007 w 6447632"/>
              <a:gd name="connsiteY68" fmla="*/ 4317892 h 5753325"/>
              <a:gd name="connsiteX69" fmla="*/ 4658930 w 6447632"/>
              <a:gd name="connsiteY69" fmla="*/ 4348041 h 5753325"/>
              <a:gd name="connsiteX70" fmla="*/ 4443526 w 6447632"/>
              <a:gd name="connsiteY70" fmla="*/ 4507851 h 5753325"/>
              <a:gd name="connsiteX71" fmla="*/ 4289766 w 6447632"/>
              <a:gd name="connsiteY71" fmla="*/ 4711450 h 5753325"/>
              <a:gd name="connsiteX72" fmla="*/ 4150870 w 6447632"/>
              <a:gd name="connsiteY72" fmla="*/ 4818480 h 5753325"/>
              <a:gd name="connsiteX73" fmla="*/ 4006639 w 6447632"/>
              <a:gd name="connsiteY73" fmla="*/ 4933815 h 5753325"/>
              <a:gd name="connsiteX74" fmla="*/ 3298210 w 6447632"/>
              <a:gd name="connsiteY74" fmla="*/ 5070790 h 5753325"/>
              <a:gd name="connsiteX75" fmla="*/ 2947678 w 6447632"/>
              <a:gd name="connsiteY75" fmla="*/ 5117869 h 5753325"/>
              <a:gd name="connsiteX76" fmla="*/ 2822169 w 6447632"/>
              <a:gd name="connsiteY76" fmla="*/ 5129396 h 5753325"/>
              <a:gd name="connsiteX77" fmla="*/ 2538773 w 6447632"/>
              <a:gd name="connsiteY77" fmla="*/ 5313397 h 5753325"/>
              <a:gd name="connsiteX78" fmla="*/ 2014500 w 6447632"/>
              <a:gd name="connsiteY78" fmla="*/ 5519744 h 5753325"/>
              <a:gd name="connsiteX79" fmla="*/ 1934391 w 6447632"/>
              <a:gd name="connsiteY79" fmla="*/ 5591335 h 5753325"/>
              <a:gd name="connsiteX80" fmla="*/ 1892550 w 6447632"/>
              <a:gd name="connsiteY80" fmla="*/ 5649708 h 5753325"/>
              <a:gd name="connsiteX81" fmla="*/ 1854769 w 6447632"/>
              <a:gd name="connsiteY81" fmla="*/ 5647691 h 5753325"/>
              <a:gd name="connsiteX82" fmla="*/ 1809461 w 6447632"/>
              <a:gd name="connsiteY82" fmla="*/ 5648628 h 5753325"/>
              <a:gd name="connsiteX83" fmla="*/ 1745150 w 6447632"/>
              <a:gd name="connsiteY83" fmla="*/ 5693879 h 5753325"/>
              <a:gd name="connsiteX84" fmla="*/ 1713375 w 6447632"/>
              <a:gd name="connsiteY84" fmla="*/ 5684672 h 5753325"/>
              <a:gd name="connsiteX85" fmla="*/ 1707808 w 6447632"/>
              <a:gd name="connsiteY85" fmla="*/ 5682611 h 5753325"/>
              <a:gd name="connsiteX86" fmla="*/ 1679313 w 6447632"/>
              <a:gd name="connsiteY86" fmla="*/ 5672360 h 5753325"/>
              <a:gd name="connsiteX87" fmla="*/ 1646933 w 6447632"/>
              <a:gd name="connsiteY87" fmla="*/ 5666227 h 5753325"/>
              <a:gd name="connsiteX88" fmla="*/ 1610055 w 6447632"/>
              <a:gd name="connsiteY88" fmla="*/ 5673643 h 5753325"/>
              <a:gd name="connsiteX89" fmla="*/ 1437641 w 6447632"/>
              <a:gd name="connsiteY89" fmla="*/ 5723266 h 5753325"/>
              <a:gd name="connsiteX90" fmla="*/ 1332869 w 6447632"/>
              <a:gd name="connsiteY90" fmla="*/ 5744752 h 5753325"/>
              <a:gd name="connsiteX91" fmla="*/ 1290525 w 6447632"/>
              <a:gd name="connsiteY91" fmla="*/ 5740036 h 5753325"/>
              <a:gd name="connsiteX92" fmla="*/ 1233107 w 6447632"/>
              <a:gd name="connsiteY92" fmla="*/ 5742106 h 5753325"/>
              <a:gd name="connsiteX93" fmla="*/ 1214532 w 6447632"/>
              <a:gd name="connsiteY93" fmla="*/ 5753325 h 5753325"/>
              <a:gd name="connsiteX94" fmla="*/ 1199955 w 6447632"/>
              <a:gd name="connsiteY94" fmla="*/ 5744831 h 5753325"/>
              <a:gd name="connsiteX95" fmla="*/ 1162337 w 6447632"/>
              <a:gd name="connsiteY95" fmla="*/ 5738048 h 5753325"/>
              <a:gd name="connsiteX96" fmla="*/ 1053457 w 6447632"/>
              <a:gd name="connsiteY96" fmla="*/ 5688676 h 5753325"/>
              <a:gd name="connsiteX97" fmla="*/ 1025798 w 6447632"/>
              <a:gd name="connsiteY97" fmla="*/ 5673166 h 5753325"/>
              <a:gd name="connsiteX98" fmla="*/ 947900 w 6447632"/>
              <a:gd name="connsiteY98" fmla="*/ 5657848 h 5753325"/>
              <a:gd name="connsiteX99" fmla="*/ 815627 w 6447632"/>
              <a:gd name="connsiteY99" fmla="*/ 5642557 h 5753325"/>
              <a:gd name="connsiteX100" fmla="*/ 788251 w 6447632"/>
              <a:gd name="connsiteY100" fmla="*/ 5637065 h 5753325"/>
              <a:gd name="connsiteX101" fmla="*/ 767822 w 6447632"/>
              <a:gd name="connsiteY101" fmla="*/ 5623450 h 5753325"/>
              <a:gd name="connsiteX102" fmla="*/ 765791 w 6447632"/>
              <a:gd name="connsiteY102" fmla="*/ 5612539 h 5753325"/>
              <a:gd name="connsiteX103" fmla="*/ 751230 w 6447632"/>
              <a:gd name="connsiteY103" fmla="*/ 5608092 h 5753325"/>
              <a:gd name="connsiteX104" fmla="*/ 748008 w 6447632"/>
              <a:gd name="connsiteY104" fmla="*/ 5605052 h 5753325"/>
              <a:gd name="connsiteX105" fmla="*/ 728871 w 6447632"/>
              <a:gd name="connsiteY105" fmla="*/ 5589469 h 5753325"/>
              <a:gd name="connsiteX106" fmla="*/ 671898 w 6447632"/>
              <a:gd name="connsiteY106" fmla="*/ 5602363 h 5753325"/>
              <a:gd name="connsiteX107" fmla="*/ 615065 w 6447632"/>
              <a:gd name="connsiteY107" fmla="*/ 5580257 h 5753325"/>
              <a:gd name="connsiteX108" fmla="*/ 355785 w 6447632"/>
              <a:gd name="connsiteY108" fmla="*/ 5514383 h 5753325"/>
              <a:gd name="connsiteX109" fmla="*/ 102269 w 6447632"/>
              <a:gd name="connsiteY109" fmla="*/ 5524347 h 5753325"/>
              <a:gd name="connsiteX110" fmla="*/ 13160 w 6447632"/>
              <a:gd name="connsiteY110" fmla="*/ 5514159 h 5753325"/>
              <a:gd name="connsiteX111" fmla="*/ 0 w 6447632"/>
              <a:gd name="connsiteY111" fmla="*/ 5511735 h 5753325"/>
              <a:gd name="connsiteX112" fmla="*/ 0 w 6447632"/>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75685 w 6447632"/>
              <a:gd name="connsiteY6" fmla="*/ 535865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426552 w 6447632"/>
              <a:gd name="connsiteY11" fmla="*/ 845805 h 5753325"/>
              <a:gd name="connsiteX12" fmla="*/ 6434072 w 6447632"/>
              <a:gd name="connsiteY12" fmla="*/ 910733 h 5753325"/>
              <a:gd name="connsiteX13" fmla="*/ 6432570 w 6447632"/>
              <a:gd name="connsiteY13" fmla="*/ 983394 h 5753325"/>
              <a:gd name="connsiteX14" fmla="*/ 6431878 w 6447632"/>
              <a:gd name="connsiteY14" fmla="*/ 1026728 h 5753325"/>
              <a:gd name="connsiteX15" fmla="*/ 6414269 w 6447632"/>
              <a:gd name="connsiteY15" fmla="*/ 1151111 h 5753325"/>
              <a:gd name="connsiteX16" fmla="*/ 6371722 w 6447632"/>
              <a:gd name="connsiteY16" fmla="*/ 1318080 h 5753325"/>
              <a:gd name="connsiteX17" fmla="*/ 6356023 w 6447632"/>
              <a:gd name="connsiteY17" fmla="*/ 1356227 h 5753325"/>
              <a:gd name="connsiteX18" fmla="*/ 6356157 w 6447632"/>
              <a:gd name="connsiteY18" fmla="*/ 1361967 h 5753325"/>
              <a:gd name="connsiteX19" fmla="*/ 6350613 w 6447632"/>
              <a:gd name="connsiteY19" fmla="*/ 1393569 h 5753325"/>
              <a:gd name="connsiteX20" fmla="*/ 6357062 w 6447632"/>
              <a:gd name="connsiteY20" fmla="*/ 1444071 h 5753325"/>
              <a:gd name="connsiteX21" fmla="*/ 6364832 w 6447632"/>
              <a:gd name="connsiteY21" fmla="*/ 1478763 h 5753325"/>
              <a:gd name="connsiteX22" fmla="*/ 6369745 w 6447632"/>
              <a:gd name="connsiteY22" fmla="*/ 1495680 h 5753325"/>
              <a:gd name="connsiteX23" fmla="*/ 6370898 w 6447632"/>
              <a:gd name="connsiteY23" fmla="*/ 1513331 h 5753325"/>
              <a:gd name="connsiteX24" fmla="*/ 6368801 w 6447632"/>
              <a:gd name="connsiteY24" fmla="*/ 1527414 h 5753325"/>
              <a:gd name="connsiteX25" fmla="*/ 6359177 w 6447632"/>
              <a:gd name="connsiteY25" fmla="*/ 1639513 h 5753325"/>
              <a:gd name="connsiteX26" fmla="*/ 6299489 w 6447632"/>
              <a:gd name="connsiteY26" fmla="*/ 1784860 h 5753325"/>
              <a:gd name="connsiteX27" fmla="*/ 6267878 w 6447632"/>
              <a:gd name="connsiteY27" fmla="*/ 1858572 h 5753325"/>
              <a:gd name="connsiteX28" fmla="*/ 6251146 w 6447632"/>
              <a:gd name="connsiteY28" fmla="*/ 1926167 h 5753325"/>
              <a:gd name="connsiteX29" fmla="*/ 6210686 w 6447632"/>
              <a:gd name="connsiteY29" fmla="*/ 2014834 h 5753325"/>
              <a:gd name="connsiteX30" fmla="*/ 6106652 w 6447632"/>
              <a:gd name="connsiteY30" fmla="*/ 2150572 h 5753325"/>
              <a:gd name="connsiteX31" fmla="*/ 6097813 w 6447632"/>
              <a:gd name="connsiteY31" fmla="*/ 2172208 h 5753325"/>
              <a:gd name="connsiteX32" fmla="*/ 6095990 w 6447632"/>
              <a:gd name="connsiteY32" fmla="*/ 2181185 h 5753325"/>
              <a:gd name="connsiteX33" fmla="*/ 6090126 w 6447632"/>
              <a:gd name="connsiteY33" fmla="*/ 2192533 h 5753325"/>
              <a:gd name="connsiteX34" fmla="*/ 6089503 w 6447632"/>
              <a:gd name="connsiteY34" fmla="*/ 2192543 h 5753325"/>
              <a:gd name="connsiteX35" fmla="*/ 6084946 w 6447632"/>
              <a:gd name="connsiteY35" fmla="*/ 2203694 h 5753325"/>
              <a:gd name="connsiteX36" fmla="*/ 5987861 w 6447632"/>
              <a:gd name="connsiteY36" fmla="*/ 2304868 h 5753325"/>
              <a:gd name="connsiteX37" fmla="*/ 5973439 w 6447632"/>
              <a:gd name="connsiteY37" fmla="*/ 2385635 h 5753325"/>
              <a:gd name="connsiteX38" fmla="*/ 5916727 w 6447632"/>
              <a:gd name="connsiteY38" fmla="*/ 2458777 h 5753325"/>
              <a:gd name="connsiteX39" fmla="*/ 5856524 w 6447632"/>
              <a:gd name="connsiteY39" fmla="*/ 2583281 h 5753325"/>
              <a:gd name="connsiteX40" fmla="*/ 5838091 w 6447632"/>
              <a:gd name="connsiteY40" fmla="*/ 2753474 h 5753325"/>
              <a:gd name="connsiteX41" fmla="*/ 5777471 w 6447632"/>
              <a:gd name="connsiteY41" fmla="*/ 2901570 h 5753325"/>
              <a:gd name="connsiteX42" fmla="*/ 5723992 w 6447632"/>
              <a:gd name="connsiteY42" fmla="*/ 2998752 h 5753325"/>
              <a:gd name="connsiteX43" fmla="*/ 5557886 w 6447632"/>
              <a:gd name="connsiteY43" fmla="*/ 3329735 h 5753325"/>
              <a:gd name="connsiteX44" fmla="*/ 5471501 w 6447632"/>
              <a:gd name="connsiteY44" fmla="*/ 3462221 h 5753325"/>
              <a:gd name="connsiteX45" fmla="*/ 5465154 w 6447632"/>
              <a:gd name="connsiteY45" fmla="*/ 3541065 h 5753325"/>
              <a:gd name="connsiteX46" fmla="*/ 5437889 w 6447632"/>
              <a:gd name="connsiteY46" fmla="*/ 3559927 h 5753325"/>
              <a:gd name="connsiteX47" fmla="*/ 5432770 w 6447632"/>
              <a:gd name="connsiteY47" fmla="*/ 3562948 h 5753325"/>
              <a:gd name="connsiteX48" fmla="*/ 5406795 w 6447632"/>
              <a:gd name="connsiteY48" fmla="*/ 3578594 h 5753325"/>
              <a:gd name="connsiteX49" fmla="*/ 5381495 w 6447632"/>
              <a:gd name="connsiteY49" fmla="*/ 3599883 h 5753325"/>
              <a:gd name="connsiteX50" fmla="*/ 5363689 w 6447632"/>
              <a:gd name="connsiteY50" fmla="*/ 3633299 h 5753325"/>
              <a:gd name="connsiteX51" fmla="*/ 5291870 w 6447632"/>
              <a:gd name="connsiteY51" fmla="*/ 3799039 h 5753325"/>
              <a:gd name="connsiteX52" fmla="*/ 5241600 w 6447632"/>
              <a:gd name="connsiteY52" fmla="*/ 3894238 h 5753325"/>
              <a:gd name="connsiteX53" fmla="*/ 5211041 w 6447632"/>
              <a:gd name="connsiteY53" fmla="*/ 3924184 h 5753325"/>
              <a:gd name="connsiteX54" fmla="*/ 5176073 w 6447632"/>
              <a:gd name="connsiteY54" fmla="*/ 3970179 h 5753325"/>
              <a:gd name="connsiteX55" fmla="*/ 5172826 w 6447632"/>
              <a:gd name="connsiteY55" fmla="*/ 3991773 h 5753325"/>
              <a:gd name="connsiteX56" fmla="*/ 5157053 w 6447632"/>
              <a:gd name="connsiteY56" fmla="*/ 3997708 h 5753325"/>
              <a:gd name="connsiteX57" fmla="*/ 5127922 w 6447632"/>
              <a:gd name="connsiteY57" fmla="*/ 4022660 h 5753325"/>
              <a:gd name="connsiteX58" fmla="*/ 5020872 w 6447632"/>
              <a:gd name="connsiteY58" fmla="*/ 4075951 h 5753325"/>
              <a:gd name="connsiteX59" fmla="*/ 4991410 w 6447632"/>
              <a:gd name="connsiteY59" fmla="*/ 4087598 h 5753325"/>
              <a:gd name="connsiteX60" fmla="*/ 4930112 w 6447632"/>
              <a:gd name="connsiteY60" fmla="*/ 4138459 h 5753325"/>
              <a:gd name="connsiteX61" fmla="*/ 4834224 w 6447632"/>
              <a:gd name="connsiteY61" fmla="*/ 4231643 h 5753325"/>
              <a:gd name="connsiteX62" fmla="*/ 4812599 w 6447632"/>
              <a:gd name="connsiteY62" fmla="*/ 4249449 h 5753325"/>
              <a:gd name="connsiteX63" fmla="*/ 4789188 w 6447632"/>
              <a:gd name="connsiteY63" fmla="*/ 4256678 h 5753325"/>
              <a:gd name="connsiteX64" fmla="*/ 4779554 w 6447632"/>
              <a:gd name="connsiteY64" fmla="*/ 4251313 h 5753325"/>
              <a:gd name="connsiteX65" fmla="*/ 4766885 w 6447632"/>
              <a:gd name="connsiteY65" fmla="*/ 4259812 h 5753325"/>
              <a:gd name="connsiteX66" fmla="*/ 4762510 w 6447632"/>
              <a:gd name="connsiteY66" fmla="*/ 4260383 h 5753325"/>
              <a:gd name="connsiteX67" fmla="*/ 4738416 w 6447632"/>
              <a:gd name="connsiteY67" fmla="*/ 4265355 h 5753325"/>
              <a:gd name="connsiteX68" fmla="*/ 4712007 w 6447632"/>
              <a:gd name="connsiteY68" fmla="*/ 4317892 h 5753325"/>
              <a:gd name="connsiteX69" fmla="*/ 4658930 w 6447632"/>
              <a:gd name="connsiteY69" fmla="*/ 4348041 h 5753325"/>
              <a:gd name="connsiteX70" fmla="*/ 4443526 w 6447632"/>
              <a:gd name="connsiteY70" fmla="*/ 4507851 h 5753325"/>
              <a:gd name="connsiteX71" fmla="*/ 4289766 w 6447632"/>
              <a:gd name="connsiteY71" fmla="*/ 4711450 h 5753325"/>
              <a:gd name="connsiteX72" fmla="*/ 4150870 w 6447632"/>
              <a:gd name="connsiteY72" fmla="*/ 4818480 h 5753325"/>
              <a:gd name="connsiteX73" fmla="*/ 4006639 w 6447632"/>
              <a:gd name="connsiteY73" fmla="*/ 4933815 h 5753325"/>
              <a:gd name="connsiteX74" fmla="*/ 3298210 w 6447632"/>
              <a:gd name="connsiteY74" fmla="*/ 5070790 h 5753325"/>
              <a:gd name="connsiteX75" fmla="*/ 2947678 w 6447632"/>
              <a:gd name="connsiteY75" fmla="*/ 5117869 h 5753325"/>
              <a:gd name="connsiteX76" fmla="*/ 2822169 w 6447632"/>
              <a:gd name="connsiteY76" fmla="*/ 5129396 h 5753325"/>
              <a:gd name="connsiteX77" fmla="*/ 2538773 w 6447632"/>
              <a:gd name="connsiteY77" fmla="*/ 5313397 h 5753325"/>
              <a:gd name="connsiteX78" fmla="*/ 2014500 w 6447632"/>
              <a:gd name="connsiteY78" fmla="*/ 5519744 h 5753325"/>
              <a:gd name="connsiteX79" fmla="*/ 1934391 w 6447632"/>
              <a:gd name="connsiteY79" fmla="*/ 5591335 h 5753325"/>
              <a:gd name="connsiteX80" fmla="*/ 1892550 w 6447632"/>
              <a:gd name="connsiteY80" fmla="*/ 5649708 h 5753325"/>
              <a:gd name="connsiteX81" fmla="*/ 1854769 w 6447632"/>
              <a:gd name="connsiteY81" fmla="*/ 5647691 h 5753325"/>
              <a:gd name="connsiteX82" fmla="*/ 1809461 w 6447632"/>
              <a:gd name="connsiteY82" fmla="*/ 5648628 h 5753325"/>
              <a:gd name="connsiteX83" fmla="*/ 1745150 w 6447632"/>
              <a:gd name="connsiteY83" fmla="*/ 5693879 h 5753325"/>
              <a:gd name="connsiteX84" fmla="*/ 1713375 w 6447632"/>
              <a:gd name="connsiteY84" fmla="*/ 5684672 h 5753325"/>
              <a:gd name="connsiteX85" fmla="*/ 1707808 w 6447632"/>
              <a:gd name="connsiteY85" fmla="*/ 5682611 h 5753325"/>
              <a:gd name="connsiteX86" fmla="*/ 1679313 w 6447632"/>
              <a:gd name="connsiteY86" fmla="*/ 5672360 h 5753325"/>
              <a:gd name="connsiteX87" fmla="*/ 1646933 w 6447632"/>
              <a:gd name="connsiteY87" fmla="*/ 5666227 h 5753325"/>
              <a:gd name="connsiteX88" fmla="*/ 1610055 w 6447632"/>
              <a:gd name="connsiteY88" fmla="*/ 5673643 h 5753325"/>
              <a:gd name="connsiteX89" fmla="*/ 1437641 w 6447632"/>
              <a:gd name="connsiteY89" fmla="*/ 5723266 h 5753325"/>
              <a:gd name="connsiteX90" fmla="*/ 1332869 w 6447632"/>
              <a:gd name="connsiteY90" fmla="*/ 5744752 h 5753325"/>
              <a:gd name="connsiteX91" fmla="*/ 1290525 w 6447632"/>
              <a:gd name="connsiteY91" fmla="*/ 5740036 h 5753325"/>
              <a:gd name="connsiteX92" fmla="*/ 1233107 w 6447632"/>
              <a:gd name="connsiteY92" fmla="*/ 5742106 h 5753325"/>
              <a:gd name="connsiteX93" fmla="*/ 1214532 w 6447632"/>
              <a:gd name="connsiteY93" fmla="*/ 5753325 h 5753325"/>
              <a:gd name="connsiteX94" fmla="*/ 1199955 w 6447632"/>
              <a:gd name="connsiteY94" fmla="*/ 5744831 h 5753325"/>
              <a:gd name="connsiteX95" fmla="*/ 1162337 w 6447632"/>
              <a:gd name="connsiteY95" fmla="*/ 5738048 h 5753325"/>
              <a:gd name="connsiteX96" fmla="*/ 1053457 w 6447632"/>
              <a:gd name="connsiteY96" fmla="*/ 5688676 h 5753325"/>
              <a:gd name="connsiteX97" fmla="*/ 1025798 w 6447632"/>
              <a:gd name="connsiteY97" fmla="*/ 5673166 h 5753325"/>
              <a:gd name="connsiteX98" fmla="*/ 947900 w 6447632"/>
              <a:gd name="connsiteY98" fmla="*/ 5657848 h 5753325"/>
              <a:gd name="connsiteX99" fmla="*/ 815627 w 6447632"/>
              <a:gd name="connsiteY99" fmla="*/ 5642557 h 5753325"/>
              <a:gd name="connsiteX100" fmla="*/ 788251 w 6447632"/>
              <a:gd name="connsiteY100" fmla="*/ 5637065 h 5753325"/>
              <a:gd name="connsiteX101" fmla="*/ 767822 w 6447632"/>
              <a:gd name="connsiteY101" fmla="*/ 5623450 h 5753325"/>
              <a:gd name="connsiteX102" fmla="*/ 765791 w 6447632"/>
              <a:gd name="connsiteY102" fmla="*/ 5612539 h 5753325"/>
              <a:gd name="connsiteX103" fmla="*/ 751230 w 6447632"/>
              <a:gd name="connsiteY103" fmla="*/ 5608092 h 5753325"/>
              <a:gd name="connsiteX104" fmla="*/ 748008 w 6447632"/>
              <a:gd name="connsiteY104" fmla="*/ 5605052 h 5753325"/>
              <a:gd name="connsiteX105" fmla="*/ 728871 w 6447632"/>
              <a:gd name="connsiteY105" fmla="*/ 5589469 h 5753325"/>
              <a:gd name="connsiteX106" fmla="*/ 671898 w 6447632"/>
              <a:gd name="connsiteY106" fmla="*/ 5602363 h 5753325"/>
              <a:gd name="connsiteX107" fmla="*/ 615065 w 6447632"/>
              <a:gd name="connsiteY107" fmla="*/ 5580257 h 5753325"/>
              <a:gd name="connsiteX108" fmla="*/ 355785 w 6447632"/>
              <a:gd name="connsiteY108" fmla="*/ 5514383 h 5753325"/>
              <a:gd name="connsiteX109" fmla="*/ 102269 w 6447632"/>
              <a:gd name="connsiteY109" fmla="*/ 5524347 h 5753325"/>
              <a:gd name="connsiteX110" fmla="*/ 13160 w 6447632"/>
              <a:gd name="connsiteY110" fmla="*/ 5514159 h 5753325"/>
              <a:gd name="connsiteX111" fmla="*/ 0 w 6447632"/>
              <a:gd name="connsiteY111" fmla="*/ 5511735 h 5753325"/>
              <a:gd name="connsiteX112" fmla="*/ 0 w 6447632"/>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426552 w 6447632"/>
              <a:gd name="connsiteY11" fmla="*/ 845805 h 5753325"/>
              <a:gd name="connsiteX12" fmla="*/ 6434072 w 6447632"/>
              <a:gd name="connsiteY12" fmla="*/ 910733 h 5753325"/>
              <a:gd name="connsiteX13" fmla="*/ 6432570 w 6447632"/>
              <a:gd name="connsiteY13" fmla="*/ 983394 h 5753325"/>
              <a:gd name="connsiteX14" fmla="*/ 6431878 w 6447632"/>
              <a:gd name="connsiteY14" fmla="*/ 1026728 h 5753325"/>
              <a:gd name="connsiteX15" fmla="*/ 6414269 w 6447632"/>
              <a:gd name="connsiteY15" fmla="*/ 1151111 h 5753325"/>
              <a:gd name="connsiteX16" fmla="*/ 6371722 w 6447632"/>
              <a:gd name="connsiteY16" fmla="*/ 1318080 h 5753325"/>
              <a:gd name="connsiteX17" fmla="*/ 6356023 w 6447632"/>
              <a:gd name="connsiteY17" fmla="*/ 1356227 h 5753325"/>
              <a:gd name="connsiteX18" fmla="*/ 6356157 w 6447632"/>
              <a:gd name="connsiteY18" fmla="*/ 1361967 h 5753325"/>
              <a:gd name="connsiteX19" fmla="*/ 6350613 w 6447632"/>
              <a:gd name="connsiteY19" fmla="*/ 1393569 h 5753325"/>
              <a:gd name="connsiteX20" fmla="*/ 6357062 w 6447632"/>
              <a:gd name="connsiteY20" fmla="*/ 1444071 h 5753325"/>
              <a:gd name="connsiteX21" fmla="*/ 6364832 w 6447632"/>
              <a:gd name="connsiteY21" fmla="*/ 1478763 h 5753325"/>
              <a:gd name="connsiteX22" fmla="*/ 6369745 w 6447632"/>
              <a:gd name="connsiteY22" fmla="*/ 1495680 h 5753325"/>
              <a:gd name="connsiteX23" fmla="*/ 6370898 w 6447632"/>
              <a:gd name="connsiteY23" fmla="*/ 1513331 h 5753325"/>
              <a:gd name="connsiteX24" fmla="*/ 6368801 w 6447632"/>
              <a:gd name="connsiteY24" fmla="*/ 1527414 h 5753325"/>
              <a:gd name="connsiteX25" fmla="*/ 6359177 w 6447632"/>
              <a:gd name="connsiteY25" fmla="*/ 1639513 h 5753325"/>
              <a:gd name="connsiteX26" fmla="*/ 6299489 w 6447632"/>
              <a:gd name="connsiteY26" fmla="*/ 1784860 h 5753325"/>
              <a:gd name="connsiteX27" fmla="*/ 6267878 w 6447632"/>
              <a:gd name="connsiteY27" fmla="*/ 1858572 h 5753325"/>
              <a:gd name="connsiteX28" fmla="*/ 6251146 w 6447632"/>
              <a:gd name="connsiteY28" fmla="*/ 1926167 h 5753325"/>
              <a:gd name="connsiteX29" fmla="*/ 6210686 w 6447632"/>
              <a:gd name="connsiteY29" fmla="*/ 2014834 h 5753325"/>
              <a:gd name="connsiteX30" fmla="*/ 6106652 w 6447632"/>
              <a:gd name="connsiteY30" fmla="*/ 2150572 h 5753325"/>
              <a:gd name="connsiteX31" fmla="*/ 6097813 w 6447632"/>
              <a:gd name="connsiteY31" fmla="*/ 2172208 h 5753325"/>
              <a:gd name="connsiteX32" fmla="*/ 6095990 w 6447632"/>
              <a:gd name="connsiteY32" fmla="*/ 2181185 h 5753325"/>
              <a:gd name="connsiteX33" fmla="*/ 6090126 w 6447632"/>
              <a:gd name="connsiteY33" fmla="*/ 2192533 h 5753325"/>
              <a:gd name="connsiteX34" fmla="*/ 6089503 w 6447632"/>
              <a:gd name="connsiteY34" fmla="*/ 2192543 h 5753325"/>
              <a:gd name="connsiteX35" fmla="*/ 6084946 w 6447632"/>
              <a:gd name="connsiteY35" fmla="*/ 2203694 h 5753325"/>
              <a:gd name="connsiteX36" fmla="*/ 5987861 w 6447632"/>
              <a:gd name="connsiteY36" fmla="*/ 2304868 h 5753325"/>
              <a:gd name="connsiteX37" fmla="*/ 5973439 w 6447632"/>
              <a:gd name="connsiteY37" fmla="*/ 2385635 h 5753325"/>
              <a:gd name="connsiteX38" fmla="*/ 5916727 w 6447632"/>
              <a:gd name="connsiteY38" fmla="*/ 2458777 h 5753325"/>
              <a:gd name="connsiteX39" fmla="*/ 5856524 w 6447632"/>
              <a:gd name="connsiteY39" fmla="*/ 2583281 h 5753325"/>
              <a:gd name="connsiteX40" fmla="*/ 5838091 w 6447632"/>
              <a:gd name="connsiteY40" fmla="*/ 2753474 h 5753325"/>
              <a:gd name="connsiteX41" fmla="*/ 5777471 w 6447632"/>
              <a:gd name="connsiteY41" fmla="*/ 2901570 h 5753325"/>
              <a:gd name="connsiteX42" fmla="*/ 5723992 w 6447632"/>
              <a:gd name="connsiteY42" fmla="*/ 2998752 h 5753325"/>
              <a:gd name="connsiteX43" fmla="*/ 5557886 w 6447632"/>
              <a:gd name="connsiteY43" fmla="*/ 3329735 h 5753325"/>
              <a:gd name="connsiteX44" fmla="*/ 5471501 w 6447632"/>
              <a:gd name="connsiteY44" fmla="*/ 3462221 h 5753325"/>
              <a:gd name="connsiteX45" fmla="*/ 5465154 w 6447632"/>
              <a:gd name="connsiteY45" fmla="*/ 3541065 h 5753325"/>
              <a:gd name="connsiteX46" fmla="*/ 5437889 w 6447632"/>
              <a:gd name="connsiteY46" fmla="*/ 3559927 h 5753325"/>
              <a:gd name="connsiteX47" fmla="*/ 5432770 w 6447632"/>
              <a:gd name="connsiteY47" fmla="*/ 3562948 h 5753325"/>
              <a:gd name="connsiteX48" fmla="*/ 5406795 w 6447632"/>
              <a:gd name="connsiteY48" fmla="*/ 3578594 h 5753325"/>
              <a:gd name="connsiteX49" fmla="*/ 5381495 w 6447632"/>
              <a:gd name="connsiteY49" fmla="*/ 3599883 h 5753325"/>
              <a:gd name="connsiteX50" fmla="*/ 5363689 w 6447632"/>
              <a:gd name="connsiteY50" fmla="*/ 3633299 h 5753325"/>
              <a:gd name="connsiteX51" fmla="*/ 5291870 w 6447632"/>
              <a:gd name="connsiteY51" fmla="*/ 3799039 h 5753325"/>
              <a:gd name="connsiteX52" fmla="*/ 5241600 w 6447632"/>
              <a:gd name="connsiteY52" fmla="*/ 3894238 h 5753325"/>
              <a:gd name="connsiteX53" fmla="*/ 5211041 w 6447632"/>
              <a:gd name="connsiteY53" fmla="*/ 3924184 h 5753325"/>
              <a:gd name="connsiteX54" fmla="*/ 5176073 w 6447632"/>
              <a:gd name="connsiteY54" fmla="*/ 3970179 h 5753325"/>
              <a:gd name="connsiteX55" fmla="*/ 5172826 w 6447632"/>
              <a:gd name="connsiteY55" fmla="*/ 3991773 h 5753325"/>
              <a:gd name="connsiteX56" fmla="*/ 5157053 w 6447632"/>
              <a:gd name="connsiteY56" fmla="*/ 3997708 h 5753325"/>
              <a:gd name="connsiteX57" fmla="*/ 5127922 w 6447632"/>
              <a:gd name="connsiteY57" fmla="*/ 4022660 h 5753325"/>
              <a:gd name="connsiteX58" fmla="*/ 5020872 w 6447632"/>
              <a:gd name="connsiteY58" fmla="*/ 4075951 h 5753325"/>
              <a:gd name="connsiteX59" fmla="*/ 4991410 w 6447632"/>
              <a:gd name="connsiteY59" fmla="*/ 4087598 h 5753325"/>
              <a:gd name="connsiteX60" fmla="*/ 4930112 w 6447632"/>
              <a:gd name="connsiteY60" fmla="*/ 4138459 h 5753325"/>
              <a:gd name="connsiteX61" fmla="*/ 4834224 w 6447632"/>
              <a:gd name="connsiteY61" fmla="*/ 4231643 h 5753325"/>
              <a:gd name="connsiteX62" fmla="*/ 4812599 w 6447632"/>
              <a:gd name="connsiteY62" fmla="*/ 4249449 h 5753325"/>
              <a:gd name="connsiteX63" fmla="*/ 4789188 w 6447632"/>
              <a:gd name="connsiteY63" fmla="*/ 4256678 h 5753325"/>
              <a:gd name="connsiteX64" fmla="*/ 4779554 w 6447632"/>
              <a:gd name="connsiteY64" fmla="*/ 4251313 h 5753325"/>
              <a:gd name="connsiteX65" fmla="*/ 4766885 w 6447632"/>
              <a:gd name="connsiteY65" fmla="*/ 4259812 h 5753325"/>
              <a:gd name="connsiteX66" fmla="*/ 4762510 w 6447632"/>
              <a:gd name="connsiteY66" fmla="*/ 4260383 h 5753325"/>
              <a:gd name="connsiteX67" fmla="*/ 4738416 w 6447632"/>
              <a:gd name="connsiteY67" fmla="*/ 4265355 h 5753325"/>
              <a:gd name="connsiteX68" fmla="*/ 4712007 w 6447632"/>
              <a:gd name="connsiteY68" fmla="*/ 4317892 h 5753325"/>
              <a:gd name="connsiteX69" fmla="*/ 4658930 w 6447632"/>
              <a:gd name="connsiteY69" fmla="*/ 4348041 h 5753325"/>
              <a:gd name="connsiteX70" fmla="*/ 4443526 w 6447632"/>
              <a:gd name="connsiteY70" fmla="*/ 4507851 h 5753325"/>
              <a:gd name="connsiteX71" fmla="*/ 4289766 w 6447632"/>
              <a:gd name="connsiteY71" fmla="*/ 4711450 h 5753325"/>
              <a:gd name="connsiteX72" fmla="*/ 4150870 w 6447632"/>
              <a:gd name="connsiteY72" fmla="*/ 4818480 h 5753325"/>
              <a:gd name="connsiteX73" fmla="*/ 4006639 w 6447632"/>
              <a:gd name="connsiteY73" fmla="*/ 4933815 h 5753325"/>
              <a:gd name="connsiteX74" fmla="*/ 3298210 w 6447632"/>
              <a:gd name="connsiteY74" fmla="*/ 5070790 h 5753325"/>
              <a:gd name="connsiteX75" fmla="*/ 2947678 w 6447632"/>
              <a:gd name="connsiteY75" fmla="*/ 5117869 h 5753325"/>
              <a:gd name="connsiteX76" fmla="*/ 2822169 w 6447632"/>
              <a:gd name="connsiteY76" fmla="*/ 5129396 h 5753325"/>
              <a:gd name="connsiteX77" fmla="*/ 2538773 w 6447632"/>
              <a:gd name="connsiteY77" fmla="*/ 5313397 h 5753325"/>
              <a:gd name="connsiteX78" fmla="*/ 2014500 w 6447632"/>
              <a:gd name="connsiteY78" fmla="*/ 5519744 h 5753325"/>
              <a:gd name="connsiteX79" fmla="*/ 1934391 w 6447632"/>
              <a:gd name="connsiteY79" fmla="*/ 5591335 h 5753325"/>
              <a:gd name="connsiteX80" fmla="*/ 1892550 w 6447632"/>
              <a:gd name="connsiteY80" fmla="*/ 5649708 h 5753325"/>
              <a:gd name="connsiteX81" fmla="*/ 1854769 w 6447632"/>
              <a:gd name="connsiteY81" fmla="*/ 5647691 h 5753325"/>
              <a:gd name="connsiteX82" fmla="*/ 1809461 w 6447632"/>
              <a:gd name="connsiteY82" fmla="*/ 5648628 h 5753325"/>
              <a:gd name="connsiteX83" fmla="*/ 1745150 w 6447632"/>
              <a:gd name="connsiteY83" fmla="*/ 5693879 h 5753325"/>
              <a:gd name="connsiteX84" fmla="*/ 1713375 w 6447632"/>
              <a:gd name="connsiteY84" fmla="*/ 5684672 h 5753325"/>
              <a:gd name="connsiteX85" fmla="*/ 1707808 w 6447632"/>
              <a:gd name="connsiteY85" fmla="*/ 5682611 h 5753325"/>
              <a:gd name="connsiteX86" fmla="*/ 1679313 w 6447632"/>
              <a:gd name="connsiteY86" fmla="*/ 5672360 h 5753325"/>
              <a:gd name="connsiteX87" fmla="*/ 1646933 w 6447632"/>
              <a:gd name="connsiteY87" fmla="*/ 5666227 h 5753325"/>
              <a:gd name="connsiteX88" fmla="*/ 1610055 w 6447632"/>
              <a:gd name="connsiteY88" fmla="*/ 5673643 h 5753325"/>
              <a:gd name="connsiteX89" fmla="*/ 1437641 w 6447632"/>
              <a:gd name="connsiteY89" fmla="*/ 5723266 h 5753325"/>
              <a:gd name="connsiteX90" fmla="*/ 1332869 w 6447632"/>
              <a:gd name="connsiteY90" fmla="*/ 5744752 h 5753325"/>
              <a:gd name="connsiteX91" fmla="*/ 1290525 w 6447632"/>
              <a:gd name="connsiteY91" fmla="*/ 5740036 h 5753325"/>
              <a:gd name="connsiteX92" fmla="*/ 1233107 w 6447632"/>
              <a:gd name="connsiteY92" fmla="*/ 5742106 h 5753325"/>
              <a:gd name="connsiteX93" fmla="*/ 1214532 w 6447632"/>
              <a:gd name="connsiteY93" fmla="*/ 5753325 h 5753325"/>
              <a:gd name="connsiteX94" fmla="*/ 1199955 w 6447632"/>
              <a:gd name="connsiteY94" fmla="*/ 5744831 h 5753325"/>
              <a:gd name="connsiteX95" fmla="*/ 1162337 w 6447632"/>
              <a:gd name="connsiteY95" fmla="*/ 5738048 h 5753325"/>
              <a:gd name="connsiteX96" fmla="*/ 1053457 w 6447632"/>
              <a:gd name="connsiteY96" fmla="*/ 5688676 h 5753325"/>
              <a:gd name="connsiteX97" fmla="*/ 1025798 w 6447632"/>
              <a:gd name="connsiteY97" fmla="*/ 5673166 h 5753325"/>
              <a:gd name="connsiteX98" fmla="*/ 947900 w 6447632"/>
              <a:gd name="connsiteY98" fmla="*/ 5657848 h 5753325"/>
              <a:gd name="connsiteX99" fmla="*/ 815627 w 6447632"/>
              <a:gd name="connsiteY99" fmla="*/ 5642557 h 5753325"/>
              <a:gd name="connsiteX100" fmla="*/ 788251 w 6447632"/>
              <a:gd name="connsiteY100" fmla="*/ 5637065 h 5753325"/>
              <a:gd name="connsiteX101" fmla="*/ 767822 w 6447632"/>
              <a:gd name="connsiteY101" fmla="*/ 5623450 h 5753325"/>
              <a:gd name="connsiteX102" fmla="*/ 765791 w 6447632"/>
              <a:gd name="connsiteY102" fmla="*/ 5612539 h 5753325"/>
              <a:gd name="connsiteX103" fmla="*/ 751230 w 6447632"/>
              <a:gd name="connsiteY103" fmla="*/ 5608092 h 5753325"/>
              <a:gd name="connsiteX104" fmla="*/ 748008 w 6447632"/>
              <a:gd name="connsiteY104" fmla="*/ 5605052 h 5753325"/>
              <a:gd name="connsiteX105" fmla="*/ 728871 w 6447632"/>
              <a:gd name="connsiteY105" fmla="*/ 5589469 h 5753325"/>
              <a:gd name="connsiteX106" fmla="*/ 671898 w 6447632"/>
              <a:gd name="connsiteY106" fmla="*/ 5602363 h 5753325"/>
              <a:gd name="connsiteX107" fmla="*/ 615065 w 6447632"/>
              <a:gd name="connsiteY107" fmla="*/ 5580257 h 5753325"/>
              <a:gd name="connsiteX108" fmla="*/ 355785 w 6447632"/>
              <a:gd name="connsiteY108" fmla="*/ 5514383 h 5753325"/>
              <a:gd name="connsiteX109" fmla="*/ 102269 w 6447632"/>
              <a:gd name="connsiteY109" fmla="*/ 5524347 h 5753325"/>
              <a:gd name="connsiteX110" fmla="*/ 13160 w 6447632"/>
              <a:gd name="connsiteY110" fmla="*/ 5514159 h 5753325"/>
              <a:gd name="connsiteX111" fmla="*/ 0 w 6447632"/>
              <a:gd name="connsiteY111" fmla="*/ 5511735 h 5753325"/>
              <a:gd name="connsiteX112" fmla="*/ 0 w 6447632"/>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434072 w 6447632"/>
              <a:gd name="connsiteY12" fmla="*/ 910733 h 5753325"/>
              <a:gd name="connsiteX13" fmla="*/ 6432570 w 6447632"/>
              <a:gd name="connsiteY13" fmla="*/ 983394 h 5753325"/>
              <a:gd name="connsiteX14" fmla="*/ 6431878 w 6447632"/>
              <a:gd name="connsiteY14" fmla="*/ 1026728 h 5753325"/>
              <a:gd name="connsiteX15" fmla="*/ 6414269 w 6447632"/>
              <a:gd name="connsiteY15" fmla="*/ 1151111 h 5753325"/>
              <a:gd name="connsiteX16" fmla="*/ 6371722 w 6447632"/>
              <a:gd name="connsiteY16" fmla="*/ 1318080 h 5753325"/>
              <a:gd name="connsiteX17" fmla="*/ 6356023 w 6447632"/>
              <a:gd name="connsiteY17" fmla="*/ 1356227 h 5753325"/>
              <a:gd name="connsiteX18" fmla="*/ 6356157 w 6447632"/>
              <a:gd name="connsiteY18" fmla="*/ 1361967 h 5753325"/>
              <a:gd name="connsiteX19" fmla="*/ 6350613 w 6447632"/>
              <a:gd name="connsiteY19" fmla="*/ 1393569 h 5753325"/>
              <a:gd name="connsiteX20" fmla="*/ 6357062 w 6447632"/>
              <a:gd name="connsiteY20" fmla="*/ 1444071 h 5753325"/>
              <a:gd name="connsiteX21" fmla="*/ 6364832 w 6447632"/>
              <a:gd name="connsiteY21" fmla="*/ 1478763 h 5753325"/>
              <a:gd name="connsiteX22" fmla="*/ 6369745 w 6447632"/>
              <a:gd name="connsiteY22" fmla="*/ 1495680 h 5753325"/>
              <a:gd name="connsiteX23" fmla="*/ 6370898 w 6447632"/>
              <a:gd name="connsiteY23" fmla="*/ 1513331 h 5753325"/>
              <a:gd name="connsiteX24" fmla="*/ 6368801 w 6447632"/>
              <a:gd name="connsiteY24" fmla="*/ 1527414 h 5753325"/>
              <a:gd name="connsiteX25" fmla="*/ 6359177 w 6447632"/>
              <a:gd name="connsiteY25" fmla="*/ 1639513 h 5753325"/>
              <a:gd name="connsiteX26" fmla="*/ 6299489 w 6447632"/>
              <a:gd name="connsiteY26" fmla="*/ 1784860 h 5753325"/>
              <a:gd name="connsiteX27" fmla="*/ 6267878 w 6447632"/>
              <a:gd name="connsiteY27" fmla="*/ 1858572 h 5753325"/>
              <a:gd name="connsiteX28" fmla="*/ 6251146 w 6447632"/>
              <a:gd name="connsiteY28" fmla="*/ 1926167 h 5753325"/>
              <a:gd name="connsiteX29" fmla="*/ 6210686 w 6447632"/>
              <a:gd name="connsiteY29" fmla="*/ 2014834 h 5753325"/>
              <a:gd name="connsiteX30" fmla="*/ 6106652 w 6447632"/>
              <a:gd name="connsiteY30" fmla="*/ 2150572 h 5753325"/>
              <a:gd name="connsiteX31" fmla="*/ 6097813 w 6447632"/>
              <a:gd name="connsiteY31" fmla="*/ 2172208 h 5753325"/>
              <a:gd name="connsiteX32" fmla="*/ 6095990 w 6447632"/>
              <a:gd name="connsiteY32" fmla="*/ 2181185 h 5753325"/>
              <a:gd name="connsiteX33" fmla="*/ 6090126 w 6447632"/>
              <a:gd name="connsiteY33" fmla="*/ 2192533 h 5753325"/>
              <a:gd name="connsiteX34" fmla="*/ 6089503 w 6447632"/>
              <a:gd name="connsiteY34" fmla="*/ 2192543 h 5753325"/>
              <a:gd name="connsiteX35" fmla="*/ 6084946 w 6447632"/>
              <a:gd name="connsiteY35" fmla="*/ 2203694 h 5753325"/>
              <a:gd name="connsiteX36" fmla="*/ 5987861 w 6447632"/>
              <a:gd name="connsiteY36" fmla="*/ 2304868 h 5753325"/>
              <a:gd name="connsiteX37" fmla="*/ 5973439 w 6447632"/>
              <a:gd name="connsiteY37" fmla="*/ 2385635 h 5753325"/>
              <a:gd name="connsiteX38" fmla="*/ 5916727 w 6447632"/>
              <a:gd name="connsiteY38" fmla="*/ 2458777 h 5753325"/>
              <a:gd name="connsiteX39" fmla="*/ 5856524 w 6447632"/>
              <a:gd name="connsiteY39" fmla="*/ 2583281 h 5753325"/>
              <a:gd name="connsiteX40" fmla="*/ 5838091 w 6447632"/>
              <a:gd name="connsiteY40" fmla="*/ 2753474 h 5753325"/>
              <a:gd name="connsiteX41" fmla="*/ 5777471 w 6447632"/>
              <a:gd name="connsiteY41" fmla="*/ 2901570 h 5753325"/>
              <a:gd name="connsiteX42" fmla="*/ 5723992 w 6447632"/>
              <a:gd name="connsiteY42" fmla="*/ 2998752 h 5753325"/>
              <a:gd name="connsiteX43" fmla="*/ 5557886 w 6447632"/>
              <a:gd name="connsiteY43" fmla="*/ 3329735 h 5753325"/>
              <a:gd name="connsiteX44" fmla="*/ 5471501 w 6447632"/>
              <a:gd name="connsiteY44" fmla="*/ 3462221 h 5753325"/>
              <a:gd name="connsiteX45" fmla="*/ 5465154 w 6447632"/>
              <a:gd name="connsiteY45" fmla="*/ 3541065 h 5753325"/>
              <a:gd name="connsiteX46" fmla="*/ 5437889 w 6447632"/>
              <a:gd name="connsiteY46" fmla="*/ 3559927 h 5753325"/>
              <a:gd name="connsiteX47" fmla="*/ 5432770 w 6447632"/>
              <a:gd name="connsiteY47" fmla="*/ 3562948 h 5753325"/>
              <a:gd name="connsiteX48" fmla="*/ 5406795 w 6447632"/>
              <a:gd name="connsiteY48" fmla="*/ 3578594 h 5753325"/>
              <a:gd name="connsiteX49" fmla="*/ 5381495 w 6447632"/>
              <a:gd name="connsiteY49" fmla="*/ 3599883 h 5753325"/>
              <a:gd name="connsiteX50" fmla="*/ 5363689 w 6447632"/>
              <a:gd name="connsiteY50" fmla="*/ 3633299 h 5753325"/>
              <a:gd name="connsiteX51" fmla="*/ 5291870 w 6447632"/>
              <a:gd name="connsiteY51" fmla="*/ 3799039 h 5753325"/>
              <a:gd name="connsiteX52" fmla="*/ 5241600 w 6447632"/>
              <a:gd name="connsiteY52" fmla="*/ 3894238 h 5753325"/>
              <a:gd name="connsiteX53" fmla="*/ 5211041 w 6447632"/>
              <a:gd name="connsiteY53" fmla="*/ 3924184 h 5753325"/>
              <a:gd name="connsiteX54" fmla="*/ 5176073 w 6447632"/>
              <a:gd name="connsiteY54" fmla="*/ 3970179 h 5753325"/>
              <a:gd name="connsiteX55" fmla="*/ 5172826 w 6447632"/>
              <a:gd name="connsiteY55" fmla="*/ 3991773 h 5753325"/>
              <a:gd name="connsiteX56" fmla="*/ 5157053 w 6447632"/>
              <a:gd name="connsiteY56" fmla="*/ 3997708 h 5753325"/>
              <a:gd name="connsiteX57" fmla="*/ 5127922 w 6447632"/>
              <a:gd name="connsiteY57" fmla="*/ 4022660 h 5753325"/>
              <a:gd name="connsiteX58" fmla="*/ 5020872 w 6447632"/>
              <a:gd name="connsiteY58" fmla="*/ 4075951 h 5753325"/>
              <a:gd name="connsiteX59" fmla="*/ 4991410 w 6447632"/>
              <a:gd name="connsiteY59" fmla="*/ 4087598 h 5753325"/>
              <a:gd name="connsiteX60" fmla="*/ 4930112 w 6447632"/>
              <a:gd name="connsiteY60" fmla="*/ 4138459 h 5753325"/>
              <a:gd name="connsiteX61" fmla="*/ 4834224 w 6447632"/>
              <a:gd name="connsiteY61" fmla="*/ 4231643 h 5753325"/>
              <a:gd name="connsiteX62" fmla="*/ 4812599 w 6447632"/>
              <a:gd name="connsiteY62" fmla="*/ 4249449 h 5753325"/>
              <a:gd name="connsiteX63" fmla="*/ 4789188 w 6447632"/>
              <a:gd name="connsiteY63" fmla="*/ 4256678 h 5753325"/>
              <a:gd name="connsiteX64" fmla="*/ 4779554 w 6447632"/>
              <a:gd name="connsiteY64" fmla="*/ 4251313 h 5753325"/>
              <a:gd name="connsiteX65" fmla="*/ 4766885 w 6447632"/>
              <a:gd name="connsiteY65" fmla="*/ 4259812 h 5753325"/>
              <a:gd name="connsiteX66" fmla="*/ 4762510 w 6447632"/>
              <a:gd name="connsiteY66" fmla="*/ 4260383 h 5753325"/>
              <a:gd name="connsiteX67" fmla="*/ 4738416 w 6447632"/>
              <a:gd name="connsiteY67" fmla="*/ 4265355 h 5753325"/>
              <a:gd name="connsiteX68" fmla="*/ 4712007 w 6447632"/>
              <a:gd name="connsiteY68" fmla="*/ 4317892 h 5753325"/>
              <a:gd name="connsiteX69" fmla="*/ 4658930 w 6447632"/>
              <a:gd name="connsiteY69" fmla="*/ 4348041 h 5753325"/>
              <a:gd name="connsiteX70" fmla="*/ 4443526 w 6447632"/>
              <a:gd name="connsiteY70" fmla="*/ 4507851 h 5753325"/>
              <a:gd name="connsiteX71" fmla="*/ 4289766 w 6447632"/>
              <a:gd name="connsiteY71" fmla="*/ 4711450 h 5753325"/>
              <a:gd name="connsiteX72" fmla="*/ 4150870 w 6447632"/>
              <a:gd name="connsiteY72" fmla="*/ 4818480 h 5753325"/>
              <a:gd name="connsiteX73" fmla="*/ 4006639 w 6447632"/>
              <a:gd name="connsiteY73" fmla="*/ 4933815 h 5753325"/>
              <a:gd name="connsiteX74" fmla="*/ 3298210 w 6447632"/>
              <a:gd name="connsiteY74" fmla="*/ 5070790 h 5753325"/>
              <a:gd name="connsiteX75" fmla="*/ 2947678 w 6447632"/>
              <a:gd name="connsiteY75" fmla="*/ 5117869 h 5753325"/>
              <a:gd name="connsiteX76" fmla="*/ 2822169 w 6447632"/>
              <a:gd name="connsiteY76" fmla="*/ 5129396 h 5753325"/>
              <a:gd name="connsiteX77" fmla="*/ 2538773 w 6447632"/>
              <a:gd name="connsiteY77" fmla="*/ 5313397 h 5753325"/>
              <a:gd name="connsiteX78" fmla="*/ 2014500 w 6447632"/>
              <a:gd name="connsiteY78" fmla="*/ 5519744 h 5753325"/>
              <a:gd name="connsiteX79" fmla="*/ 1934391 w 6447632"/>
              <a:gd name="connsiteY79" fmla="*/ 5591335 h 5753325"/>
              <a:gd name="connsiteX80" fmla="*/ 1892550 w 6447632"/>
              <a:gd name="connsiteY80" fmla="*/ 5649708 h 5753325"/>
              <a:gd name="connsiteX81" fmla="*/ 1854769 w 6447632"/>
              <a:gd name="connsiteY81" fmla="*/ 5647691 h 5753325"/>
              <a:gd name="connsiteX82" fmla="*/ 1809461 w 6447632"/>
              <a:gd name="connsiteY82" fmla="*/ 5648628 h 5753325"/>
              <a:gd name="connsiteX83" fmla="*/ 1745150 w 6447632"/>
              <a:gd name="connsiteY83" fmla="*/ 5693879 h 5753325"/>
              <a:gd name="connsiteX84" fmla="*/ 1713375 w 6447632"/>
              <a:gd name="connsiteY84" fmla="*/ 5684672 h 5753325"/>
              <a:gd name="connsiteX85" fmla="*/ 1707808 w 6447632"/>
              <a:gd name="connsiteY85" fmla="*/ 5682611 h 5753325"/>
              <a:gd name="connsiteX86" fmla="*/ 1679313 w 6447632"/>
              <a:gd name="connsiteY86" fmla="*/ 5672360 h 5753325"/>
              <a:gd name="connsiteX87" fmla="*/ 1646933 w 6447632"/>
              <a:gd name="connsiteY87" fmla="*/ 5666227 h 5753325"/>
              <a:gd name="connsiteX88" fmla="*/ 1610055 w 6447632"/>
              <a:gd name="connsiteY88" fmla="*/ 5673643 h 5753325"/>
              <a:gd name="connsiteX89" fmla="*/ 1437641 w 6447632"/>
              <a:gd name="connsiteY89" fmla="*/ 5723266 h 5753325"/>
              <a:gd name="connsiteX90" fmla="*/ 1332869 w 6447632"/>
              <a:gd name="connsiteY90" fmla="*/ 5744752 h 5753325"/>
              <a:gd name="connsiteX91" fmla="*/ 1290525 w 6447632"/>
              <a:gd name="connsiteY91" fmla="*/ 5740036 h 5753325"/>
              <a:gd name="connsiteX92" fmla="*/ 1233107 w 6447632"/>
              <a:gd name="connsiteY92" fmla="*/ 5742106 h 5753325"/>
              <a:gd name="connsiteX93" fmla="*/ 1214532 w 6447632"/>
              <a:gd name="connsiteY93" fmla="*/ 5753325 h 5753325"/>
              <a:gd name="connsiteX94" fmla="*/ 1199955 w 6447632"/>
              <a:gd name="connsiteY94" fmla="*/ 5744831 h 5753325"/>
              <a:gd name="connsiteX95" fmla="*/ 1162337 w 6447632"/>
              <a:gd name="connsiteY95" fmla="*/ 5738048 h 5753325"/>
              <a:gd name="connsiteX96" fmla="*/ 1053457 w 6447632"/>
              <a:gd name="connsiteY96" fmla="*/ 5688676 h 5753325"/>
              <a:gd name="connsiteX97" fmla="*/ 1025798 w 6447632"/>
              <a:gd name="connsiteY97" fmla="*/ 5673166 h 5753325"/>
              <a:gd name="connsiteX98" fmla="*/ 947900 w 6447632"/>
              <a:gd name="connsiteY98" fmla="*/ 5657848 h 5753325"/>
              <a:gd name="connsiteX99" fmla="*/ 815627 w 6447632"/>
              <a:gd name="connsiteY99" fmla="*/ 5642557 h 5753325"/>
              <a:gd name="connsiteX100" fmla="*/ 788251 w 6447632"/>
              <a:gd name="connsiteY100" fmla="*/ 5637065 h 5753325"/>
              <a:gd name="connsiteX101" fmla="*/ 767822 w 6447632"/>
              <a:gd name="connsiteY101" fmla="*/ 5623450 h 5753325"/>
              <a:gd name="connsiteX102" fmla="*/ 765791 w 6447632"/>
              <a:gd name="connsiteY102" fmla="*/ 5612539 h 5753325"/>
              <a:gd name="connsiteX103" fmla="*/ 751230 w 6447632"/>
              <a:gd name="connsiteY103" fmla="*/ 5608092 h 5753325"/>
              <a:gd name="connsiteX104" fmla="*/ 748008 w 6447632"/>
              <a:gd name="connsiteY104" fmla="*/ 5605052 h 5753325"/>
              <a:gd name="connsiteX105" fmla="*/ 728871 w 6447632"/>
              <a:gd name="connsiteY105" fmla="*/ 5589469 h 5753325"/>
              <a:gd name="connsiteX106" fmla="*/ 671898 w 6447632"/>
              <a:gd name="connsiteY106" fmla="*/ 5602363 h 5753325"/>
              <a:gd name="connsiteX107" fmla="*/ 615065 w 6447632"/>
              <a:gd name="connsiteY107" fmla="*/ 5580257 h 5753325"/>
              <a:gd name="connsiteX108" fmla="*/ 355785 w 6447632"/>
              <a:gd name="connsiteY108" fmla="*/ 5514383 h 5753325"/>
              <a:gd name="connsiteX109" fmla="*/ 102269 w 6447632"/>
              <a:gd name="connsiteY109" fmla="*/ 5524347 h 5753325"/>
              <a:gd name="connsiteX110" fmla="*/ 13160 w 6447632"/>
              <a:gd name="connsiteY110" fmla="*/ 5514159 h 5753325"/>
              <a:gd name="connsiteX111" fmla="*/ 0 w 6447632"/>
              <a:gd name="connsiteY111" fmla="*/ 5511735 h 5753325"/>
              <a:gd name="connsiteX112" fmla="*/ 0 w 6447632"/>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434072 w 6447632"/>
              <a:gd name="connsiteY12" fmla="*/ 910733 h 5753325"/>
              <a:gd name="connsiteX13" fmla="*/ 6432570 w 6447632"/>
              <a:gd name="connsiteY13" fmla="*/ 983394 h 5753325"/>
              <a:gd name="connsiteX14" fmla="*/ 6431878 w 6447632"/>
              <a:gd name="connsiteY14" fmla="*/ 1026728 h 5753325"/>
              <a:gd name="connsiteX15" fmla="*/ 6362266 w 6447632"/>
              <a:gd name="connsiteY15" fmla="*/ 1151111 h 5753325"/>
              <a:gd name="connsiteX16" fmla="*/ 6371722 w 6447632"/>
              <a:gd name="connsiteY16" fmla="*/ 1318080 h 5753325"/>
              <a:gd name="connsiteX17" fmla="*/ 6356023 w 6447632"/>
              <a:gd name="connsiteY17" fmla="*/ 1356227 h 5753325"/>
              <a:gd name="connsiteX18" fmla="*/ 6356157 w 6447632"/>
              <a:gd name="connsiteY18" fmla="*/ 1361967 h 5753325"/>
              <a:gd name="connsiteX19" fmla="*/ 6350613 w 6447632"/>
              <a:gd name="connsiteY19" fmla="*/ 1393569 h 5753325"/>
              <a:gd name="connsiteX20" fmla="*/ 6357062 w 6447632"/>
              <a:gd name="connsiteY20" fmla="*/ 1444071 h 5753325"/>
              <a:gd name="connsiteX21" fmla="*/ 6364832 w 6447632"/>
              <a:gd name="connsiteY21" fmla="*/ 1478763 h 5753325"/>
              <a:gd name="connsiteX22" fmla="*/ 6369745 w 6447632"/>
              <a:gd name="connsiteY22" fmla="*/ 1495680 h 5753325"/>
              <a:gd name="connsiteX23" fmla="*/ 6370898 w 6447632"/>
              <a:gd name="connsiteY23" fmla="*/ 1513331 h 5753325"/>
              <a:gd name="connsiteX24" fmla="*/ 6368801 w 6447632"/>
              <a:gd name="connsiteY24" fmla="*/ 1527414 h 5753325"/>
              <a:gd name="connsiteX25" fmla="*/ 6359177 w 6447632"/>
              <a:gd name="connsiteY25" fmla="*/ 1639513 h 5753325"/>
              <a:gd name="connsiteX26" fmla="*/ 6299489 w 6447632"/>
              <a:gd name="connsiteY26" fmla="*/ 1784860 h 5753325"/>
              <a:gd name="connsiteX27" fmla="*/ 6267878 w 6447632"/>
              <a:gd name="connsiteY27" fmla="*/ 1858572 h 5753325"/>
              <a:gd name="connsiteX28" fmla="*/ 6251146 w 6447632"/>
              <a:gd name="connsiteY28" fmla="*/ 1926167 h 5753325"/>
              <a:gd name="connsiteX29" fmla="*/ 6210686 w 6447632"/>
              <a:gd name="connsiteY29" fmla="*/ 2014834 h 5753325"/>
              <a:gd name="connsiteX30" fmla="*/ 6106652 w 6447632"/>
              <a:gd name="connsiteY30" fmla="*/ 2150572 h 5753325"/>
              <a:gd name="connsiteX31" fmla="*/ 6097813 w 6447632"/>
              <a:gd name="connsiteY31" fmla="*/ 2172208 h 5753325"/>
              <a:gd name="connsiteX32" fmla="*/ 6095990 w 6447632"/>
              <a:gd name="connsiteY32" fmla="*/ 2181185 h 5753325"/>
              <a:gd name="connsiteX33" fmla="*/ 6090126 w 6447632"/>
              <a:gd name="connsiteY33" fmla="*/ 2192533 h 5753325"/>
              <a:gd name="connsiteX34" fmla="*/ 6089503 w 6447632"/>
              <a:gd name="connsiteY34" fmla="*/ 2192543 h 5753325"/>
              <a:gd name="connsiteX35" fmla="*/ 6084946 w 6447632"/>
              <a:gd name="connsiteY35" fmla="*/ 2203694 h 5753325"/>
              <a:gd name="connsiteX36" fmla="*/ 5987861 w 6447632"/>
              <a:gd name="connsiteY36" fmla="*/ 2304868 h 5753325"/>
              <a:gd name="connsiteX37" fmla="*/ 5973439 w 6447632"/>
              <a:gd name="connsiteY37" fmla="*/ 2385635 h 5753325"/>
              <a:gd name="connsiteX38" fmla="*/ 5916727 w 6447632"/>
              <a:gd name="connsiteY38" fmla="*/ 2458777 h 5753325"/>
              <a:gd name="connsiteX39" fmla="*/ 5856524 w 6447632"/>
              <a:gd name="connsiteY39" fmla="*/ 2583281 h 5753325"/>
              <a:gd name="connsiteX40" fmla="*/ 5838091 w 6447632"/>
              <a:gd name="connsiteY40" fmla="*/ 2753474 h 5753325"/>
              <a:gd name="connsiteX41" fmla="*/ 5777471 w 6447632"/>
              <a:gd name="connsiteY41" fmla="*/ 2901570 h 5753325"/>
              <a:gd name="connsiteX42" fmla="*/ 5723992 w 6447632"/>
              <a:gd name="connsiteY42" fmla="*/ 2998752 h 5753325"/>
              <a:gd name="connsiteX43" fmla="*/ 5557886 w 6447632"/>
              <a:gd name="connsiteY43" fmla="*/ 3329735 h 5753325"/>
              <a:gd name="connsiteX44" fmla="*/ 5471501 w 6447632"/>
              <a:gd name="connsiteY44" fmla="*/ 3462221 h 5753325"/>
              <a:gd name="connsiteX45" fmla="*/ 5465154 w 6447632"/>
              <a:gd name="connsiteY45" fmla="*/ 3541065 h 5753325"/>
              <a:gd name="connsiteX46" fmla="*/ 5437889 w 6447632"/>
              <a:gd name="connsiteY46" fmla="*/ 3559927 h 5753325"/>
              <a:gd name="connsiteX47" fmla="*/ 5432770 w 6447632"/>
              <a:gd name="connsiteY47" fmla="*/ 3562948 h 5753325"/>
              <a:gd name="connsiteX48" fmla="*/ 5406795 w 6447632"/>
              <a:gd name="connsiteY48" fmla="*/ 3578594 h 5753325"/>
              <a:gd name="connsiteX49" fmla="*/ 5381495 w 6447632"/>
              <a:gd name="connsiteY49" fmla="*/ 3599883 h 5753325"/>
              <a:gd name="connsiteX50" fmla="*/ 5363689 w 6447632"/>
              <a:gd name="connsiteY50" fmla="*/ 3633299 h 5753325"/>
              <a:gd name="connsiteX51" fmla="*/ 5291870 w 6447632"/>
              <a:gd name="connsiteY51" fmla="*/ 3799039 h 5753325"/>
              <a:gd name="connsiteX52" fmla="*/ 5241600 w 6447632"/>
              <a:gd name="connsiteY52" fmla="*/ 3894238 h 5753325"/>
              <a:gd name="connsiteX53" fmla="*/ 5211041 w 6447632"/>
              <a:gd name="connsiteY53" fmla="*/ 3924184 h 5753325"/>
              <a:gd name="connsiteX54" fmla="*/ 5176073 w 6447632"/>
              <a:gd name="connsiteY54" fmla="*/ 3970179 h 5753325"/>
              <a:gd name="connsiteX55" fmla="*/ 5172826 w 6447632"/>
              <a:gd name="connsiteY55" fmla="*/ 3991773 h 5753325"/>
              <a:gd name="connsiteX56" fmla="*/ 5157053 w 6447632"/>
              <a:gd name="connsiteY56" fmla="*/ 3997708 h 5753325"/>
              <a:gd name="connsiteX57" fmla="*/ 5127922 w 6447632"/>
              <a:gd name="connsiteY57" fmla="*/ 4022660 h 5753325"/>
              <a:gd name="connsiteX58" fmla="*/ 5020872 w 6447632"/>
              <a:gd name="connsiteY58" fmla="*/ 4075951 h 5753325"/>
              <a:gd name="connsiteX59" fmla="*/ 4991410 w 6447632"/>
              <a:gd name="connsiteY59" fmla="*/ 4087598 h 5753325"/>
              <a:gd name="connsiteX60" fmla="*/ 4930112 w 6447632"/>
              <a:gd name="connsiteY60" fmla="*/ 4138459 h 5753325"/>
              <a:gd name="connsiteX61" fmla="*/ 4834224 w 6447632"/>
              <a:gd name="connsiteY61" fmla="*/ 4231643 h 5753325"/>
              <a:gd name="connsiteX62" fmla="*/ 4812599 w 6447632"/>
              <a:gd name="connsiteY62" fmla="*/ 4249449 h 5753325"/>
              <a:gd name="connsiteX63" fmla="*/ 4789188 w 6447632"/>
              <a:gd name="connsiteY63" fmla="*/ 4256678 h 5753325"/>
              <a:gd name="connsiteX64" fmla="*/ 4779554 w 6447632"/>
              <a:gd name="connsiteY64" fmla="*/ 4251313 h 5753325"/>
              <a:gd name="connsiteX65" fmla="*/ 4766885 w 6447632"/>
              <a:gd name="connsiteY65" fmla="*/ 4259812 h 5753325"/>
              <a:gd name="connsiteX66" fmla="*/ 4762510 w 6447632"/>
              <a:gd name="connsiteY66" fmla="*/ 4260383 h 5753325"/>
              <a:gd name="connsiteX67" fmla="*/ 4738416 w 6447632"/>
              <a:gd name="connsiteY67" fmla="*/ 4265355 h 5753325"/>
              <a:gd name="connsiteX68" fmla="*/ 4712007 w 6447632"/>
              <a:gd name="connsiteY68" fmla="*/ 4317892 h 5753325"/>
              <a:gd name="connsiteX69" fmla="*/ 4658930 w 6447632"/>
              <a:gd name="connsiteY69" fmla="*/ 4348041 h 5753325"/>
              <a:gd name="connsiteX70" fmla="*/ 4443526 w 6447632"/>
              <a:gd name="connsiteY70" fmla="*/ 4507851 h 5753325"/>
              <a:gd name="connsiteX71" fmla="*/ 4289766 w 6447632"/>
              <a:gd name="connsiteY71" fmla="*/ 4711450 h 5753325"/>
              <a:gd name="connsiteX72" fmla="*/ 4150870 w 6447632"/>
              <a:gd name="connsiteY72" fmla="*/ 4818480 h 5753325"/>
              <a:gd name="connsiteX73" fmla="*/ 4006639 w 6447632"/>
              <a:gd name="connsiteY73" fmla="*/ 4933815 h 5753325"/>
              <a:gd name="connsiteX74" fmla="*/ 3298210 w 6447632"/>
              <a:gd name="connsiteY74" fmla="*/ 5070790 h 5753325"/>
              <a:gd name="connsiteX75" fmla="*/ 2947678 w 6447632"/>
              <a:gd name="connsiteY75" fmla="*/ 5117869 h 5753325"/>
              <a:gd name="connsiteX76" fmla="*/ 2822169 w 6447632"/>
              <a:gd name="connsiteY76" fmla="*/ 5129396 h 5753325"/>
              <a:gd name="connsiteX77" fmla="*/ 2538773 w 6447632"/>
              <a:gd name="connsiteY77" fmla="*/ 5313397 h 5753325"/>
              <a:gd name="connsiteX78" fmla="*/ 2014500 w 6447632"/>
              <a:gd name="connsiteY78" fmla="*/ 5519744 h 5753325"/>
              <a:gd name="connsiteX79" fmla="*/ 1934391 w 6447632"/>
              <a:gd name="connsiteY79" fmla="*/ 5591335 h 5753325"/>
              <a:gd name="connsiteX80" fmla="*/ 1892550 w 6447632"/>
              <a:gd name="connsiteY80" fmla="*/ 5649708 h 5753325"/>
              <a:gd name="connsiteX81" fmla="*/ 1854769 w 6447632"/>
              <a:gd name="connsiteY81" fmla="*/ 5647691 h 5753325"/>
              <a:gd name="connsiteX82" fmla="*/ 1809461 w 6447632"/>
              <a:gd name="connsiteY82" fmla="*/ 5648628 h 5753325"/>
              <a:gd name="connsiteX83" fmla="*/ 1745150 w 6447632"/>
              <a:gd name="connsiteY83" fmla="*/ 5693879 h 5753325"/>
              <a:gd name="connsiteX84" fmla="*/ 1713375 w 6447632"/>
              <a:gd name="connsiteY84" fmla="*/ 5684672 h 5753325"/>
              <a:gd name="connsiteX85" fmla="*/ 1707808 w 6447632"/>
              <a:gd name="connsiteY85" fmla="*/ 5682611 h 5753325"/>
              <a:gd name="connsiteX86" fmla="*/ 1679313 w 6447632"/>
              <a:gd name="connsiteY86" fmla="*/ 5672360 h 5753325"/>
              <a:gd name="connsiteX87" fmla="*/ 1646933 w 6447632"/>
              <a:gd name="connsiteY87" fmla="*/ 5666227 h 5753325"/>
              <a:gd name="connsiteX88" fmla="*/ 1610055 w 6447632"/>
              <a:gd name="connsiteY88" fmla="*/ 5673643 h 5753325"/>
              <a:gd name="connsiteX89" fmla="*/ 1437641 w 6447632"/>
              <a:gd name="connsiteY89" fmla="*/ 5723266 h 5753325"/>
              <a:gd name="connsiteX90" fmla="*/ 1332869 w 6447632"/>
              <a:gd name="connsiteY90" fmla="*/ 5744752 h 5753325"/>
              <a:gd name="connsiteX91" fmla="*/ 1290525 w 6447632"/>
              <a:gd name="connsiteY91" fmla="*/ 5740036 h 5753325"/>
              <a:gd name="connsiteX92" fmla="*/ 1233107 w 6447632"/>
              <a:gd name="connsiteY92" fmla="*/ 5742106 h 5753325"/>
              <a:gd name="connsiteX93" fmla="*/ 1214532 w 6447632"/>
              <a:gd name="connsiteY93" fmla="*/ 5753325 h 5753325"/>
              <a:gd name="connsiteX94" fmla="*/ 1199955 w 6447632"/>
              <a:gd name="connsiteY94" fmla="*/ 5744831 h 5753325"/>
              <a:gd name="connsiteX95" fmla="*/ 1162337 w 6447632"/>
              <a:gd name="connsiteY95" fmla="*/ 5738048 h 5753325"/>
              <a:gd name="connsiteX96" fmla="*/ 1053457 w 6447632"/>
              <a:gd name="connsiteY96" fmla="*/ 5688676 h 5753325"/>
              <a:gd name="connsiteX97" fmla="*/ 1025798 w 6447632"/>
              <a:gd name="connsiteY97" fmla="*/ 5673166 h 5753325"/>
              <a:gd name="connsiteX98" fmla="*/ 947900 w 6447632"/>
              <a:gd name="connsiteY98" fmla="*/ 5657848 h 5753325"/>
              <a:gd name="connsiteX99" fmla="*/ 815627 w 6447632"/>
              <a:gd name="connsiteY99" fmla="*/ 5642557 h 5753325"/>
              <a:gd name="connsiteX100" fmla="*/ 788251 w 6447632"/>
              <a:gd name="connsiteY100" fmla="*/ 5637065 h 5753325"/>
              <a:gd name="connsiteX101" fmla="*/ 767822 w 6447632"/>
              <a:gd name="connsiteY101" fmla="*/ 5623450 h 5753325"/>
              <a:gd name="connsiteX102" fmla="*/ 765791 w 6447632"/>
              <a:gd name="connsiteY102" fmla="*/ 5612539 h 5753325"/>
              <a:gd name="connsiteX103" fmla="*/ 751230 w 6447632"/>
              <a:gd name="connsiteY103" fmla="*/ 5608092 h 5753325"/>
              <a:gd name="connsiteX104" fmla="*/ 748008 w 6447632"/>
              <a:gd name="connsiteY104" fmla="*/ 5605052 h 5753325"/>
              <a:gd name="connsiteX105" fmla="*/ 728871 w 6447632"/>
              <a:gd name="connsiteY105" fmla="*/ 5589469 h 5753325"/>
              <a:gd name="connsiteX106" fmla="*/ 671898 w 6447632"/>
              <a:gd name="connsiteY106" fmla="*/ 5602363 h 5753325"/>
              <a:gd name="connsiteX107" fmla="*/ 615065 w 6447632"/>
              <a:gd name="connsiteY107" fmla="*/ 5580257 h 5753325"/>
              <a:gd name="connsiteX108" fmla="*/ 355785 w 6447632"/>
              <a:gd name="connsiteY108" fmla="*/ 5514383 h 5753325"/>
              <a:gd name="connsiteX109" fmla="*/ 102269 w 6447632"/>
              <a:gd name="connsiteY109" fmla="*/ 5524347 h 5753325"/>
              <a:gd name="connsiteX110" fmla="*/ 13160 w 6447632"/>
              <a:gd name="connsiteY110" fmla="*/ 5514159 h 5753325"/>
              <a:gd name="connsiteX111" fmla="*/ 0 w 6447632"/>
              <a:gd name="connsiteY111" fmla="*/ 5511735 h 5753325"/>
              <a:gd name="connsiteX112" fmla="*/ 0 w 6447632"/>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434072 w 6447632"/>
              <a:gd name="connsiteY12" fmla="*/ 910733 h 5753325"/>
              <a:gd name="connsiteX13" fmla="*/ 6432570 w 6447632"/>
              <a:gd name="connsiteY13" fmla="*/ 983394 h 5753325"/>
              <a:gd name="connsiteX14" fmla="*/ 6405877 w 6447632"/>
              <a:gd name="connsiteY14" fmla="*/ 1026728 h 5753325"/>
              <a:gd name="connsiteX15" fmla="*/ 6362266 w 6447632"/>
              <a:gd name="connsiteY15" fmla="*/ 1151111 h 5753325"/>
              <a:gd name="connsiteX16" fmla="*/ 6371722 w 6447632"/>
              <a:gd name="connsiteY16" fmla="*/ 1318080 h 5753325"/>
              <a:gd name="connsiteX17" fmla="*/ 6356023 w 6447632"/>
              <a:gd name="connsiteY17" fmla="*/ 1356227 h 5753325"/>
              <a:gd name="connsiteX18" fmla="*/ 6356157 w 6447632"/>
              <a:gd name="connsiteY18" fmla="*/ 1361967 h 5753325"/>
              <a:gd name="connsiteX19" fmla="*/ 6350613 w 6447632"/>
              <a:gd name="connsiteY19" fmla="*/ 1393569 h 5753325"/>
              <a:gd name="connsiteX20" fmla="*/ 6357062 w 6447632"/>
              <a:gd name="connsiteY20" fmla="*/ 1444071 h 5753325"/>
              <a:gd name="connsiteX21" fmla="*/ 6364832 w 6447632"/>
              <a:gd name="connsiteY21" fmla="*/ 1478763 h 5753325"/>
              <a:gd name="connsiteX22" fmla="*/ 6369745 w 6447632"/>
              <a:gd name="connsiteY22" fmla="*/ 1495680 h 5753325"/>
              <a:gd name="connsiteX23" fmla="*/ 6370898 w 6447632"/>
              <a:gd name="connsiteY23" fmla="*/ 1513331 h 5753325"/>
              <a:gd name="connsiteX24" fmla="*/ 6368801 w 6447632"/>
              <a:gd name="connsiteY24" fmla="*/ 1527414 h 5753325"/>
              <a:gd name="connsiteX25" fmla="*/ 6359177 w 6447632"/>
              <a:gd name="connsiteY25" fmla="*/ 1639513 h 5753325"/>
              <a:gd name="connsiteX26" fmla="*/ 6299489 w 6447632"/>
              <a:gd name="connsiteY26" fmla="*/ 1784860 h 5753325"/>
              <a:gd name="connsiteX27" fmla="*/ 6267878 w 6447632"/>
              <a:gd name="connsiteY27" fmla="*/ 1858572 h 5753325"/>
              <a:gd name="connsiteX28" fmla="*/ 6251146 w 6447632"/>
              <a:gd name="connsiteY28" fmla="*/ 1926167 h 5753325"/>
              <a:gd name="connsiteX29" fmla="*/ 6210686 w 6447632"/>
              <a:gd name="connsiteY29" fmla="*/ 2014834 h 5753325"/>
              <a:gd name="connsiteX30" fmla="*/ 6106652 w 6447632"/>
              <a:gd name="connsiteY30" fmla="*/ 2150572 h 5753325"/>
              <a:gd name="connsiteX31" fmla="*/ 6097813 w 6447632"/>
              <a:gd name="connsiteY31" fmla="*/ 2172208 h 5753325"/>
              <a:gd name="connsiteX32" fmla="*/ 6095990 w 6447632"/>
              <a:gd name="connsiteY32" fmla="*/ 2181185 h 5753325"/>
              <a:gd name="connsiteX33" fmla="*/ 6090126 w 6447632"/>
              <a:gd name="connsiteY33" fmla="*/ 2192533 h 5753325"/>
              <a:gd name="connsiteX34" fmla="*/ 6089503 w 6447632"/>
              <a:gd name="connsiteY34" fmla="*/ 2192543 h 5753325"/>
              <a:gd name="connsiteX35" fmla="*/ 6084946 w 6447632"/>
              <a:gd name="connsiteY35" fmla="*/ 2203694 h 5753325"/>
              <a:gd name="connsiteX36" fmla="*/ 5987861 w 6447632"/>
              <a:gd name="connsiteY36" fmla="*/ 2304868 h 5753325"/>
              <a:gd name="connsiteX37" fmla="*/ 5973439 w 6447632"/>
              <a:gd name="connsiteY37" fmla="*/ 2385635 h 5753325"/>
              <a:gd name="connsiteX38" fmla="*/ 5916727 w 6447632"/>
              <a:gd name="connsiteY38" fmla="*/ 2458777 h 5753325"/>
              <a:gd name="connsiteX39" fmla="*/ 5856524 w 6447632"/>
              <a:gd name="connsiteY39" fmla="*/ 2583281 h 5753325"/>
              <a:gd name="connsiteX40" fmla="*/ 5838091 w 6447632"/>
              <a:gd name="connsiteY40" fmla="*/ 2753474 h 5753325"/>
              <a:gd name="connsiteX41" fmla="*/ 5777471 w 6447632"/>
              <a:gd name="connsiteY41" fmla="*/ 2901570 h 5753325"/>
              <a:gd name="connsiteX42" fmla="*/ 5723992 w 6447632"/>
              <a:gd name="connsiteY42" fmla="*/ 2998752 h 5753325"/>
              <a:gd name="connsiteX43" fmla="*/ 5557886 w 6447632"/>
              <a:gd name="connsiteY43" fmla="*/ 3329735 h 5753325"/>
              <a:gd name="connsiteX44" fmla="*/ 5471501 w 6447632"/>
              <a:gd name="connsiteY44" fmla="*/ 3462221 h 5753325"/>
              <a:gd name="connsiteX45" fmla="*/ 5465154 w 6447632"/>
              <a:gd name="connsiteY45" fmla="*/ 3541065 h 5753325"/>
              <a:gd name="connsiteX46" fmla="*/ 5437889 w 6447632"/>
              <a:gd name="connsiteY46" fmla="*/ 3559927 h 5753325"/>
              <a:gd name="connsiteX47" fmla="*/ 5432770 w 6447632"/>
              <a:gd name="connsiteY47" fmla="*/ 3562948 h 5753325"/>
              <a:gd name="connsiteX48" fmla="*/ 5406795 w 6447632"/>
              <a:gd name="connsiteY48" fmla="*/ 3578594 h 5753325"/>
              <a:gd name="connsiteX49" fmla="*/ 5381495 w 6447632"/>
              <a:gd name="connsiteY49" fmla="*/ 3599883 h 5753325"/>
              <a:gd name="connsiteX50" fmla="*/ 5363689 w 6447632"/>
              <a:gd name="connsiteY50" fmla="*/ 3633299 h 5753325"/>
              <a:gd name="connsiteX51" fmla="*/ 5291870 w 6447632"/>
              <a:gd name="connsiteY51" fmla="*/ 3799039 h 5753325"/>
              <a:gd name="connsiteX52" fmla="*/ 5241600 w 6447632"/>
              <a:gd name="connsiteY52" fmla="*/ 3894238 h 5753325"/>
              <a:gd name="connsiteX53" fmla="*/ 5211041 w 6447632"/>
              <a:gd name="connsiteY53" fmla="*/ 3924184 h 5753325"/>
              <a:gd name="connsiteX54" fmla="*/ 5176073 w 6447632"/>
              <a:gd name="connsiteY54" fmla="*/ 3970179 h 5753325"/>
              <a:gd name="connsiteX55" fmla="*/ 5172826 w 6447632"/>
              <a:gd name="connsiteY55" fmla="*/ 3991773 h 5753325"/>
              <a:gd name="connsiteX56" fmla="*/ 5157053 w 6447632"/>
              <a:gd name="connsiteY56" fmla="*/ 3997708 h 5753325"/>
              <a:gd name="connsiteX57" fmla="*/ 5127922 w 6447632"/>
              <a:gd name="connsiteY57" fmla="*/ 4022660 h 5753325"/>
              <a:gd name="connsiteX58" fmla="*/ 5020872 w 6447632"/>
              <a:gd name="connsiteY58" fmla="*/ 4075951 h 5753325"/>
              <a:gd name="connsiteX59" fmla="*/ 4991410 w 6447632"/>
              <a:gd name="connsiteY59" fmla="*/ 4087598 h 5753325"/>
              <a:gd name="connsiteX60" fmla="*/ 4930112 w 6447632"/>
              <a:gd name="connsiteY60" fmla="*/ 4138459 h 5753325"/>
              <a:gd name="connsiteX61" fmla="*/ 4834224 w 6447632"/>
              <a:gd name="connsiteY61" fmla="*/ 4231643 h 5753325"/>
              <a:gd name="connsiteX62" fmla="*/ 4812599 w 6447632"/>
              <a:gd name="connsiteY62" fmla="*/ 4249449 h 5753325"/>
              <a:gd name="connsiteX63" fmla="*/ 4789188 w 6447632"/>
              <a:gd name="connsiteY63" fmla="*/ 4256678 h 5753325"/>
              <a:gd name="connsiteX64" fmla="*/ 4779554 w 6447632"/>
              <a:gd name="connsiteY64" fmla="*/ 4251313 h 5753325"/>
              <a:gd name="connsiteX65" fmla="*/ 4766885 w 6447632"/>
              <a:gd name="connsiteY65" fmla="*/ 4259812 h 5753325"/>
              <a:gd name="connsiteX66" fmla="*/ 4762510 w 6447632"/>
              <a:gd name="connsiteY66" fmla="*/ 4260383 h 5753325"/>
              <a:gd name="connsiteX67" fmla="*/ 4738416 w 6447632"/>
              <a:gd name="connsiteY67" fmla="*/ 4265355 h 5753325"/>
              <a:gd name="connsiteX68" fmla="*/ 4712007 w 6447632"/>
              <a:gd name="connsiteY68" fmla="*/ 4317892 h 5753325"/>
              <a:gd name="connsiteX69" fmla="*/ 4658930 w 6447632"/>
              <a:gd name="connsiteY69" fmla="*/ 4348041 h 5753325"/>
              <a:gd name="connsiteX70" fmla="*/ 4443526 w 6447632"/>
              <a:gd name="connsiteY70" fmla="*/ 4507851 h 5753325"/>
              <a:gd name="connsiteX71" fmla="*/ 4289766 w 6447632"/>
              <a:gd name="connsiteY71" fmla="*/ 4711450 h 5753325"/>
              <a:gd name="connsiteX72" fmla="*/ 4150870 w 6447632"/>
              <a:gd name="connsiteY72" fmla="*/ 4818480 h 5753325"/>
              <a:gd name="connsiteX73" fmla="*/ 4006639 w 6447632"/>
              <a:gd name="connsiteY73" fmla="*/ 4933815 h 5753325"/>
              <a:gd name="connsiteX74" fmla="*/ 3298210 w 6447632"/>
              <a:gd name="connsiteY74" fmla="*/ 5070790 h 5753325"/>
              <a:gd name="connsiteX75" fmla="*/ 2947678 w 6447632"/>
              <a:gd name="connsiteY75" fmla="*/ 5117869 h 5753325"/>
              <a:gd name="connsiteX76" fmla="*/ 2822169 w 6447632"/>
              <a:gd name="connsiteY76" fmla="*/ 5129396 h 5753325"/>
              <a:gd name="connsiteX77" fmla="*/ 2538773 w 6447632"/>
              <a:gd name="connsiteY77" fmla="*/ 5313397 h 5753325"/>
              <a:gd name="connsiteX78" fmla="*/ 2014500 w 6447632"/>
              <a:gd name="connsiteY78" fmla="*/ 5519744 h 5753325"/>
              <a:gd name="connsiteX79" fmla="*/ 1934391 w 6447632"/>
              <a:gd name="connsiteY79" fmla="*/ 5591335 h 5753325"/>
              <a:gd name="connsiteX80" fmla="*/ 1892550 w 6447632"/>
              <a:gd name="connsiteY80" fmla="*/ 5649708 h 5753325"/>
              <a:gd name="connsiteX81" fmla="*/ 1854769 w 6447632"/>
              <a:gd name="connsiteY81" fmla="*/ 5647691 h 5753325"/>
              <a:gd name="connsiteX82" fmla="*/ 1809461 w 6447632"/>
              <a:gd name="connsiteY82" fmla="*/ 5648628 h 5753325"/>
              <a:gd name="connsiteX83" fmla="*/ 1745150 w 6447632"/>
              <a:gd name="connsiteY83" fmla="*/ 5693879 h 5753325"/>
              <a:gd name="connsiteX84" fmla="*/ 1713375 w 6447632"/>
              <a:gd name="connsiteY84" fmla="*/ 5684672 h 5753325"/>
              <a:gd name="connsiteX85" fmla="*/ 1707808 w 6447632"/>
              <a:gd name="connsiteY85" fmla="*/ 5682611 h 5753325"/>
              <a:gd name="connsiteX86" fmla="*/ 1679313 w 6447632"/>
              <a:gd name="connsiteY86" fmla="*/ 5672360 h 5753325"/>
              <a:gd name="connsiteX87" fmla="*/ 1646933 w 6447632"/>
              <a:gd name="connsiteY87" fmla="*/ 5666227 h 5753325"/>
              <a:gd name="connsiteX88" fmla="*/ 1610055 w 6447632"/>
              <a:gd name="connsiteY88" fmla="*/ 5673643 h 5753325"/>
              <a:gd name="connsiteX89" fmla="*/ 1437641 w 6447632"/>
              <a:gd name="connsiteY89" fmla="*/ 5723266 h 5753325"/>
              <a:gd name="connsiteX90" fmla="*/ 1332869 w 6447632"/>
              <a:gd name="connsiteY90" fmla="*/ 5744752 h 5753325"/>
              <a:gd name="connsiteX91" fmla="*/ 1290525 w 6447632"/>
              <a:gd name="connsiteY91" fmla="*/ 5740036 h 5753325"/>
              <a:gd name="connsiteX92" fmla="*/ 1233107 w 6447632"/>
              <a:gd name="connsiteY92" fmla="*/ 5742106 h 5753325"/>
              <a:gd name="connsiteX93" fmla="*/ 1214532 w 6447632"/>
              <a:gd name="connsiteY93" fmla="*/ 5753325 h 5753325"/>
              <a:gd name="connsiteX94" fmla="*/ 1199955 w 6447632"/>
              <a:gd name="connsiteY94" fmla="*/ 5744831 h 5753325"/>
              <a:gd name="connsiteX95" fmla="*/ 1162337 w 6447632"/>
              <a:gd name="connsiteY95" fmla="*/ 5738048 h 5753325"/>
              <a:gd name="connsiteX96" fmla="*/ 1053457 w 6447632"/>
              <a:gd name="connsiteY96" fmla="*/ 5688676 h 5753325"/>
              <a:gd name="connsiteX97" fmla="*/ 1025798 w 6447632"/>
              <a:gd name="connsiteY97" fmla="*/ 5673166 h 5753325"/>
              <a:gd name="connsiteX98" fmla="*/ 947900 w 6447632"/>
              <a:gd name="connsiteY98" fmla="*/ 5657848 h 5753325"/>
              <a:gd name="connsiteX99" fmla="*/ 815627 w 6447632"/>
              <a:gd name="connsiteY99" fmla="*/ 5642557 h 5753325"/>
              <a:gd name="connsiteX100" fmla="*/ 788251 w 6447632"/>
              <a:gd name="connsiteY100" fmla="*/ 5637065 h 5753325"/>
              <a:gd name="connsiteX101" fmla="*/ 767822 w 6447632"/>
              <a:gd name="connsiteY101" fmla="*/ 5623450 h 5753325"/>
              <a:gd name="connsiteX102" fmla="*/ 765791 w 6447632"/>
              <a:gd name="connsiteY102" fmla="*/ 5612539 h 5753325"/>
              <a:gd name="connsiteX103" fmla="*/ 751230 w 6447632"/>
              <a:gd name="connsiteY103" fmla="*/ 5608092 h 5753325"/>
              <a:gd name="connsiteX104" fmla="*/ 748008 w 6447632"/>
              <a:gd name="connsiteY104" fmla="*/ 5605052 h 5753325"/>
              <a:gd name="connsiteX105" fmla="*/ 728871 w 6447632"/>
              <a:gd name="connsiteY105" fmla="*/ 5589469 h 5753325"/>
              <a:gd name="connsiteX106" fmla="*/ 671898 w 6447632"/>
              <a:gd name="connsiteY106" fmla="*/ 5602363 h 5753325"/>
              <a:gd name="connsiteX107" fmla="*/ 615065 w 6447632"/>
              <a:gd name="connsiteY107" fmla="*/ 5580257 h 5753325"/>
              <a:gd name="connsiteX108" fmla="*/ 355785 w 6447632"/>
              <a:gd name="connsiteY108" fmla="*/ 5514383 h 5753325"/>
              <a:gd name="connsiteX109" fmla="*/ 102269 w 6447632"/>
              <a:gd name="connsiteY109" fmla="*/ 5524347 h 5753325"/>
              <a:gd name="connsiteX110" fmla="*/ 13160 w 6447632"/>
              <a:gd name="connsiteY110" fmla="*/ 5514159 h 5753325"/>
              <a:gd name="connsiteX111" fmla="*/ 0 w 6447632"/>
              <a:gd name="connsiteY111" fmla="*/ 5511735 h 5753325"/>
              <a:gd name="connsiteX112" fmla="*/ 0 w 6447632"/>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434072 w 6447632"/>
              <a:gd name="connsiteY12" fmla="*/ 910733 h 5753325"/>
              <a:gd name="connsiteX13" fmla="*/ 6405877 w 6447632"/>
              <a:gd name="connsiteY13" fmla="*/ 1026728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71501 w 6447632"/>
              <a:gd name="connsiteY43" fmla="*/ 3462221 h 5753325"/>
              <a:gd name="connsiteX44" fmla="*/ 5465154 w 6447632"/>
              <a:gd name="connsiteY44" fmla="*/ 3541065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405877 w 6447632"/>
              <a:gd name="connsiteY13" fmla="*/ 1026728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71501 w 6447632"/>
              <a:gd name="connsiteY43" fmla="*/ 3462221 h 5753325"/>
              <a:gd name="connsiteX44" fmla="*/ 5465154 w 6447632"/>
              <a:gd name="connsiteY44" fmla="*/ 3541065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71501 w 6447632"/>
              <a:gd name="connsiteY43" fmla="*/ 3462221 h 5753325"/>
              <a:gd name="connsiteX44" fmla="*/ 5465154 w 6447632"/>
              <a:gd name="connsiteY44" fmla="*/ 3541065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83942 w 6447632"/>
              <a:gd name="connsiteY43" fmla="*/ 3416604 h 5753325"/>
              <a:gd name="connsiteX44" fmla="*/ 5465154 w 6447632"/>
              <a:gd name="connsiteY44" fmla="*/ 3541065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83942 w 6447632"/>
              <a:gd name="connsiteY43" fmla="*/ 3416604 h 5753325"/>
              <a:gd name="connsiteX44" fmla="*/ 5465154 w 6447632"/>
              <a:gd name="connsiteY44" fmla="*/ 3541065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41532 w 6447632"/>
              <a:gd name="connsiteY14" fmla="*/ 1151111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28618 w 6447632"/>
              <a:gd name="connsiteY13" fmla="*/ 1009766 h 5753325"/>
              <a:gd name="connsiteX14" fmla="*/ 6341532 w 6447632"/>
              <a:gd name="connsiteY14" fmla="*/ 1151111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04423 w 6447632"/>
              <a:gd name="connsiteY7" fmla="*/ 582623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28618 w 6447632"/>
              <a:gd name="connsiteY13" fmla="*/ 1009766 h 5753325"/>
              <a:gd name="connsiteX14" fmla="*/ 6341532 w 6447632"/>
              <a:gd name="connsiteY14" fmla="*/ 1151111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37615 w 6447632"/>
              <a:gd name="connsiteY6" fmla="*/ 471794 h 5753325"/>
              <a:gd name="connsiteX7" fmla="*/ 6304423 w 6447632"/>
              <a:gd name="connsiteY7" fmla="*/ 582623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28618 w 6447632"/>
              <a:gd name="connsiteY13" fmla="*/ 1009766 h 5753325"/>
              <a:gd name="connsiteX14" fmla="*/ 6341532 w 6447632"/>
              <a:gd name="connsiteY14" fmla="*/ 1151111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37615 w 6447632"/>
              <a:gd name="connsiteY6" fmla="*/ 471794 h 5753325"/>
              <a:gd name="connsiteX7" fmla="*/ 6304423 w 6447632"/>
              <a:gd name="connsiteY7" fmla="*/ 582623 h 5753325"/>
              <a:gd name="connsiteX8" fmla="*/ 6303977 w 6447632"/>
              <a:gd name="connsiteY8" fmla="*/ 664291 h 5753325"/>
              <a:gd name="connsiteX9" fmla="*/ 6299372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28618 w 6447632"/>
              <a:gd name="connsiteY13" fmla="*/ 1009766 h 5753325"/>
              <a:gd name="connsiteX14" fmla="*/ 6341532 w 6447632"/>
              <a:gd name="connsiteY14" fmla="*/ 1151111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37615 w 6447632"/>
              <a:gd name="connsiteY6" fmla="*/ 471794 h 5753325"/>
              <a:gd name="connsiteX7" fmla="*/ 6304423 w 6447632"/>
              <a:gd name="connsiteY7" fmla="*/ 582623 h 5753325"/>
              <a:gd name="connsiteX8" fmla="*/ 6303977 w 6447632"/>
              <a:gd name="connsiteY8" fmla="*/ 664291 h 5753325"/>
              <a:gd name="connsiteX9" fmla="*/ 6299372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28618 w 6447632"/>
              <a:gd name="connsiteY13" fmla="*/ 1009766 h 5753325"/>
              <a:gd name="connsiteX14" fmla="*/ 6320797 w 6447632"/>
              <a:gd name="connsiteY14" fmla="*/ 1146964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37615 w 6447632"/>
              <a:gd name="connsiteY6" fmla="*/ 471794 h 5753325"/>
              <a:gd name="connsiteX7" fmla="*/ 6304423 w 6447632"/>
              <a:gd name="connsiteY7" fmla="*/ 582623 h 5753325"/>
              <a:gd name="connsiteX8" fmla="*/ 6303977 w 6447632"/>
              <a:gd name="connsiteY8" fmla="*/ 664291 h 5753325"/>
              <a:gd name="connsiteX9" fmla="*/ 6299372 w 6447632"/>
              <a:gd name="connsiteY9" fmla="*/ 697330 h 5753325"/>
              <a:gd name="connsiteX10" fmla="*/ 6309888 w 6447632"/>
              <a:gd name="connsiteY10" fmla="*/ 754001 h 5753325"/>
              <a:gd name="connsiteX11" fmla="*/ 6339879 w 6447632"/>
              <a:gd name="connsiteY11" fmla="*/ 811136 h 5753325"/>
              <a:gd name="connsiteX12" fmla="*/ 6330065 w 6447632"/>
              <a:gd name="connsiteY12" fmla="*/ 893399 h 5753325"/>
              <a:gd name="connsiteX13" fmla="*/ 6328618 w 6447632"/>
              <a:gd name="connsiteY13" fmla="*/ 1009766 h 5753325"/>
              <a:gd name="connsiteX14" fmla="*/ 6320797 w 6447632"/>
              <a:gd name="connsiteY14" fmla="*/ 1146964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3456"/>
              <a:gd name="connsiteY0" fmla="*/ 0 h 5753325"/>
              <a:gd name="connsiteX1" fmla="*/ 6438980 w 6443456"/>
              <a:gd name="connsiteY1" fmla="*/ 0 h 5753325"/>
              <a:gd name="connsiteX2" fmla="*/ 6439047 w 6443456"/>
              <a:gd name="connsiteY2" fmla="*/ 147 h 5753325"/>
              <a:gd name="connsiteX3" fmla="*/ 6443456 w 6443456"/>
              <a:gd name="connsiteY3" fmla="*/ 130105 h 5753325"/>
              <a:gd name="connsiteX4" fmla="*/ 6422751 w 6443456"/>
              <a:gd name="connsiteY4" fmla="*/ 174163 h 5753325"/>
              <a:gd name="connsiteX5" fmla="*/ 6396598 w 6443456"/>
              <a:gd name="connsiteY5" fmla="*/ 274847 h 5753325"/>
              <a:gd name="connsiteX6" fmla="*/ 6337615 w 6443456"/>
              <a:gd name="connsiteY6" fmla="*/ 471794 h 5753325"/>
              <a:gd name="connsiteX7" fmla="*/ 6304423 w 6443456"/>
              <a:gd name="connsiteY7" fmla="*/ 582623 h 5753325"/>
              <a:gd name="connsiteX8" fmla="*/ 6303977 w 6443456"/>
              <a:gd name="connsiteY8" fmla="*/ 664291 h 5753325"/>
              <a:gd name="connsiteX9" fmla="*/ 6299372 w 6443456"/>
              <a:gd name="connsiteY9" fmla="*/ 697330 h 5753325"/>
              <a:gd name="connsiteX10" fmla="*/ 6309888 w 6443456"/>
              <a:gd name="connsiteY10" fmla="*/ 754001 h 5753325"/>
              <a:gd name="connsiteX11" fmla="*/ 6339879 w 6443456"/>
              <a:gd name="connsiteY11" fmla="*/ 811136 h 5753325"/>
              <a:gd name="connsiteX12" fmla="*/ 6330065 w 6443456"/>
              <a:gd name="connsiteY12" fmla="*/ 893399 h 5753325"/>
              <a:gd name="connsiteX13" fmla="*/ 6328618 w 6443456"/>
              <a:gd name="connsiteY13" fmla="*/ 1009766 h 5753325"/>
              <a:gd name="connsiteX14" fmla="*/ 6320797 w 6443456"/>
              <a:gd name="connsiteY14" fmla="*/ 1146964 h 5753325"/>
              <a:gd name="connsiteX15" fmla="*/ 6334400 w 6443456"/>
              <a:gd name="connsiteY15" fmla="*/ 1280757 h 5753325"/>
              <a:gd name="connsiteX16" fmla="*/ 6356023 w 6443456"/>
              <a:gd name="connsiteY16" fmla="*/ 1356227 h 5753325"/>
              <a:gd name="connsiteX17" fmla="*/ 6356157 w 6443456"/>
              <a:gd name="connsiteY17" fmla="*/ 1361967 h 5753325"/>
              <a:gd name="connsiteX18" fmla="*/ 6350613 w 6443456"/>
              <a:gd name="connsiteY18" fmla="*/ 1393569 h 5753325"/>
              <a:gd name="connsiteX19" fmla="*/ 6357062 w 6443456"/>
              <a:gd name="connsiteY19" fmla="*/ 1444071 h 5753325"/>
              <a:gd name="connsiteX20" fmla="*/ 6364832 w 6443456"/>
              <a:gd name="connsiteY20" fmla="*/ 1478763 h 5753325"/>
              <a:gd name="connsiteX21" fmla="*/ 6369745 w 6443456"/>
              <a:gd name="connsiteY21" fmla="*/ 1495680 h 5753325"/>
              <a:gd name="connsiteX22" fmla="*/ 6370898 w 6443456"/>
              <a:gd name="connsiteY22" fmla="*/ 1513331 h 5753325"/>
              <a:gd name="connsiteX23" fmla="*/ 6339773 w 6443456"/>
              <a:gd name="connsiteY23" fmla="*/ 1527414 h 5753325"/>
              <a:gd name="connsiteX24" fmla="*/ 6321854 w 6443456"/>
              <a:gd name="connsiteY24" fmla="*/ 1635366 h 5753325"/>
              <a:gd name="connsiteX25" fmla="*/ 6299489 w 6443456"/>
              <a:gd name="connsiteY25" fmla="*/ 1784860 h 5753325"/>
              <a:gd name="connsiteX26" fmla="*/ 6267878 w 6443456"/>
              <a:gd name="connsiteY26" fmla="*/ 1858572 h 5753325"/>
              <a:gd name="connsiteX27" fmla="*/ 6251146 w 6443456"/>
              <a:gd name="connsiteY27" fmla="*/ 1926167 h 5753325"/>
              <a:gd name="connsiteX28" fmla="*/ 6210686 w 6443456"/>
              <a:gd name="connsiteY28" fmla="*/ 2014834 h 5753325"/>
              <a:gd name="connsiteX29" fmla="*/ 6106652 w 6443456"/>
              <a:gd name="connsiteY29" fmla="*/ 2150572 h 5753325"/>
              <a:gd name="connsiteX30" fmla="*/ 6097813 w 6443456"/>
              <a:gd name="connsiteY30" fmla="*/ 2172208 h 5753325"/>
              <a:gd name="connsiteX31" fmla="*/ 6095990 w 6443456"/>
              <a:gd name="connsiteY31" fmla="*/ 2181185 h 5753325"/>
              <a:gd name="connsiteX32" fmla="*/ 6090126 w 6443456"/>
              <a:gd name="connsiteY32" fmla="*/ 2192533 h 5753325"/>
              <a:gd name="connsiteX33" fmla="*/ 6089503 w 6443456"/>
              <a:gd name="connsiteY33" fmla="*/ 2192543 h 5753325"/>
              <a:gd name="connsiteX34" fmla="*/ 6084946 w 6443456"/>
              <a:gd name="connsiteY34" fmla="*/ 2203694 h 5753325"/>
              <a:gd name="connsiteX35" fmla="*/ 5987861 w 6443456"/>
              <a:gd name="connsiteY35" fmla="*/ 2304868 h 5753325"/>
              <a:gd name="connsiteX36" fmla="*/ 5973439 w 6443456"/>
              <a:gd name="connsiteY36" fmla="*/ 2385635 h 5753325"/>
              <a:gd name="connsiteX37" fmla="*/ 5916727 w 6443456"/>
              <a:gd name="connsiteY37" fmla="*/ 2458777 h 5753325"/>
              <a:gd name="connsiteX38" fmla="*/ 5856524 w 6443456"/>
              <a:gd name="connsiteY38" fmla="*/ 2583281 h 5753325"/>
              <a:gd name="connsiteX39" fmla="*/ 5838091 w 6443456"/>
              <a:gd name="connsiteY39" fmla="*/ 2753474 h 5753325"/>
              <a:gd name="connsiteX40" fmla="*/ 5744296 w 6443456"/>
              <a:gd name="connsiteY40" fmla="*/ 2893276 h 5753325"/>
              <a:gd name="connsiteX41" fmla="*/ 5682522 w 6443456"/>
              <a:gd name="connsiteY41" fmla="*/ 3044368 h 5753325"/>
              <a:gd name="connsiteX42" fmla="*/ 5557886 w 6443456"/>
              <a:gd name="connsiteY42" fmla="*/ 3304853 h 5753325"/>
              <a:gd name="connsiteX43" fmla="*/ 5483942 w 6443456"/>
              <a:gd name="connsiteY43" fmla="*/ 3416604 h 5753325"/>
              <a:gd name="connsiteX44" fmla="*/ 5461007 w 6443456"/>
              <a:gd name="connsiteY44" fmla="*/ 3503742 h 5753325"/>
              <a:gd name="connsiteX45" fmla="*/ 5437889 w 6443456"/>
              <a:gd name="connsiteY45" fmla="*/ 3559927 h 5753325"/>
              <a:gd name="connsiteX46" fmla="*/ 5432770 w 6443456"/>
              <a:gd name="connsiteY46" fmla="*/ 3562948 h 5753325"/>
              <a:gd name="connsiteX47" fmla="*/ 5406795 w 6443456"/>
              <a:gd name="connsiteY47" fmla="*/ 3578594 h 5753325"/>
              <a:gd name="connsiteX48" fmla="*/ 5381495 w 6443456"/>
              <a:gd name="connsiteY48" fmla="*/ 3599883 h 5753325"/>
              <a:gd name="connsiteX49" fmla="*/ 5363689 w 6443456"/>
              <a:gd name="connsiteY49" fmla="*/ 3633299 h 5753325"/>
              <a:gd name="connsiteX50" fmla="*/ 5291870 w 6443456"/>
              <a:gd name="connsiteY50" fmla="*/ 3799039 h 5753325"/>
              <a:gd name="connsiteX51" fmla="*/ 5241600 w 6443456"/>
              <a:gd name="connsiteY51" fmla="*/ 3894238 h 5753325"/>
              <a:gd name="connsiteX52" fmla="*/ 5211041 w 6443456"/>
              <a:gd name="connsiteY52" fmla="*/ 3924184 h 5753325"/>
              <a:gd name="connsiteX53" fmla="*/ 5176073 w 6443456"/>
              <a:gd name="connsiteY53" fmla="*/ 3970179 h 5753325"/>
              <a:gd name="connsiteX54" fmla="*/ 5172826 w 6443456"/>
              <a:gd name="connsiteY54" fmla="*/ 3991773 h 5753325"/>
              <a:gd name="connsiteX55" fmla="*/ 5157053 w 6443456"/>
              <a:gd name="connsiteY55" fmla="*/ 3997708 h 5753325"/>
              <a:gd name="connsiteX56" fmla="*/ 5127922 w 6443456"/>
              <a:gd name="connsiteY56" fmla="*/ 4022660 h 5753325"/>
              <a:gd name="connsiteX57" fmla="*/ 5020872 w 6443456"/>
              <a:gd name="connsiteY57" fmla="*/ 4075951 h 5753325"/>
              <a:gd name="connsiteX58" fmla="*/ 4991410 w 6443456"/>
              <a:gd name="connsiteY58" fmla="*/ 4087598 h 5753325"/>
              <a:gd name="connsiteX59" fmla="*/ 4930112 w 6443456"/>
              <a:gd name="connsiteY59" fmla="*/ 4138459 h 5753325"/>
              <a:gd name="connsiteX60" fmla="*/ 4834224 w 6443456"/>
              <a:gd name="connsiteY60" fmla="*/ 4231643 h 5753325"/>
              <a:gd name="connsiteX61" fmla="*/ 4812599 w 6443456"/>
              <a:gd name="connsiteY61" fmla="*/ 4249449 h 5753325"/>
              <a:gd name="connsiteX62" fmla="*/ 4789188 w 6443456"/>
              <a:gd name="connsiteY62" fmla="*/ 4256678 h 5753325"/>
              <a:gd name="connsiteX63" fmla="*/ 4779554 w 6443456"/>
              <a:gd name="connsiteY63" fmla="*/ 4251313 h 5753325"/>
              <a:gd name="connsiteX64" fmla="*/ 4766885 w 6443456"/>
              <a:gd name="connsiteY64" fmla="*/ 4259812 h 5753325"/>
              <a:gd name="connsiteX65" fmla="*/ 4762510 w 6443456"/>
              <a:gd name="connsiteY65" fmla="*/ 4260383 h 5753325"/>
              <a:gd name="connsiteX66" fmla="*/ 4738416 w 6443456"/>
              <a:gd name="connsiteY66" fmla="*/ 4265355 h 5753325"/>
              <a:gd name="connsiteX67" fmla="*/ 4712007 w 6443456"/>
              <a:gd name="connsiteY67" fmla="*/ 4317892 h 5753325"/>
              <a:gd name="connsiteX68" fmla="*/ 4658930 w 6443456"/>
              <a:gd name="connsiteY68" fmla="*/ 4348041 h 5753325"/>
              <a:gd name="connsiteX69" fmla="*/ 4443526 w 6443456"/>
              <a:gd name="connsiteY69" fmla="*/ 4507851 h 5753325"/>
              <a:gd name="connsiteX70" fmla="*/ 4289766 w 6443456"/>
              <a:gd name="connsiteY70" fmla="*/ 4711450 h 5753325"/>
              <a:gd name="connsiteX71" fmla="*/ 4150870 w 6443456"/>
              <a:gd name="connsiteY71" fmla="*/ 4818480 h 5753325"/>
              <a:gd name="connsiteX72" fmla="*/ 4006639 w 6443456"/>
              <a:gd name="connsiteY72" fmla="*/ 4933815 h 5753325"/>
              <a:gd name="connsiteX73" fmla="*/ 3298210 w 6443456"/>
              <a:gd name="connsiteY73" fmla="*/ 5070790 h 5753325"/>
              <a:gd name="connsiteX74" fmla="*/ 2947678 w 6443456"/>
              <a:gd name="connsiteY74" fmla="*/ 5117869 h 5753325"/>
              <a:gd name="connsiteX75" fmla="*/ 2822169 w 6443456"/>
              <a:gd name="connsiteY75" fmla="*/ 5129396 h 5753325"/>
              <a:gd name="connsiteX76" fmla="*/ 2538773 w 6443456"/>
              <a:gd name="connsiteY76" fmla="*/ 5313397 h 5753325"/>
              <a:gd name="connsiteX77" fmla="*/ 2014500 w 6443456"/>
              <a:gd name="connsiteY77" fmla="*/ 5519744 h 5753325"/>
              <a:gd name="connsiteX78" fmla="*/ 1934391 w 6443456"/>
              <a:gd name="connsiteY78" fmla="*/ 5591335 h 5753325"/>
              <a:gd name="connsiteX79" fmla="*/ 1892550 w 6443456"/>
              <a:gd name="connsiteY79" fmla="*/ 5649708 h 5753325"/>
              <a:gd name="connsiteX80" fmla="*/ 1854769 w 6443456"/>
              <a:gd name="connsiteY80" fmla="*/ 5647691 h 5753325"/>
              <a:gd name="connsiteX81" fmla="*/ 1809461 w 6443456"/>
              <a:gd name="connsiteY81" fmla="*/ 5648628 h 5753325"/>
              <a:gd name="connsiteX82" fmla="*/ 1745150 w 6443456"/>
              <a:gd name="connsiteY82" fmla="*/ 5693879 h 5753325"/>
              <a:gd name="connsiteX83" fmla="*/ 1713375 w 6443456"/>
              <a:gd name="connsiteY83" fmla="*/ 5684672 h 5753325"/>
              <a:gd name="connsiteX84" fmla="*/ 1707808 w 6443456"/>
              <a:gd name="connsiteY84" fmla="*/ 5682611 h 5753325"/>
              <a:gd name="connsiteX85" fmla="*/ 1679313 w 6443456"/>
              <a:gd name="connsiteY85" fmla="*/ 5672360 h 5753325"/>
              <a:gd name="connsiteX86" fmla="*/ 1646933 w 6443456"/>
              <a:gd name="connsiteY86" fmla="*/ 5666227 h 5753325"/>
              <a:gd name="connsiteX87" fmla="*/ 1610055 w 6443456"/>
              <a:gd name="connsiteY87" fmla="*/ 5673643 h 5753325"/>
              <a:gd name="connsiteX88" fmla="*/ 1437641 w 6443456"/>
              <a:gd name="connsiteY88" fmla="*/ 5723266 h 5753325"/>
              <a:gd name="connsiteX89" fmla="*/ 1332869 w 6443456"/>
              <a:gd name="connsiteY89" fmla="*/ 5744752 h 5753325"/>
              <a:gd name="connsiteX90" fmla="*/ 1290525 w 6443456"/>
              <a:gd name="connsiteY90" fmla="*/ 5740036 h 5753325"/>
              <a:gd name="connsiteX91" fmla="*/ 1233107 w 6443456"/>
              <a:gd name="connsiteY91" fmla="*/ 5742106 h 5753325"/>
              <a:gd name="connsiteX92" fmla="*/ 1214532 w 6443456"/>
              <a:gd name="connsiteY92" fmla="*/ 5753325 h 5753325"/>
              <a:gd name="connsiteX93" fmla="*/ 1199955 w 6443456"/>
              <a:gd name="connsiteY93" fmla="*/ 5744831 h 5753325"/>
              <a:gd name="connsiteX94" fmla="*/ 1162337 w 6443456"/>
              <a:gd name="connsiteY94" fmla="*/ 5738048 h 5753325"/>
              <a:gd name="connsiteX95" fmla="*/ 1053457 w 6443456"/>
              <a:gd name="connsiteY95" fmla="*/ 5688676 h 5753325"/>
              <a:gd name="connsiteX96" fmla="*/ 1025798 w 6443456"/>
              <a:gd name="connsiteY96" fmla="*/ 5673166 h 5753325"/>
              <a:gd name="connsiteX97" fmla="*/ 947900 w 6443456"/>
              <a:gd name="connsiteY97" fmla="*/ 5657848 h 5753325"/>
              <a:gd name="connsiteX98" fmla="*/ 815627 w 6443456"/>
              <a:gd name="connsiteY98" fmla="*/ 5642557 h 5753325"/>
              <a:gd name="connsiteX99" fmla="*/ 788251 w 6443456"/>
              <a:gd name="connsiteY99" fmla="*/ 5637065 h 5753325"/>
              <a:gd name="connsiteX100" fmla="*/ 767822 w 6443456"/>
              <a:gd name="connsiteY100" fmla="*/ 5623450 h 5753325"/>
              <a:gd name="connsiteX101" fmla="*/ 765791 w 6443456"/>
              <a:gd name="connsiteY101" fmla="*/ 5612539 h 5753325"/>
              <a:gd name="connsiteX102" fmla="*/ 751230 w 6443456"/>
              <a:gd name="connsiteY102" fmla="*/ 5608092 h 5753325"/>
              <a:gd name="connsiteX103" fmla="*/ 748008 w 6443456"/>
              <a:gd name="connsiteY103" fmla="*/ 5605052 h 5753325"/>
              <a:gd name="connsiteX104" fmla="*/ 728871 w 6443456"/>
              <a:gd name="connsiteY104" fmla="*/ 5589469 h 5753325"/>
              <a:gd name="connsiteX105" fmla="*/ 671898 w 6443456"/>
              <a:gd name="connsiteY105" fmla="*/ 5602363 h 5753325"/>
              <a:gd name="connsiteX106" fmla="*/ 615065 w 6443456"/>
              <a:gd name="connsiteY106" fmla="*/ 5580257 h 5753325"/>
              <a:gd name="connsiteX107" fmla="*/ 355785 w 6443456"/>
              <a:gd name="connsiteY107" fmla="*/ 5514383 h 5753325"/>
              <a:gd name="connsiteX108" fmla="*/ 102269 w 6443456"/>
              <a:gd name="connsiteY108" fmla="*/ 5524347 h 5753325"/>
              <a:gd name="connsiteX109" fmla="*/ 13160 w 6443456"/>
              <a:gd name="connsiteY109" fmla="*/ 5514159 h 5753325"/>
              <a:gd name="connsiteX110" fmla="*/ 0 w 6443456"/>
              <a:gd name="connsiteY110" fmla="*/ 5511735 h 5753325"/>
              <a:gd name="connsiteX111" fmla="*/ 0 w 6443456"/>
              <a:gd name="connsiteY111" fmla="*/ 0 h 5753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6443456" h="5753325">
                <a:moveTo>
                  <a:pt x="0" y="0"/>
                </a:moveTo>
                <a:lnTo>
                  <a:pt x="6438980" y="0"/>
                </a:lnTo>
                <a:cubicBezTo>
                  <a:pt x="6439002" y="49"/>
                  <a:pt x="6439025" y="98"/>
                  <a:pt x="6439047" y="147"/>
                </a:cubicBezTo>
                <a:lnTo>
                  <a:pt x="6443456" y="130105"/>
                </a:lnTo>
                <a:cubicBezTo>
                  <a:pt x="6430828" y="154008"/>
                  <a:pt x="6411458" y="168030"/>
                  <a:pt x="6422751" y="174163"/>
                </a:cubicBezTo>
                <a:cubicBezTo>
                  <a:pt x="6418487" y="214830"/>
                  <a:pt x="6390727" y="235497"/>
                  <a:pt x="6396598" y="274847"/>
                </a:cubicBezTo>
                <a:cubicBezTo>
                  <a:pt x="6403386" y="335822"/>
                  <a:pt x="6333127" y="414969"/>
                  <a:pt x="6337615" y="471794"/>
                </a:cubicBezTo>
                <a:cubicBezTo>
                  <a:pt x="6324407" y="534783"/>
                  <a:pt x="6296331" y="556933"/>
                  <a:pt x="6304423" y="582623"/>
                </a:cubicBezTo>
                <a:cubicBezTo>
                  <a:pt x="6293676" y="611941"/>
                  <a:pt x="6296956" y="631352"/>
                  <a:pt x="6303977" y="664291"/>
                </a:cubicBezTo>
                <a:cubicBezTo>
                  <a:pt x="6302444" y="677879"/>
                  <a:pt x="6301462" y="685268"/>
                  <a:pt x="6299372" y="697330"/>
                </a:cubicBezTo>
                <a:cubicBezTo>
                  <a:pt x="6314387" y="714913"/>
                  <a:pt x="6313827" y="721408"/>
                  <a:pt x="6309888" y="754001"/>
                </a:cubicBezTo>
                <a:cubicBezTo>
                  <a:pt x="6306930" y="769492"/>
                  <a:pt x="6343751" y="814234"/>
                  <a:pt x="6339879" y="811136"/>
                </a:cubicBezTo>
                <a:lnTo>
                  <a:pt x="6330065" y="893399"/>
                </a:lnTo>
                <a:cubicBezTo>
                  <a:pt x="6341065" y="929331"/>
                  <a:pt x="6340586" y="969703"/>
                  <a:pt x="6328618" y="1009766"/>
                </a:cubicBezTo>
                <a:cubicBezTo>
                  <a:pt x="6286987" y="1110847"/>
                  <a:pt x="6336677" y="1067927"/>
                  <a:pt x="6320797" y="1146964"/>
                </a:cubicBezTo>
                <a:cubicBezTo>
                  <a:pt x="6308238" y="1199586"/>
                  <a:pt x="6355190" y="1221191"/>
                  <a:pt x="6334400" y="1280757"/>
                </a:cubicBezTo>
                <a:lnTo>
                  <a:pt x="6356023" y="1356227"/>
                </a:lnTo>
                <a:cubicBezTo>
                  <a:pt x="6356068" y="1358140"/>
                  <a:pt x="6356112" y="1360054"/>
                  <a:pt x="6356157" y="1361967"/>
                </a:cubicBezTo>
                <a:cubicBezTo>
                  <a:pt x="6355533" y="1373512"/>
                  <a:pt x="6353847" y="1384370"/>
                  <a:pt x="6350613" y="1393569"/>
                </a:cubicBezTo>
                <a:cubicBezTo>
                  <a:pt x="6364468" y="1383914"/>
                  <a:pt x="6345614" y="1435855"/>
                  <a:pt x="6357062" y="1444071"/>
                </a:cubicBezTo>
                <a:cubicBezTo>
                  <a:pt x="6366618" y="1448518"/>
                  <a:pt x="6363125" y="1465312"/>
                  <a:pt x="6364832" y="1478763"/>
                </a:cubicBezTo>
                <a:cubicBezTo>
                  <a:pt x="6367033" y="1481449"/>
                  <a:pt x="6368644" y="1487606"/>
                  <a:pt x="6369745" y="1495680"/>
                </a:cubicBezTo>
                <a:cubicBezTo>
                  <a:pt x="6370129" y="1501564"/>
                  <a:pt x="6370514" y="1507447"/>
                  <a:pt x="6370898" y="1513331"/>
                </a:cubicBezTo>
                <a:lnTo>
                  <a:pt x="6339773" y="1527414"/>
                </a:lnTo>
                <a:cubicBezTo>
                  <a:pt x="6334226" y="1566662"/>
                  <a:pt x="6321052" y="1604564"/>
                  <a:pt x="6321854" y="1635366"/>
                </a:cubicBezTo>
                <a:cubicBezTo>
                  <a:pt x="6320655" y="1701187"/>
                  <a:pt x="6292278" y="1721205"/>
                  <a:pt x="6299489" y="1784860"/>
                </a:cubicBezTo>
                <a:cubicBezTo>
                  <a:pt x="6294212" y="1831400"/>
                  <a:pt x="6277478" y="1829559"/>
                  <a:pt x="6267878" y="1858572"/>
                </a:cubicBezTo>
                <a:lnTo>
                  <a:pt x="6251146" y="1926167"/>
                </a:lnTo>
                <a:lnTo>
                  <a:pt x="6210686" y="2014834"/>
                </a:lnTo>
                <a:lnTo>
                  <a:pt x="6106652" y="2150572"/>
                </a:lnTo>
                <a:lnTo>
                  <a:pt x="6097813" y="2172208"/>
                </a:lnTo>
                <a:lnTo>
                  <a:pt x="6095990" y="2181185"/>
                </a:lnTo>
                <a:cubicBezTo>
                  <a:pt x="6094176" y="2187056"/>
                  <a:pt x="6092249" y="2190556"/>
                  <a:pt x="6090126" y="2192533"/>
                </a:cubicBezTo>
                <a:lnTo>
                  <a:pt x="6089503" y="2192543"/>
                </a:lnTo>
                <a:lnTo>
                  <a:pt x="6084946" y="2203694"/>
                </a:lnTo>
                <a:cubicBezTo>
                  <a:pt x="6068006" y="2222414"/>
                  <a:pt x="6006445" y="2274546"/>
                  <a:pt x="5987861" y="2304868"/>
                </a:cubicBezTo>
                <a:lnTo>
                  <a:pt x="5973439" y="2385635"/>
                </a:lnTo>
                <a:lnTo>
                  <a:pt x="5916727" y="2458777"/>
                </a:lnTo>
                <a:cubicBezTo>
                  <a:pt x="5897241" y="2491718"/>
                  <a:pt x="5869630" y="2534165"/>
                  <a:pt x="5856524" y="2583281"/>
                </a:cubicBezTo>
                <a:cubicBezTo>
                  <a:pt x="5857506" y="2592319"/>
                  <a:pt x="5833326" y="2744711"/>
                  <a:pt x="5838091" y="2753474"/>
                </a:cubicBezTo>
                <a:cubicBezTo>
                  <a:pt x="5785248" y="2871502"/>
                  <a:pt x="5778642" y="2803565"/>
                  <a:pt x="5744296" y="2893276"/>
                </a:cubicBezTo>
                <a:cubicBezTo>
                  <a:pt x="5695297" y="2988328"/>
                  <a:pt x="5724634" y="2958553"/>
                  <a:pt x="5682522" y="3044368"/>
                </a:cubicBezTo>
                <a:cubicBezTo>
                  <a:pt x="5632185" y="3125072"/>
                  <a:pt x="5597317" y="3217236"/>
                  <a:pt x="5557886" y="3304853"/>
                </a:cubicBezTo>
                <a:cubicBezTo>
                  <a:pt x="5482395" y="3325072"/>
                  <a:pt x="5519234" y="3371478"/>
                  <a:pt x="5483942" y="3416604"/>
                </a:cubicBezTo>
                <a:cubicBezTo>
                  <a:pt x="5462927" y="3437263"/>
                  <a:pt x="5484515" y="3475608"/>
                  <a:pt x="5461007" y="3503742"/>
                </a:cubicBezTo>
                <a:cubicBezTo>
                  <a:pt x="5452964" y="3510933"/>
                  <a:pt x="5447709" y="3554203"/>
                  <a:pt x="5437889" y="3559927"/>
                </a:cubicBezTo>
                <a:lnTo>
                  <a:pt x="5432770" y="3562948"/>
                </a:lnTo>
                <a:lnTo>
                  <a:pt x="5406795" y="3578594"/>
                </a:lnTo>
                <a:lnTo>
                  <a:pt x="5381495" y="3599883"/>
                </a:lnTo>
                <a:cubicBezTo>
                  <a:pt x="5373777" y="3608845"/>
                  <a:pt x="5367528" y="3619642"/>
                  <a:pt x="5363689" y="3633299"/>
                </a:cubicBezTo>
                <a:cubicBezTo>
                  <a:pt x="5370837" y="3689178"/>
                  <a:pt x="5280250" y="3728687"/>
                  <a:pt x="5291870" y="3799039"/>
                </a:cubicBezTo>
                <a:cubicBezTo>
                  <a:pt x="5291660" y="3823262"/>
                  <a:pt x="5263601" y="3888134"/>
                  <a:pt x="5241600" y="3894238"/>
                </a:cubicBezTo>
                <a:cubicBezTo>
                  <a:pt x="5232312" y="3906493"/>
                  <a:pt x="5231731" y="3924583"/>
                  <a:pt x="5211041" y="3924184"/>
                </a:cubicBezTo>
                <a:cubicBezTo>
                  <a:pt x="5184976" y="3926521"/>
                  <a:pt x="5198956" y="3986438"/>
                  <a:pt x="5176073" y="3970179"/>
                </a:cubicBezTo>
                <a:lnTo>
                  <a:pt x="5172826" y="3991773"/>
                </a:lnTo>
                <a:lnTo>
                  <a:pt x="5157053" y="3997708"/>
                </a:lnTo>
                <a:cubicBezTo>
                  <a:pt x="5140589" y="4003541"/>
                  <a:pt x="5128715" y="4008828"/>
                  <a:pt x="5127922" y="4022660"/>
                </a:cubicBezTo>
                <a:cubicBezTo>
                  <a:pt x="5105225" y="4035701"/>
                  <a:pt x="5043623" y="4065128"/>
                  <a:pt x="5020872" y="4075951"/>
                </a:cubicBezTo>
                <a:cubicBezTo>
                  <a:pt x="5006705" y="4069570"/>
                  <a:pt x="5001251" y="4081880"/>
                  <a:pt x="4991410" y="4087598"/>
                </a:cubicBezTo>
                <a:cubicBezTo>
                  <a:pt x="4974522" y="4085320"/>
                  <a:pt x="4937025" y="4121806"/>
                  <a:pt x="4930112" y="4138459"/>
                </a:cubicBezTo>
                <a:cubicBezTo>
                  <a:pt x="4918473" y="4190437"/>
                  <a:pt x="4844909" y="4190974"/>
                  <a:pt x="4834224" y="4231643"/>
                </a:cubicBezTo>
                <a:cubicBezTo>
                  <a:pt x="4827758" y="4239937"/>
                  <a:pt x="4820427" y="4245543"/>
                  <a:pt x="4812599" y="4249449"/>
                </a:cubicBezTo>
                <a:lnTo>
                  <a:pt x="4789188" y="4256678"/>
                </a:lnTo>
                <a:lnTo>
                  <a:pt x="4779554" y="4251313"/>
                </a:lnTo>
                <a:lnTo>
                  <a:pt x="4766885" y="4259812"/>
                </a:lnTo>
                <a:lnTo>
                  <a:pt x="4762510" y="4260383"/>
                </a:lnTo>
                <a:cubicBezTo>
                  <a:pt x="4754131" y="4261437"/>
                  <a:pt x="4745977" y="4262766"/>
                  <a:pt x="4738416" y="4265355"/>
                </a:cubicBezTo>
                <a:cubicBezTo>
                  <a:pt x="4764694" y="4302719"/>
                  <a:pt x="4678447" y="4293536"/>
                  <a:pt x="4712007" y="4317892"/>
                </a:cubicBezTo>
                <a:cubicBezTo>
                  <a:pt x="4675039" y="4338619"/>
                  <a:pt x="4716682" y="4356361"/>
                  <a:pt x="4658930" y="4348041"/>
                </a:cubicBezTo>
                <a:cubicBezTo>
                  <a:pt x="4614182" y="4379702"/>
                  <a:pt x="4505053" y="4447283"/>
                  <a:pt x="4443526" y="4507851"/>
                </a:cubicBezTo>
                <a:cubicBezTo>
                  <a:pt x="4410144" y="4540439"/>
                  <a:pt x="4338540" y="4659677"/>
                  <a:pt x="4289766" y="4711450"/>
                </a:cubicBezTo>
                <a:cubicBezTo>
                  <a:pt x="4238344" y="4747694"/>
                  <a:pt x="4215457" y="4807131"/>
                  <a:pt x="4150870" y="4818480"/>
                </a:cubicBezTo>
                <a:cubicBezTo>
                  <a:pt x="4103683" y="4855538"/>
                  <a:pt x="4148748" y="4891762"/>
                  <a:pt x="4006639" y="4933815"/>
                </a:cubicBezTo>
                <a:cubicBezTo>
                  <a:pt x="3736045" y="4990755"/>
                  <a:pt x="3474704" y="5040115"/>
                  <a:pt x="3298210" y="5070790"/>
                </a:cubicBezTo>
                <a:cubicBezTo>
                  <a:pt x="3121717" y="5101466"/>
                  <a:pt x="3041810" y="5115566"/>
                  <a:pt x="2947678" y="5117869"/>
                </a:cubicBezTo>
                <a:cubicBezTo>
                  <a:pt x="2853544" y="5120174"/>
                  <a:pt x="2858560" y="5135060"/>
                  <a:pt x="2822169" y="5129396"/>
                </a:cubicBezTo>
                <a:lnTo>
                  <a:pt x="2538773" y="5313397"/>
                </a:lnTo>
                <a:cubicBezTo>
                  <a:pt x="2405817" y="5334661"/>
                  <a:pt x="2144167" y="5431620"/>
                  <a:pt x="2014500" y="5519744"/>
                </a:cubicBezTo>
                <a:cubicBezTo>
                  <a:pt x="1982084" y="5541774"/>
                  <a:pt x="1956346" y="5565847"/>
                  <a:pt x="1934391" y="5591335"/>
                </a:cubicBezTo>
                <a:lnTo>
                  <a:pt x="1892550" y="5649708"/>
                </a:lnTo>
                <a:lnTo>
                  <a:pt x="1854769" y="5647691"/>
                </a:lnTo>
                <a:cubicBezTo>
                  <a:pt x="1838936" y="5647705"/>
                  <a:pt x="1823701" y="5648312"/>
                  <a:pt x="1809461" y="5648628"/>
                </a:cubicBezTo>
                <a:cubicBezTo>
                  <a:pt x="1834147" y="5698228"/>
                  <a:pt x="1737274" y="5633540"/>
                  <a:pt x="1745150" y="5693879"/>
                </a:cubicBezTo>
                <a:cubicBezTo>
                  <a:pt x="1734532" y="5692199"/>
                  <a:pt x="1724002" y="5688669"/>
                  <a:pt x="1713375" y="5684672"/>
                </a:cubicBezTo>
                <a:lnTo>
                  <a:pt x="1707808" y="5682611"/>
                </a:lnTo>
                <a:lnTo>
                  <a:pt x="1679313" y="5672360"/>
                </a:lnTo>
                <a:lnTo>
                  <a:pt x="1646933" y="5666227"/>
                </a:lnTo>
                <a:cubicBezTo>
                  <a:pt x="1635170" y="5665926"/>
                  <a:pt x="1622939" y="5667937"/>
                  <a:pt x="1610055" y="5673643"/>
                </a:cubicBezTo>
                <a:cubicBezTo>
                  <a:pt x="1571890" y="5714775"/>
                  <a:pt x="1484024" y="5669440"/>
                  <a:pt x="1437641" y="5723266"/>
                </a:cubicBezTo>
                <a:cubicBezTo>
                  <a:pt x="1418992" y="5738521"/>
                  <a:pt x="1351540" y="5757985"/>
                  <a:pt x="1332869" y="5744752"/>
                </a:cubicBezTo>
                <a:cubicBezTo>
                  <a:pt x="1317589" y="5745326"/>
                  <a:pt x="1303391" y="5756388"/>
                  <a:pt x="1290525" y="5740036"/>
                </a:cubicBezTo>
                <a:cubicBezTo>
                  <a:pt x="1272146" y="5721242"/>
                  <a:pt x="1235243" y="5770261"/>
                  <a:pt x="1233107" y="5742106"/>
                </a:cubicBezTo>
                <a:lnTo>
                  <a:pt x="1214532" y="5753325"/>
                </a:lnTo>
                <a:lnTo>
                  <a:pt x="1199955" y="5744831"/>
                </a:lnTo>
                <a:cubicBezTo>
                  <a:pt x="1185016" y="5735734"/>
                  <a:pt x="1173414" y="5729861"/>
                  <a:pt x="1162337" y="5738048"/>
                </a:cubicBezTo>
                <a:cubicBezTo>
                  <a:pt x="1137920" y="5728689"/>
                  <a:pt x="1076212" y="5699490"/>
                  <a:pt x="1053457" y="5688676"/>
                </a:cubicBezTo>
                <a:cubicBezTo>
                  <a:pt x="1049315" y="5673592"/>
                  <a:pt x="1036434" y="5677184"/>
                  <a:pt x="1025798" y="5673166"/>
                </a:cubicBezTo>
                <a:cubicBezTo>
                  <a:pt x="1016787" y="5658576"/>
                  <a:pt x="965030" y="5652626"/>
                  <a:pt x="947900" y="5657848"/>
                </a:cubicBezTo>
                <a:cubicBezTo>
                  <a:pt x="900757" y="5681878"/>
                  <a:pt x="853518" y="5624981"/>
                  <a:pt x="815627" y="5642557"/>
                </a:cubicBezTo>
                <a:cubicBezTo>
                  <a:pt x="805172" y="5642805"/>
                  <a:pt x="796221" y="5640669"/>
                  <a:pt x="788251" y="5637065"/>
                </a:cubicBezTo>
                <a:lnTo>
                  <a:pt x="767822" y="5623450"/>
                </a:lnTo>
                <a:lnTo>
                  <a:pt x="765791" y="5612539"/>
                </a:lnTo>
                <a:lnTo>
                  <a:pt x="751230" y="5608092"/>
                </a:lnTo>
                <a:lnTo>
                  <a:pt x="748008" y="5605052"/>
                </a:lnTo>
                <a:cubicBezTo>
                  <a:pt x="741868" y="5599203"/>
                  <a:pt x="735661" y="5593704"/>
                  <a:pt x="728871" y="5589469"/>
                </a:cubicBezTo>
                <a:cubicBezTo>
                  <a:pt x="717035" y="5633700"/>
                  <a:pt x="669153" y="5560747"/>
                  <a:pt x="671898" y="5602363"/>
                </a:cubicBezTo>
                <a:cubicBezTo>
                  <a:pt x="632522" y="5586794"/>
                  <a:pt x="645467" y="5630489"/>
                  <a:pt x="615065" y="5580257"/>
                </a:cubicBezTo>
                <a:cubicBezTo>
                  <a:pt x="562379" y="5565593"/>
                  <a:pt x="441250" y="5523701"/>
                  <a:pt x="355785" y="5514383"/>
                </a:cubicBezTo>
                <a:cubicBezTo>
                  <a:pt x="309622" y="5509152"/>
                  <a:pt x="172894" y="5529342"/>
                  <a:pt x="102269" y="5524347"/>
                </a:cubicBezTo>
                <a:cubicBezTo>
                  <a:pt x="72050" y="5515878"/>
                  <a:pt x="41939" y="5516649"/>
                  <a:pt x="13160" y="5514159"/>
                </a:cubicBezTo>
                <a:lnTo>
                  <a:pt x="0" y="551173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ytuł 1"/>
          <p:cNvSpPr>
            <a:spLocks noGrp="1"/>
          </p:cNvSpPr>
          <p:nvPr>
            <p:ph type="title"/>
          </p:nvPr>
        </p:nvSpPr>
        <p:spPr>
          <a:xfrm>
            <a:off x="838199" y="1068891"/>
            <a:ext cx="4259731" cy="1985085"/>
          </a:xfrm>
        </p:spPr>
        <p:txBody>
          <a:bodyPr anchor="b">
            <a:normAutofit/>
          </a:bodyPr>
          <a:lstStyle/>
          <a:p>
            <a:pPr algn="ctr"/>
            <a:r>
              <a:rPr lang="hu-HU" sz="3600" b="1" u="sng" dirty="0">
                <a:latin typeface="+mn-lt"/>
              </a:rPr>
              <a:t>1</a:t>
            </a:r>
            <a:r>
              <a:rPr lang="en-GB" sz="3600" b="1" u="sng" dirty="0">
                <a:latin typeface="+mn-lt"/>
              </a:rPr>
              <a:t>6th May</a:t>
            </a:r>
            <a:r>
              <a:rPr lang="hu-HU" sz="3600" b="1" u="sng" dirty="0">
                <a:latin typeface="+mn-lt"/>
              </a:rPr>
              <a:t> 1944 - International </a:t>
            </a:r>
            <a:r>
              <a:rPr lang="en-US" sz="3600" b="1" u="sng" dirty="0">
                <a:latin typeface="+mn-lt"/>
              </a:rPr>
              <a:t>Romani Resistance Day</a:t>
            </a:r>
          </a:p>
        </p:txBody>
      </p:sp>
      <p:sp>
        <p:nvSpPr>
          <p:cNvPr id="42" name="Freeform: Shape 41">
            <a:extLst>
              <a:ext uri="{FF2B5EF4-FFF2-40B4-BE49-F238E27FC236}">
                <a16:creationId xmlns:a16="http://schemas.microsoft.com/office/drawing/2014/main" id="{CF93DC6C-1BFD-4414-BF23-471C8831C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664" y="3440576"/>
            <a:ext cx="4114800" cy="2675059"/>
          </a:xfrm>
          <a:custGeom>
            <a:avLst/>
            <a:gdLst>
              <a:gd name="connsiteX0" fmla="*/ 0 w 2400300"/>
              <a:gd name="connsiteY0" fmla="*/ 0 h 2400300"/>
              <a:gd name="connsiteX1" fmla="*/ 2400300 w 2400300"/>
              <a:gd name="connsiteY1" fmla="*/ 0 h 2400300"/>
              <a:gd name="connsiteX2" fmla="*/ 2400300 w 2400300"/>
              <a:gd name="connsiteY2" fmla="*/ 2400300 h 2400300"/>
              <a:gd name="connsiteX3" fmla="*/ 0 w 2400300"/>
              <a:gd name="connsiteY3" fmla="*/ 2400300 h 2400300"/>
            </a:gdLst>
            <a:ahLst/>
            <a:cxnLst>
              <a:cxn ang="0">
                <a:pos x="connsiteX0" y="connsiteY0"/>
              </a:cxn>
              <a:cxn ang="0">
                <a:pos x="connsiteX1" y="connsiteY1"/>
              </a:cxn>
              <a:cxn ang="0">
                <a:pos x="connsiteX2" y="connsiteY2"/>
              </a:cxn>
              <a:cxn ang="0">
                <a:pos x="connsiteX3" y="connsiteY3"/>
              </a:cxn>
            </a:cxnLst>
            <a:rect l="l" t="t" r="r" b="b"/>
            <a:pathLst>
              <a:path w="2400300" h="2400300">
                <a:moveTo>
                  <a:pt x="0" y="0"/>
                </a:moveTo>
                <a:lnTo>
                  <a:pt x="2400300" y="0"/>
                </a:lnTo>
                <a:lnTo>
                  <a:pt x="2400300" y="2400300"/>
                </a:lnTo>
                <a:lnTo>
                  <a:pt x="0" y="2400300"/>
                </a:lnTo>
                <a:close/>
              </a:path>
            </a:pathLst>
          </a:custGeom>
          <a:solidFill>
            <a:srgbClr val="FFFFFF"/>
          </a:solidFill>
          <a:ln>
            <a:noFill/>
          </a:ln>
          <a:effectLst>
            <a:outerShdw blurRad="508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7" name="Picture 6" descr="A picture containing logo&#10;&#10;Description automatically generated">
            <a:extLst>
              <a:ext uri="{FF2B5EF4-FFF2-40B4-BE49-F238E27FC236}">
                <a16:creationId xmlns:a16="http://schemas.microsoft.com/office/drawing/2014/main" id="{164533D9-3F7C-FBB6-803C-E173FDAEE4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9617" y="3706580"/>
            <a:ext cx="3836894" cy="2148660"/>
          </a:xfrm>
          <a:prstGeom prst="rect">
            <a:avLst/>
          </a:prstGeom>
        </p:spPr>
      </p:pic>
      <p:sp>
        <p:nvSpPr>
          <p:cNvPr id="44" name="Rectangle 6">
            <a:extLst>
              <a:ext uri="{FF2B5EF4-FFF2-40B4-BE49-F238E27FC236}">
                <a16:creationId xmlns:a16="http://schemas.microsoft.com/office/drawing/2014/main" id="{001928A5-13A8-4372-8A77-BCAAE5553E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4188" y="5840345"/>
            <a:ext cx="1707751"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5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ymbol zastępczy zawartości 2"/>
          <p:cNvSpPr>
            <a:spLocks noGrp="1"/>
          </p:cNvSpPr>
          <p:nvPr>
            <p:ph idx="1"/>
          </p:nvPr>
        </p:nvSpPr>
        <p:spPr>
          <a:xfrm>
            <a:off x="5480888" y="1068891"/>
            <a:ext cx="6255687" cy="5651768"/>
          </a:xfrm>
        </p:spPr>
        <p:txBody>
          <a:bodyPr anchor="ctr">
            <a:normAutofit/>
          </a:bodyPr>
          <a:lstStyle/>
          <a:p>
            <a:endParaRPr lang="en-US" sz="2000" dirty="0"/>
          </a:p>
          <a:p>
            <a:r>
              <a:rPr lang="en-US" dirty="0"/>
              <a:t>Intensively commemorated by Roma activists as “Romani Resistance Day” every year on 16th May</a:t>
            </a:r>
          </a:p>
          <a:p>
            <a:r>
              <a:rPr lang="en-US" dirty="0"/>
              <a:t>Constitutes part of the social frames of memory developed by the Roma political movement</a:t>
            </a:r>
          </a:p>
          <a:p>
            <a:r>
              <a:rPr lang="en-US" dirty="0"/>
              <a:t>In these frames, active resistance, the struggle of Roma and Sinti against the genocidal policies of the Nazis and their allies is emphasized</a:t>
            </a:r>
            <a:endParaRPr lang="hu-HU" dirty="0"/>
          </a:p>
          <a:p>
            <a:endParaRPr lang="hu-HU" sz="2000" dirty="0"/>
          </a:p>
          <a:p>
            <a:endParaRPr lang="en-US" sz="2000" dirty="0"/>
          </a:p>
          <a:p>
            <a:pPr marL="0" indent="0">
              <a:buNone/>
            </a:pPr>
            <a:endParaRPr lang="en-US" sz="2000" dirty="0"/>
          </a:p>
        </p:txBody>
      </p:sp>
    </p:spTree>
    <p:extLst>
      <p:ext uri="{BB962C8B-B14F-4D97-AF65-F5344CB8AC3E}">
        <p14:creationId xmlns:p14="http://schemas.microsoft.com/office/powerpoint/2010/main" val="23244987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ytuł 1"/>
          <p:cNvSpPr>
            <a:spLocks noGrp="1"/>
          </p:cNvSpPr>
          <p:nvPr>
            <p:ph type="title"/>
          </p:nvPr>
        </p:nvSpPr>
        <p:spPr>
          <a:xfrm>
            <a:off x="643467" y="474204"/>
            <a:ext cx="10905066" cy="1135737"/>
          </a:xfrm>
        </p:spPr>
        <p:txBody>
          <a:bodyPr>
            <a:normAutofit/>
          </a:bodyPr>
          <a:lstStyle/>
          <a:p>
            <a:r>
              <a:rPr lang="en-US" sz="3600" b="1" u="sng" dirty="0">
                <a:latin typeface="Calibri "/>
              </a:rPr>
              <a:t>Towards the liquidation of </a:t>
            </a:r>
            <a:r>
              <a:rPr lang="en-US" sz="3600" b="1" u="sng" dirty="0" err="1">
                <a:latin typeface="Calibri "/>
              </a:rPr>
              <a:t>Zigeunerlager</a:t>
            </a:r>
            <a:r>
              <a:rPr lang="hu-HU" sz="3600" b="1" u="sng" dirty="0">
                <a:latin typeface="Calibri "/>
              </a:rPr>
              <a:t> – 2nd August, Roma Genocide Remembrance Day</a:t>
            </a:r>
            <a:endParaRPr lang="en-US" sz="3600" b="1" u="sng" dirty="0">
              <a:latin typeface="Calibri "/>
            </a:endParaRPr>
          </a:p>
        </p:txBody>
      </p:sp>
      <p:sp>
        <p:nvSpPr>
          <p:cNvPr id="3" name="Symbol zastępczy zawartości 2"/>
          <p:cNvSpPr>
            <a:spLocks noGrp="1"/>
          </p:cNvSpPr>
          <p:nvPr>
            <p:ph idx="1"/>
          </p:nvPr>
        </p:nvSpPr>
        <p:spPr>
          <a:xfrm>
            <a:off x="643467" y="1920871"/>
            <a:ext cx="10905066" cy="4393982"/>
          </a:xfrm>
        </p:spPr>
        <p:txBody>
          <a:bodyPr>
            <a:normAutofit lnSpcReduction="10000"/>
          </a:bodyPr>
          <a:lstStyle/>
          <a:p>
            <a:pPr algn="just"/>
            <a:r>
              <a:rPr lang="en-US" sz="2400" dirty="0"/>
              <a:t>On 2</a:t>
            </a:r>
            <a:r>
              <a:rPr lang="en-US" sz="2400" baseline="30000" dirty="0"/>
              <a:t>nd</a:t>
            </a:r>
            <a:r>
              <a:rPr lang="en-US" sz="2400" dirty="0"/>
              <a:t> August 1944, 1,408 Roma were brought from Auschwitz I back to Birkenau and made to stand by a freight train waiting at the railroad ramp bordering the </a:t>
            </a:r>
            <a:r>
              <a:rPr lang="en-US" sz="2400" i="1" dirty="0" err="1"/>
              <a:t>Zigeunerfamilienlager</a:t>
            </a:r>
            <a:r>
              <a:rPr lang="en-US" sz="2400" dirty="0"/>
              <a:t> on the south. </a:t>
            </a:r>
          </a:p>
          <a:p>
            <a:pPr algn="just"/>
            <a:endParaRPr lang="en-US" sz="2400" dirty="0"/>
          </a:p>
          <a:p>
            <a:pPr algn="just"/>
            <a:r>
              <a:rPr lang="en-US" sz="2400" dirty="0"/>
              <a:t>After the departure of Roma and Sinti who were able to work, the remaining prisoners (mainly women, children, and elderly) were put on trucks and brought to the gas chambers of crematorium V, where they were murdered and their bodies burnt. </a:t>
            </a:r>
          </a:p>
          <a:p>
            <a:pPr algn="just"/>
            <a:endParaRPr lang="en-US" sz="2400" dirty="0"/>
          </a:p>
          <a:p>
            <a:pPr algn="just"/>
            <a:r>
              <a:rPr lang="en-US" sz="2400" dirty="0"/>
              <a:t>2</a:t>
            </a:r>
            <a:r>
              <a:rPr lang="en-US" sz="2400" baseline="30000" dirty="0"/>
              <a:t>nd</a:t>
            </a:r>
            <a:r>
              <a:rPr lang="en-US" sz="2400" dirty="0"/>
              <a:t> August 1944</a:t>
            </a:r>
            <a:r>
              <a:rPr lang="pl-PL" sz="2400" dirty="0"/>
              <a:t>,</a:t>
            </a:r>
            <a:r>
              <a:rPr lang="en-US" sz="2400" dirty="0"/>
              <a:t> 2,897 persons were murdered </a:t>
            </a:r>
            <a:r>
              <a:rPr lang="en-US" sz="2400" dirty="0">
                <a:sym typeface="Wingdings" panose="05000000000000000000" pitchFamily="2" charset="2"/>
              </a:rPr>
              <a:t></a:t>
            </a:r>
            <a:r>
              <a:rPr lang="en-US" sz="2400" dirty="0"/>
              <a:t> latest research shows the number of victims was higher: 4,200—4,300 persons (the State Museum Auschwitz-Birkenau).</a:t>
            </a:r>
          </a:p>
          <a:p>
            <a:pPr marL="0" indent="0" algn="just">
              <a:buNone/>
            </a:pPr>
            <a:endParaRPr lang="en-US" sz="2000" dirty="0"/>
          </a:p>
        </p:txBody>
      </p:sp>
      <p:sp>
        <p:nvSpPr>
          <p:cNvPr id="10" name="Rectangle 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9430775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9" name="Isosceles Triangle 28">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Isosceles Triangle 30">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C99C86B8-06D5-411A-3DDD-6FF7FEB55CF3}"/>
              </a:ext>
            </a:extLst>
          </p:cNvPr>
          <p:cNvSpPr>
            <a:spLocks noGrp="1"/>
          </p:cNvSpPr>
          <p:nvPr>
            <p:ph type="title"/>
          </p:nvPr>
        </p:nvSpPr>
        <p:spPr>
          <a:xfrm>
            <a:off x="643467" y="667587"/>
            <a:ext cx="10905066" cy="1135737"/>
          </a:xfrm>
        </p:spPr>
        <p:txBody>
          <a:bodyPr vert="horz" lIns="91440" tIns="45720" rIns="91440" bIns="45720" rtlCol="0" anchor="ctr">
            <a:normAutofit fontScale="90000"/>
          </a:bodyPr>
          <a:lstStyle/>
          <a:p>
            <a:r>
              <a:rPr lang="en-GB" sz="4000" b="1" u="sng" kern="1200" dirty="0">
                <a:solidFill>
                  <a:schemeClr val="tx1"/>
                </a:solidFill>
                <a:latin typeface="+mn-lt"/>
                <a:ea typeface="+mj-ea"/>
                <a:cs typeface="+mj-cs"/>
              </a:rPr>
              <a:t>Forced sterilization practices throughout Europe (I): Forced sterilization of Roma during the WWII</a:t>
            </a:r>
            <a:br>
              <a:rPr lang="en-GB" sz="3600" b="1" u="sng" kern="1200" dirty="0">
                <a:solidFill>
                  <a:schemeClr val="tx1"/>
                </a:solidFill>
                <a:latin typeface="+mn-lt"/>
                <a:ea typeface="+mj-ea"/>
                <a:cs typeface="+mj-cs"/>
              </a:rPr>
            </a:br>
            <a:endParaRPr lang="en-US" sz="3600" b="1" u="sng" kern="1200" dirty="0">
              <a:solidFill>
                <a:schemeClr val="tx1"/>
              </a:solidFill>
              <a:latin typeface="+mn-lt"/>
              <a:ea typeface="+mj-ea"/>
              <a:cs typeface="+mj-cs"/>
            </a:endParaRPr>
          </a:p>
        </p:txBody>
      </p:sp>
      <p:sp>
        <p:nvSpPr>
          <p:cNvPr id="7" name="Rectangle 3">
            <a:extLst>
              <a:ext uri="{FF2B5EF4-FFF2-40B4-BE49-F238E27FC236}">
                <a16:creationId xmlns:a16="http://schemas.microsoft.com/office/drawing/2014/main" id="{3FA0774A-A4F1-7B90-7009-525F9FB7992C}"/>
              </a:ext>
            </a:extLst>
          </p:cNvPr>
          <p:cNvSpPr>
            <a:spLocks noGrp="1" noChangeArrowheads="1"/>
          </p:cNvSpPr>
          <p:nvPr>
            <p:ph idx="1"/>
          </p:nvPr>
        </p:nvSpPr>
        <p:spPr>
          <a:xfrm>
            <a:off x="546634" y="1504497"/>
            <a:ext cx="11001899" cy="4784700"/>
          </a:xfrm>
        </p:spPr>
        <p:txBody>
          <a:bodyPr anchor="ctr">
            <a:normAutofit/>
          </a:bodyPr>
          <a:lstStyle/>
          <a:p>
            <a:r>
              <a:rPr lang="en-US" sz="3200" dirty="0"/>
              <a:t>Rapid development of eugenics during the</a:t>
            </a:r>
            <a:r>
              <a:rPr lang="hu-HU" sz="3200" dirty="0"/>
              <a:t> Nazi ideology</a:t>
            </a:r>
            <a:endParaRPr lang="en-US" sz="3200" dirty="0"/>
          </a:p>
          <a:p>
            <a:r>
              <a:rPr lang="en-US" sz="3200" dirty="0"/>
              <a:t>14 July 1933 - Law for the Prevention of Progeny with Hereditary Diseases</a:t>
            </a:r>
          </a:p>
          <a:p>
            <a:r>
              <a:rPr lang="en-US" sz="3200" dirty="0"/>
              <a:t>Roma having DNA deformation; stopping Roma from having a growing population;  medical experiments; building of the racial ideology.</a:t>
            </a:r>
          </a:p>
          <a:p>
            <a:endParaRPr lang="hu-HU" altLang="pl-PL" sz="2000" dirty="0"/>
          </a:p>
          <a:p>
            <a:endParaRPr lang="en-US" altLang="pl-PL" sz="1500" dirty="0"/>
          </a:p>
        </p:txBody>
      </p:sp>
    </p:spTree>
    <p:extLst>
      <p:ext uri="{BB962C8B-B14F-4D97-AF65-F5344CB8AC3E}">
        <p14:creationId xmlns:p14="http://schemas.microsoft.com/office/powerpoint/2010/main" val="8580183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1225598-0D9C-624C-1794-EF1CEF0D89B6}"/>
              </a:ext>
            </a:extLst>
          </p:cNvPr>
          <p:cNvSpPr>
            <a:spLocks noGrp="1"/>
          </p:cNvSpPr>
          <p:nvPr>
            <p:ph type="title"/>
          </p:nvPr>
        </p:nvSpPr>
        <p:spPr>
          <a:xfrm>
            <a:off x="640080" y="458029"/>
            <a:ext cx="4368602" cy="1956841"/>
          </a:xfrm>
        </p:spPr>
        <p:txBody>
          <a:bodyPr vert="horz" lIns="91440" tIns="45720" rIns="91440" bIns="45720" rtlCol="0" anchor="b">
            <a:noAutofit/>
          </a:bodyPr>
          <a:lstStyle/>
          <a:p>
            <a:r>
              <a:rPr lang="en-US" sz="3600" b="1" u="sng" dirty="0">
                <a:latin typeface="Calibri "/>
              </a:rPr>
              <a:t>Forced </a:t>
            </a:r>
            <a:r>
              <a:rPr lang="en-US" sz="3600" b="1" u="sng" dirty="0" err="1">
                <a:latin typeface="Calibri "/>
              </a:rPr>
              <a:t>sterilisation</a:t>
            </a:r>
            <a:r>
              <a:rPr lang="en-US" sz="3600" b="1" u="sng" dirty="0">
                <a:latin typeface="Calibri "/>
              </a:rPr>
              <a:t> practices throughout Europe (II): After WWII</a:t>
            </a:r>
          </a:p>
        </p:txBody>
      </p:sp>
      <p:sp>
        <p:nvSpPr>
          <p:cNvPr id="2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E643E06-73DC-B1E2-2E20-8F8B05034E1E}"/>
              </a:ext>
            </a:extLst>
          </p:cNvPr>
          <p:cNvSpPr>
            <a:spLocks noGrp="1"/>
          </p:cNvSpPr>
          <p:nvPr>
            <p:ph idx="1"/>
          </p:nvPr>
        </p:nvSpPr>
        <p:spPr>
          <a:xfrm>
            <a:off x="640080" y="2872899"/>
            <a:ext cx="4556953" cy="3377430"/>
          </a:xfrm>
        </p:spPr>
        <p:txBody>
          <a:bodyPr vert="horz" lIns="91440" tIns="45720" rIns="91440" bIns="45720" rtlCol="0">
            <a:normAutofit/>
          </a:bodyPr>
          <a:lstStyle/>
          <a:p>
            <a:r>
              <a:rPr lang="en-US" sz="2000" dirty="0"/>
              <a:t>Medical mistreatments during birth giving; child-care/social worker threatening Roma women</a:t>
            </a:r>
          </a:p>
          <a:p>
            <a:r>
              <a:rPr lang="en-US" sz="2000" dirty="0"/>
              <a:t>“Cleaning of the society” in Sweden </a:t>
            </a:r>
          </a:p>
          <a:p>
            <a:r>
              <a:rPr lang="en-US" sz="2000" dirty="0"/>
              <a:t>Coercive and cruel </a:t>
            </a:r>
            <a:r>
              <a:rPr lang="en-US" sz="2000" dirty="0" err="1"/>
              <a:t>sterilisations</a:t>
            </a:r>
            <a:r>
              <a:rPr lang="en-US" sz="2000" dirty="0"/>
              <a:t> in the Czech Republic</a:t>
            </a:r>
          </a:p>
          <a:p>
            <a:r>
              <a:rPr lang="en-US" sz="2000" dirty="0"/>
              <a:t>Forced </a:t>
            </a:r>
            <a:r>
              <a:rPr lang="en-US" sz="2000" dirty="0" err="1"/>
              <a:t>sterilisations</a:t>
            </a:r>
            <a:r>
              <a:rPr lang="en-US" sz="2000" dirty="0"/>
              <a:t> have been happening in most of the European countries! - not single cases</a:t>
            </a:r>
          </a:p>
          <a:p>
            <a:pPr marL="0" indent="0">
              <a:buNone/>
            </a:pPr>
            <a:endParaRPr lang="en-US" sz="1400" dirty="0"/>
          </a:p>
          <a:p>
            <a:endParaRPr lang="en-US" sz="1400" dirty="0"/>
          </a:p>
          <a:p>
            <a:endParaRPr lang="en-US" sz="1400" dirty="0"/>
          </a:p>
        </p:txBody>
      </p:sp>
      <p:pic>
        <p:nvPicPr>
          <p:cNvPr id="4" name="Picture 2">
            <a:extLst>
              <a:ext uri="{FF2B5EF4-FFF2-40B4-BE49-F238E27FC236}">
                <a16:creationId xmlns:a16="http://schemas.microsoft.com/office/drawing/2014/main" id="{4D37D3D8-704F-7115-3500-3FADF084A0B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331" r="18442"/>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15177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descr="A picture containing ground, outdoor, roof, old&#10;&#10;Description automatically generated">
            <a:extLst>
              <a:ext uri="{FF2B5EF4-FFF2-40B4-BE49-F238E27FC236}">
                <a16:creationId xmlns:a16="http://schemas.microsoft.com/office/drawing/2014/main" id="{9A0D7CD1-587A-4F64-8889-B11925831B96}"/>
              </a:ext>
            </a:extLst>
          </p:cNvPr>
          <p:cNvPicPr>
            <a:picLocks noChangeAspect="1"/>
          </p:cNvPicPr>
          <p:nvPr/>
        </p:nvPicPr>
        <p:blipFill rotWithShape="1">
          <a:blip r:embed="rId3">
            <a:extLst>
              <a:ext uri="{28A0092B-C50C-407E-A947-70E740481C1C}">
                <a14:useLocalDpi xmlns:a14="http://schemas.microsoft.com/office/drawing/2010/main" val="0"/>
              </a:ext>
            </a:extLst>
          </a:blip>
          <a:srcRect l="5884" r="-1" b="-1"/>
          <a:stretch/>
        </p:blipFill>
        <p:spPr>
          <a:xfrm>
            <a:off x="1" y="10"/>
            <a:ext cx="9669642" cy="6857990"/>
          </a:xfrm>
          <a:prstGeom prst="rect">
            <a:avLst/>
          </a:prstGeom>
        </p:spPr>
      </p:pic>
      <p:sp>
        <p:nvSpPr>
          <p:cNvPr id="37" name="Rectangle 36">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252CD76-C025-3998-6C59-BD2D16C0A16D}"/>
              </a:ext>
            </a:extLst>
          </p:cNvPr>
          <p:cNvSpPr>
            <a:spLocks noGrp="1"/>
          </p:cNvSpPr>
          <p:nvPr>
            <p:ph type="title"/>
          </p:nvPr>
        </p:nvSpPr>
        <p:spPr>
          <a:xfrm>
            <a:off x="7297667" y="295677"/>
            <a:ext cx="4746999" cy="1899912"/>
          </a:xfrm>
        </p:spPr>
        <p:txBody>
          <a:bodyPr vert="horz" lIns="91440" tIns="45720" rIns="91440" bIns="45720" rtlCol="0" anchor="ctr">
            <a:normAutofit/>
          </a:bodyPr>
          <a:lstStyle/>
          <a:p>
            <a:r>
              <a:rPr lang="en-US" sz="3600" b="1" u="sng" dirty="0">
                <a:latin typeface="Calibri "/>
              </a:rPr>
              <a:t>The Situation of the Roma today</a:t>
            </a:r>
          </a:p>
        </p:txBody>
      </p:sp>
      <p:sp>
        <p:nvSpPr>
          <p:cNvPr id="11" name="TextBox 10">
            <a:extLst>
              <a:ext uri="{FF2B5EF4-FFF2-40B4-BE49-F238E27FC236}">
                <a16:creationId xmlns:a16="http://schemas.microsoft.com/office/drawing/2014/main" id="{19B8795D-9736-CB95-AB76-BC665AA19EEA}"/>
              </a:ext>
            </a:extLst>
          </p:cNvPr>
          <p:cNvSpPr txBox="1"/>
          <p:nvPr/>
        </p:nvSpPr>
        <p:spPr>
          <a:xfrm>
            <a:off x="7118430" y="2046514"/>
            <a:ext cx="4746999" cy="4130449"/>
          </a:xfrm>
          <a:prstGeom prst="rect">
            <a:avLst/>
          </a:prstGeom>
        </p:spPr>
        <p:txBody>
          <a:bodyPr vert="horz" lIns="91440" tIns="45720" rIns="91440" bIns="45720" rtlCol="0">
            <a:noAutofit/>
          </a:bodyPr>
          <a:lstStyle/>
          <a:p>
            <a:pPr marL="285750" indent="-228600">
              <a:lnSpc>
                <a:spcPct val="90000"/>
              </a:lnSpc>
              <a:spcAft>
                <a:spcPts val="600"/>
              </a:spcAft>
              <a:buFont typeface="Arial" panose="020B0604020202020204" pitchFamily="34" charset="0"/>
              <a:buChar char="•"/>
            </a:pPr>
            <a:r>
              <a:rPr lang="en-US" sz="2000" dirty="0">
                <a:ln w="0"/>
              </a:rPr>
              <a:t>80% live at risk of poverty</a:t>
            </a:r>
          </a:p>
          <a:p>
            <a:pPr marL="285750" indent="-228600">
              <a:lnSpc>
                <a:spcPct val="90000"/>
              </a:lnSpc>
              <a:spcAft>
                <a:spcPts val="600"/>
              </a:spcAft>
              <a:buFont typeface="Arial" panose="020B0604020202020204" pitchFamily="34" charset="0"/>
              <a:buChar char="•"/>
            </a:pPr>
            <a:r>
              <a:rPr lang="en-US" sz="2000" dirty="0">
                <a:ln w="0"/>
              </a:rPr>
              <a:t>29% of Roma children live in households where someone went to bed hungry at least once in the previous month.</a:t>
            </a:r>
          </a:p>
          <a:p>
            <a:pPr marL="285750" indent="-228600">
              <a:lnSpc>
                <a:spcPct val="90000"/>
              </a:lnSpc>
              <a:spcAft>
                <a:spcPts val="600"/>
              </a:spcAft>
              <a:buFont typeface="Arial" panose="020B0604020202020204" pitchFamily="34" charset="0"/>
              <a:buChar char="•"/>
            </a:pPr>
            <a:r>
              <a:rPr lang="en-US" sz="2000" dirty="0">
                <a:ln w="0"/>
              </a:rPr>
              <a:t>25% of Roma declared discrimination was experienced in the past year in everyday situations (e.g., looking for work, at work, housing, healthcare and education) (Fundamental Rights Agency, 2022)</a:t>
            </a:r>
            <a:endParaRPr lang="en-US" sz="2000" i="1" dirty="0">
              <a:ln w="0"/>
            </a:endParaRPr>
          </a:p>
          <a:p>
            <a:pPr marL="285750" indent="-228600">
              <a:lnSpc>
                <a:spcPct val="90000"/>
              </a:lnSpc>
              <a:spcAft>
                <a:spcPts val="600"/>
              </a:spcAft>
              <a:buFont typeface="Arial" panose="020B0604020202020204" pitchFamily="34" charset="0"/>
              <a:buChar char="•"/>
            </a:pPr>
            <a:r>
              <a:rPr lang="en-US" sz="2000" dirty="0">
                <a:ln w="0"/>
              </a:rPr>
              <a:t>10 - 15 years lower life expectancy</a:t>
            </a:r>
          </a:p>
          <a:p>
            <a:pPr marL="285750" indent="-228600">
              <a:lnSpc>
                <a:spcPct val="90000"/>
              </a:lnSpc>
              <a:spcAft>
                <a:spcPts val="600"/>
              </a:spcAft>
              <a:buFont typeface="Arial" panose="020B0604020202020204" pitchFamily="34" charset="0"/>
              <a:buChar char="•"/>
            </a:pPr>
            <a:r>
              <a:rPr lang="en-US" sz="2000" dirty="0">
                <a:ln w="0"/>
              </a:rPr>
              <a:t>Infant mortality comparable with 1970s rate (European Public Health Alliance)</a:t>
            </a:r>
            <a:endParaRPr lang="en-US" sz="2000" cap="none" spc="0" dirty="0">
              <a:ln w="0"/>
            </a:endParaRPr>
          </a:p>
        </p:txBody>
      </p:sp>
    </p:spTree>
    <p:extLst>
      <p:ext uri="{BB962C8B-B14F-4D97-AF65-F5344CB8AC3E}">
        <p14:creationId xmlns:p14="http://schemas.microsoft.com/office/powerpoint/2010/main" val="12373553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9" name="Isosceles Triangle 28">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Isosceles Triangle 30">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C99C86B8-06D5-411A-3DDD-6FF7FEB55CF3}"/>
              </a:ext>
            </a:extLst>
          </p:cNvPr>
          <p:cNvSpPr>
            <a:spLocks noGrp="1"/>
          </p:cNvSpPr>
          <p:nvPr>
            <p:ph type="title"/>
          </p:nvPr>
        </p:nvSpPr>
        <p:spPr>
          <a:xfrm>
            <a:off x="643466" y="321734"/>
            <a:ext cx="12191999" cy="1135737"/>
          </a:xfrm>
        </p:spPr>
        <p:txBody>
          <a:bodyPr vert="horz" lIns="91440" tIns="45720" rIns="91440" bIns="45720" rtlCol="0" anchor="ctr">
            <a:normAutofit/>
          </a:bodyPr>
          <a:lstStyle/>
          <a:p>
            <a:r>
              <a:rPr lang="en-GB" sz="3600" b="1" u="sng" kern="1200" dirty="0">
                <a:solidFill>
                  <a:schemeClr val="tx1"/>
                </a:solidFill>
                <a:latin typeface="+mn-lt"/>
                <a:ea typeface="+mj-ea"/>
                <a:cs typeface="+mj-cs"/>
              </a:rPr>
              <a:t>Harassment and Hate Crimes Against</a:t>
            </a:r>
            <a:br>
              <a:rPr lang="en-GB" sz="3600" b="1" u="sng" kern="1200" dirty="0">
                <a:solidFill>
                  <a:schemeClr val="tx1"/>
                </a:solidFill>
                <a:latin typeface="+mn-lt"/>
                <a:ea typeface="+mj-ea"/>
                <a:cs typeface="+mj-cs"/>
              </a:rPr>
            </a:br>
            <a:r>
              <a:rPr lang="en-GB" sz="3600" b="1" u="sng" kern="1200" dirty="0">
                <a:solidFill>
                  <a:schemeClr val="tx1"/>
                </a:solidFill>
                <a:latin typeface="+mn-lt"/>
                <a:ea typeface="+mj-ea"/>
                <a:cs typeface="+mj-cs"/>
              </a:rPr>
              <a:t>Roma</a:t>
            </a:r>
            <a:endParaRPr lang="en-US" sz="3600" b="1" u="sng" kern="1200" dirty="0">
              <a:solidFill>
                <a:schemeClr val="tx1"/>
              </a:solidFill>
              <a:latin typeface="+mn-lt"/>
              <a:ea typeface="+mj-ea"/>
              <a:cs typeface="+mj-cs"/>
            </a:endParaRPr>
          </a:p>
        </p:txBody>
      </p:sp>
      <p:sp>
        <p:nvSpPr>
          <p:cNvPr id="7" name="Rectangle 3">
            <a:extLst>
              <a:ext uri="{FF2B5EF4-FFF2-40B4-BE49-F238E27FC236}">
                <a16:creationId xmlns:a16="http://schemas.microsoft.com/office/drawing/2014/main" id="{3FA0774A-A4F1-7B90-7009-525F9FB7992C}"/>
              </a:ext>
            </a:extLst>
          </p:cNvPr>
          <p:cNvSpPr>
            <a:spLocks noGrp="1" noChangeArrowheads="1"/>
          </p:cNvSpPr>
          <p:nvPr>
            <p:ph idx="1"/>
          </p:nvPr>
        </p:nvSpPr>
        <p:spPr>
          <a:xfrm>
            <a:off x="812498" y="3428999"/>
            <a:ext cx="7606485" cy="2879204"/>
          </a:xfrm>
        </p:spPr>
        <p:txBody>
          <a:bodyPr anchor="ctr">
            <a:normAutofit/>
          </a:bodyPr>
          <a:lstStyle/>
          <a:p>
            <a:pPr marL="176022" indent="-176022" defTabSz="704088">
              <a:spcBef>
                <a:spcPts val="770"/>
              </a:spcBef>
            </a:pPr>
            <a:r>
              <a:rPr lang="en-GB" sz="2000" kern="1200" dirty="0">
                <a:solidFill>
                  <a:schemeClr val="tx1"/>
                </a:solidFill>
                <a:latin typeface="+mn-lt"/>
                <a:ea typeface="+mn-ea"/>
                <a:cs typeface="+mn-cs"/>
              </a:rPr>
              <a:t>Almost half of Roma and Traveller respondents (44%) say that they experienced hate</a:t>
            </a:r>
            <a:r>
              <a:rPr lang="hu-HU" sz="2000" kern="1200" dirty="0">
                <a:solidFill>
                  <a:schemeClr val="tx1"/>
                </a:solidFill>
                <a:latin typeface="+mn-lt"/>
                <a:ea typeface="+mn-ea"/>
                <a:cs typeface="+mn-cs"/>
              </a:rPr>
              <a:t>-</a:t>
            </a:r>
            <a:r>
              <a:rPr lang="en-GB" sz="2000" kern="1200" dirty="0">
                <a:solidFill>
                  <a:schemeClr val="tx1"/>
                </a:solidFill>
                <a:latin typeface="+mn-lt"/>
                <a:ea typeface="+mn-ea"/>
                <a:cs typeface="+mn-cs"/>
              </a:rPr>
              <a:t>motivated harassment in the 12 months before the survey. </a:t>
            </a:r>
          </a:p>
          <a:p>
            <a:pPr marL="176022" indent="-176022" defTabSz="704088">
              <a:spcBef>
                <a:spcPts val="770"/>
              </a:spcBef>
            </a:pPr>
            <a:r>
              <a:rPr lang="en-GB" sz="2000" kern="1200" dirty="0">
                <a:solidFill>
                  <a:schemeClr val="tx1"/>
                </a:solidFill>
                <a:latin typeface="+mn-lt"/>
                <a:ea typeface="+mn-ea"/>
                <a:cs typeface="+mn-cs"/>
              </a:rPr>
              <a:t>About 7% of respondents say that they were physically attacked because of being Roma or Travellers in the 12 months before the survey. </a:t>
            </a:r>
            <a:endParaRPr lang="en-US" sz="2000" kern="1200" dirty="0">
              <a:solidFill>
                <a:schemeClr val="tx1"/>
              </a:solidFill>
              <a:latin typeface="+mn-lt"/>
              <a:ea typeface="+mn-ea"/>
              <a:cs typeface="+mn-cs"/>
            </a:endParaRPr>
          </a:p>
        </p:txBody>
      </p:sp>
      <p:pic>
        <p:nvPicPr>
          <p:cNvPr id="2" name="Picture 1" descr="A picture containing text&#10;&#10;Description automatically generated">
            <a:extLst>
              <a:ext uri="{FF2B5EF4-FFF2-40B4-BE49-F238E27FC236}">
                <a16:creationId xmlns:a16="http://schemas.microsoft.com/office/drawing/2014/main" id="{ED8FC9C3-5010-5BB4-94DD-131171A250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87682" y="321734"/>
            <a:ext cx="3182480" cy="6364961"/>
          </a:xfrm>
          <a:prstGeom prst="rect">
            <a:avLst/>
          </a:prstGeom>
        </p:spPr>
      </p:pic>
      <p:sp>
        <p:nvSpPr>
          <p:cNvPr id="3" name="TextBox 2">
            <a:extLst>
              <a:ext uri="{FF2B5EF4-FFF2-40B4-BE49-F238E27FC236}">
                <a16:creationId xmlns:a16="http://schemas.microsoft.com/office/drawing/2014/main" id="{A4804DF4-2198-AB85-D184-C3744979FC8A}"/>
              </a:ext>
            </a:extLst>
          </p:cNvPr>
          <p:cNvSpPr txBox="1"/>
          <p:nvPr/>
        </p:nvSpPr>
        <p:spPr>
          <a:xfrm>
            <a:off x="1325371" y="1787708"/>
            <a:ext cx="6107444" cy="1600438"/>
          </a:xfrm>
          <a:prstGeom prst="rect">
            <a:avLst/>
          </a:prstGeom>
          <a:solidFill>
            <a:schemeClr val="accent4">
              <a:lumMod val="20000"/>
              <a:lumOff val="80000"/>
            </a:schemeClr>
          </a:solidFill>
        </p:spPr>
        <p:txBody>
          <a:bodyPr wrap="square">
            <a:spAutoFit/>
          </a:bodyPr>
          <a:lstStyle/>
          <a:p>
            <a:pPr algn="ctr" defTabSz="704088">
              <a:spcAft>
                <a:spcPts val="600"/>
              </a:spcAft>
            </a:pPr>
            <a:r>
              <a:rPr lang="en-US" sz="2800" b="1" kern="1200" dirty="0">
                <a:solidFill>
                  <a:srgbClr val="000000"/>
                </a:solidFill>
                <a:latin typeface="Prompt" panose="020B0502040204020203" pitchFamily="2" charset="-34"/>
                <a:ea typeface="+mn-ea"/>
                <a:cs typeface="Prompt" panose="020B0502040204020203" pitchFamily="2" charset="-34"/>
              </a:rPr>
              <a:t>“Until we are able to gas them like the Nazis, the Roma will infect the nation.”</a:t>
            </a:r>
            <a:endParaRPr lang="en-US" sz="900" kern="1200" dirty="0">
              <a:solidFill>
                <a:srgbClr val="000000"/>
              </a:solidFill>
              <a:latin typeface="Prompt" panose="020B0502040204020203" pitchFamily="2" charset="-34"/>
              <a:cs typeface="Prompt" panose="020B0502040204020203" pitchFamily="2" charset="-34"/>
            </a:endParaRPr>
          </a:p>
          <a:p>
            <a:pPr algn="ctr" defTabSz="704088">
              <a:spcAft>
                <a:spcPts val="600"/>
              </a:spcAft>
            </a:pPr>
            <a:r>
              <a:rPr lang="en-US" sz="900" i="0" dirty="0">
                <a:solidFill>
                  <a:srgbClr val="000000"/>
                </a:solidFill>
                <a:effectLst/>
                <a:cs typeface="Prompt" panose="020B0502040204020203" pitchFamily="2" charset="-34"/>
              </a:rPr>
              <a:t>(S</a:t>
            </a:r>
            <a:r>
              <a:rPr lang="en-GB" sz="900" dirty="0" err="1"/>
              <a:t>ource</a:t>
            </a:r>
            <a:r>
              <a:rPr lang="en-GB" sz="900" dirty="0"/>
              <a:t>: https://www.dor.ro/roma-and-the-ethnicization-of-covid-19-in-romania/ </a:t>
            </a:r>
            <a:r>
              <a:rPr lang="en-US" sz="900" i="0" dirty="0">
                <a:solidFill>
                  <a:srgbClr val="000000"/>
                </a:solidFill>
                <a:effectLst/>
                <a:cs typeface="Prompt" panose="020B0502040204020203" pitchFamily="2" charset="-34"/>
              </a:rPr>
              <a:t>)</a:t>
            </a:r>
          </a:p>
        </p:txBody>
      </p:sp>
    </p:spTree>
    <p:extLst>
      <p:ext uri="{BB962C8B-B14F-4D97-AF65-F5344CB8AC3E}">
        <p14:creationId xmlns:p14="http://schemas.microsoft.com/office/powerpoint/2010/main" val="778776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Slide Background Fill">
            <a:extLst>
              <a:ext uri="{FF2B5EF4-FFF2-40B4-BE49-F238E27FC236}">
                <a16:creationId xmlns:a16="http://schemas.microsoft.com/office/drawing/2014/main" id="{C7D023E4-8DE1-436E-9847-ED6A4B4B04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4" name="Group 13">
            <a:extLst>
              <a:ext uri="{FF2B5EF4-FFF2-40B4-BE49-F238E27FC236}">
                <a16:creationId xmlns:a16="http://schemas.microsoft.com/office/drawing/2014/main" id="{E4556D3F-F9E0-4DD4-A96F-6A8297B9240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2929"/>
            <a:ext cx="12188952" cy="3490956"/>
            <a:chOff x="651279" y="598259"/>
            <a:chExt cx="10889442" cy="5680742"/>
          </a:xfrm>
        </p:grpSpPr>
        <p:sp>
          <p:nvSpPr>
            <p:cNvPr id="15" name="Color">
              <a:extLst>
                <a:ext uri="{FF2B5EF4-FFF2-40B4-BE49-F238E27FC236}">
                  <a16:creationId xmlns:a16="http://schemas.microsoft.com/office/drawing/2014/main" id="{86D4FF5D-6473-4BE3-A6EC-40CE250274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Color">
              <a:extLst>
                <a:ext uri="{FF2B5EF4-FFF2-40B4-BE49-F238E27FC236}">
                  <a16:creationId xmlns:a16="http://schemas.microsoft.com/office/drawing/2014/main" id="{993888FB-861F-4B4A-819C-BEB6D558A8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pic>
        <p:nvPicPr>
          <p:cNvPr id="6" name="Picture 5" descr="Graphical user interface&#10;&#10;Description automatically generated">
            <a:extLst>
              <a:ext uri="{FF2B5EF4-FFF2-40B4-BE49-F238E27FC236}">
                <a16:creationId xmlns:a16="http://schemas.microsoft.com/office/drawing/2014/main" id="{F6710DCC-8E2F-15AB-611C-0D0DA8792495}"/>
              </a:ext>
            </a:extLst>
          </p:cNvPr>
          <p:cNvPicPr>
            <a:picLocks noChangeAspect="1"/>
          </p:cNvPicPr>
          <p:nvPr/>
        </p:nvPicPr>
        <p:blipFill rotWithShape="1">
          <a:blip r:embed="rId3">
            <a:extLst>
              <a:ext uri="{28A0092B-C50C-407E-A947-70E740481C1C}">
                <a14:useLocalDpi xmlns:a14="http://schemas.microsoft.com/office/drawing/2010/main" val="0"/>
              </a:ext>
            </a:extLst>
          </a:blip>
          <a:srcRect t="58" r="4" b="4"/>
          <a:stretch/>
        </p:blipFill>
        <p:spPr>
          <a:xfrm>
            <a:off x="4568989" y="3528521"/>
            <a:ext cx="3295291" cy="3293364"/>
          </a:xfrm>
          <a:prstGeom prst="rect">
            <a:avLst/>
          </a:prstGeom>
        </p:spPr>
      </p:pic>
      <p:grpSp>
        <p:nvGrpSpPr>
          <p:cNvPr id="18" name="Group 17">
            <a:extLst>
              <a:ext uri="{FF2B5EF4-FFF2-40B4-BE49-F238E27FC236}">
                <a16:creationId xmlns:a16="http://schemas.microsoft.com/office/drawing/2014/main" id="{65EABBED-2B80-4B13-A7A8-1D34C4A027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0" y="0"/>
            <a:chExt cx="12188952" cy="6858000"/>
          </a:xfrm>
        </p:grpSpPr>
        <p:sp>
          <p:nvSpPr>
            <p:cNvPr id="19" name="Freeform: Shape 18">
              <a:extLst>
                <a:ext uri="{FF2B5EF4-FFF2-40B4-BE49-F238E27FC236}">
                  <a16:creationId xmlns:a16="http://schemas.microsoft.com/office/drawing/2014/main" id="{73A7A746-A7C1-443C-9B24-406D22245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1D71425D-6031-4121-BA40-815DACCD0E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Freeform: Shape 20">
              <a:extLst>
                <a:ext uri="{FF2B5EF4-FFF2-40B4-BE49-F238E27FC236}">
                  <a16:creationId xmlns:a16="http://schemas.microsoft.com/office/drawing/2014/main" id="{67A43343-A25B-49D5-9967-D5647ADF70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Shape 21">
              <a:extLst>
                <a:ext uri="{FF2B5EF4-FFF2-40B4-BE49-F238E27FC236}">
                  <a16:creationId xmlns:a16="http://schemas.microsoft.com/office/drawing/2014/main" id="{F066E434-22B6-48A1-BC19-A80163E819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Freeform: Shape 22">
              <a:extLst>
                <a:ext uri="{FF2B5EF4-FFF2-40B4-BE49-F238E27FC236}">
                  <a16:creationId xmlns:a16="http://schemas.microsoft.com/office/drawing/2014/main" id="{35470CE2-E5F8-489C-84E9-775AE8D3E3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12435DD6-F0FB-492A-9267-CE09EC2C5D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5B17117C-64EA-4B8B-9DDC-D10E947C46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 name="Title 1">
            <a:extLst>
              <a:ext uri="{FF2B5EF4-FFF2-40B4-BE49-F238E27FC236}">
                <a16:creationId xmlns:a16="http://schemas.microsoft.com/office/drawing/2014/main" id="{C38FD984-5765-FF83-ADA7-47078BA0040B}"/>
              </a:ext>
            </a:extLst>
          </p:cNvPr>
          <p:cNvSpPr>
            <a:spLocks noGrp="1"/>
          </p:cNvSpPr>
          <p:nvPr>
            <p:ph type="ctrTitle"/>
          </p:nvPr>
        </p:nvSpPr>
        <p:spPr>
          <a:xfrm>
            <a:off x="171444" y="1192918"/>
            <a:ext cx="11846064" cy="2226769"/>
          </a:xfrm>
        </p:spPr>
        <p:txBody>
          <a:bodyPr vert="horz" lIns="91440" tIns="45720" rIns="91440" bIns="45720" rtlCol="0" anchor="ctr">
            <a:normAutofit/>
          </a:bodyPr>
          <a:lstStyle/>
          <a:p>
            <a:pPr algn="l"/>
            <a:r>
              <a:rPr lang="en-GB" sz="3200" b="1" dirty="0">
                <a:solidFill>
                  <a:schemeClr val="bg1"/>
                </a:solidFill>
                <a:latin typeface="+mn-lt"/>
                <a:ea typeface="+mn-ea"/>
                <a:cs typeface="+mn-cs"/>
              </a:rPr>
              <a:t>Module 1</a:t>
            </a:r>
            <a:br>
              <a:rPr lang="en-GB" sz="3200" b="1" dirty="0">
                <a:solidFill>
                  <a:schemeClr val="bg1"/>
                </a:solidFill>
                <a:latin typeface="+mn-lt"/>
                <a:ea typeface="+mn-ea"/>
                <a:cs typeface="+mn-cs"/>
              </a:rPr>
            </a:br>
            <a:r>
              <a:rPr lang="en-GB" sz="3200" b="1" dirty="0">
                <a:solidFill>
                  <a:schemeClr val="bg1"/>
                </a:solidFill>
                <a:latin typeface="+mn-lt"/>
                <a:ea typeface="+mn-ea"/>
                <a:cs typeface="+mn-cs"/>
              </a:rPr>
              <a:t>Roma history and discrimination against Roma in Europe - then and now</a:t>
            </a:r>
            <a:br>
              <a:rPr lang="en-GB" sz="3200" b="1" dirty="0">
                <a:solidFill>
                  <a:schemeClr val="bg1"/>
                </a:solidFill>
                <a:latin typeface="+mn-lt"/>
                <a:ea typeface="+mn-ea"/>
                <a:cs typeface="+mn-cs"/>
              </a:rPr>
            </a:br>
            <a:br>
              <a:rPr lang="en-GB" sz="2400" b="1" dirty="0">
                <a:solidFill>
                  <a:schemeClr val="bg1"/>
                </a:solidFill>
                <a:latin typeface="+mn-lt"/>
                <a:ea typeface="+mn-ea"/>
                <a:cs typeface="+mn-cs"/>
              </a:rPr>
            </a:br>
            <a:endParaRPr lang="en-US" sz="2400" b="1" dirty="0">
              <a:solidFill>
                <a:schemeClr val="bg1"/>
              </a:solidFill>
              <a:latin typeface="+mn-lt"/>
              <a:ea typeface="+mn-ea"/>
              <a:cs typeface="+mn-cs"/>
            </a:endParaRPr>
          </a:p>
        </p:txBody>
      </p:sp>
    </p:spTree>
    <p:extLst>
      <p:ext uri="{BB962C8B-B14F-4D97-AF65-F5344CB8AC3E}">
        <p14:creationId xmlns:p14="http://schemas.microsoft.com/office/powerpoint/2010/main" val="33395942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ytuł 1"/>
          <p:cNvSpPr>
            <a:spLocks noGrp="1"/>
          </p:cNvSpPr>
          <p:nvPr>
            <p:ph type="title"/>
          </p:nvPr>
        </p:nvSpPr>
        <p:spPr>
          <a:xfrm>
            <a:off x="643467" y="474204"/>
            <a:ext cx="10905066" cy="1135737"/>
          </a:xfrm>
        </p:spPr>
        <p:txBody>
          <a:bodyPr>
            <a:normAutofit/>
          </a:bodyPr>
          <a:lstStyle/>
          <a:p>
            <a:r>
              <a:rPr lang="en-US" sz="3600" b="1" u="sng" dirty="0" err="1">
                <a:latin typeface="Calibri "/>
              </a:rPr>
              <a:t>Antigypsyism</a:t>
            </a:r>
            <a:r>
              <a:rPr lang="en-US" sz="3600" b="1" u="sng" dirty="0">
                <a:latin typeface="Calibri "/>
              </a:rPr>
              <a:t>/Anti-Roma Racism</a:t>
            </a:r>
          </a:p>
        </p:txBody>
      </p:sp>
      <p:sp>
        <p:nvSpPr>
          <p:cNvPr id="3" name="Symbol zastępczy zawartości 2"/>
          <p:cNvSpPr>
            <a:spLocks noGrp="1"/>
          </p:cNvSpPr>
          <p:nvPr>
            <p:ph idx="1"/>
          </p:nvPr>
        </p:nvSpPr>
        <p:spPr>
          <a:xfrm>
            <a:off x="643467" y="1920871"/>
            <a:ext cx="10734447" cy="4393982"/>
          </a:xfrm>
        </p:spPr>
        <p:txBody>
          <a:bodyPr>
            <a:normAutofit/>
          </a:bodyPr>
          <a:lstStyle/>
          <a:p>
            <a:pPr marL="0" indent="0">
              <a:buNone/>
            </a:pPr>
            <a:r>
              <a:rPr lang="hu-HU" sz="2400" dirty="0"/>
              <a:t>According to International Holocaust Remembrance Alliance:</a:t>
            </a:r>
            <a:endParaRPr lang="en-GB" sz="2400" dirty="0"/>
          </a:p>
          <a:p>
            <a:pPr marL="0" indent="0">
              <a:buNone/>
            </a:pPr>
            <a:endParaRPr lang="hu-HU" sz="2400" dirty="0"/>
          </a:p>
          <a:p>
            <a:pPr marL="457200" lvl="1" indent="0">
              <a:buNone/>
            </a:pPr>
            <a:r>
              <a:rPr lang="en-GB" i="1" dirty="0" err="1"/>
              <a:t>Antigypsyism</a:t>
            </a:r>
            <a:r>
              <a:rPr lang="en-GB" i="1" dirty="0"/>
              <a:t>/anti-Roma discrimination is a manifestation of individual expressions and acts as well as institutional policies and practices of marginalization, exclusion, physical violence, and devaluation of Roma cultures and lifestyles, and hate speech directed at Roma as well as other individuals and groups perceived, stigmatized, or persecuted during the Nazi era, and still today, as “gypsies”. This leads to the treatment of Roma as an alleged alien group and associates them with a series of pejorative stereotypes and distorted images that represent a specific form of racism.</a:t>
            </a:r>
            <a:endParaRPr lang="en-GB" sz="1800" i="1" dirty="0"/>
          </a:p>
          <a:p>
            <a:pPr marL="457200" lvl="1" indent="0">
              <a:buNone/>
            </a:pPr>
            <a:r>
              <a:rPr lang="en-GB" sz="1800" i="1" dirty="0"/>
              <a:t>(</a:t>
            </a:r>
            <a:r>
              <a:rPr lang="hu-HU" sz="1800" dirty="0"/>
              <a:t>Resource: </a:t>
            </a:r>
            <a:r>
              <a:rPr lang="hu-HU" sz="1800" dirty="0">
                <a:hlinkClick r:id="rId3">
                  <a:extLst>
                    <a:ext uri="{A12FA001-AC4F-418D-AE19-62706E023703}">
                      <ahyp:hlinkClr xmlns:ahyp="http://schemas.microsoft.com/office/drawing/2018/hyperlinkcolor" val="tx"/>
                    </a:ext>
                  </a:extLst>
                </a:hlinkClick>
              </a:rPr>
              <a:t>https://rm.coe.int/adi-rom-2020-27-final-antig*psyism-causes-prevalence-consequences-poss/1680a6d053</a:t>
            </a:r>
            <a:r>
              <a:rPr lang="en-US" sz="1800" i="1" dirty="0"/>
              <a:t>)</a:t>
            </a:r>
          </a:p>
          <a:p>
            <a:pPr marL="0" indent="0" algn="just">
              <a:buNone/>
            </a:pPr>
            <a:endParaRPr lang="en-US" sz="2000" dirty="0"/>
          </a:p>
        </p:txBody>
      </p:sp>
      <p:sp>
        <p:nvSpPr>
          <p:cNvPr id="10" name="Rectangle 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5152744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ytuł 1"/>
          <p:cNvSpPr>
            <a:spLocks noGrp="1"/>
          </p:cNvSpPr>
          <p:nvPr>
            <p:ph type="title"/>
          </p:nvPr>
        </p:nvSpPr>
        <p:spPr>
          <a:xfrm>
            <a:off x="643467" y="474204"/>
            <a:ext cx="10905066" cy="1135737"/>
          </a:xfrm>
        </p:spPr>
        <p:txBody>
          <a:bodyPr>
            <a:normAutofit/>
          </a:bodyPr>
          <a:lstStyle/>
          <a:p>
            <a:r>
              <a:rPr lang="en-GB" sz="3600" b="1" u="sng" dirty="0">
                <a:latin typeface="Calibri "/>
              </a:rPr>
              <a:t>The Situation of the Roma today – Education (I)</a:t>
            </a:r>
            <a:endParaRPr lang="en-US" sz="3600" b="1" u="sng" dirty="0">
              <a:latin typeface="Calibri "/>
            </a:endParaRPr>
          </a:p>
        </p:txBody>
      </p:sp>
      <p:sp>
        <p:nvSpPr>
          <p:cNvPr id="10" name="Rectangle 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Content Placeholder 4">
            <a:extLst>
              <a:ext uri="{FF2B5EF4-FFF2-40B4-BE49-F238E27FC236}">
                <a16:creationId xmlns:a16="http://schemas.microsoft.com/office/drawing/2014/main" id="{798E1D99-BB33-BA35-03E7-FE4B466EB4BF}"/>
              </a:ext>
            </a:extLst>
          </p:cNvPr>
          <p:cNvSpPr>
            <a:spLocks noGrp="1"/>
          </p:cNvSpPr>
          <p:nvPr>
            <p:ph idx="1"/>
          </p:nvPr>
        </p:nvSpPr>
        <p:spPr/>
        <p:txBody>
          <a:bodyPr/>
          <a:lstStyle/>
          <a:p>
            <a:endParaRPr lang="en-GB"/>
          </a:p>
        </p:txBody>
      </p:sp>
      <p:graphicFrame>
        <p:nvGraphicFramePr>
          <p:cNvPr id="6" name="Content Placeholder 2">
            <a:extLst>
              <a:ext uri="{FF2B5EF4-FFF2-40B4-BE49-F238E27FC236}">
                <a16:creationId xmlns:a16="http://schemas.microsoft.com/office/drawing/2014/main" id="{DE67D96F-8027-D1C2-0D26-8CBDA544EBF5}"/>
              </a:ext>
            </a:extLst>
          </p:cNvPr>
          <p:cNvGraphicFramePr>
            <a:graphicFrameLocks/>
          </p:cNvGraphicFramePr>
          <p:nvPr>
            <p:extLst>
              <p:ext uri="{D42A27DB-BD31-4B8C-83A1-F6EECF244321}">
                <p14:modId xmlns:p14="http://schemas.microsoft.com/office/powerpoint/2010/main" val="4128109716"/>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398025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2CD76-C025-3998-6C59-BD2D16C0A16D}"/>
              </a:ext>
            </a:extLst>
          </p:cNvPr>
          <p:cNvSpPr>
            <a:spLocks noGrp="1"/>
          </p:cNvSpPr>
          <p:nvPr>
            <p:ph type="title"/>
          </p:nvPr>
        </p:nvSpPr>
        <p:spPr>
          <a:xfrm>
            <a:off x="481013" y="3752849"/>
            <a:ext cx="3290887" cy="2452687"/>
          </a:xfrm>
        </p:spPr>
        <p:txBody>
          <a:bodyPr vert="horz" lIns="91440" tIns="45720" rIns="91440" bIns="45720" rtlCol="0" anchor="ctr">
            <a:normAutofit/>
          </a:bodyPr>
          <a:lstStyle/>
          <a:p>
            <a:r>
              <a:rPr lang="en-US" sz="3600" b="1" u="sng" dirty="0">
                <a:latin typeface="+mn-lt"/>
              </a:rPr>
              <a:t>The Situation of the Roma today – Education II</a:t>
            </a:r>
          </a:p>
        </p:txBody>
      </p:sp>
      <p:pic>
        <p:nvPicPr>
          <p:cNvPr id="7" name="Picture 6" descr="A group of children sitting at a table writing on paper&#10;&#10;Description automatically generated with low confidence">
            <a:extLst>
              <a:ext uri="{FF2B5EF4-FFF2-40B4-BE49-F238E27FC236}">
                <a16:creationId xmlns:a16="http://schemas.microsoft.com/office/drawing/2014/main" id="{8E72519B-7ECB-99C6-AD6E-0036AE950E68}"/>
              </a:ext>
            </a:extLst>
          </p:cNvPr>
          <p:cNvPicPr>
            <a:picLocks noChangeAspect="1"/>
          </p:cNvPicPr>
          <p:nvPr/>
        </p:nvPicPr>
        <p:blipFill rotWithShape="1">
          <a:blip r:embed="rId3">
            <a:extLst>
              <a:ext uri="{28A0092B-C50C-407E-A947-70E740481C1C}">
                <a14:useLocalDpi xmlns:a14="http://schemas.microsoft.com/office/drawing/2010/main" val="0"/>
              </a:ext>
            </a:extLst>
          </a:blip>
          <a:srcRect t="5665" b="22724"/>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10" name="Rectangle: Top Corners Rounded 4">
            <a:extLst>
              <a:ext uri="{FF2B5EF4-FFF2-40B4-BE49-F238E27FC236}">
                <a16:creationId xmlns:a16="http://schemas.microsoft.com/office/drawing/2014/main" id="{5BE13E76-E3F5-37C3-D92D-BD5A7AA022A6}"/>
              </a:ext>
            </a:extLst>
          </p:cNvPr>
          <p:cNvSpPr txBox="1"/>
          <p:nvPr/>
        </p:nvSpPr>
        <p:spPr>
          <a:xfrm>
            <a:off x="4225574" y="3891746"/>
            <a:ext cx="7485413" cy="245268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lIns="91440" tIns="45720" rIns="91440" bIns="45720" numCol="1" spcCol="1270" rtlCol="0" anchor="ctr" anchorCtr="0">
            <a:normAutofit/>
          </a:bodyPr>
          <a:lstStyle/>
          <a:p>
            <a:pPr marL="57150" lvl="1" indent="-228600">
              <a:lnSpc>
                <a:spcPct val="90000"/>
              </a:lnSpc>
              <a:spcBef>
                <a:spcPct val="0"/>
              </a:spcBef>
              <a:spcAft>
                <a:spcPct val="15000"/>
              </a:spcAft>
              <a:buFont typeface="Arial" panose="020B0604020202020204" pitchFamily="34" charset="0"/>
              <a:buChar char="•"/>
            </a:pPr>
            <a:r>
              <a:rPr lang="en-US" sz="2400" dirty="0">
                <a:solidFill>
                  <a:schemeClr val="tx1"/>
                </a:solidFill>
              </a:rPr>
              <a:t>53% in Early Childhood Education and Care</a:t>
            </a:r>
          </a:p>
          <a:p>
            <a:pPr marL="57150" lvl="1" indent="-228600">
              <a:lnSpc>
                <a:spcPct val="90000"/>
              </a:lnSpc>
              <a:spcBef>
                <a:spcPct val="0"/>
              </a:spcBef>
              <a:spcAft>
                <a:spcPct val="15000"/>
              </a:spcAft>
              <a:buFont typeface="Arial" panose="020B0604020202020204" pitchFamily="34" charset="0"/>
              <a:buChar char="•"/>
            </a:pPr>
            <a:r>
              <a:rPr lang="en-US" sz="2400" dirty="0">
                <a:solidFill>
                  <a:schemeClr val="tx1"/>
                </a:solidFill>
              </a:rPr>
              <a:t>18% attend educational level lower than that corresponding to their age</a:t>
            </a:r>
          </a:p>
          <a:p>
            <a:pPr marL="57150" lvl="1" indent="-228600">
              <a:lnSpc>
                <a:spcPct val="90000"/>
              </a:lnSpc>
              <a:spcBef>
                <a:spcPct val="0"/>
              </a:spcBef>
              <a:spcAft>
                <a:spcPct val="15000"/>
              </a:spcAft>
              <a:buFont typeface="Arial" panose="020B0604020202020204" pitchFamily="34" charset="0"/>
              <a:buChar char="•"/>
            </a:pPr>
            <a:r>
              <a:rPr lang="en-US" sz="2400" dirty="0">
                <a:solidFill>
                  <a:schemeClr val="tx1"/>
                </a:solidFill>
              </a:rPr>
              <a:t>50% completed primary, 20% completed secondary</a:t>
            </a:r>
          </a:p>
          <a:p>
            <a:pPr marL="57150" lvl="1" indent="-228600">
              <a:lnSpc>
                <a:spcPct val="90000"/>
              </a:lnSpc>
              <a:spcBef>
                <a:spcPct val="0"/>
              </a:spcBef>
              <a:spcAft>
                <a:spcPct val="15000"/>
              </a:spcAft>
              <a:buFont typeface="Arial" panose="020B0604020202020204" pitchFamily="34" charset="0"/>
              <a:buChar char="•"/>
            </a:pPr>
            <a:r>
              <a:rPr lang="en-US" sz="2400" dirty="0">
                <a:solidFill>
                  <a:schemeClr val="tx1"/>
                </a:solidFill>
              </a:rPr>
              <a:t>Segregation in schooling (61%)</a:t>
            </a:r>
          </a:p>
        </p:txBody>
      </p:sp>
    </p:spTree>
    <p:extLst>
      <p:ext uri="{BB962C8B-B14F-4D97-AF65-F5344CB8AC3E}">
        <p14:creationId xmlns:p14="http://schemas.microsoft.com/office/powerpoint/2010/main" val="12393747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17">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icture containing text&#10;&#10;Description automatically generated">
            <a:extLst>
              <a:ext uri="{FF2B5EF4-FFF2-40B4-BE49-F238E27FC236}">
                <a16:creationId xmlns:a16="http://schemas.microsoft.com/office/drawing/2014/main" id="{97949A1E-1916-1FB3-5894-6D52E48C143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0819" r="1" b="1"/>
          <a:stretch/>
        </p:blipFill>
        <p:spPr>
          <a:xfrm>
            <a:off x="2522356" y="10"/>
            <a:ext cx="9669642" cy="6857990"/>
          </a:xfrm>
          <a:prstGeom prst="rect">
            <a:avLst/>
          </a:prstGeom>
        </p:spPr>
      </p:pic>
      <p:sp>
        <p:nvSpPr>
          <p:cNvPr id="23" name="Rectangle 19">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4C40095-2003-BF88-C1B9-6612172032EB}"/>
              </a:ext>
            </a:extLst>
          </p:cNvPr>
          <p:cNvSpPr txBox="1">
            <a:spLocks/>
          </p:cNvSpPr>
          <p:nvPr/>
        </p:nvSpPr>
        <p:spPr>
          <a:xfrm>
            <a:off x="838200" y="422999"/>
            <a:ext cx="5030165" cy="189991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3600" b="1" u="sng" dirty="0">
                <a:latin typeface="Calibri "/>
              </a:rPr>
              <a:t>The Situation of the Roma today: Housing and Homelessness</a:t>
            </a:r>
          </a:p>
        </p:txBody>
      </p:sp>
      <p:graphicFrame>
        <p:nvGraphicFramePr>
          <p:cNvPr id="8" name="TextBox 4">
            <a:extLst>
              <a:ext uri="{FF2B5EF4-FFF2-40B4-BE49-F238E27FC236}">
                <a16:creationId xmlns:a16="http://schemas.microsoft.com/office/drawing/2014/main" id="{5E673E66-8F5A-D031-0E5F-B53DFCBAE733}"/>
              </a:ext>
            </a:extLst>
          </p:cNvPr>
          <p:cNvGraphicFramePr/>
          <p:nvPr>
            <p:extLst>
              <p:ext uri="{D42A27DB-BD31-4B8C-83A1-F6EECF244321}">
                <p14:modId xmlns:p14="http://schemas.microsoft.com/office/powerpoint/2010/main" val="3397708273"/>
              </p:ext>
            </p:extLst>
          </p:nvPr>
        </p:nvGraphicFramePr>
        <p:xfrm>
          <a:off x="261257" y="2186238"/>
          <a:ext cx="5485437" cy="40621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8161229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ytuł 1"/>
          <p:cNvSpPr>
            <a:spLocks noGrp="1"/>
          </p:cNvSpPr>
          <p:nvPr>
            <p:ph type="title"/>
          </p:nvPr>
        </p:nvSpPr>
        <p:spPr>
          <a:xfrm>
            <a:off x="643467" y="474204"/>
            <a:ext cx="10905066" cy="1135737"/>
          </a:xfrm>
        </p:spPr>
        <p:txBody>
          <a:bodyPr>
            <a:normAutofit/>
          </a:bodyPr>
          <a:lstStyle/>
          <a:p>
            <a:r>
              <a:rPr lang="en-GB" sz="3600" b="1" u="sng" dirty="0">
                <a:latin typeface="Calibri "/>
              </a:rPr>
              <a:t>Employment</a:t>
            </a:r>
            <a:endParaRPr lang="en-US" sz="3600" b="1" u="sng" dirty="0">
              <a:latin typeface="Calibri "/>
            </a:endParaRPr>
          </a:p>
        </p:txBody>
      </p:sp>
      <p:sp>
        <p:nvSpPr>
          <p:cNvPr id="10" name="Rectangle 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Content Placeholder 4">
            <a:extLst>
              <a:ext uri="{FF2B5EF4-FFF2-40B4-BE49-F238E27FC236}">
                <a16:creationId xmlns:a16="http://schemas.microsoft.com/office/drawing/2014/main" id="{798E1D99-BB33-BA35-03E7-FE4B466EB4BF}"/>
              </a:ext>
            </a:extLst>
          </p:cNvPr>
          <p:cNvSpPr>
            <a:spLocks noGrp="1"/>
          </p:cNvSpPr>
          <p:nvPr>
            <p:ph idx="1"/>
          </p:nvPr>
        </p:nvSpPr>
        <p:spPr/>
        <p:txBody>
          <a:bodyPr/>
          <a:lstStyle/>
          <a:p>
            <a:endParaRPr lang="en-GB"/>
          </a:p>
        </p:txBody>
      </p:sp>
      <p:graphicFrame>
        <p:nvGraphicFramePr>
          <p:cNvPr id="9" name="Content Placeholder 2">
            <a:extLst>
              <a:ext uri="{FF2B5EF4-FFF2-40B4-BE49-F238E27FC236}">
                <a16:creationId xmlns:a16="http://schemas.microsoft.com/office/drawing/2014/main" id="{0CBB60A1-71F3-506F-3430-8B5416EAB82B}"/>
              </a:ext>
            </a:extLst>
          </p:cNvPr>
          <p:cNvGraphicFramePr>
            <a:graphicFrameLocks/>
          </p:cNvGraphicFramePr>
          <p:nvPr>
            <p:extLst>
              <p:ext uri="{D42A27DB-BD31-4B8C-83A1-F6EECF244321}">
                <p14:modId xmlns:p14="http://schemas.microsoft.com/office/powerpoint/2010/main" val="3465592141"/>
              </p:ext>
            </p:extLst>
          </p:nvPr>
        </p:nvGraphicFramePr>
        <p:xfrm>
          <a:off x="630238" y="1546225"/>
          <a:ext cx="10931525" cy="45942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510644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637B2035-1FCB-439A-B421-095E136C7E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Shape 39">
            <a:extLst>
              <a:ext uri="{FF2B5EF4-FFF2-40B4-BE49-F238E27FC236}">
                <a16:creationId xmlns:a16="http://schemas.microsoft.com/office/drawing/2014/main" id="{B39A1F5A-E57E-4178-8F57-A18DC747E5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6291618" cy="5097980"/>
          </a:xfrm>
          <a:custGeom>
            <a:avLst/>
            <a:gdLst>
              <a:gd name="connsiteX0" fmla="*/ 0 w 6530408"/>
              <a:gd name="connsiteY0" fmla="*/ 0 h 5753325"/>
              <a:gd name="connsiteX1" fmla="*/ 6438980 w 6530408"/>
              <a:gd name="connsiteY1" fmla="*/ 0 h 5753325"/>
              <a:gd name="connsiteX2" fmla="*/ 6439047 w 6530408"/>
              <a:gd name="connsiteY2" fmla="*/ 147 h 5753325"/>
              <a:gd name="connsiteX3" fmla="*/ 6443456 w 6530408"/>
              <a:gd name="connsiteY3" fmla="*/ 130105 h 5753325"/>
              <a:gd name="connsiteX4" fmla="*/ 6447632 w 6530408"/>
              <a:gd name="connsiteY4" fmla="*/ 170016 h 5753325"/>
              <a:gd name="connsiteX5" fmla="*/ 6465936 w 6530408"/>
              <a:gd name="connsiteY5" fmla="*/ 274847 h 5753325"/>
              <a:gd name="connsiteX6" fmla="*/ 6506836 w 6530408"/>
              <a:gd name="connsiteY6" fmla="*/ 331778 h 5753325"/>
              <a:gd name="connsiteX7" fmla="*/ 6530408 w 6530408"/>
              <a:gd name="connsiteY7" fmla="*/ 427517 h 5753325"/>
              <a:gd name="connsiteX8" fmla="*/ 6516105 w 6530408"/>
              <a:gd name="connsiteY8" fmla="*/ 476071 h 5753325"/>
              <a:gd name="connsiteX9" fmla="*/ 6488360 w 6530408"/>
              <a:gd name="connsiteY9" fmla="*/ 535865 h 5753325"/>
              <a:gd name="connsiteX10" fmla="*/ 6492864 w 6530408"/>
              <a:gd name="connsiteY10" fmla="*/ 615799 h 5753325"/>
              <a:gd name="connsiteX11" fmla="*/ 6459988 w 6530408"/>
              <a:gd name="connsiteY11" fmla="*/ 707628 h 5753325"/>
              <a:gd name="connsiteX12" fmla="*/ 6453989 w 6530408"/>
              <a:gd name="connsiteY12" fmla="*/ 711876 h 5753325"/>
              <a:gd name="connsiteX13" fmla="*/ 6453209 w 6530408"/>
              <a:gd name="connsiteY13" fmla="*/ 719127 h 5753325"/>
              <a:gd name="connsiteX14" fmla="*/ 6457662 w 6530408"/>
              <a:gd name="connsiteY14" fmla="*/ 723331 h 5753325"/>
              <a:gd name="connsiteX15" fmla="*/ 6447445 w 6530408"/>
              <a:gd name="connsiteY15" fmla="*/ 780003 h 5753325"/>
              <a:gd name="connsiteX16" fmla="*/ 6426552 w 6530408"/>
              <a:gd name="connsiteY16" fmla="*/ 845805 h 5753325"/>
              <a:gd name="connsiteX17" fmla="*/ 6434072 w 6530408"/>
              <a:gd name="connsiteY17" fmla="*/ 910733 h 5753325"/>
              <a:gd name="connsiteX18" fmla="*/ 6432570 w 6530408"/>
              <a:gd name="connsiteY18" fmla="*/ 983394 h 5753325"/>
              <a:gd name="connsiteX19" fmla="*/ 6431878 w 6530408"/>
              <a:gd name="connsiteY19" fmla="*/ 1026728 h 5753325"/>
              <a:gd name="connsiteX20" fmla="*/ 6414269 w 6530408"/>
              <a:gd name="connsiteY20" fmla="*/ 1151111 h 5753325"/>
              <a:gd name="connsiteX21" fmla="*/ 6371722 w 6530408"/>
              <a:gd name="connsiteY21" fmla="*/ 1318080 h 5753325"/>
              <a:gd name="connsiteX22" fmla="*/ 6356023 w 6530408"/>
              <a:gd name="connsiteY22" fmla="*/ 1356227 h 5753325"/>
              <a:gd name="connsiteX23" fmla="*/ 6356157 w 6530408"/>
              <a:gd name="connsiteY23" fmla="*/ 1361967 h 5753325"/>
              <a:gd name="connsiteX24" fmla="*/ 6350613 w 6530408"/>
              <a:gd name="connsiteY24" fmla="*/ 1393569 h 5753325"/>
              <a:gd name="connsiteX25" fmla="*/ 6357062 w 6530408"/>
              <a:gd name="connsiteY25" fmla="*/ 1444071 h 5753325"/>
              <a:gd name="connsiteX26" fmla="*/ 6364832 w 6530408"/>
              <a:gd name="connsiteY26" fmla="*/ 1478763 h 5753325"/>
              <a:gd name="connsiteX27" fmla="*/ 6369745 w 6530408"/>
              <a:gd name="connsiteY27" fmla="*/ 1495680 h 5753325"/>
              <a:gd name="connsiteX28" fmla="*/ 6370898 w 6530408"/>
              <a:gd name="connsiteY28" fmla="*/ 1513331 h 5753325"/>
              <a:gd name="connsiteX29" fmla="*/ 6368801 w 6530408"/>
              <a:gd name="connsiteY29" fmla="*/ 1527414 h 5753325"/>
              <a:gd name="connsiteX30" fmla="*/ 6359177 w 6530408"/>
              <a:gd name="connsiteY30" fmla="*/ 1639513 h 5753325"/>
              <a:gd name="connsiteX31" fmla="*/ 6299489 w 6530408"/>
              <a:gd name="connsiteY31" fmla="*/ 1784860 h 5753325"/>
              <a:gd name="connsiteX32" fmla="*/ 6267878 w 6530408"/>
              <a:gd name="connsiteY32" fmla="*/ 1858572 h 5753325"/>
              <a:gd name="connsiteX33" fmla="*/ 6251146 w 6530408"/>
              <a:gd name="connsiteY33" fmla="*/ 1926167 h 5753325"/>
              <a:gd name="connsiteX34" fmla="*/ 6210686 w 6530408"/>
              <a:gd name="connsiteY34" fmla="*/ 2014834 h 5753325"/>
              <a:gd name="connsiteX35" fmla="*/ 6106652 w 6530408"/>
              <a:gd name="connsiteY35" fmla="*/ 2150572 h 5753325"/>
              <a:gd name="connsiteX36" fmla="*/ 6097813 w 6530408"/>
              <a:gd name="connsiteY36" fmla="*/ 2172208 h 5753325"/>
              <a:gd name="connsiteX37" fmla="*/ 6095990 w 6530408"/>
              <a:gd name="connsiteY37" fmla="*/ 2181185 h 5753325"/>
              <a:gd name="connsiteX38" fmla="*/ 6090126 w 6530408"/>
              <a:gd name="connsiteY38" fmla="*/ 2192533 h 5753325"/>
              <a:gd name="connsiteX39" fmla="*/ 6089503 w 6530408"/>
              <a:gd name="connsiteY39" fmla="*/ 2192543 h 5753325"/>
              <a:gd name="connsiteX40" fmla="*/ 6084946 w 6530408"/>
              <a:gd name="connsiteY40" fmla="*/ 2203694 h 5753325"/>
              <a:gd name="connsiteX41" fmla="*/ 5987861 w 6530408"/>
              <a:gd name="connsiteY41" fmla="*/ 2304868 h 5753325"/>
              <a:gd name="connsiteX42" fmla="*/ 5973439 w 6530408"/>
              <a:gd name="connsiteY42" fmla="*/ 2385635 h 5753325"/>
              <a:gd name="connsiteX43" fmla="*/ 5916727 w 6530408"/>
              <a:gd name="connsiteY43" fmla="*/ 2458777 h 5753325"/>
              <a:gd name="connsiteX44" fmla="*/ 5856524 w 6530408"/>
              <a:gd name="connsiteY44" fmla="*/ 2583281 h 5753325"/>
              <a:gd name="connsiteX45" fmla="*/ 5838091 w 6530408"/>
              <a:gd name="connsiteY45" fmla="*/ 2753474 h 5753325"/>
              <a:gd name="connsiteX46" fmla="*/ 5777471 w 6530408"/>
              <a:gd name="connsiteY46" fmla="*/ 2901570 h 5753325"/>
              <a:gd name="connsiteX47" fmla="*/ 5723992 w 6530408"/>
              <a:gd name="connsiteY47" fmla="*/ 2998752 h 5753325"/>
              <a:gd name="connsiteX48" fmla="*/ 5557886 w 6530408"/>
              <a:gd name="connsiteY48" fmla="*/ 3329735 h 5753325"/>
              <a:gd name="connsiteX49" fmla="*/ 5471501 w 6530408"/>
              <a:gd name="connsiteY49" fmla="*/ 3462221 h 5753325"/>
              <a:gd name="connsiteX50" fmla="*/ 5465154 w 6530408"/>
              <a:gd name="connsiteY50" fmla="*/ 3541065 h 5753325"/>
              <a:gd name="connsiteX51" fmla="*/ 5437889 w 6530408"/>
              <a:gd name="connsiteY51" fmla="*/ 3559927 h 5753325"/>
              <a:gd name="connsiteX52" fmla="*/ 5432770 w 6530408"/>
              <a:gd name="connsiteY52" fmla="*/ 3562948 h 5753325"/>
              <a:gd name="connsiteX53" fmla="*/ 5406795 w 6530408"/>
              <a:gd name="connsiteY53" fmla="*/ 3578594 h 5753325"/>
              <a:gd name="connsiteX54" fmla="*/ 5381495 w 6530408"/>
              <a:gd name="connsiteY54" fmla="*/ 3599883 h 5753325"/>
              <a:gd name="connsiteX55" fmla="*/ 5363689 w 6530408"/>
              <a:gd name="connsiteY55" fmla="*/ 3633299 h 5753325"/>
              <a:gd name="connsiteX56" fmla="*/ 5291870 w 6530408"/>
              <a:gd name="connsiteY56" fmla="*/ 3799039 h 5753325"/>
              <a:gd name="connsiteX57" fmla="*/ 5241600 w 6530408"/>
              <a:gd name="connsiteY57" fmla="*/ 3894238 h 5753325"/>
              <a:gd name="connsiteX58" fmla="*/ 5211041 w 6530408"/>
              <a:gd name="connsiteY58" fmla="*/ 3924184 h 5753325"/>
              <a:gd name="connsiteX59" fmla="*/ 5176073 w 6530408"/>
              <a:gd name="connsiteY59" fmla="*/ 3970179 h 5753325"/>
              <a:gd name="connsiteX60" fmla="*/ 5172826 w 6530408"/>
              <a:gd name="connsiteY60" fmla="*/ 3991773 h 5753325"/>
              <a:gd name="connsiteX61" fmla="*/ 5157053 w 6530408"/>
              <a:gd name="connsiteY61" fmla="*/ 3997708 h 5753325"/>
              <a:gd name="connsiteX62" fmla="*/ 5127922 w 6530408"/>
              <a:gd name="connsiteY62" fmla="*/ 4022660 h 5753325"/>
              <a:gd name="connsiteX63" fmla="*/ 5020872 w 6530408"/>
              <a:gd name="connsiteY63" fmla="*/ 4075951 h 5753325"/>
              <a:gd name="connsiteX64" fmla="*/ 4991410 w 6530408"/>
              <a:gd name="connsiteY64" fmla="*/ 4087598 h 5753325"/>
              <a:gd name="connsiteX65" fmla="*/ 4930112 w 6530408"/>
              <a:gd name="connsiteY65" fmla="*/ 4138459 h 5753325"/>
              <a:gd name="connsiteX66" fmla="*/ 4834224 w 6530408"/>
              <a:gd name="connsiteY66" fmla="*/ 4231643 h 5753325"/>
              <a:gd name="connsiteX67" fmla="*/ 4812599 w 6530408"/>
              <a:gd name="connsiteY67" fmla="*/ 4249449 h 5753325"/>
              <a:gd name="connsiteX68" fmla="*/ 4789188 w 6530408"/>
              <a:gd name="connsiteY68" fmla="*/ 4256678 h 5753325"/>
              <a:gd name="connsiteX69" fmla="*/ 4779554 w 6530408"/>
              <a:gd name="connsiteY69" fmla="*/ 4251313 h 5753325"/>
              <a:gd name="connsiteX70" fmla="*/ 4766885 w 6530408"/>
              <a:gd name="connsiteY70" fmla="*/ 4259812 h 5753325"/>
              <a:gd name="connsiteX71" fmla="*/ 4762510 w 6530408"/>
              <a:gd name="connsiteY71" fmla="*/ 4260383 h 5753325"/>
              <a:gd name="connsiteX72" fmla="*/ 4738416 w 6530408"/>
              <a:gd name="connsiteY72" fmla="*/ 4265355 h 5753325"/>
              <a:gd name="connsiteX73" fmla="*/ 4712007 w 6530408"/>
              <a:gd name="connsiteY73" fmla="*/ 4317892 h 5753325"/>
              <a:gd name="connsiteX74" fmla="*/ 4658930 w 6530408"/>
              <a:gd name="connsiteY74" fmla="*/ 4348041 h 5753325"/>
              <a:gd name="connsiteX75" fmla="*/ 4443526 w 6530408"/>
              <a:gd name="connsiteY75" fmla="*/ 4507851 h 5753325"/>
              <a:gd name="connsiteX76" fmla="*/ 4289766 w 6530408"/>
              <a:gd name="connsiteY76" fmla="*/ 4711450 h 5753325"/>
              <a:gd name="connsiteX77" fmla="*/ 4150870 w 6530408"/>
              <a:gd name="connsiteY77" fmla="*/ 4818480 h 5753325"/>
              <a:gd name="connsiteX78" fmla="*/ 4006639 w 6530408"/>
              <a:gd name="connsiteY78" fmla="*/ 4933815 h 5753325"/>
              <a:gd name="connsiteX79" fmla="*/ 3298210 w 6530408"/>
              <a:gd name="connsiteY79" fmla="*/ 5070790 h 5753325"/>
              <a:gd name="connsiteX80" fmla="*/ 2947678 w 6530408"/>
              <a:gd name="connsiteY80" fmla="*/ 5117869 h 5753325"/>
              <a:gd name="connsiteX81" fmla="*/ 2822169 w 6530408"/>
              <a:gd name="connsiteY81" fmla="*/ 5129396 h 5753325"/>
              <a:gd name="connsiteX82" fmla="*/ 2538773 w 6530408"/>
              <a:gd name="connsiteY82" fmla="*/ 5313397 h 5753325"/>
              <a:gd name="connsiteX83" fmla="*/ 2014500 w 6530408"/>
              <a:gd name="connsiteY83" fmla="*/ 5519744 h 5753325"/>
              <a:gd name="connsiteX84" fmla="*/ 1934391 w 6530408"/>
              <a:gd name="connsiteY84" fmla="*/ 5591335 h 5753325"/>
              <a:gd name="connsiteX85" fmla="*/ 1892550 w 6530408"/>
              <a:gd name="connsiteY85" fmla="*/ 5649708 h 5753325"/>
              <a:gd name="connsiteX86" fmla="*/ 1854769 w 6530408"/>
              <a:gd name="connsiteY86" fmla="*/ 5647691 h 5753325"/>
              <a:gd name="connsiteX87" fmla="*/ 1809461 w 6530408"/>
              <a:gd name="connsiteY87" fmla="*/ 5648628 h 5753325"/>
              <a:gd name="connsiteX88" fmla="*/ 1745150 w 6530408"/>
              <a:gd name="connsiteY88" fmla="*/ 5693879 h 5753325"/>
              <a:gd name="connsiteX89" fmla="*/ 1713375 w 6530408"/>
              <a:gd name="connsiteY89" fmla="*/ 5684672 h 5753325"/>
              <a:gd name="connsiteX90" fmla="*/ 1707808 w 6530408"/>
              <a:gd name="connsiteY90" fmla="*/ 5682611 h 5753325"/>
              <a:gd name="connsiteX91" fmla="*/ 1679313 w 6530408"/>
              <a:gd name="connsiteY91" fmla="*/ 5672360 h 5753325"/>
              <a:gd name="connsiteX92" fmla="*/ 1646933 w 6530408"/>
              <a:gd name="connsiteY92" fmla="*/ 5666227 h 5753325"/>
              <a:gd name="connsiteX93" fmla="*/ 1610055 w 6530408"/>
              <a:gd name="connsiteY93" fmla="*/ 5673643 h 5753325"/>
              <a:gd name="connsiteX94" fmla="*/ 1437641 w 6530408"/>
              <a:gd name="connsiteY94" fmla="*/ 5723266 h 5753325"/>
              <a:gd name="connsiteX95" fmla="*/ 1332869 w 6530408"/>
              <a:gd name="connsiteY95" fmla="*/ 5744752 h 5753325"/>
              <a:gd name="connsiteX96" fmla="*/ 1290525 w 6530408"/>
              <a:gd name="connsiteY96" fmla="*/ 5740036 h 5753325"/>
              <a:gd name="connsiteX97" fmla="*/ 1233107 w 6530408"/>
              <a:gd name="connsiteY97" fmla="*/ 5742106 h 5753325"/>
              <a:gd name="connsiteX98" fmla="*/ 1214532 w 6530408"/>
              <a:gd name="connsiteY98" fmla="*/ 5753325 h 5753325"/>
              <a:gd name="connsiteX99" fmla="*/ 1199955 w 6530408"/>
              <a:gd name="connsiteY99" fmla="*/ 5744831 h 5753325"/>
              <a:gd name="connsiteX100" fmla="*/ 1162337 w 6530408"/>
              <a:gd name="connsiteY100" fmla="*/ 5738048 h 5753325"/>
              <a:gd name="connsiteX101" fmla="*/ 1053457 w 6530408"/>
              <a:gd name="connsiteY101" fmla="*/ 5688676 h 5753325"/>
              <a:gd name="connsiteX102" fmla="*/ 1025798 w 6530408"/>
              <a:gd name="connsiteY102" fmla="*/ 5673166 h 5753325"/>
              <a:gd name="connsiteX103" fmla="*/ 947900 w 6530408"/>
              <a:gd name="connsiteY103" fmla="*/ 5657848 h 5753325"/>
              <a:gd name="connsiteX104" fmla="*/ 815627 w 6530408"/>
              <a:gd name="connsiteY104" fmla="*/ 5642557 h 5753325"/>
              <a:gd name="connsiteX105" fmla="*/ 788251 w 6530408"/>
              <a:gd name="connsiteY105" fmla="*/ 5637065 h 5753325"/>
              <a:gd name="connsiteX106" fmla="*/ 767822 w 6530408"/>
              <a:gd name="connsiteY106" fmla="*/ 5623450 h 5753325"/>
              <a:gd name="connsiteX107" fmla="*/ 765791 w 6530408"/>
              <a:gd name="connsiteY107" fmla="*/ 5612539 h 5753325"/>
              <a:gd name="connsiteX108" fmla="*/ 751230 w 6530408"/>
              <a:gd name="connsiteY108" fmla="*/ 5608092 h 5753325"/>
              <a:gd name="connsiteX109" fmla="*/ 748008 w 6530408"/>
              <a:gd name="connsiteY109" fmla="*/ 5605052 h 5753325"/>
              <a:gd name="connsiteX110" fmla="*/ 728871 w 6530408"/>
              <a:gd name="connsiteY110" fmla="*/ 5589469 h 5753325"/>
              <a:gd name="connsiteX111" fmla="*/ 671898 w 6530408"/>
              <a:gd name="connsiteY111" fmla="*/ 5602363 h 5753325"/>
              <a:gd name="connsiteX112" fmla="*/ 615065 w 6530408"/>
              <a:gd name="connsiteY112" fmla="*/ 5580257 h 5753325"/>
              <a:gd name="connsiteX113" fmla="*/ 355785 w 6530408"/>
              <a:gd name="connsiteY113" fmla="*/ 5514383 h 5753325"/>
              <a:gd name="connsiteX114" fmla="*/ 102269 w 6530408"/>
              <a:gd name="connsiteY114" fmla="*/ 5524347 h 5753325"/>
              <a:gd name="connsiteX115" fmla="*/ 13160 w 6530408"/>
              <a:gd name="connsiteY115" fmla="*/ 5514159 h 5753325"/>
              <a:gd name="connsiteX116" fmla="*/ 0 w 6530408"/>
              <a:gd name="connsiteY116" fmla="*/ 5511735 h 5753325"/>
              <a:gd name="connsiteX0" fmla="*/ 0 w 6530408"/>
              <a:gd name="connsiteY0" fmla="*/ 0 h 5753325"/>
              <a:gd name="connsiteX1" fmla="*/ 6438980 w 6530408"/>
              <a:gd name="connsiteY1" fmla="*/ 0 h 5753325"/>
              <a:gd name="connsiteX2" fmla="*/ 6439047 w 6530408"/>
              <a:gd name="connsiteY2" fmla="*/ 147 h 5753325"/>
              <a:gd name="connsiteX3" fmla="*/ 6443456 w 6530408"/>
              <a:gd name="connsiteY3" fmla="*/ 130105 h 5753325"/>
              <a:gd name="connsiteX4" fmla="*/ 6447632 w 6530408"/>
              <a:gd name="connsiteY4" fmla="*/ 170016 h 5753325"/>
              <a:gd name="connsiteX5" fmla="*/ 6465936 w 6530408"/>
              <a:gd name="connsiteY5" fmla="*/ 274847 h 5753325"/>
              <a:gd name="connsiteX6" fmla="*/ 6506836 w 6530408"/>
              <a:gd name="connsiteY6" fmla="*/ 331778 h 5753325"/>
              <a:gd name="connsiteX7" fmla="*/ 6530408 w 6530408"/>
              <a:gd name="connsiteY7" fmla="*/ 427517 h 5753325"/>
              <a:gd name="connsiteX8" fmla="*/ 6488360 w 6530408"/>
              <a:gd name="connsiteY8" fmla="*/ 535865 h 5753325"/>
              <a:gd name="connsiteX9" fmla="*/ 6492864 w 6530408"/>
              <a:gd name="connsiteY9" fmla="*/ 615799 h 5753325"/>
              <a:gd name="connsiteX10" fmla="*/ 6459988 w 6530408"/>
              <a:gd name="connsiteY10" fmla="*/ 707628 h 5753325"/>
              <a:gd name="connsiteX11" fmla="*/ 6453989 w 6530408"/>
              <a:gd name="connsiteY11" fmla="*/ 711876 h 5753325"/>
              <a:gd name="connsiteX12" fmla="*/ 6453209 w 6530408"/>
              <a:gd name="connsiteY12" fmla="*/ 719127 h 5753325"/>
              <a:gd name="connsiteX13" fmla="*/ 6457662 w 6530408"/>
              <a:gd name="connsiteY13" fmla="*/ 723331 h 5753325"/>
              <a:gd name="connsiteX14" fmla="*/ 6447445 w 6530408"/>
              <a:gd name="connsiteY14" fmla="*/ 780003 h 5753325"/>
              <a:gd name="connsiteX15" fmla="*/ 6426552 w 6530408"/>
              <a:gd name="connsiteY15" fmla="*/ 845805 h 5753325"/>
              <a:gd name="connsiteX16" fmla="*/ 6434072 w 6530408"/>
              <a:gd name="connsiteY16" fmla="*/ 910733 h 5753325"/>
              <a:gd name="connsiteX17" fmla="*/ 6432570 w 6530408"/>
              <a:gd name="connsiteY17" fmla="*/ 983394 h 5753325"/>
              <a:gd name="connsiteX18" fmla="*/ 6431878 w 6530408"/>
              <a:gd name="connsiteY18" fmla="*/ 1026728 h 5753325"/>
              <a:gd name="connsiteX19" fmla="*/ 6414269 w 6530408"/>
              <a:gd name="connsiteY19" fmla="*/ 1151111 h 5753325"/>
              <a:gd name="connsiteX20" fmla="*/ 6371722 w 6530408"/>
              <a:gd name="connsiteY20" fmla="*/ 1318080 h 5753325"/>
              <a:gd name="connsiteX21" fmla="*/ 6356023 w 6530408"/>
              <a:gd name="connsiteY21" fmla="*/ 1356227 h 5753325"/>
              <a:gd name="connsiteX22" fmla="*/ 6356157 w 6530408"/>
              <a:gd name="connsiteY22" fmla="*/ 1361967 h 5753325"/>
              <a:gd name="connsiteX23" fmla="*/ 6350613 w 6530408"/>
              <a:gd name="connsiteY23" fmla="*/ 1393569 h 5753325"/>
              <a:gd name="connsiteX24" fmla="*/ 6357062 w 6530408"/>
              <a:gd name="connsiteY24" fmla="*/ 1444071 h 5753325"/>
              <a:gd name="connsiteX25" fmla="*/ 6364832 w 6530408"/>
              <a:gd name="connsiteY25" fmla="*/ 1478763 h 5753325"/>
              <a:gd name="connsiteX26" fmla="*/ 6369745 w 6530408"/>
              <a:gd name="connsiteY26" fmla="*/ 1495680 h 5753325"/>
              <a:gd name="connsiteX27" fmla="*/ 6370898 w 6530408"/>
              <a:gd name="connsiteY27" fmla="*/ 1513331 h 5753325"/>
              <a:gd name="connsiteX28" fmla="*/ 6368801 w 6530408"/>
              <a:gd name="connsiteY28" fmla="*/ 1527414 h 5753325"/>
              <a:gd name="connsiteX29" fmla="*/ 6359177 w 6530408"/>
              <a:gd name="connsiteY29" fmla="*/ 1639513 h 5753325"/>
              <a:gd name="connsiteX30" fmla="*/ 6299489 w 6530408"/>
              <a:gd name="connsiteY30" fmla="*/ 1784860 h 5753325"/>
              <a:gd name="connsiteX31" fmla="*/ 6267878 w 6530408"/>
              <a:gd name="connsiteY31" fmla="*/ 1858572 h 5753325"/>
              <a:gd name="connsiteX32" fmla="*/ 6251146 w 6530408"/>
              <a:gd name="connsiteY32" fmla="*/ 1926167 h 5753325"/>
              <a:gd name="connsiteX33" fmla="*/ 6210686 w 6530408"/>
              <a:gd name="connsiteY33" fmla="*/ 2014834 h 5753325"/>
              <a:gd name="connsiteX34" fmla="*/ 6106652 w 6530408"/>
              <a:gd name="connsiteY34" fmla="*/ 2150572 h 5753325"/>
              <a:gd name="connsiteX35" fmla="*/ 6097813 w 6530408"/>
              <a:gd name="connsiteY35" fmla="*/ 2172208 h 5753325"/>
              <a:gd name="connsiteX36" fmla="*/ 6095990 w 6530408"/>
              <a:gd name="connsiteY36" fmla="*/ 2181185 h 5753325"/>
              <a:gd name="connsiteX37" fmla="*/ 6090126 w 6530408"/>
              <a:gd name="connsiteY37" fmla="*/ 2192533 h 5753325"/>
              <a:gd name="connsiteX38" fmla="*/ 6089503 w 6530408"/>
              <a:gd name="connsiteY38" fmla="*/ 2192543 h 5753325"/>
              <a:gd name="connsiteX39" fmla="*/ 6084946 w 6530408"/>
              <a:gd name="connsiteY39" fmla="*/ 2203694 h 5753325"/>
              <a:gd name="connsiteX40" fmla="*/ 5987861 w 6530408"/>
              <a:gd name="connsiteY40" fmla="*/ 2304868 h 5753325"/>
              <a:gd name="connsiteX41" fmla="*/ 5973439 w 6530408"/>
              <a:gd name="connsiteY41" fmla="*/ 2385635 h 5753325"/>
              <a:gd name="connsiteX42" fmla="*/ 5916727 w 6530408"/>
              <a:gd name="connsiteY42" fmla="*/ 2458777 h 5753325"/>
              <a:gd name="connsiteX43" fmla="*/ 5856524 w 6530408"/>
              <a:gd name="connsiteY43" fmla="*/ 2583281 h 5753325"/>
              <a:gd name="connsiteX44" fmla="*/ 5838091 w 6530408"/>
              <a:gd name="connsiteY44" fmla="*/ 2753474 h 5753325"/>
              <a:gd name="connsiteX45" fmla="*/ 5777471 w 6530408"/>
              <a:gd name="connsiteY45" fmla="*/ 2901570 h 5753325"/>
              <a:gd name="connsiteX46" fmla="*/ 5723992 w 6530408"/>
              <a:gd name="connsiteY46" fmla="*/ 2998752 h 5753325"/>
              <a:gd name="connsiteX47" fmla="*/ 5557886 w 6530408"/>
              <a:gd name="connsiteY47" fmla="*/ 3329735 h 5753325"/>
              <a:gd name="connsiteX48" fmla="*/ 5471501 w 6530408"/>
              <a:gd name="connsiteY48" fmla="*/ 3462221 h 5753325"/>
              <a:gd name="connsiteX49" fmla="*/ 5465154 w 6530408"/>
              <a:gd name="connsiteY49" fmla="*/ 3541065 h 5753325"/>
              <a:gd name="connsiteX50" fmla="*/ 5437889 w 6530408"/>
              <a:gd name="connsiteY50" fmla="*/ 3559927 h 5753325"/>
              <a:gd name="connsiteX51" fmla="*/ 5432770 w 6530408"/>
              <a:gd name="connsiteY51" fmla="*/ 3562948 h 5753325"/>
              <a:gd name="connsiteX52" fmla="*/ 5406795 w 6530408"/>
              <a:gd name="connsiteY52" fmla="*/ 3578594 h 5753325"/>
              <a:gd name="connsiteX53" fmla="*/ 5381495 w 6530408"/>
              <a:gd name="connsiteY53" fmla="*/ 3599883 h 5753325"/>
              <a:gd name="connsiteX54" fmla="*/ 5363689 w 6530408"/>
              <a:gd name="connsiteY54" fmla="*/ 3633299 h 5753325"/>
              <a:gd name="connsiteX55" fmla="*/ 5291870 w 6530408"/>
              <a:gd name="connsiteY55" fmla="*/ 3799039 h 5753325"/>
              <a:gd name="connsiteX56" fmla="*/ 5241600 w 6530408"/>
              <a:gd name="connsiteY56" fmla="*/ 3894238 h 5753325"/>
              <a:gd name="connsiteX57" fmla="*/ 5211041 w 6530408"/>
              <a:gd name="connsiteY57" fmla="*/ 3924184 h 5753325"/>
              <a:gd name="connsiteX58" fmla="*/ 5176073 w 6530408"/>
              <a:gd name="connsiteY58" fmla="*/ 3970179 h 5753325"/>
              <a:gd name="connsiteX59" fmla="*/ 5172826 w 6530408"/>
              <a:gd name="connsiteY59" fmla="*/ 3991773 h 5753325"/>
              <a:gd name="connsiteX60" fmla="*/ 5157053 w 6530408"/>
              <a:gd name="connsiteY60" fmla="*/ 3997708 h 5753325"/>
              <a:gd name="connsiteX61" fmla="*/ 5127922 w 6530408"/>
              <a:gd name="connsiteY61" fmla="*/ 4022660 h 5753325"/>
              <a:gd name="connsiteX62" fmla="*/ 5020872 w 6530408"/>
              <a:gd name="connsiteY62" fmla="*/ 4075951 h 5753325"/>
              <a:gd name="connsiteX63" fmla="*/ 4991410 w 6530408"/>
              <a:gd name="connsiteY63" fmla="*/ 4087598 h 5753325"/>
              <a:gd name="connsiteX64" fmla="*/ 4930112 w 6530408"/>
              <a:gd name="connsiteY64" fmla="*/ 4138459 h 5753325"/>
              <a:gd name="connsiteX65" fmla="*/ 4834224 w 6530408"/>
              <a:gd name="connsiteY65" fmla="*/ 4231643 h 5753325"/>
              <a:gd name="connsiteX66" fmla="*/ 4812599 w 6530408"/>
              <a:gd name="connsiteY66" fmla="*/ 4249449 h 5753325"/>
              <a:gd name="connsiteX67" fmla="*/ 4789188 w 6530408"/>
              <a:gd name="connsiteY67" fmla="*/ 4256678 h 5753325"/>
              <a:gd name="connsiteX68" fmla="*/ 4779554 w 6530408"/>
              <a:gd name="connsiteY68" fmla="*/ 4251313 h 5753325"/>
              <a:gd name="connsiteX69" fmla="*/ 4766885 w 6530408"/>
              <a:gd name="connsiteY69" fmla="*/ 4259812 h 5753325"/>
              <a:gd name="connsiteX70" fmla="*/ 4762510 w 6530408"/>
              <a:gd name="connsiteY70" fmla="*/ 4260383 h 5753325"/>
              <a:gd name="connsiteX71" fmla="*/ 4738416 w 6530408"/>
              <a:gd name="connsiteY71" fmla="*/ 4265355 h 5753325"/>
              <a:gd name="connsiteX72" fmla="*/ 4712007 w 6530408"/>
              <a:gd name="connsiteY72" fmla="*/ 4317892 h 5753325"/>
              <a:gd name="connsiteX73" fmla="*/ 4658930 w 6530408"/>
              <a:gd name="connsiteY73" fmla="*/ 4348041 h 5753325"/>
              <a:gd name="connsiteX74" fmla="*/ 4443526 w 6530408"/>
              <a:gd name="connsiteY74" fmla="*/ 4507851 h 5753325"/>
              <a:gd name="connsiteX75" fmla="*/ 4289766 w 6530408"/>
              <a:gd name="connsiteY75" fmla="*/ 4711450 h 5753325"/>
              <a:gd name="connsiteX76" fmla="*/ 4150870 w 6530408"/>
              <a:gd name="connsiteY76" fmla="*/ 4818480 h 5753325"/>
              <a:gd name="connsiteX77" fmla="*/ 4006639 w 6530408"/>
              <a:gd name="connsiteY77" fmla="*/ 4933815 h 5753325"/>
              <a:gd name="connsiteX78" fmla="*/ 3298210 w 6530408"/>
              <a:gd name="connsiteY78" fmla="*/ 5070790 h 5753325"/>
              <a:gd name="connsiteX79" fmla="*/ 2947678 w 6530408"/>
              <a:gd name="connsiteY79" fmla="*/ 5117869 h 5753325"/>
              <a:gd name="connsiteX80" fmla="*/ 2822169 w 6530408"/>
              <a:gd name="connsiteY80" fmla="*/ 5129396 h 5753325"/>
              <a:gd name="connsiteX81" fmla="*/ 2538773 w 6530408"/>
              <a:gd name="connsiteY81" fmla="*/ 5313397 h 5753325"/>
              <a:gd name="connsiteX82" fmla="*/ 2014500 w 6530408"/>
              <a:gd name="connsiteY82" fmla="*/ 5519744 h 5753325"/>
              <a:gd name="connsiteX83" fmla="*/ 1934391 w 6530408"/>
              <a:gd name="connsiteY83" fmla="*/ 5591335 h 5753325"/>
              <a:gd name="connsiteX84" fmla="*/ 1892550 w 6530408"/>
              <a:gd name="connsiteY84" fmla="*/ 5649708 h 5753325"/>
              <a:gd name="connsiteX85" fmla="*/ 1854769 w 6530408"/>
              <a:gd name="connsiteY85" fmla="*/ 5647691 h 5753325"/>
              <a:gd name="connsiteX86" fmla="*/ 1809461 w 6530408"/>
              <a:gd name="connsiteY86" fmla="*/ 5648628 h 5753325"/>
              <a:gd name="connsiteX87" fmla="*/ 1745150 w 6530408"/>
              <a:gd name="connsiteY87" fmla="*/ 5693879 h 5753325"/>
              <a:gd name="connsiteX88" fmla="*/ 1713375 w 6530408"/>
              <a:gd name="connsiteY88" fmla="*/ 5684672 h 5753325"/>
              <a:gd name="connsiteX89" fmla="*/ 1707808 w 6530408"/>
              <a:gd name="connsiteY89" fmla="*/ 5682611 h 5753325"/>
              <a:gd name="connsiteX90" fmla="*/ 1679313 w 6530408"/>
              <a:gd name="connsiteY90" fmla="*/ 5672360 h 5753325"/>
              <a:gd name="connsiteX91" fmla="*/ 1646933 w 6530408"/>
              <a:gd name="connsiteY91" fmla="*/ 5666227 h 5753325"/>
              <a:gd name="connsiteX92" fmla="*/ 1610055 w 6530408"/>
              <a:gd name="connsiteY92" fmla="*/ 5673643 h 5753325"/>
              <a:gd name="connsiteX93" fmla="*/ 1437641 w 6530408"/>
              <a:gd name="connsiteY93" fmla="*/ 5723266 h 5753325"/>
              <a:gd name="connsiteX94" fmla="*/ 1332869 w 6530408"/>
              <a:gd name="connsiteY94" fmla="*/ 5744752 h 5753325"/>
              <a:gd name="connsiteX95" fmla="*/ 1290525 w 6530408"/>
              <a:gd name="connsiteY95" fmla="*/ 5740036 h 5753325"/>
              <a:gd name="connsiteX96" fmla="*/ 1233107 w 6530408"/>
              <a:gd name="connsiteY96" fmla="*/ 5742106 h 5753325"/>
              <a:gd name="connsiteX97" fmla="*/ 1214532 w 6530408"/>
              <a:gd name="connsiteY97" fmla="*/ 5753325 h 5753325"/>
              <a:gd name="connsiteX98" fmla="*/ 1199955 w 6530408"/>
              <a:gd name="connsiteY98" fmla="*/ 5744831 h 5753325"/>
              <a:gd name="connsiteX99" fmla="*/ 1162337 w 6530408"/>
              <a:gd name="connsiteY99" fmla="*/ 5738048 h 5753325"/>
              <a:gd name="connsiteX100" fmla="*/ 1053457 w 6530408"/>
              <a:gd name="connsiteY100" fmla="*/ 5688676 h 5753325"/>
              <a:gd name="connsiteX101" fmla="*/ 1025798 w 6530408"/>
              <a:gd name="connsiteY101" fmla="*/ 5673166 h 5753325"/>
              <a:gd name="connsiteX102" fmla="*/ 947900 w 6530408"/>
              <a:gd name="connsiteY102" fmla="*/ 5657848 h 5753325"/>
              <a:gd name="connsiteX103" fmla="*/ 815627 w 6530408"/>
              <a:gd name="connsiteY103" fmla="*/ 5642557 h 5753325"/>
              <a:gd name="connsiteX104" fmla="*/ 788251 w 6530408"/>
              <a:gd name="connsiteY104" fmla="*/ 5637065 h 5753325"/>
              <a:gd name="connsiteX105" fmla="*/ 767822 w 6530408"/>
              <a:gd name="connsiteY105" fmla="*/ 5623450 h 5753325"/>
              <a:gd name="connsiteX106" fmla="*/ 765791 w 6530408"/>
              <a:gd name="connsiteY106" fmla="*/ 5612539 h 5753325"/>
              <a:gd name="connsiteX107" fmla="*/ 751230 w 6530408"/>
              <a:gd name="connsiteY107" fmla="*/ 5608092 h 5753325"/>
              <a:gd name="connsiteX108" fmla="*/ 748008 w 6530408"/>
              <a:gd name="connsiteY108" fmla="*/ 5605052 h 5753325"/>
              <a:gd name="connsiteX109" fmla="*/ 728871 w 6530408"/>
              <a:gd name="connsiteY109" fmla="*/ 5589469 h 5753325"/>
              <a:gd name="connsiteX110" fmla="*/ 671898 w 6530408"/>
              <a:gd name="connsiteY110" fmla="*/ 5602363 h 5753325"/>
              <a:gd name="connsiteX111" fmla="*/ 615065 w 6530408"/>
              <a:gd name="connsiteY111" fmla="*/ 5580257 h 5753325"/>
              <a:gd name="connsiteX112" fmla="*/ 355785 w 6530408"/>
              <a:gd name="connsiteY112" fmla="*/ 5514383 h 5753325"/>
              <a:gd name="connsiteX113" fmla="*/ 102269 w 6530408"/>
              <a:gd name="connsiteY113" fmla="*/ 5524347 h 5753325"/>
              <a:gd name="connsiteX114" fmla="*/ 13160 w 6530408"/>
              <a:gd name="connsiteY114" fmla="*/ 5514159 h 5753325"/>
              <a:gd name="connsiteX115" fmla="*/ 0 w 6530408"/>
              <a:gd name="connsiteY115" fmla="*/ 5511735 h 5753325"/>
              <a:gd name="connsiteX116" fmla="*/ 0 w 6530408"/>
              <a:gd name="connsiteY116" fmla="*/ 0 h 5753325"/>
              <a:gd name="connsiteX0" fmla="*/ 0 w 6506836"/>
              <a:gd name="connsiteY0" fmla="*/ 0 h 5753325"/>
              <a:gd name="connsiteX1" fmla="*/ 6438980 w 6506836"/>
              <a:gd name="connsiteY1" fmla="*/ 0 h 5753325"/>
              <a:gd name="connsiteX2" fmla="*/ 6439047 w 6506836"/>
              <a:gd name="connsiteY2" fmla="*/ 147 h 5753325"/>
              <a:gd name="connsiteX3" fmla="*/ 6443456 w 6506836"/>
              <a:gd name="connsiteY3" fmla="*/ 130105 h 5753325"/>
              <a:gd name="connsiteX4" fmla="*/ 6447632 w 6506836"/>
              <a:gd name="connsiteY4" fmla="*/ 170016 h 5753325"/>
              <a:gd name="connsiteX5" fmla="*/ 6465936 w 6506836"/>
              <a:gd name="connsiteY5" fmla="*/ 274847 h 5753325"/>
              <a:gd name="connsiteX6" fmla="*/ 6506836 w 6506836"/>
              <a:gd name="connsiteY6" fmla="*/ 331778 h 5753325"/>
              <a:gd name="connsiteX7" fmla="*/ 6488360 w 6506836"/>
              <a:gd name="connsiteY7" fmla="*/ 535865 h 5753325"/>
              <a:gd name="connsiteX8" fmla="*/ 6492864 w 6506836"/>
              <a:gd name="connsiteY8" fmla="*/ 615799 h 5753325"/>
              <a:gd name="connsiteX9" fmla="*/ 6459988 w 6506836"/>
              <a:gd name="connsiteY9" fmla="*/ 707628 h 5753325"/>
              <a:gd name="connsiteX10" fmla="*/ 6453989 w 6506836"/>
              <a:gd name="connsiteY10" fmla="*/ 711876 h 5753325"/>
              <a:gd name="connsiteX11" fmla="*/ 6453209 w 6506836"/>
              <a:gd name="connsiteY11" fmla="*/ 719127 h 5753325"/>
              <a:gd name="connsiteX12" fmla="*/ 6457662 w 6506836"/>
              <a:gd name="connsiteY12" fmla="*/ 723331 h 5753325"/>
              <a:gd name="connsiteX13" fmla="*/ 6447445 w 6506836"/>
              <a:gd name="connsiteY13" fmla="*/ 780003 h 5753325"/>
              <a:gd name="connsiteX14" fmla="*/ 6426552 w 6506836"/>
              <a:gd name="connsiteY14" fmla="*/ 845805 h 5753325"/>
              <a:gd name="connsiteX15" fmla="*/ 6434072 w 6506836"/>
              <a:gd name="connsiteY15" fmla="*/ 910733 h 5753325"/>
              <a:gd name="connsiteX16" fmla="*/ 6432570 w 6506836"/>
              <a:gd name="connsiteY16" fmla="*/ 983394 h 5753325"/>
              <a:gd name="connsiteX17" fmla="*/ 6431878 w 6506836"/>
              <a:gd name="connsiteY17" fmla="*/ 1026728 h 5753325"/>
              <a:gd name="connsiteX18" fmla="*/ 6414269 w 6506836"/>
              <a:gd name="connsiteY18" fmla="*/ 1151111 h 5753325"/>
              <a:gd name="connsiteX19" fmla="*/ 6371722 w 6506836"/>
              <a:gd name="connsiteY19" fmla="*/ 1318080 h 5753325"/>
              <a:gd name="connsiteX20" fmla="*/ 6356023 w 6506836"/>
              <a:gd name="connsiteY20" fmla="*/ 1356227 h 5753325"/>
              <a:gd name="connsiteX21" fmla="*/ 6356157 w 6506836"/>
              <a:gd name="connsiteY21" fmla="*/ 1361967 h 5753325"/>
              <a:gd name="connsiteX22" fmla="*/ 6350613 w 6506836"/>
              <a:gd name="connsiteY22" fmla="*/ 1393569 h 5753325"/>
              <a:gd name="connsiteX23" fmla="*/ 6357062 w 6506836"/>
              <a:gd name="connsiteY23" fmla="*/ 1444071 h 5753325"/>
              <a:gd name="connsiteX24" fmla="*/ 6364832 w 6506836"/>
              <a:gd name="connsiteY24" fmla="*/ 1478763 h 5753325"/>
              <a:gd name="connsiteX25" fmla="*/ 6369745 w 6506836"/>
              <a:gd name="connsiteY25" fmla="*/ 1495680 h 5753325"/>
              <a:gd name="connsiteX26" fmla="*/ 6370898 w 6506836"/>
              <a:gd name="connsiteY26" fmla="*/ 1513331 h 5753325"/>
              <a:gd name="connsiteX27" fmla="*/ 6368801 w 6506836"/>
              <a:gd name="connsiteY27" fmla="*/ 1527414 h 5753325"/>
              <a:gd name="connsiteX28" fmla="*/ 6359177 w 6506836"/>
              <a:gd name="connsiteY28" fmla="*/ 1639513 h 5753325"/>
              <a:gd name="connsiteX29" fmla="*/ 6299489 w 6506836"/>
              <a:gd name="connsiteY29" fmla="*/ 1784860 h 5753325"/>
              <a:gd name="connsiteX30" fmla="*/ 6267878 w 6506836"/>
              <a:gd name="connsiteY30" fmla="*/ 1858572 h 5753325"/>
              <a:gd name="connsiteX31" fmla="*/ 6251146 w 6506836"/>
              <a:gd name="connsiteY31" fmla="*/ 1926167 h 5753325"/>
              <a:gd name="connsiteX32" fmla="*/ 6210686 w 6506836"/>
              <a:gd name="connsiteY32" fmla="*/ 2014834 h 5753325"/>
              <a:gd name="connsiteX33" fmla="*/ 6106652 w 6506836"/>
              <a:gd name="connsiteY33" fmla="*/ 2150572 h 5753325"/>
              <a:gd name="connsiteX34" fmla="*/ 6097813 w 6506836"/>
              <a:gd name="connsiteY34" fmla="*/ 2172208 h 5753325"/>
              <a:gd name="connsiteX35" fmla="*/ 6095990 w 6506836"/>
              <a:gd name="connsiteY35" fmla="*/ 2181185 h 5753325"/>
              <a:gd name="connsiteX36" fmla="*/ 6090126 w 6506836"/>
              <a:gd name="connsiteY36" fmla="*/ 2192533 h 5753325"/>
              <a:gd name="connsiteX37" fmla="*/ 6089503 w 6506836"/>
              <a:gd name="connsiteY37" fmla="*/ 2192543 h 5753325"/>
              <a:gd name="connsiteX38" fmla="*/ 6084946 w 6506836"/>
              <a:gd name="connsiteY38" fmla="*/ 2203694 h 5753325"/>
              <a:gd name="connsiteX39" fmla="*/ 5987861 w 6506836"/>
              <a:gd name="connsiteY39" fmla="*/ 2304868 h 5753325"/>
              <a:gd name="connsiteX40" fmla="*/ 5973439 w 6506836"/>
              <a:gd name="connsiteY40" fmla="*/ 2385635 h 5753325"/>
              <a:gd name="connsiteX41" fmla="*/ 5916727 w 6506836"/>
              <a:gd name="connsiteY41" fmla="*/ 2458777 h 5753325"/>
              <a:gd name="connsiteX42" fmla="*/ 5856524 w 6506836"/>
              <a:gd name="connsiteY42" fmla="*/ 2583281 h 5753325"/>
              <a:gd name="connsiteX43" fmla="*/ 5838091 w 6506836"/>
              <a:gd name="connsiteY43" fmla="*/ 2753474 h 5753325"/>
              <a:gd name="connsiteX44" fmla="*/ 5777471 w 6506836"/>
              <a:gd name="connsiteY44" fmla="*/ 2901570 h 5753325"/>
              <a:gd name="connsiteX45" fmla="*/ 5723992 w 6506836"/>
              <a:gd name="connsiteY45" fmla="*/ 2998752 h 5753325"/>
              <a:gd name="connsiteX46" fmla="*/ 5557886 w 6506836"/>
              <a:gd name="connsiteY46" fmla="*/ 3329735 h 5753325"/>
              <a:gd name="connsiteX47" fmla="*/ 5471501 w 6506836"/>
              <a:gd name="connsiteY47" fmla="*/ 3462221 h 5753325"/>
              <a:gd name="connsiteX48" fmla="*/ 5465154 w 6506836"/>
              <a:gd name="connsiteY48" fmla="*/ 3541065 h 5753325"/>
              <a:gd name="connsiteX49" fmla="*/ 5437889 w 6506836"/>
              <a:gd name="connsiteY49" fmla="*/ 3559927 h 5753325"/>
              <a:gd name="connsiteX50" fmla="*/ 5432770 w 6506836"/>
              <a:gd name="connsiteY50" fmla="*/ 3562948 h 5753325"/>
              <a:gd name="connsiteX51" fmla="*/ 5406795 w 6506836"/>
              <a:gd name="connsiteY51" fmla="*/ 3578594 h 5753325"/>
              <a:gd name="connsiteX52" fmla="*/ 5381495 w 6506836"/>
              <a:gd name="connsiteY52" fmla="*/ 3599883 h 5753325"/>
              <a:gd name="connsiteX53" fmla="*/ 5363689 w 6506836"/>
              <a:gd name="connsiteY53" fmla="*/ 3633299 h 5753325"/>
              <a:gd name="connsiteX54" fmla="*/ 5291870 w 6506836"/>
              <a:gd name="connsiteY54" fmla="*/ 3799039 h 5753325"/>
              <a:gd name="connsiteX55" fmla="*/ 5241600 w 6506836"/>
              <a:gd name="connsiteY55" fmla="*/ 3894238 h 5753325"/>
              <a:gd name="connsiteX56" fmla="*/ 5211041 w 6506836"/>
              <a:gd name="connsiteY56" fmla="*/ 3924184 h 5753325"/>
              <a:gd name="connsiteX57" fmla="*/ 5176073 w 6506836"/>
              <a:gd name="connsiteY57" fmla="*/ 3970179 h 5753325"/>
              <a:gd name="connsiteX58" fmla="*/ 5172826 w 6506836"/>
              <a:gd name="connsiteY58" fmla="*/ 3991773 h 5753325"/>
              <a:gd name="connsiteX59" fmla="*/ 5157053 w 6506836"/>
              <a:gd name="connsiteY59" fmla="*/ 3997708 h 5753325"/>
              <a:gd name="connsiteX60" fmla="*/ 5127922 w 6506836"/>
              <a:gd name="connsiteY60" fmla="*/ 4022660 h 5753325"/>
              <a:gd name="connsiteX61" fmla="*/ 5020872 w 6506836"/>
              <a:gd name="connsiteY61" fmla="*/ 4075951 h 5753325"/>
              <a:gd name="connsiteX62" fmla="*/ 4991410 w 6506836"/>
              <a:gd name="connsiteY62" fmla="*/ 4087598 h 5753325"/>
              <a:gd name="connsiteX63" fmla="*/ 4930112 w 6506836"/>
              <a:gd name="connsiteY63" fmla="*/ 4138459 h 5753325"/>
              <a:gd name="connsiteX64" fmla="*/ 4834224 w 6506836"/>
              <a:gd name="connsiteY64" fmla="*/ 4231643 h 5753325"/>
              <a:gd name="connsiteX65" fmla="*/ 4812599 w 6506836"/>
              <a:gd name="connsiteY65" fmla="*/ 4249449 h 5753325"/>
              <a:gd name="connsiteX66" fmla="*/ 4789188 w 6506836"/>
              <a:gd name="connsiteY66" fmla="*/ 4256678 h 5753325"/>
              <a:gd name="connsiteX67" fmla="*/ 4779554 w 6506836"/>
              <a:gd name="connsiteY67" fmla="*/ 4251313 h 5753325"/>
              <a:gd name="connsiteX68" fmla="*/ 4766885 w 6506836"/>
              <a:gd name="connsiteY68" fmla="*/ 4259812 h 5753325"/>
              <a:gd name="connsiteX69" fmla="*/ 4762510 w 6506836"/>
              <a:gd name="connsiteY69" fmla="*/ 4260383 h 5753325"/>
              <a:gd name="connsiteX70" fmla="*/ 4738416 w 6506836"/>
              <a:gd name="connsiteY70" fmla="*/ 4265355 h 5753325"/>
              <a:gd name="connsiteX71" fmla="*/ 4712007 w 6506836"/>
              <a:gd name="connsiteY71" fmla="*/ 4317892 h 5753325"/>
              <a:gd name="connsiteX72" fmla="*/ 4658930 w 6506836"/>
              <a:gd name="connsiteY72" fmla="*/ 4348041 h 5753325"/>
              <a:gd name="connsiteX73" fmla="*/ 4443526 w 6506836"/>
              <a:gd name="connsiteY73" fmla="*/ 4507851 h 5753325"/>
              <a:gd name="connsiteX74" fmla="*/ 4289766 w 6506836"/>
              <a:gd name="connsiteY74" fmla="*/ 4711450 h 5753325"/>
              <a:gd name="connsiteX75" fmla="*/ 4150870 w 6506836"/>
              <a:gd name="connsiteY75" fmla="*/ 4818480 h 5753325"/>
              <a:gd name="connsiteX76" fmla="*/ 4006639 w 6506836"/>
              <a:gd name="connsiteY76" fmla="*/ 4933815 h 5753325"/>
              <a:gd name="connsiteX77" fmla="*/ 3298210 w 6506836"/>
              <a:gd name="connsiteY77" fmla="*/ 5070790 h 5753325"/>
              <a:gd name="connsiteX78" fmla="*/ 2947678 w 6506836"/>
              <a:gd name="connsiteY78" fmla="*/ 5117869 h 5753325"/>
              <a:gd name="connsiteX79" fmla="*/ 2822169 w 6506836"/>
              <a:gd name="connsiteY79" fmla="*/ 5129396 h 5753325"/>
              <a:gd name="connsiteX80" fmla="*/ 2538773 w 6506836"/>
              <a:gd name="connsiteY80" fmla="*/ 5313397 h 5753325"/>
              <a:gd name="connsiteX81" fmla="*/ 2014500 w 6506836"/>
              <a:gd name="connsiteY81" fmla="*/ 5519744 h 5753325"/>
              <a:gd name="connsiteX82" fmla="*/ 1934391 w 6506836"/>
              <a:gd name="connsiteY82" fmla="*/ 5591335 h 5753325"/>
              <a:gd name="connsiteX83" fmla="*/ 1892550 w 6506836"/>
              <a:gd name="connsiteY83" fmla="*/ 5649708 h 5753325"/>
              <a:gd name="connsiteX84" fmla="*/ 1854769 w 6506836"/>
              <a:gd name="connsiteY84" fmla="*/ 5647691 h 5753325"/>
              <a:gd name="connsiteX85" fmla="*/ 1809461 w 6506836"/>
              <a:gd name="connsiteY85" fmla="*/ 5648628 h 5753325"/>
              <a:gd name="connsiteX86" fmla="*/ 1745150 w 6506836"/>
              <a:gd name="connsiteY86" fmla="*/ 5693879 h 5753325"/>
              <a:gd name="connsiteX87" fmla="*/ 1713375 w 6506836"/>
              <a:gd name="connsiteY87" fmla="*/ 5684672 h 5753325"/>
              <a:gd name="connsiteX88" fmla="*/ 1707808 w 6506836"/>
              <a:gd name="connsiteY88" fmla="*/ 5682611 h 5753325"/>
              <a:gd name="connsiteX89" fmla="*/ 1679313 w 6506836"/>
              <a:gd name="connsiteY89" fmla="*/ 5672360 h 5753325"/>
              <a:gd name="connsiteX90" fmla="*/ 1646933 w 6506836"/>
              <a:gd name="connsiteY90" fmla="*/ 5666227 h 5753325"/>
              <a:gd name="connsiteX91" fmla="*/ 1610055 w 6506836"/>
              <a:gd name="connsiteY91" fmla="*/ 5673643 h 5753325"/>
              <a:gd name="connsiteX92" fmla="*/ 1437641 w 6506836"/>
              <a:gd name="connsiteY92" fmla="*/ 5723266 h 5753325"/>
              <a:gd name="connsiteX93" fmla="*/ 1332869 w 6506836"/>
              <a:gd name="connsiteY93" fmla="*/ 5744752 h 5753325"/>
              <a:gd name="connsiteX94" fmla="*/ 1290525 w 6506836"/>
              <a:gd name="connsiteY94" fmla="*/ 5740036 h 5753325"/>
              <a:gd name="connsiteX95" fmla="*/ 1233107 w 6506836"/>
              <a:gd name="connsiteY95" fmla="*/ 5742106 h 5753325"/>
              <a:gd name="connsiteX96" fmla="*/ 1214532 w 6506836"/>
              <a:gd name="connsiteY96" fmla="*/ 5753325 h 5753325"/>
              <a:gd name="connsiteX97" fmla="*/ 1199955 w 6506836"/>
              <a:gd name="connsiteY97" fmla="*/ 5744831 h 5753325"/>
              <a:gd name="connsiteX98" fmla="*/ 1162337 w 6506836"/>
              <a:gd name="connsiteY98" fmla="*/ 5738048 h 5753325"/>
              <a:gd name="connsiteX99" fmla="*/ 1053457 w 6506836"/>
              <a:gd name="connsiteY99" fmla="*/ 5688676 h 5753325"/>
              <a:gd name="connsiteX100" fmla="*/ 1025798 w 6506836"/>
              <a:gd name="connsiteY100" fmla="*/ 5673166 h 5753325"/>
              <a:gd name="connsiteX101" fmla="*/ 947900 w 6506836"/>
              <a:gd name="connsiteY101" fmla="*/ 5657848 h 5753325"/>
              <a:gd name="connsiteX102" fmla="*/ 815627 w 6506836"/>
              <a:gd name="connsiteY102" fmla="*/ 5642557 h 5753325"/>
              <a:gd name="connsiteX103" fmla="*/ 788251 w 6506836"/>
              <a:gd name="connsiteY103" fmla="*/ 5637065 h 5753325"/>
              <a:gd name="connsiteX104" fmla="*/ 767822 w 6506836"/>
              <a:gd name="connsiteY104" fmla="*/ 5623450 h 5753325"/>
              <a:gd name="connsiteX105" fmla="*/ 765791 w 6506836"/>
              <a:gd name="connsiteY105" fmla="*/ 5612539 h 5753325"/>
              <a:gd name="connsiteX106" fmla="*/ 751230 w 6506836"/>
              <a:gd name="connsiteY106" fmla="*/ 5608092 h 5753325"/>
              <a:gd name="connsiteX107" fmla="*/ 748008 w 6506836"/>
              <a:gd name="connsiteY107" fmla="*/ 5605052 h 5753325"/>
              <a:gd name="connsiteX108" fmla="*/ 728871 w 6506836"/>
              <a:gd name="connsiteY108" fmla="*/ 5589469 h 5753325"/>
              <a:gd name="connsiteX109" fmla="*/ 671898 w 6506836"/>
              <a:gd name="connsiteY109" fmla="*/ 5602363 h 5753325"/>
              <a:gd name="connsiteX110" fmla="*/ 615065 w 6506836"/>
              <a:gd name="connsiteY110" fmla="*/ 5580257 h 5753325"/>
              <a:gd name="connsiteX111" fmla="*/ 355785 w 6506836"/>
              <a:gd name="connsiteY111" fmla="*/ 5514383 h 5753325"/>
              <a:gd name="connsiteX112" fmla="*/ 102269 w 6506836"/>
              <a:gd name="connsiteY112" fmla="*/ 5524347 h 5753325"/>
              <a:gd name="connsiteX113" fmla="*/ 13160 w 6506836"/>
              <a:gd name="connsiteY113" fmla="*/ 5514159 h 5753325"/>
              <a:gd name="connsiteX114" fmla="*/ 0 w 6506836"/>
              <a:gd name="connsiteY114" fmla="*/ 5511735 h 5753325"/>
              <a:gd name="connsiteX115" fmla="*/ 0 w 6506836"/>
              <a:gd name="connsiteY115" fmla="*/ 0 h 5753325"/>
              <a:gd name="connsiteX0" fmla="*/ 0 w 6492864"/>
              <a:gd name="connsiteY0" fmla="*/ 0 h 5753325"/>
              <a:gd name="connsiteX1" fmla="*/ 6438980 w 6492864"/>
              <a:gd name="connsiteY1" fmla="*/ 0 h 5753325"/>
              <a:gd name="connsiteX2" fmla="*/ 6439047 w 6492864"/>
              <a:gd name="connsiteY2" fmla="*/ 147 h 5753325"/>
              <a:gd name="connsiteX3" fmla="*/ 6443456 w 6492864"/>
              <a:gd name="connsiteY3" fmla="*/ 130105 h 5753325"/>
              <a:gd name="connsiteX4" fmla="*/ 6447632 w 6492864"/>
              <a:gd name="connsiteY4" fmla="*/ 170016 h 5753325"/>
              <a:gd name="connsiteX5" fmla="*/ 6465936 w 6492864"/>
              <a:gd name="connsiteY5" fmla="*/ 274847 h 5753325"/>
              <a:gd name="connsiteX6" fmla="*/ 6488360 w 6492864"/>
              <a:gd name="connsiteY6" fmla="*/ 535865 h 5753325"/>
              <a:gd name="connsiteX7" fmla="*/ 6492864 w 6492864"/>
              <a:gd name="connsiteY7" fmla="*/ 615799 h 5753325"/>
              <a:gd name="connsiteX8" fmla="*/ 6459988 w 6492864"/>
              <a:gd name="connsiteY8" fmla="*/ 707628 h 5753325"/>
              <a:gd name="connsiteX9" fmla="*/ 6453989 w 6492864"/>
              <a:gd name="connsiteY9" fmla="*/ 711876 h 5753325"/>
              <a:gd name="connsiteX10" fmla="*/ 6453209 w 6492864"/>
              <a:gd name="connsiteY10" fmla="*/ 719127 h 5753325"/>
              <a:gd name="connsiteX11" fmla="*/ 6457662 w 6492864"/>
              <a:gd name="connsiteY11" fmla="*/ 723331 h 5753325"/>
              <a:gd name="connsiteX12" fmla="*/ 6447445 w 6492864"/>
              <a:gd name="connsiteY12" fmla="*/ 780003 h 5753325"/>
              <a:gd name="connsiteX13" fmla="*/ 6426552 w 6492864"/>
              <a:gd name="connsiteY13" fmla="*/ 845805 h 5753325"/>
              <a:gd name="connsiteX14" fmla="*/ 6434072 w 6492864"/>
              <a:gd name="connsiteY14" fmla="*/ 910733 h 5753325"/>
              <a:gd name="connsiteX15" fmla="*/ 6432570 w 6492864"/>
              <a:gd name="connsiteY15" fmla="*/ 983394 h 5753325"/>
              <a:gd name="connsiteX16" fmla="*/ 6431878 w 6492864"/>
              <a:gd name="connsiteY16" fmla="*/ 1026728 h 5753325"/>
              <a:gd name="connsiteX17" fmla="*/ 6414269 w 6492864"/>
              <a:gd name="connsiteY17" fmla="*/ 1151111 h 5753325"/>
              <a:gd name="connsiteX18" fmla="*/ 6371722 w 6492864"/>
              <a:gd name="connsiteY18" fmla="*/ 1318080 h 5753325"/>
              <a:gd name="connsiteX19" fmla="*/ 6356023 w 6492864"/>
              <a:gd name="connsiteY19" fmla="*/ 1356227 h 5753325"/>
              <a:gd name="connsiteX20" fmla="*/ 6356157 w 6492864"/>
              <a:gd name="connsiteY20" fmla="*/ 1361967 h 5753325"/>
              <a:gd name="connsiteX21" fmla="*/ 6350613 w 6492864"/>
              <a:gd name="connsiteY21" fmla="*/ 1393569 h 5753325"/>
              <a:gd name="connsiteX22" fmla="*/ 6357062 w 6492864"/>
              <a:gd name="connsiteY22" fmla="*/ 1444071 h 5753325"/>
              <a:gd name="connsiteX23" fmla="*/ 6364832 w 6492864"/>
              <a:gd name="connsiteY23" fmla="*/ 1478763 h 5753325"/>
              <a:gd name="connsiteX24" fmla="*/ 6369745 w 6492864"/>
              <a:gd name="connsiteY24" fmla="*/ 1495680 h 5753325"/>
              <a:gd name="connsiteX25" fmla="*/ 6370898 w 6492864"/>
              <a:gd name="connsiteY25" fmla="*/ 1513331 h 5753325"/>
              <a:gd name="connsiteX26" fmla="*/ 6368801 w 6492864"/>
              <a:gd name="connsiteY26" fmla="*/ 1527414 h 5753325"/>
              <a:gd name="connsiteX27" fmla="*/ 6359177 w 6492864"/>
              <a:gd name="connsiteY27" fmla="*/ 1639513 h 5753325"/>
              <a:gd name="connsiteX28" fmla="*/ 6299489 w 6492864"/>
              <a:gd name="connsiteY28" fmla="*/ 1784860 h 5753325"/>
              <a:gd name="connsiteX29" fmla="*/ 6267878 w 6492864"/>
              <a:gd name="connsiteY29" fmla="*/ 1858572 h 5753325"/>
              <a:gd name="connsiteX30" fmla="*/ 6251146 w 6492864"/>
              <a:gd name="connsiteY30" fmla="*/ 1926167 h 5753325"/>
              <a:gd name="connsiteX31" fmla="*/ 6210686 w 6492864"/>
              <a:gd name="connsiteY31" fmla="*/ 2014834 h 5753325"/>
              <a:gd name="connsiteX32" fmla="*/ 6106652 w 6492864"/>
              <a:gd name="connsiteY32" fmla="*/ 2150572 h 5753325"/>
              <a:gd name="connsiteX33" fmla="*/ 6097813 w 6492864"/>
              <a:gd name="connsiteY33" fmla="*/ 2172208 h 5753325"/>
              <a:gd name="connsiteX34" fmla="*/ 6095990 w 6492864"/>
              <a:gd name="connsiteY34" fmla="*/ 2181185 h 5753325"/>
              <a:gd name="connsiteX35" fmla="*/ 6090126 w 6492864"/>
              <a:gd name="connsiteY35" fmla="*/ 2192533 h 5753325"/>
              <a:gd name="connsiteX36" fmla="*/ 6089503 w 6492864"/>
              <a:gd name="connsiteY36" fmla="*/ 2192543 h 5753325"/>
              <a:gd name="connsiteX37" fmla="*/ 6084946 w 6492864"/>
              <a:gd name="connsiteY37" fmla="*/ 2203694 h 5753325"/>
              <a:gd name="connsiteX38" fmla="*/ 5987861 w 6492864"/>
              <a:gd name="connsiteY38" fmla="*/ 2304868 h 5753325"/>
              <a:gd name="connsiteX39" fmla="*/ 5973439 w 6492864"/>
              <a:gd name="connsiteY39" fmla="*/ 2385635 h 5753325"/>
              <a:gd name="connsiteX40" fmla="*/ 5916727 w 6492864"/>
              <a:gd name="connsiteY40" fmla="*/ 2458777 h 5753325"/>
              <a:gd name="connsiteX41" fmla="*/ 5856524 w 6492864"/>
              <a:gd name="connsiteY41" fmla="*/ 2583281 h 5753325"/>
              <a:gd name="connsiteX42" fmla="*/ 5838091 w 6492864"/>
              <a:gd name="connsiteY42" fmla="*/ 2753474 h 5753325"/>
              <a:gd name="connsiteX43" fmla="*/ 5777471 w 6492864"/>
              <a:gd name="connsiteY43" fmla="*/ 2901570 h 5753325"/>
              <a:gd name="connsiteX44" fmla="*/ 5723992 w 6492864"/>
              <a:gd name="connsiteY44" fmla="*/ 2998752 h 5753325"/>
              <a:gd name="connsiteX45" fmla="*/ 5557886 w 6492864"/>
              <a:gd name="connsiteY45" fmla="*/ 3329735 h 5753325"/>
              <a:gd name="connsiteX46" fmla="*/ 5471501 w 6492864"/>
              <a:gd name="connsiteY46" fmla="*/ 3462221 h 5753325"/>
              <a:gd name="connsiteX47" fmla="*/ 5465154 w 6492864"/>
              <a:gd name="connsiteY47" fmla="*/ 3541065 h 5753325"/>
              <a:gd name="connsiteX48" fmla="*/ 5437889 w 6492864"/>
              <a:gd name="connsiteY48" fmla="*/ 3559927 h 5753325"/>
              <a:gd name="connsiteX49" fmla="*/ 5432770 w 6492864"/>
              <a:gd name="connsiteY49" fmla="*/ 3562948 h 5753325"/>
              <a:gd name="connsiteX50" fmla="*/ 5406795 w 6492864"/>
              <a:gd name="connsiteY50" fmla="*/ 3578594 h 5753325"/>
              <a:gd name="connsiteX51" fmla="*/ 5381495 w 6492864"/>
              <a:gd name="connsiteY51" fmla="*/ 3599883 h 5753325"/>
              <a:gd name="connsiteX52" fmla="*/ 5363689 w 6492864"/>
              <a:gd name="connsiteY52" fmla="*/ 3633299 h 5753325"/>
              <a:gd name="connsiteX53" fmla="*/ 5291870 w 6492864"/>
              <a:gd name="connsiteY53" fmla="*/ 3799039 h 5753325"/>
              <a:gd name="connsiteX54" fmla="*/ 5241600 w 6492864"/>
              <a:gd name="connsiteY54" fmla="*/ 3894238 h 5753325"/>
              <a:gd name="connsiteX55" fmla="*/ 5211041 w 6492864"/>
              <a:gd name="connsiteY55" fmla="*/ 3924184 h 5753325"/>
              <a:gd name="connsiteX56" fmla="*/ 5176073 w 6492864"/>
              <a:gd name="connsiteY56" fmla="*/ 3970179 h 5753325"/>
              <a:gd name="connsiteX57" fmla="*/ 5172826 w 6492864"/>
              <a:gd name="connsiteY57" fmla="*/ 3991773 h 5753325"/>
              <a:gd name="connsiteX58" fmla="*/ 5157053 w 6492864"/>
              <a:gd name="connsiteY58" fmla="*/ 3997708 h 5753325"/>
              <a:gd name="connsiteX59" fmla="*/ 5127922 w 6492864"/>
              <a:gd name="connsiteY59" fmla="*/ 4022660 h 5753325"/>
              <a:gd name="connsiteX60" fmla="*/ 5020872 w 6492864"/>
              <a:gd name="connsiteY60" fmla="*/ 4075951 h 5753325"/>
              <a:gd name="connsiteX61" fmla="*/ 4991410 w 6492864"/>
              <a:gd name="connsiteY61" fmla="*/ 4087598 h 5753325"/>
              <a:gd name="connsiteX62" fmla="*/ 4930112 w 6492864"/>
              <a:gd name="connsiteY62" fmla="*/ 4138459 h 5753325"/>
              <a:gd name="connsiteX63" fmla="*/ 4834224 w 6492864"/>
              <a:gd name="connsiteY63" fmla="*/ 4231643 h 5753325"/>
              <a:gd name="connsiteX64" fmla="*/ 4812599 w 6492864"/>
              <a:gd name="connsiteY64" fmla="*/ 4249449 h 5753325"/>
              <a:gd name="connsiteX65" fmla="*/ 4789188 w 6492864"/>
              <a:gd name="connsiteY65" fmla="*/ 4256678 h 5753325"/>
              <a:gd name="connsiteX66" fmla="*/ 4779554 w 6492864"/>
              <a:gd name="connsiteY66" fmla="*/ 4251313 h 5753325"/>
              <a:gd name="connsiteX67" fmla="*/ 4766885 w 6492864"/>
              <a:gd name="connsiteY67" fmla="*/ 4259812 h 5753325"/>
              <a:gd name="connsiteX68" fmla="*/ 4762510 w 6492864"/>
              <a:gd name="connsiteY68" fmla="*/ 4260383 h 5753325"/>
              <a:gd name="connsiteX69" fmla="*/ 4738416 w 6492864"/>
              <a:gd name="connsiteY69" fmla="*/ 4265355 h 5753325"/>
              <a:gd name="connsiteX70" fmla="*/ 4712007 w 6492864"/>
              <a:gd name="connsiteY70" fmla="*/ 4317892 h 5753325"/>
              <a:gd name="connsiteX71" fmla="*/ 4658930 w 6492864"/>
              <a:gd name="connsiteY71" fmla="*/ 4348041 h 5753325"/>
              <a:gd name="connsiteX72" fmla="*/ 4443526 w 6492864"/>
              <a:gd name="connsiteY72" fmla="*/ 4507851 h 5753325"/>
              <a:gd name="connsiteX73" fmla="*/ 4289766 w 6492864"/>
              <a:gd name="connsiteY73" fmla="*/ 4711450 h 5753325"/>
              <a:gd name="connsiteX74" fmla="*/ 4150870 w 6492864"/>
              <a:gd name="connsiteY74" fmla="*/ 4818480 h 5753325"/>
              <a:gd name="connsiteX75" fmla="*/ 4006639 w 6492864"/>
              <a:gd name="connsiteY75" fmla="*/ 4933815 h 5753325"/>
              <a:gd name="connsiteX76" fmla="*/ 3298210 w 6492864"/>
              <a:gd name="connsiteY76" fmla="*/ 5070790 h 5753325"/>
              <a:gd name="connsiteX77" fmla="*/ 2947678 w 6492864"/>
              <a:gd name="connsiteY77" fmla="*/ 5117869 h 5753325"/>
              <a:gd name="connsiteX78" fmla="*/ 2822169 w 6492864"/>
              <a:gd name="connsiteY78" fmla="*/ 5129396 h 5753325"/>
              <a:gd name="connsiteX79" fmla="*/ 2538773 w 6492864"/>
              <a:gd name="connsiteY79" fmla="*/ 5313397 h 5753325"/>
              <a:gd name="connsiteX80" fmla="*/ 2014500 w 6492864"/>
              <a:gd name="connsiteY80" fmla="*/ 5519744 h 5753325"/>
              <a:gd name="connsiteX81" fmla="*/ 1934391 w 6492864"/>
              <a:gd name="connsiteY81" fmla="*/ 5591335 h 5753325"/>
              <a:gd name="connsiteX82" fmla="*/ 1892550 w 6492864"/>
              <a:gd name="connsiteY82" fmla="*/ 5649708 h 5753325"/>
              <a:gd name="connsiteX83" fmla="*/ 1854769 w 6492864"/>
              <a:gd name="connsiteY83" fmla="*/ 5647691 h 5753325"/>
              <a:gd name="connsiteX84" fmla="*/ 1809461 w 6492864"/>
              <a:gd name="connsiteY84" fmla="*/ 5648628 h 5753325"/>
              <a:gd name="connsiteX85" fmla="*/ 1745150 w 6492864"/>
              <a:gd name="connsiteY85" fmla="*/ 5693879 h 5753325"/>
              <a:gd name="connsiteX86" fmla="*/ 1713375 w 6492864"/>
              <a:gd name="connsiteY86" fmla="*/ 5684672 h 5753325"/>
              <a:gd name="connsiteX87" fmla="*/ 1707808 w 6492864"/>
              <a:gd name="connsiteY87" fmla="*/ 5682611 h 5753325"/>
              <a:gd name="connsiteX88" fmla="*/ 1679313 w 6492864"/>
              <a:gd name="connsiteY88" fmla="*/ 5672360 h 5753325"/>
              <a:gd name="connsiteX89" fmla="*/ 1646933 w 6492864"/>
              <a:gd name="connsiteY89" fmla="*/ 5666227 h 5753325"/>
              <a:gd name="connsiteX90" fmla="*/ 1610055 w 6492864"/>
              <a:gd name="connsiteY90" fmla="*/ 5673643 h 5753325"/>
              <a:gd name="connsiteX91" fmla="*/ 1437641 w 6492864"/>
              <a:gd name="connsiteY91" fmla="*/ 5723266 h 5753325"/>
              <a:gd name="connsiteX92" fmla="*/ 1332869 w 6492864"/>
              <a:gd name="connsiteY92" fmla="*/ 5744752 h 5753325"/>
              <a:gd name="connsiteX93" fmla="*/ 1290525 w 6492864"/>
              <a:gd name="connsiteY93" fmla="*/ 5740036 h 5753325"/>
              <a:gd name="connsiteX94" fmla="*/ 1233107 w 6492864"/>
              <a:gd name="connsiteY94" fmla="*/ 5742106 h 5753325"/>
              <a:gd name="connsiteX95" fmla="*/ 1214532 w 6492864"/>
              <a:gd name="connsiteY95" fmla="*/ 5753325 h 5753325"/>
              <a:gd name="connsiteX96" fmla="*/ 1199955 w 6492864"/>
              <a:gd name="connsiteY96" fmla="*/ 5744831 h 5753325"/>
              <a:gd name="connsiteX97" fmla="*/ 1162337 w 6492864"/>
              <a:gd name="connsiteY97" fmla="*/ 5738048 h 5753325"/>
              <a:gd name="connsiteX98" fmla="*/ 1053457 w 6492864"/>
              <a:gd name="connsiteY98" fmla="*/ 5688676 h 5753325"/>
              <a:gd name="connsiteX99" fmla="*/ 1025798 w 6492864"/>
              <a:gd name="connsiteY99" fmla="*/ 5673166 h 5753325"/>
              <a:gd name="connsiteX100" fmla="*/ 947900 w 6492864"/>
              <a:gd name="connsiteY100" fmla="*/ 5657848 h 5753325"/>
              <a:gd name="connsiteX101" fmla="*/ 815627 w 6492864"/>
              <a:gd name="connsiteY101" fmla="*/ 5642557 h 5753325"/>
              <a:gd name="connsiteX102" fmla="*/ 788251 w 6492864"/>
              <a:gd name="connsiteY102" fmla="*/ 5637065 h 5753325"/>
              <a:gd name="connsiteX103" fmla="*/ 767822 w 6492864"/>
              <a:gd name="connsiteY103" fmla="*/ 5623450 h 5753325"/>
              <a:gd name="connsiteX104" fmla="*/ 765791 w 6492864"/>
              <a:gd name="connsiteY104" fmla="*/ 5612539 h 5753325"/>
              <a:gd name="connsiteX105" fmla="*/ 751230 w 6492864"/>
              <a:gd name="connsiteY105" fmla="*/ 5608092 h 5753325"/>
              <a:gd name="connsiteX106" fmla="*/ 748008 w 6492864"/>
              <a:gd name="connsiteY106" fmla="*/ 5605052 h 5753325"/>
              <a:gd name="connsiteX107" fmla="*/ 728871 w 6492864"/>
              <a:gd name="connsiteY107" fmla="*/ 5589469 h 5753325"/>
              <a:gd name="connsiteX108" fmla="*/ 671898 w 6492864"/>
              <a:gd name="connsiteY108" fmla="*/ 5602363 h 5753325"/>
              <a:gd name="connsiteX109" fmla="*/ 615065 w 6492864"/>
              <a:gd name="connsiteY109" fmla="*/ 5580257 h 5753325"/>
              <a:gd name="connsiteX110" fmla="*/ 355785 w 6492864"/>
              <a:gd name="connsiteY110" fmla="*/ 5514383 h 5753325"/>
              <a:gd name="connsiteX111" fmla="*/ 102269 w 6492864"/>
              <a:gd name="connsiteY111" fmla="*/ 5524347 h 5753325"/>
              <a:gd name="connsiteX112" fmla="*/ 13160 w 6492864"/>
              <a:gd name="connsiteY112" fmla="*/ 5514159 h 5753325"/>
              <a:gd name="connsiteX113" fmla="*/ 0 w 6492864"/>
              <a:gd name="connsiteY113" fmla="*/ 5511735 h 5753325"/>
              <a:gd name="connsiteX114" fmla="*/ 0 w 6492864"/>
              <a:gd name="connsiteY114" fmla="*/ 0 h 5753325"/>
              <a:gd name="connsiteX0" fmla="*/ 0 w 6492864"/>
              <a:gd name="connsiteY0" fmla="*/ 0 h 5753325"/>
              <a:gd name="connsiteX1" fmla="*/ 6438980 w 6492864"/>
              <a:gd name="connsiteY1" fmla="*/ 0 h 5753325"/>
              <a:gd name="connsiteX2" fmla="*/ 6439047 w 6492864"/>
              <a:gd name="connsiteY2" fmla="*/ 147 h 5753325"/>
              <a:gd name="connsiteX3" fmla="*/ 6443456 w 6492864"/>
              <a:gd name="connsiteY3" fmla="*/ 130105 h 5753325"/>
              <a:gd name="connsiteX4" fmla="*/ 6447632 w 6492864"/>
              <a:gd name="connsiteY4" fmla="*/ 170016 h 5753325"/>
              <a:gd name="connsiteX5" fmla="*/ 6396598 w 6492864"/>
              <a:gd name="connsiteY5" fmla="*/ 274847 h 5753325"/>
              <a:gd name="connsiteX6" fmla="*/ 6488360 w 6492864"/>
              <a:gd name="connsiteY6" fmla="*/ 535865 h 5753325"/>
              <a:gd name="connsiteX7" fmla="*/ 6492864 w 6492864"/>
              <a:gd name="connsiteY7" fmla="*/ 615799 h 5753325"/>
              <a:gd name="connsiteX8" fmla="*/ 6459988 w 6492864"/>
              <a:gd name="connsiteY8" fmla="*/ 707628 h 5753325"/>
              <a:gd name="connsiteX9" fmla="*/ 6453989 w 6492864"/>
              <a:gd name="connsiteY9" fmla="*/ 711876 h 5753325"/>
              <a:gd name="connsiteX10" fmla="*/ 6453209 w 6492864"/>
              <a:gd name="connsiteY10" fmla="*/ 719127 h 5753325"/>
              <a:gd name="connsiteX11" fmla="*/ 6457662 w 6492864"/>
              <a:gd name="connsiteY11" fmla="*/ 723331 h 5753325"/>
              <a:gd name="connsiteX12" fmla="*/ 6447445 w 6492864"/>
              <a:gd name="connsiteY12" fmla="*/ 780003 h 5753325"/>
              <a:gd name="connsiteX13" fmla="*/ 6426552 w 6492864"/>
              <a:gd name="connsiteY13" fmla="*/ 845805 h 5753325"/>
              <a:gd name="connsiteX14" fmla="*/ 6434072 w 6492864"/>
              <a:gd name="connsiteY14" fmla="*/ 910733 h 5753325"/>
              <a:gd name="connsiteX15" fmla="*/ 6432570 w 6492864"/>
              <a:gd name="connsiteY15" fmla="*/ 983394 h 5753325"/>
              <a:gd name="connsiteX16" fmla="*/ 6431878 w 6492864"/>
              <a:gd name="connsiteY16" fmla="*/ 1026728 h 5753325"/>
              <a:gd name="connsiteX17" fmla="*/ 6414269 w 6492864"/>
              <a:gd name="connsiteY17" fmla="*/ 1151111 h 5753325"/>
              <a:gd name="connsiteX18" fmla="*/ 6371722 w 6492864"/>
              <a:gd name="connsiteY18" fmla="*/ 1318080 h 5753325"/>
              <a:gd name="connsiteX19" fmla="*/ 6356023 w 6492864"/>
              <a:gd name="connsiteY19" fmla="*/ 1356227 h 5753325"/>
              <a:gd name="connsiteX20" fmla="*/ 6356157 w 6492864"/>
              <a:gd name="connsiteY20" fmla="*/ 1361967 h 5753325"/>
              <a:gd name="connsiteX21" fmla="*/ 6350613 w 6492864"/>
              <a:gd name="connsiteY21" fmla="*/ 1393569 h 5753325"/>
              <a:gd name="connsiteX22" fmla="*/ 6357062 w 6492864"/>
              <a:gd name="connsiteY22" fmla="*/ 1444071 h 5753325"/>
              <a:gd name="connsiteX23" fmla="*/ 6364832 w 6492864"/>
              <a:gd name="connsiteY23" fmla="*/ 1478763 h 5753325"/>
              <a:gd name="connsiteX24" fmla="*/ 6369745 w 6492864"/>
              <a:gd name="connsiteY24" fmla="*/ 1495680 h 5753325"/>
              <a:gd name="connsiteX25" fmla="*/ 6370898 w 6492864"/>
              <a:gd name="connsiteY25" fmla="*/ 1513331 h 5753325"/>
              <a:gd name="connsiteX26" fmla="*/ 6368801 w 6492864"/>
              <a:gd name="connsiteY26" fmla="*/ 1527414 h 5753325"/>
              <a:gd name="connsiteX27" fmla="*/ 6359177 w 6492864"/>
              <a:gd name="connsiteY27" fmla="*/ 1639513 h 5753325"/>
              <a:gd name="connsiteX28" fmla="*/ 6299489 w 6492864"/>
              <a:gd name="connsiteY28" fmla="*/ 1784860 h 5753325"/>
              <a:gd name="connsiteX29" fmla="*/ 6267878 w 6492864"/>
              <a:gd name="connsiteY29" fmla="*/ 1858572 h 5753325"/>
              <a:gd name="connsiteX30" fmla="*/ 6251146 w 6492864"/>
              <a:gd name="connsiteY30" fmla="*/ 1926167 h 5753325"/>
              <a:gd name="connsiteX31" fmla="*/ 6210686 w 6492864"/>
              <a:gd name="connsiteY31" fmla="*/ 2014834 h 5753325"/>
              <a:gd name="connsiteX32" fmla="*/ 6106652 w 6492864"/>
              <a:gd name="connsiteY32" fmla="*/ 2150572 h 5753325"/>
              <a:gd name="connsiteX33" fmla="*/ 6097813 w 6492864"/>
              <a:gd name="connsiteY33" fmla="*/ 2172208 h 5753325"/>
              <a:gd name="connsiteX34" fmla="*/ 6095990 w 6492864"/>
              <a:gd name="connsiteY34" fmla="*/ 2181185 h 5753325"/>
              <a:gd name="connsiteX35" fmla="*/ 6090126 w 6492864"/>
              <a:gd name="connsiteY35" fmla="*/ 2192533 h 5753325"/>
              <a:gd name="connsiteX36" fmla="*/ 6089503 w 6492864"/>
              <a:gd name="connsiteY36" fmla="*/ 2192543 h 5753325"/>
              <a:gd name="connsiteX37" fmla="*/ 6084946 w 6492864"/>
              <a:gd name="connsiteY37" fmla="*/ 2203694 h 5753325"/>
              <a:gd name="connsiteX38" fmla="*/ 5987861 w 6492864"/>
              <a:gd name="connsiteY38" fmla="*/ 2304868 h 5753325"/>
              <a:gd name="connsiteX39" fmla="*/ 5973439 w 6492864"/>
              <a:gd name="connsiteY39" fmla="*/ 2385635 h 5753325"/>
              <a:gd name="connsiteX40" fmla="*/ 5916727 w 6492864"/>
              <a:gd name="connsiteY40" fmla="*/ 2458777 h 5753325"/>
              <a:gd name="connsiteX41" fmla="*/ 5856524 w 6492864"/>
              <a:gd name="connsiteY41" fmla="*/ 2583281 h 5753325"/>
              <a:gd name="connsiteX42" fmla="*/ 5838091 w 6492864"/>
              <a:gd name="connsiteY42" fmla="*/ 2753474 h 5753325"/>
              <a:gd name="connsiteX43" fmla="*/ 5777471 w 6492864"/>
              <a:gd name="connsiteY43" fmla="*/ 2901570 h 5753325"/>
              <a:gd name="connsiteX44" fmla="*/ 5723992 w 6492864"/>
              <a:gd name="connsiteY44" fmla="*/ 2998752 h 5753325"/>
              <a:gd name="connsiteX45" fmla="*/ 5557886 w 6492864"/>
              <a:gd name="connsiteY45" fmla="*/ 3329735 h 5753325"/>
              <a:gd name="connsiteX46" fmla="*/ 5471501 w 6492864"/>
              <a:gd name="connsiteY46" fmla="*/ 3462221 h 5753325"/>
              <a:gd name="connsiteX47" fmla="*/ 5465154 w 6492864"/>
              <a:gd name="connsiteY47" fmla="*/ 3541065 h 5753325"/>
              <a:gd name="connsiteX48" fmla="*/ 5437889 w 6492864"/>
              <a:gd name="connsiteY48" fmla="*/ 3559927 h 5753325"/>
              <a:gd name="connsiteX49" fmla="*/ 5432770 w 6492864"/>
              <a:gd name="connsiteY49" fmla="*/ 3562948 h 5753325"/>
              <a:gd name="connsiteX50" fmla="*/ 5406795 w 6492864"/>
              <a:gd name="connsiteY50" fmla="*/ 3578594 h 5753325"/>
              <a:gd name="connsiteX51" fmla="*/ 5381495 w 6492864"/>
              <a:gd name="connsiteY51" fmla="*/ 3599883 h 5753325"/>
              <a:gd name="connsiteX52" fmla="*/ 5363689 w 6492864"/>
              <a:gd name="connsiteY52" fmla="*/ 3633299 h 5753325"/>
              <a:gd name="connsiteX53" fmla="*/ 5291870 w 6492864"/>
              <a:gd name="connsiteY53" fmla="*/ 3799039 h 5753325"/>
              <a:gd name="connsiteX54" fmla="*/ 5241600 w 6492864"/>
              <a:gd name="connsiteY54" fmla="*/ 3894238 h 5753325"/>
              <a:gd name="connsiteX55" fmla="*/ 5211041 w 6492864"/>
              <a:gd name="connsiteY55" fmla="*/ 3924184 h 5753325"/>
              <a:gd name="connsiteX56" fmla="*/ 5176073 w 6492864"/>
              <a:gd name="connsiteY56" fmla="*/ 3970179 h 5753325"/>
              <a:gd name="connsiteX57" fmla="*/ 5172826 w 6492864"/>
              <a:gd name="connsiteY57" fmla="*/ 3991773 h 5753325"/>
              <a:gd name="connsiteX58" fmla="*/ 5157053 w 6492864"/>
              <a:gd name="connsiteY58" fmla="*/ 3997708 h 5753325"/>
              <a:gd name="connsiteX59" fmla="*/ 5127922 w 6492864"/>
              <a:gd name="connsiteY59" fmla="*/ 4022660 h 5753325"/>
              <a:gd name="connsiteX60" fmla="*/ 5020872 w 6492864"/>
              <a:gd name="connsiteY60" fmla="*/ 4075951 h 5753325"/>
              <a:gd name="connsiteX61" fmla="*/ 4991410 w 6492864"/>
              <a:gd name="connsiteY61" fmla="*/ 4087598 h 5753325"/>
              <a:gd name="connsiteX62" fmla="*/ 4930112 w 6492864"/>
              <a:gd name="connsiteY62" fmla="*/ 4138459 h 5753325"/>
              <a:gd name="connsiteX63" fmla="*/ 4834224 w 6492864"/>
              <a:gd name="connsiteY63" fmla="*/ 4231643 h 5753325"/>
              <a:gd name="connsiteX64" fmla="*/ 4812599 w 6492864"/>
              <a:gd name="connsiteY64" fmla="*/ 4249449 h 5753325"/>
              <a:gd name="connsiteX65" fmla="*/ 4789188 w 6492864"/>
              <a:gd name="connsiteY65" fmla="*/ 4256678 h 5753325"/>
              <a:gd name="connsiteX66" fmla="*/ 4779554 w 6492864"/>
              <a:gd name="connsiteY66" fmla="*/ 4251313 h 5753325"/>
              <a:gd name="connsiteX67" fmla="*/ 4766885 w 6492864"/>
              <a:gd name="connsiteY67" fmla="*/ 4259812 h 5753325"/>
              <a:gd name="connsiteX68" fmla="*/ 4762510 w 6492864"/>
              <a:gd name="connsiteY68" fmla="*/ 4260383 h 5753325"/>
              <a:gd name="connsiteX69" fmla="*/ 4738416 w 6492864"/>
              <a:gd name="connsiteY69" fmla="*/ 4265355 h 5753325"/>
              <a:gd name="connsiteX70" fmla="*/ 4712007 w 6492864"/>
              <a:gd name="connsiteY70" fmla="*/ 4317892 h 5753325"/>
              <a:gd name="connsiteX71" fmla="*/ 4658930 w 6492864"/>
              <a:gd name="connsiteY71" fmla="*/ 4348041 h 5753325"/>
              <a:gd name="connsiteX72" fmla="*/ 4443526 w 6492864"/>
              <a:gd name="connsiteY72" fmla="*/ 4507851 h 5753325"/>
              <a:gd name="connsiteX73" fmla="*/ 4289766 w 6492864"/>
              <a:gd name="connsiteY73" fmla="*/ 4711450 h 5753325"/>
              <a:gd name="connsiteX74" fmla="*/ 4150870 w 6492864"/>
              <a:gd name="connsiteY74" fmla="*/ 4818480 h 5753325"/>
              <a:gd name="connsiteX75" fmla="*/ 4006639 w 6492864"/>
              <a:gd name="connsiteY75" fmla="*/ 4933815 h 5753325"/>
              <a:gd name="connsiteX76" fmla="*/ 3298210 w 6492864"/>
              <a:gd name="connsiteY76" fmla="*/ 5070790 h 5753325"/>
              <a:gd name="connsiteX77" fmla="*/ 2947678 w 6492864"/>
              <a:gd name="connsiteY77" fmla="*/ 5117869 h 5753325"/>
              <a:gd name="connsiteX78" fmla="*/ 2822169 w 6492864"/>
              <a:gd name="connsiteY78" fmla="*/ 5129396 h 5753325"/>
              <a:gd name="connsiteX79" fmla="*/ 2538773 w 6492864"/>
              <a:gd name="connsiteY79" fmla="*/ 5313397 h 5753325"/>
              <a:gd name="connsiteX80" fmla="*/ 2014500 w 6492864"/>
              <a:gd name="connsiteY80" fmla="*/ 5519744 h 5753325"/>
              <a:gd name="connsiteX81" fmla="*/ 1934391 w 6492864"/>
              <a:gd name="connsiteY81" fmla="*/ 5591335 h 5753325"/>
              <a:gd name="connsiteX82" fmla="*/ 1892550 w 6492864"/>
              <a:gd name="connsiteY82" fmla="*/ 5649708 h 5753325"/>
              <a:gd name="connsiteX83" fmla="*/ 1854769 w 6492864"/>
              <a:gd name="connsiteY83" fmla="*/ 5647691 h 5753325"/>
              <a:gd name="connsiteX84" fmla="*/ 1809461 w 6492864"/>
              <a:gd name="connsiteY84" fmla="*/ 5648628 h 5753325"/>
              <a:gd name="connsiteX85" fmla="*/ 1745150 w 6492864"/>
              <a:gd name="connsiteY85" fmla="*/ 5693879 h 5753325"/>
              <a:gd name="connsiteX86" fmla="*/ 1713375 w 6492864"/>
              <a:gd name="connsiteY86" fmla="*/ 5684672 h 5753325"/>
              <a:gd name="connsiteX87" fmla="*/ 1707808 w 6492864"/>
              <a:gd name="connsiteY87" fmla="*/ 5682611 h 5753325"/>
              <a:gd name="connsiteX88" fmla="*/ 1679313 w 6492864"/>
              <a:gd name="connsiteY88" fmla="*/ 5672360 h 5753325"/>
              <a:gd name="connsiteX89" fmla="*/ 1646933 w 6492864"/>
              <a:gd name="connsiteY89" fmla="*/ 5666227 h 5753325"/>
              <a:gd name="connsiteX90" fmla="*/ 1610055 w 6492864"/>
              <a:gd name="connsiteY90" fmla="*/ 5673643 h 5753325"/>
              <a:gd name="connsiteX91" fmla="*/ 1437641 w 6492864"/>
              <a:gd name="connsiteY91" fmla="*/ 5723266 h 5753325"/>
              <a:gd name="connsiteX92" fmla="*/ 1332869 w 6492864"/>
              <a:gd name="connsiteY92" fmla="*/ 5744752 h 5753325"/>
              <a:gd name="connsiteX93" fmla="*/ 1290525 w 6492864"/>
              <a:gd name="connsiteY93" fmla="*/ 5740036 h 5753325"/>
              <a:gd name="connsiteX94" fmla="*/ 1233107 w 6492864"/>
              <a:gd name="connsiteY94" fmla="*/ 5742106 h 5753325"/>
              <a:gd name="connsiteX95" fmla="*/ 1214532 w 6492864"/>
              <a:gd name="connsiteY95" fmla="*/ 5753325 h 5753325"/>
              <a:gd name="connsiteX96" fmla="*/ 1199955 w 6492864"/>
              <a:gd name="connsiteY96" fmla="*/ 5744831 h 5753325"/>
              <a:gd name="connsiteX97" fmla="*/ 1162337 w 6492864"/>
              <a:gd name="connsiteY97" fmla="*/ 5738048 h 5753325"/>
              <a:gd name="connsiteX98" fmla="*/ 1053457 w 6492864"/>
              <a:gd name="connsiteY98" fmla="*/ 5688676 h 5753325"/>
              <a:gd name="connsiteX99" fmla="*/ 1025798 w 6492864"/>
              <a:gd name="connsiteY99" fmla="*/ 5673166 h 5753325"/>
              <a:gd name="connsiteX100" fmla="*/ 947900 w 6492864"/>
              <a:gd name="connsiteY100" fmla="*/ 5657848 h 5753325"/>
              <a:gd name="connsiteX101" fmla="*/ 815627 w 6492864"/>
              <a:gd name="connsiteY101" fmla="*/ 5642557 h 5753325"/>
              <a:gd name="connsiteX102" fmla="*/ 788251 w 6492864"/>
              <a:gd name="connsiteY102" fmla="*/ 5637065 h 5753325"/>
              <a:gd name="connsiteX103" fmla="*/ 767822 w 6492864"/>
              <a:gd name="connsiteY103" fmla="*/ 5623450 h 5753325"/>
              <a:gd name="connsiteX104" fmla="*/ 765791 w 6492864"/>
              <a:gd name="connsiteY104" fmla="*/ 5612539 h 5753325"/>
              <a:gd name="connsiteX105" fmla="*/ 751230 w 6492864"/>
              <a:gd name="connsiteY105" fmla="*/ 5608092 h 5753325"/>
              <a:gd name="connsiteX106" fmla="*/ 748008 w 6492864"/>
              <a:gd name="connsiteY106" fmla="*/ 5605052 h 5753325"/>
              <a:gd name="connsiteX107" fmla="*/ 728871 w 6492864"/>
              <a:gd name="connsiteY107" fmla="*/ 5589469 h 5753325"/>
              <a:gd name="connsiteX108" fmla="*/ 671898 w 6492864"/>
              <a:gd name="connsiteY108" fmla="*/ 5602363 h 5753325"/>
              <a:gd name="connsiteX109" fmla="*/ 615065 w 6492864"/>
              <a:gd name="connsiteY109" fmla="*/ 5580257 h 5753325"/>
              <a:gd name="connsiteX110" fmla="*/ 355785 w 6492864"/>
              <a:gd name="connsiteY110" fmla="*/ 5514383 h 5753325"/>
              <a:gd name="connsiteX111" fmla="*/ 102269 w 6492864"/>
              <a:gd name="connsiteY111" fmla="*/ 5524347 h 5753325"/>
              <a:gd name="connsiteX112" fmla="*/ 13160 w 6492864"/>
              <a:gd name="connsiteY112" fmla="*/ 5514159 h 5753325"/>
              <a:gd name="connsiteX113" fmla="*/ 0 w 6492864"/>
              <a:gd name="connsiteY113" fmla="*/ 5511735 h 5753325"/>
              <a:gd name="connsiteX114" fmla="*/ 0 w 6492864"/>
              <a:gd name="connsiteY114" fmla="*/ 0 h 5753325"/>
              <a:gd name="connsiteX0" fmla="*/ 0 w 6492864"/>
              <a:gd name="connsiteY0" fmla="*/ 0 h 5753325"/>
              <a:gd name="connsiteX1" fmla="*/ 6438980 w 6492864"/>
              <a:gd name="connsiteY1" fmla="*/ 0 h 5753325"/>
              <a:gd name="connsiteX2" fmla="*/ 6439047 w 6492864"/>
              <a:gd name="connsiteY2" fmla="*/ 147 h 5753325"/>
              <a:gd name="connsiteX3" fmla="*/ 6443456 w 6492864"/>
              <a:gd name="connsiteY3" fmla="*/ 130105 h 5753325"/>
              <a:gd name="connsiteX4" fmla="*/ 6447632 w 6492864"/>
              <a:gd name="connsiteY4" fmla="*/ 170016 h 5753325"/>
              <a:gd name="connsiteX5" fmla="*/ 6396598 w 6492864"/>
              <a:gd name="connsiteY5" fmla="*/ 274847 h 5753325"/>
              <a:gd name="connsiteX6" fmla="*/ 6375685 w 6492864"/>
              <a:gd name="connsiteY6" fmla="*/ 535865 h 5753325"/>
              <a:gd name="connsiteX7" fmla="*/ 6492864 w 6492864"/>
              <a:gd name="connsiteY7" fmla="*/ 615799 h 5753325"/>
              <a:gd name="connsiteX8" fmla="*/ 6459988 w 6492864"/>
              <a:gd name="connsiteY8" fmla="*/ 707628 h 5753325"/>
              <a:gd name="connsiteX9" fmla="*/ 6453989 w 6492864"/>
              <a:gd name="connsiteY9" fmla="*/ 711876 h 5753325"/>
              <a:gd name="connsiteX10" fmla="*/ 6453209 w 6492864"/>
              <a:gd name="connsiteY10" fmla="*/ 719127 h 5753325"/>
              <a:gd name="connsiteX11" fmla="*/ 6457662 w 6492864"/>
              <a:gd name="connsiteY11" fmla="*/ 723331 h 5753325"/>
              <a:gd name="connsiteX12" fmla="*/ 6447445 w 6492864"/>
              <a:gd name="connsiteY12" fmla="*/ 780003 h 5753325"/>
              <a:gd name="connsiteX13" fmla="*/ 6426552 w 6492864"/>
              <a:gd name="connsiteY13" fmla="*/ 845805 h 5753325"/>
              <a:gd name="connsiteX14" fmla="*/ 6434072 w 6492864"/>
              <a:gd name="connsiteY14" fmla="*/ 910733 h 5753325"/>
              <a:gd name="connsiteX15" fmla="*/ 6432570 w 6492864"/>
              <a:gd name="connsiteY15" fmla="*/ 983394 h 5753325"/>
              <a:gd name="connsiteX16" fmla="*/ 6431878 w 6492864"/>
              <a:gd name="connsiteY16" fmla="*/ 1026728 h 5753325"/>
              <a:gd name="connsiteX17" fmla="*/ 6414269 w 6492864"/>
              <a:gd name="connsiteY17" fmla="*/ 1151111 h 5753325"/>
              <a:gd name="connsiteX18" fmla="*/ 6371722 w 6492864"/>
              <a:gd name="connsiteY18" fmla="*/ 1318080 h 5753325"/>
              <a:gd name="connsiteX19" fmla="*/ 6356023 w 6492864"/>
              <a:gd name="connsiteY19" fmla="*/ 1356227 h 5753325"/>
              <a:gd name="connsiteX20" fmla="*/ 6356157 w 6492864"/>
              <a:gd name="connsiteY20" fmla="*/ 1361967 h 5753325"/>
              <a:gd name="connsiteX21" fmla="*/ 6350613 w 6492864"/>
              <a:gd name="connsiteY21" fmla="*/ 1393569 h 5753325"/>
              <a:gd name="connsiteX22" fmla="*/ 6357062 w 6492864"/>
              <a:gd name="connsiteY22" fmla="*/ 1444071 h 5753325"/>
              <a:gd name="connsiteX23" fmla="*/ 6364832 w 6492864"/>
              <a:gd name="connsiteY23" fmla="*/ 1478763 h 5753325"/>
              <a:gd name="connsiteX24" fmla="*/ 6369745 w 6492864"/>
              <a:gd name="connsiteY24" fmla="*/ 1495680 h 5753325"/>
              <a:gd name="connsiteX25" fmla="*/ 6370898 w 6492864"/>
              <a:gd name="connsiteY25" fmla="*/ 1513331 h 5753325"/>
              <a:gd name="connsiteX26" fmla="*/ 6368801 w 6492864"/>
              <a:gd name="connsiteY26" fmla="*/ 1527414 h 5753325"/>
              <a:gd name="connsiteX27" fmla="*/ 6359177 w 6492864"/>
              <a:gd name="connsiteY27" fmla="*/ 1639513 h 5753325"/>
              <a:gd name="connsiteX28" fmla="*/ 6299489 w 6492864"/>
              <a:gd name="connsiteY28" fmla="*/ 1784860 h 5753325"/>
              <a:gd name="connsiteX29" fmla="*/ 6267878 w 6492864"/>
              <a:gd name="connsiteY29" fmla="*/ 1858572 h 5753325"/>
              <a:gd name="connsiteX30" fmla="*/ 6251146 w 6492864"/>
              <a:gd name="connsiteY30" fmla="*/ 1926167 h 5753325"/>
              <a:gd name="connsiteX31" fmla="*/ 6210686 w 6492864"/>
              <a:gd name="connsiteY31" fmla="*/ 2014834 h 5753325"/>
              <a:gd name="connsiteX32" fmla="*/ 6106652 w 6492864"/>
              <a:gd name="connsiteY32" fmla="*/ 2150572 h 5753325"/>
              <a:gd name="connsiteX33" fmla="*/ 6097813 w 6492864"/>
              <a:gd name="connsiteY33" fmla="*/ 2172208 h 5753325"/>
              <a:gd name="connsiteX34" fmla="*/ 6095990 w 6492864"/>
              <a:gd name="connsiteY34" fmla="*/ 2181185 h 5753325"/>
              <a:gd name="connsiteX35" fmla="*/ 6090126 w 6492864"/>
              <a:gd name="connsiteY35" fmla="*/ 2192533 h 5753325"/>
              <a:gd name="connsiteX36" fmla="*/ 6089503 w 6492864"/>
              <a:gd name="connsiteY36" fmla="*/ 2192543 h 5753325"/>
              <a:gd name="connsiteX37" fmla="*/ 6084946 w 6492864"/>
              <a:gd name="connsiteY37" fmla="*/ 2203694 h 5753325"/>
              <a:gd name="connsiteX38" fmla="*/ 5987861 w 6492864"/>
              <a:gd name="connsiteY38" fmla="*/ 2304868 h 5753325"/>
              <a:gd name="connsiteX39" fmla="*/ 5973439 w 6492864"/>
              <a:gd name="connsiteY39" fmla="*/ 2385635 h 5753325"/>
              <a:gd name="connsiteX40" fmla="*/ 5916727 w 6492864"/>
              <a:gd name="connsiteY40" fmla="*/ 2458777 h 5753325"/>
              <a:gd name="connsiteX41" fmla="*/ 5856524 w 6492864"/>
              <a:gd name="connsiteY41" fmla="*/ 2583281 h 5753325"/>
              <a:gd name="connsiteX42" fmla="*/ 5838091 w 6492864"/>
              <a:gd name="connsiteY42" fmla="*/ 2753474 h 5753325"/>
              <a:gd name="connsiteX43" fmla="*/ 5777471 w 6492864"/>
              <a:gd name="connsiteY43" fmla="*/ 2901570 h 5753325"/>
              <a:gd name="connsiteX44" fmla="*/ 5723992 w 6492864"/>
              <a:gd name="connsiteY44" fmla="*/ 2998752 h 5753325"/>
              <a:gd name="connsiteX45" fmla="*/ 5557886 w 6492864"/>
              <a:gd name="connsiteY45" fmla="*/ 3329735 h 5753325"/>
              <a:gd name="connsiteX46" fmla="*/ 5471501 w 6492864"/>
              <a:gd name="connsiteY46" fmla="*/ 3462221 h 5753325"/>
              <a:gd name="connsiteX47" fmla="*/ 5465154 w 6492864"/>
              <a:gd name="connsiteY47" fmla="*/ 3541065 h 5753325"/>
              <a:gd name="connsiteX48" fmla="*/ 5437889 w 6492864"/>
              <a:gd name="connsiteY48" fmla="*/ 3559927 h 5753325"/>
              <a:gd name="connsiteX49" fmla="*/ 5432770 w 6492864"/>
              <a:gd name="connsiteY49" fmla="*/ 3562948 h 5753325"/>
              <a:gd name="connsiteX50" fmla="*/ 5406795 w 6492864"/>
              <a:gd name="connsiteY50" fmla="*/ 3578594 h 5753325"/>
              <a:gd name="connsiteX51" fmla="*/ 5381495 w 6492864"/>
              <a:gd name="connsiteY51" fmla="*/ 3599883 h 5753325"/>
              <a:gd name="connsiteX52" fmla="*/ 5363689 w 6492864"/>
              <a:gd name="connsiteY52" fmla="*/ 3633299 h 5753325"/>
              <a:gd name="connsiteX53" fmla="*/ 5291870 w 6492864"/>
              <a:gd name="connsiteY53" fmla="*/ 3799039 h 5753325"/>
              <a:gd name="connsiteX54" fmla="*/ 5241600 w 6492864"/>
              <a:gd name="connsiteY54" fmla="*/ 3894238 h 5753325"/>
              <a:gd name="connsiteX55" fmla="*/ 5211041 w 6492864"/>
              <a:gd name="connsiteY55" fmla="*/ 3924184 h 5753325"/>
              <a:gd name="connsiteX56" fmla="*/ 5176073 w 6492864"/>
              <a:gd name="connsiteY56" fmla="*/ 3970179 h 5753325"/>
              <a:gd name="connsiteX57" fmla="*/ 5172826 w 6492864"/>
              <a:gd name="connsiteY57" fmla="*/ 3991773 h 5753325"/>
              <a:gd name="connsiteX58" fmla="*/ 5157053 w 6492864"/>
              <a:gd name="connsiteY58" fmla="*/ 3997708 h 5753325"/>
              <a:gd name="connsiteX59" fmla="*/ 5127922 w 6492864"/>
              <a:gd name="connsiteY59" fmla="*/ 4022660 h 5753325"/>
              <a:gd name="connsiteX60" fmla="*/ 5020872 w 6492864"/>
              <a:gd name="connsiteY60" fmla="*/ 4075951 h 5753325"/>
              <a:gd name="connsiteX61" fmla="*/ 4991410 w 6492864"/>
              <a:gd name="connsiteY61" fmla="*/ 4087598 h 5753325"/>
              <a:gd name="connsiteX62" fmla="*/ 4930112 w 6492864"/>
              <a:gd name="connsiteY62" fmla="*/ 4138459 h 5753325"/>
              <a:gd name="connsiteX63" fmla="*/ 4834224 w 6492864"/>
              <a:gd name="connsiteY63" fmla="*/ 4231643 h 5753325"/>
              <a:gd name="connsiteX64" fmla="*/ 4812599 w 6492864"/>
              <a:gd name="connsiteY64" fmla="*/ 4249449 h 5753325"/>
              <a:gd name="connsiteX65" fmla="*/ 4789188 w 6492864"/>
              <a:gd name="connsiteY65" fmla="*/ 4256678 h 5753325"/>
              <a:gd name="connsiteX66" fmla="*/ 4779554 w 6492864"/>
              <a:gd name="connsiteY66" fmla="*/ 4251313 h 5753325"/>
              <a:gd name="connsiteX67" fmla="*/ 4766885 w 6492864"/>
              <a:gd name="connsiteY67" fmla="*/ 4259812 h 5753325"/>
              <a:gd name="connsiteX68" fmla="*/ 4762510 w 6492864"/>
              <a:gd name="connsiteY68" fmla="*/ 4260383 h 5753325"/>
              <a:gd name="connsiteX69" fmla="*/ 4738416 w 6492864"/>
              <a:gd name="connsiteY69" fmla="*/ 4265355 h 5753325"/>
              <a:gd name="connsiteX70" fmla="*/ 4712007 w 6492864"/>
              <a:gd name="connsiteY70" fmla="*/ 4317892 h 5753325"/>
              <a:gd name="connsiteX71" fmla="*/ 4658930 w 6492864"/>
              <a:gd name="connsiteY71" fmla="*/ 4348041 h 5753325"/>
              <a:gd name="connsiteX72" fmla="*/ 4443526 w 6492864"/>
              <a:gd name="connsiteY72" fmla="*/ 4507851 h 5753325"/>
              <a:gd name="connsiteX73" fmla="*/ 4289766 w 6492864"/>
              <a:gd name="connsiteY73" fmla="*/ 4711450 h 5753325"/>
              <a:gd name="connsiteX74" fmla="*/ 4150870 w 6492864"/>
              <a:gd name="connsiteY74" fmla="*/ 4818480 h 5753325"/>
              <a:gd name="connsiteX75" fmla="*/ 4006639 w 6492864"/>
              <a:gd name="connsiteY75" fmla="*/ 4933815 h 5753325"/>
              <a:gd name="connsiteX76" fmla="*/ 3298210 w 6492864"/>
              <a:gd name="connsiteY76" fmla="*/ 5070790 h 5753325"/>
              <a:gd name="connsiteX77" fmla="*/ 2947678 w 6492864"/>
              <a:gd name="connsiteY77" fmla="*/ 5117869 h 5753325"/>
              <a:gd name="connsiteX78" fmla="*/ 2822169 w 6492864"/>
              <a:gd name="connsiteY78" fmla="*/ 5129396 h 5753325"/>
              <a:gd name="connsiteX79" fmla="*/ 2538773 w 6492864"/>
              <a:gd name="connsiteY79" fmla="*/ 5313397 h 5753325"/>
              <a:gd name="connsiteX80" fmla="*/ 2014500 w 6492864"/>
              <a:gd name="connsiteY80" fmla="*/ 5519744 h 5753325"/>
              <a:gd name="connsiteX81" fmla="*/ 1934391 w 6492864"/>
              <a:gd name="connsiteY81" fmla="*/ 5591335 h 5753325"/>
              <a:gd name="connsiteX82" fmla="*/ 1892550 w 6492864"/>
              <a:gd name="connsiteY82" fmla="*/ 5649708 h 5753325"/>
              <a:gd name="connsiteX83" fmla="*/ 1854769 w 6492864"/>
              <a:gd name="connsiteY83" fmla="*/ 5647691 h 5753325"/>
              <a:gd name="connsiteX84" fmla="*/ 1809461 w 6492864"/>
              <a:gd name="connsiteY84" fmla="*/ 5648628 h 5753325"/>
              <a:gd name="connsiteX85" fmla="*/ 1745150 w 6492864"/>
              <a:gd name="connsiteY85" fmla="*/ 5693879 h 5753325"/>
              <a:gd name="connsiteX86" fmla="*/ 1713375 w 6492864"/>
              <a:gd name="connsiteY86" fmla="*/ 5684672 h 5753325"/>
              <a:gd name="connsiteX87" fmla="*/ 1707808 w 6492864"/>
              <a:gd name="connsiteY87" fmla="*/ 5682611 h 5753325"/>
              <a:gd name="connsiteX88" fmla="*/ 1679313 w 6492864"/>
              <a:gd name="connsiteY88" fmla="*/ 5672360 h 5753325"/>
              <a:gd name="connsiteX89" fmla="*/ 1646933 w 6492864"/>
              <a:gd name="connsiteY89" fmla="*/ 5666227 h 5753325"/>
              <a:gd name="connsiteX90" fmla="*/ 1610055 w 6492864"/>
              <a:gd name="connsiteY90" fmla="*/ 5673643 h 5753325"/>
              <a:gd name="connsiteX91" fmla="*/ 1437641 w 6492864"/>
              <a:gd name="connsiteY91" fmla="*/ 5723266 h 5753325"/>
              <a:gd name="connsiteX92" fmla="*/ 1332869 w 6492864"/>
              <a:gd name="connsiteY92" fmla="*/ 5744752 h 5753325"/>
              <a:gd name="connsiteX93" fmla="*/ 1290525 w 6492864"/>
              <a:gd name="connsiteY93" fmla="*/ 5740036 h 5753325"/>
              <a:gd name="connsiteX94" fmla="*/ 1233107 w 6492864"/>
              <a:gd name="connsiteY94" fmla="*/ 5742106 h 5753325"/>
              <a:gd name="connsiteX95" fmla="*/ 1214532 w 6492864"/>
              <a:gd name="connsiteY95" fmla="*/ 5753325 h 5753325"/>
              <a:gd name="connsiteX96" fmla="*/ 1199955 w 6492864"/>
              <a:gd name="connsiteY96" fmla="*/ 5744831 h 5753325"/>
              <a:gd name="connsiteX97" fmla="*/ 1162337 w 6492864"/>
              <a:gd name="connsiteY97" fmla="*/ 5738048 h 5753325"/>
              <a:gd name="connsiteX98" fmla="*/ 1053457 w 6492864"/>
              <a:gd name="connsiteY98" fmla="*/ 5688676 h 5753325"/>
              <a:gd name="connsiteX99" fmla="*/ 1025798 w 6492864"/>
              <a:gd name="connsiteY99" fmla="*/ 5673166 h 5753325"/>
              <a:gd name="connsiteX100" fmla="*/ 947900 w 6492864"/>
              <a:gd name="connsiteY100" fmla="*/ 5657848 h 5753325"/>
              <a:gd name="connsiteX101" fmla="*/ 815627 w 6492864"/>
              <a:gd name="connsiteY101" fmla="*/ 5642557 h 5753325"/>
              <a:gd name="connsiteX102" fmla="*/ 788251 w 6492864"/>
              <a:gd name="connsiteY102" fmla="*/ 5637065 h 5753325"/>
              <a:gd name="connsiteX103" fmla="*/ 767822 w 6492864"/>
              <a:gd name="connsiteY103" fmla="*/ 5623450 h 5753325"/>
              <a:gd name="connsiteX104" fmla="*/ 765791 w 6492864"/>
              <a:gd name="connsiteY104" fmla="*/ 5612539 h 5753325"/>
              <a:gd name="connsiteX105" fmla="*/ 751230 w 6492864"/>
              <a:gd name="connsiteY105" fmla="*/ 5608092 h 5753325"/>
              <a:gd name="connsiteX106" fmla="*/ 748008 w 6492864"/>
              <a:gd name="connsiteY106" fmla="*/ 5605052 h 5753325"/>
              <a:gd name="connsiteX107" fmla="*/ 728871 w 6492864"/>
              <a:gd name="connsiteY107" fmla="*/ 5589469 h 5753325"/>
              <a:gd name="connsiteX108" fmla="*/ 671898 w 6492864"/>
              <a:gd name="connsiteY108" fmla="*/ 5602363 h 5753325"/>
              <a:gd name="connsiteX109" fmla="*/ 615065 w 6492864"/>
              <a:gd name="connsiteY109" fmla="*/ 5580257 h 5753325"/>
              <a:gd name="connsiteX110" fmla="*/ 355785 w 6492864"/>
              <a:gd name="connsiteY110" fmla="*/ 5514383 h 5753325"/>
              <a:gd name="connsiteX111" fmla="*/ 102269 w 6492864"/>
              <a:gd name="connsiteY111" fmla="*/ 5524347 h 5753325"/>
              <a:gd name="connsiteX112" fmla="*/ 13160 w 6492864"/>
              <a:gd name="connsiteY112" fmla="*/ 5514159 h 5753325"/>
              <a:gd name="connsiteX113" fmla="*/ 0 w 6492864"/>
              <a:gd name="connsiteY113" fmla="*/ 5511735 h 5753325"/>
              <a:gd name="connsiteX114" fmla="*/ 0 w 6492864"/>
              <a:gd name="connsiteY114" fmla="*/ 0 h 5753325"/>
              <a:gd name="connsiteX0" fmla="*/ 0 w 6462955"/>
              <a:gd name="connsiteY0" fmla="*/ 0 h 5753325"/>
              <a:gd name="connsiteX1" fmla="*/ 6438980 w 6462955"/>
              <a:gd name="connsiteY1" fmla="*/ 0 h 5753325"/>
              <a:gd name="connsiteX2" fmla="*/ 6439047 w 6462955"/>
              <a:gd name="connsiteY2" fmla="*/ 147 h 5753325"/>
              <a:gd name="connsiteX3" fmla="*/ 6443456 w 6462955"/>
              <a:gd name="connsiteY3" fmla="*/ 130105 h 5753325"/>
              <a:gd name="connsiteX4" fmla="*/ 6447632 w 6462955"/>
              <a:gd name="connsiteY4" fmla="*/ 170016 h 5753325"/>
              <a:gd name="connsiteX5" fmla="*/ 6396598 w 6462955"/>
              <a:gd name="connsiteY5" fmla="*/ 274847 h 5753325"/>
              <a:gd name="connsiteX6" fmla="*/ 6375685 w 6462955"/>
              <a:gd name="connsiteY6" fmla="*/ 535865 h 5753325"/>
              <a:gd name="connsiteX7" fmla="*/ 6354187 w 6462955"/>
              <a:gd name="connsiteY7" fmla="*/ 615799 h 5753325"/>
              <a:gd name="connsiteX8" fmla="*/ 6459988 w 6462955"/>
              <a:gd name="connsiteY8" fmla="*/ 707628 h 5753325"/>
              <a:gd name="connsiteX9" fmla="*/ 6453989 w 6462955"/>
              <a:gd name="connsiteY9" fmla="*/ 711876 h 5753325"/>
              <a:gd name="connsiteX10" fmla="*/ 6453209 w 6462955"/>
              <a:gd name="connsiteY10" fmla="*/ 719127 h 5753325"/>
              <a:gd name="connsiteX11" fmla="*/ 6457662 w 6462955"/>
              <a:gd name="connsiteY11" fmla="*/ 723331 h 5753325"/>
              <a:gd name="connsiteX12" fmla="*/ 6447445 w 6462955"/>
              <a:gd name="connsiteY12" fmla="*/ 780003 h 5753325"/>
              <a:gd name="connsiteX13" fmla="*/ 6426552 w 6462955"/>
              <a:gd name="connsiteY13" fmla="*/ 845805 h 5753325"/>
              <a:gd name="connsiteX14" fmla="*/ 6434072 w 6462955"/>
              <a:gd name="connsiteY14" fmla="*/ 910733 h 5753325"/>
              <a:gd name="connsiteX15" fmla="*/ 6432570 w 6462955"/>
              <a:gd name="connsiteY15" fmla="*/ 983394 h 5753325"/>
              <a:gd name="connsiteX16" fmla="*/ 6431878 w 6462955"/>
              <a:gd name="connsiteY16" fmla="*/ 1026728 h 5753325"/>
              <a:gd name="connsiteX17" fmla="*/ 6414269 w 6462955"/>
              <a:gd name="connsiteY17" fmla="*/ 1151111 h 5753325"/>
              <a:gd name="connsiteX18" fmla="*/ 6371722 w 6462955"/>
              <a:gd name="connsiteY18" fmla="*/ 1318080 h 5753325"/>
              <a:gd name="connsiteX19" fmla="*/ 6356023 w 6462955"/>
              <a:gd name="connsiteY19" fmla="*/ 1356227 h 5753325"/>
              <a:gd name="connsiteX20" fmla="*/ 6356157 w 6462955"/>
              <a:gd name="connsiteY20" fmla="*/ 1361967 h 5753325"/>
              <a:gd name="connsiteX21" fmla="*/ 6350613 w 6462955"/>
              <a:gd name="connsiteY21" fmla="*/ 1393569 h 5753325"/>
              <a:gd name="connsiteX22" fmla="*/ 6357062 w 6462955"/>
              <a:gd name="connsiteY22" fmla="*/ 1444071 h 5753325"/>
              <a:gd name="connsiteX23" fmla="*/ 6364832 w 6462955"/>
              <a:gd name="connsiteY23" fmla="*/ 1478763 h 5753325"/>
              <a:gd name="connsiteX24" fmla="*/ 6369745 w 6462955"/>
              <a:gd name="connsiteY24" fmla="*/ 1495680 h 5753325"/>
              <a:gd name="connsiteX25" fmla="*/ 6370898 w 6462955"/>
              <a:gd name="connsiteY25" fmla="*/ 1513331 h 5753325"/>
              <a:gd name="connsiteX26" fmla="*/ 6368801 w 6462955"/>
              <a:gd name="connsiteY26" fmla="*/ 1527414 h 5753325"/>
              <a:gd name="connsiteX27" fmla="*/ 6359177 w 6462955"/>
              <a:gd name="connsiteY27" fmla="*/ 1639513 h 5753325"/>
              <a:gd name="connsiteX28" fmla="*/ 6299489 w 6462955"/>
              <a:gd name="connsiteY28" fmla="*/ 1784860 h 5753325"/>
              <a:gd name="connsiteX29" fmla="*/ 6267878 w 6462955"/>
              <a:gd name="connsiteY29" fmla="*/ 1858572 h 5753325"/>
              <a:gd name="connsiteX30" fmla="*/ 6251146 w 6462955"/>
              <a:gd name="connsiteY30" fmla="*/ 1926167 h 5753325"/>
              <a:gd name="connsiteX31" fmla="*/ 6210686 w 6462955"/>
              <a:gd name="connsiteY31" fmla="*/ 2014834 h 5753325"/>
              <a:gd name="connsiteX32" fmla="*/ 6106652 w 6462955"/>
              <a:gd name="connsiteY32" fmla="*/ 2150572 h 5753325"/>
              <a:gd name="connsiteX33" fmla="*/ 6097813 w 6462955"/>
              <a:gd name="connsiteY33" fmla="*/ 2172208 h 5753325"/>
              <a:gd name="connsiteX34" fmla="*/ 6095990 w 6462955"/>
              <a:gd name="connsiteY34" fmla="*/ 2181185 h 5753325"/>
              <a:gd name="connsiteX35" fmla="*/ 6090126 w 6462955"/>
              <a:gd name="connsiteY35" fmla="*/ 2192533 h 5753325"/>
              <a:gd name="connsiteX36" fmla="*/ 6089503 w 6462955"/>
              <a:gd name="connsiteY36" fmla="*/ 2192543 h 5753325"/>
              <a:gd name="connsiteX37" fmla="*/ 6084946 w 6462955"/>
              <a:gd name="connsiteY37" fmla="*/ 2203694 h 5753325"/>
              <a:gd name="connsiteX38" fmla="*/ 5987861 w 6462955"/>
              <a:gd name="connsiteY38" fmla="*/ 2304868 h 5753325"/>
              <a:gd name="connsiteX39" fmla="*/ 5973439 w 6462955"/>
              <a:gd name="connsiteY39" fmla="*/ 2385635 h 5753325"/>
              <a:gd name="connsiteX40" fmla="*/ 5916727 w 6462955"/>
              <a:gd name="connsiteY40" fmla="*/ 2458777 h 5753325"/>
              <a:gd name="connsiteX41" fmla="*/ 5856524 w 6462955"/>
              <a:gd name="connsiteY41" fmla="*/ 2583281 h 5753325"/>
              <a:gd name="connsiteX42" fmla="*/ 5838091 w 6462955"/>
              <a:gd name="connsiteY42" fmla="*/ 2753474 h 5753325"/>
              <a:gd name="connsiteX43" fmla="*/ 5777471 w 6462955"/>
              <a:gd name="connsiteY43" fmla="*/ 2901570 h 5753325"/>
              <a:gd name="connsiteX44" fmla="*/ 5723992 w 6462955"/>
              <a:gd name="connsiteY44" fmla="*/ 2998752 h 5753325"/>
              <a:gd name="connsiteX45" fmla="*/ 5557886 w 6462955"/>
              <a:gd name="connsiteY45" fmla="*/ 3329735 h 5753325"/>
              <a:gd name="connsiteX46" fmla="*/ 5471501 w 6462955"/>
              <a:gd name="connsiteY46" fmla="*/ 3462221 h 5753325"/>
              <a:gd name="connsiteX47" fmla="*/ 5465154 w 6462955"/>
              <a:gd name="connsiteY47" fmla="*/ 3541065 h 5753325"/>
              <a:gd name="connsiteX48" fmla="*/ 5437889 w 6462955"/>
              <a:gd name="connsiteY48" fmla="*/ 3559927 h 5753325"/>
              <a:gd name="connsiteX49" fmla="*/ 5432770 w 6462955"/>
              <a:gd name="connsiteY49" fmla="*/ 3562948 h 5753325"/>
              <a:gd name="connsiteX50" fmla="*/ 5406795 w 6462955"/>
              <a:gd name="connsiteY50" fmla="*/ 3578594 h 5753325"/>
              <a:gd name="connsiteX51" fmla="*/ 5381495 w 6462955"/>
              <a:gd name="connsiteY51" fmla="*/ 3599883 h 5753325"/>
              <a:gd name="connsiteX52" fmla="*/ 5363689 w 6462955"/>
              <a:gd name="connsiteY52" fmla="*/ 3633299 h 5753325"/>
              <a:gd name="connsiteX53" fmla="*/ 5291870 w 6462955"/>
              <a:gd name="connsiteY53" fmla="*/ 3799039 h 5753325"/>
              <a:gd name="connsiteX54" fmla="*/ 5241600 w 6462955"/>
              <a:gd name="connsiteY54" fmla="*/ 3894238 h 5753325"/>
              <a:gd name="connsiteX55" fmla="*/ 5211041 w 6462955"/>
              <a:gd name="connsiteY55" fmla="*/ 3924184 h 5753325"/>
              <a:gd name="connsiteX56" fmla="*/ 5176073 w 6462955"/>
              <a:gd name="connsiteY56" fmla="*/ 3970179 h 5753325"/>
              <a:gd name="connsiteX57" fmla="*/ 5172826 w 6462955"/>
              <a:gd name="connsiteY57" fmla="*/ 3991773 h 5753325"/>
              <a:gd name="connsiteX58" fmla="*/ 5157053 w 6462955"/>
              <a:gd name="connsiteY58" fmla="*/ 3997708 h 5753325"/>
              <a:gd name="connsiteX59" fmla="*/ 5127922 w 6462955"/>
              <a:gd name="connsiteY59" fmla="*/ 4022660 h 5753325"/>
              <a:gd name="connsiteX60" fmla="*/ 5020872 w 6462955"/>
              <a:gd name="connsiteY60" fmla="*/ 4075951 h 5753325"/>
              <a:gd name="connsiteX61" fmla="*/ 4991410 w 6462955"/>
              <a:gd name="connsiteY61" fmla="*/ 4087598 h 5753325"/>
              <a:gd name="connsiteX62" fmla="*/ 4930112 w 6462955"/>
              <a:gd name="connsiteY62" fmla="*/ 4138459 h 5753325"/>
              <a:gd name="connsiteX63" fmla="*/ 4834224 w 6462955"/>
              <a:gd name="connsiteY63" fmla="*/ 4231643 h 5753325"/>
              <a:gd name="connsiteX64" fmla="*/ 4812599 w 6462955"/>
              <a:gd name="connsiteY64" fmla="*/ 4249449 h 5753325"/>
              <a:gd name="connsiteX65" fmla="*/ 4789188 w 6462955"/>
              <a:gd name="connsiteY65" fmla="*/ 4256678 h 5753325"/>
              <a:gd name="connsiteX66" fmla="*/ 4779554 w 6462955"/>
              <a:gd name="connsiteY66" fmla="*/ 4251313 h 5753325"/>
              <a:gd name="connsiteX67" fmla="*/ 4766885 w 6462955"/>
              <a:gd name="connsiteY67" fmla="*/ 4259812 h 5753325"/>
              <a:gd name="connsiteX68" fmla="*/ 4762510 w 6462955"/>
              <a:gd name="connsiteY68" fmla="*/ 4260383 h 5753325"/>
              <a:gd name="connsiteX69" fmla="*/ 4738416 w 6462955"/>
              <a:gd name="connsiteY69" fmla="*/ 4265355 h 5753325"/>
              <a:gd name="connsiteX70" fmla="*/ 4712007 w 6462955"/>
              <a:gd name="connsiteY70" fmla="*/ 4317892 h 5753325"/>
              <a:gd name="connsiteX71" fmla="*/ 4658930 w 6462955"/>
              <a:gd name="connsiteY71" fmla="*/ 4348041 h 5753325"/>
              <a:gd name="connsiteX72" fmla="*/ 4443526 w 6462955"/>
              <a:gd name="connsiteY72" fmla="*/ 4507851 h 5753325"/>
              <a:gd name="connsiteX73" fmla="*/ 4289766 w 6462955"/>
              <a:gd name="connsiteY73" fmla="*/ 4711450 h 5753325"/>
              <a:gd name="connsiteX74" fmla="*/ 4150870 w 6462955"/>
              <a:gd name="connsiteY74" fmla="*/ 4818480 h 5753325"/>
              <a:gd name="connsiteX75" fmla="*/ 4006639 w 6462955"/>
              <a:gd name="connsiteY75" fmla="*/ 4933815 h 5753325"/>
              <a:gd name="connsiteX76" fmla="*/ 3298210 w 6462955"/>
              <a:gd name="connsiteY76" fmla="*/ 5070790 h 5753325"/>
              <a:gd name="connsiteX77" fmla="*/ 2947678 w 6462955"/>
              <a:gd name="connsiteY77" fmla="*/ 5117869 h 5753325"/>
              <a:gd name="connsiteX78" fmla="*/ 2822169 w 6462955"/>
              <a:gd name="connsiteY78" fmla="*/ 5129396 h 5753325"/>
              <a:gd name="connsiteX79" fmla="*/ 2538773 w 6462955"/>
              <a:gd name="connsiteY79" fmla="*/ 5313397 h 5753325"/>
              <a:gd name="connsiteX80" fmla="*/ 2014500 w 6462955"/>
              <a:gd name="connsiteY80" fmla="*/ 5519744 h 5753325"/>
              <a:gd name="connsiteX81" fmla="*/ 1934391 w 6462955"/>
              <a:gd name="connsiteY81" fmla="*/ 5591335 h 5753325"/>
              <a:gd name="connsiteX82" fmla="*/ 1892550 w 6462955"/>
              <a:gd name="connsiteY82" fmla="*/ 5649708 h 5753325"/>
              <a:gd name="connsiteX83" fmla="*/ 1854769 w 6462955"/>
              <a:gd name="connsiteY83" fmla="*/ 5647691 h 5753325"/>
              <a:gd name="connsiteX84" fmla="*/ 1809461 w 6462955"/>
              <a:gd name="connsiteY84" fmla="*/ 5648628 h 5753325"/>
              <a:gd name="connsiteX85" fmla="*/ 1745150 w 6462955"/>
              <a:gd name="connsiteY85" fmla="*/ 5693879 h 5753325"/>
              <a:gd name="connsiteX86" fmla="*/ 1713375 w 6462955"/>
              <a:gd name="connsiteY86" fmla="*/ 5684672 h 5753325"/>
              <a:gd name="connsiteX87" fmla="*/ 1707808 w 6462955"/>
              <a:gd name="connsiteY87" fmla="*/ 5682611 h 5753325"/>
              <a:gd name="connsiteX88" fmla="*/ 1679313 w 6462955"/>
              <a:gd name="connsiteY88" fmla="*/ 5672360 h 5753325"/>
              <a:gd name="connsiteX89" fmla="*/ 1646933 w 6462955"/>
              <a:gd name="connsiteY89" fmla="*/ 5666227 h 5753325"/>
              <a:gd name="connsiteX90" fmla="*/ 1610055 w 6462955"/>
              <a:gd name="connsiteY90" fmla="*/ 5673643 h 5753325"/>
              <a:gd name="connsiteX91" fmla="*/ 1437641 w 6462955"/>
              <a:gd name="connsiteY91" fmla="*/ 5723266 h 5753325"/>
              <a:gd name="connsiteX92" fmla="*/ 1332869 w 6462955"/>
              <a:gd name="connsiteY92" fmla="*/ 5744752 h 5753325"/>
              <a:gd name="connsiteX93" fmla="*/ 1290525 w 6462955"/>
              <a:gd name="connsiteY93" fmla="*/ 5740036 h 5753325"/>
              <a:gd name="connsiteX94" fmla="*/ 1233107 w 6462955"/>
              <a:gd name="connsiteY94" fmla="*/ 5742106 h 5753325"/>
              <a:gd name="connsiteX95" fmla="*/ 1214532 w 6462955"/>
              <a:gd name="connsiteY95" fmla="*/ 5753325 h 5753325"/>
              <a:gd name="connsiteX96" fmla="*/ 1199955 w 6462955"/>
              <a:gd name="connsiteY96" fmla="*/ 5744831 h 5753325"/>
              <a:gd name="connsiteX97" fmla="*/ 1162337 w 6462955"/>
              <a:gd name="connsiteY97" fmla="*/ 5738048 h 5753325"/>
              <a:gd name="connsiteX98" fmla="*/ 1053457 w 6462955"/>
              <a:gd name="connsiteY98" fmla="*/ 5688676 h 5753325"/>
              <a:gd name="connsiteX99" fmla="*/ 1025798 w 6462955"/>
              <a:gd name="connsiteY99" fmla="*/ 5673166 h 5753325"/>
              <a:gd name="connsiteX100" fmla="*/ 947900 w 6462955"/>
              <a:gd name="connsiteY100" fmla="*/ 5657848 h 5753325"/>
              <a:gd name="connsiteX101" fmla="*/ 815627 w 6462955"/>
              <a:gd name="connsiteY101" fmla="*/ 5642557 h 5753325"/>
              <a:gd name="connsiteX102" fmla="*/ 788251 w 6462955"/>
              <a:gd name="connsiteY102" fmla="*/ 5637065 h 5753325"/>
              <a:gd name="connsiteX103" fmla="*/ 767822 w 6462955"/>
              <a:gd name="connsiteY103" fmla="*/ 5623450 h 5753325"/>
              <a:gd name="connsiteX104" fmla="*/ 765791 w 6462955"/>
              <a:gd name="connsiteY104" fmla="*/ 5612539 h 5753325"/>
              <a:gd name="connsiteX105" fmla="*/ 751230 w 6462955"/>
              <a:gd name="connsiteY105" fmla="*/ 5608092 h 5753325"/>
              <a:gd name="connsiteX106" fmla="*/ 748008 w 6462955"/>
              <a:gd name="connsiteY106" fmla="*/ 5605052 h 5753325"/>
              <a:gd name="connsiteX107" fmla="*/ 728871 w 6462955"/>
              <a:gd name="connsiteY107" fmla="*/ 5589469 h 5753325"/>
              <a:gd name="connsiteX108" fmla="*/ 671898 w 6462955"/>
              <a:gd name="connsiteY108" fmla="*/ 5602363 h 5753325"/>
              <a:gd name="connsiteX109" fmla="*/ 615065 w 6462955"/>
              <a:gd name="connsiteY109" fmla="*/ 5580257 h 5753325"/>
              <a:gd name="connsiteX110" fmla="*/ 355785 w 6462955"/>
              <a:gd name="connsiteY110" fmla="*/ 5514383 h 5753325"/>
              <a:gd name="connsiteX111" fmla="*/ 102269 w 6462955"/>
              <a:gd name="connsiteY111" fmla="*/ 5524347 h 5753325"/>
              <a:gd name="connsiteX112" fmla="*/ 13160 w 6462955"/>
              <a:gd name="connsiteY112" fmla="*/ 5514159 h 5753325"/>
              <a:gd name="connsiteX113" fmla="*/ 0 w 6462955"/>
              <a:gd name="connsiteY113" fmla="*/ 5511735 h 5753325"/>
              <a:gd name="connsiteX114" fmla="*/ 0 w 6462955"/>
              <a:gd name="connsiteY114" fmla="*/ 0 h 5753325"/>
              <a:gd name="connsiteX0" fmla="*/ 0 w 6459988"/>
              <a:gd name="connsiteY0" fmla="*/ 0 h 5753325"/>
              <a:gd name="connsiteX1" fmla="*/ 6438980 w 6459988"/>
              <a:gd name="connsiteY1" fmla="*/ 0 h 5753325"/>
              <a:gd name="connsiteX2" fmla="*/ 6439047 w 6459988"/>
              <a:gd name="connsiteY2" fmla="*/ 147 h 5753325"/>
              <a:gd name="connsiteX3" fmla="*/ 6443456 w 6459988"/>
              <a:gd name="connsiteY3" fmla="*/ 130105 h 5753325"/>
              <a:gd name="connsiteX4" fmla="*/ 6447632 w 6459988"/>
              <a:gd name="connsiteY4" fmla="*/ 170016 h 5753325"/>
              <a:gd name="connsiteX5" fmla="*/ 6396598 w 6459988"/>
              <a:gd name="connsiteY5" fmla="*/ 274847 h 5753325"/>
              <a:gd name="connsiteX6" fmla="*/ 6375685 w 6459988"/>
              <a:gd name="connsiteY6" fmla="*/ 535865 h 5753325"/>
              <a:gd name="connsiteX7" fmla="*/ 6354187 w 6459988"/>
              <a:gd name="connsiteY7" fmla="*/ 615799 h 5753325"/>
              <a:gd name="connsiteX8" fmla="*/ 6459988 w 6459988"/>
              <a:gd name="connsiteY8" fmla="*/ 707628 h 5753325"/>
              <a:gd name="connsiteX9" fmla="*/ 6453989 w 6459988"/>
              <a:gd name="connsiteY9" fmla="*/ 711876 h 5753325"/>
              <a:gd name="connsiteX10" fmla="*/ 6453209 w 6459988"/>
              <a:gd name="connsiteY10" fmla="*/ 719127 h 5753325"/>
              <a:gd name="connsiteX11" fmla="*/ 6344988 w 6459988"/>
              <a:gd name="connsiteY11" fmla="*/ 697330 h 5753325"/>
              <a:gd name="connsiteX12" fmla="*/ 6447445 w 6459988"/>
              <a:gd name="connsiteY12" fmla="*/ 780003 h 5753325"/>
              <a:gd name="connsiteX13" fmla="*/ 6426552 w 6459988"/>
              <a:gd name="connsiteY13" fmla="*/ 845805 h 5753325"/>
              <a:gd name="connsiteX14" fmla="*/ 6434072 w 6459988"/>
              <a:gd name="connsiteY14" fmla="*/ 910733 h 5753325"/>
              <a:gd name="connsiteX15" fmla="*/ 6432570 w 6459988"/>
              <a:gd name="connsiteY15" fmla="*/ 983394 h 5753325"/>
              <a:gd name="connsiteX16" fmla="*/ 6431878 w 6459988"/>
              <a:gd name="connsiteY16" fmla="*/ 1026728 h 5753325"/>
              <a:gd name="connsiteX17" fmla="*/ 6414269 w 6459988"/>
              <a:gd name="connsiteY17" fmla="*/ 1151111 h 5753325"/>
              <a:gd name="connsiteX18" fmla="*/ 6371722 w 6459988"/>
              <a:gd name="connsiteY18" fmla="*/ 1318080 h 5753325"/>
              <a:gd name="connsiteX19" fmla="*/ 6356023 w 6459988"/>
              <a:gd name="connsiteY19" fmla="*/ 1356227 h 5753325"/>
              <a:gd name="connsiteX20" fmla="*/ 6356157 w 6459988"/>
              <a:gd name="connsiteY20" fmla="*/ 1361967 h 5753325"/>
              <a:gd name="connsiteX21" fmla="*/ 6350613 w 6459988"/>
              <a:gd name="connsiteY21" fmla="*/ 1393569 h 5753325"/>
              <a:gd name="connsiteX22" fmla="*/ 6357062 w 6459988"/>
              <a:gd name="connsiteY22" fmla="*/ 1444071 h 5753325"/>
              <a:gd name="connsiteX23" fmla="*/ 6364832 w 6459988"/>
              <a:gd name="connsiteY23" fmla="*/ 1478763 h 5753325"/>
              <a:gd name="connsiteX24" fmla="*/ 6369745 w 6459988"/>
              <a:gd name="connsiteY24" fmla="*/ 1495680 h 5753325"/>
              <a:gd name="connsiteX25" fmla="*/ 6370898 w 6459988"/>
              <a:gd name="connsiteY25" fmla="*/ 1513331 h 5753325"/>
              <a:gd name="connsiteX26" fmla="*/ 6368801 w 6459988"/>
              <a:gd name="connsiteY26" fmla="*/ 1527414 h 5753325"/>
              <a:gd name="connsiteX27" fmla="*/ 6359177 w 6459988"/>
              <a:gd name="connsiteY27" fmla="*/ 1639513 h 5753325"/>
              <a:gd name="connsiteX28" fmla="*/ 6299489 w 6459988"/>
              <a:gd name="connsiteY28" fmla="*/ 1784860 h 5753325"/>
              <a:gd name="connsiteX29" fmla="*/ 6267878 w 6459988"/>
              <a:gd name="connsiteY29" fmla="*/ 1858572 h 5753325"/>
              <a:gd name="connsiteX30" fmla="*/ 6251146 w 6459988"/>
              <a:gd name="connsiteY30" fmla="*/ 1926167 h 5753325"/>
              <a:gd name="connsiteX31" fmla="*/ 6210686 w 6459988"/>
              <a:gd name="connsiteY31" fmla="*/ 2014834 h 5753325"/>
              <a:gd name="connsiteX32" fmla="*/ 6106652 w 6459988"/>
              <a:gd name="connsiteY32" fmla="*/ 2150572 h 5753325"/>
              <a:gd name="connsiteX33" fmla="*/ 6097813 w 6459988"/>
              <a:gd name="connsiteY33" fmla="*/ 2172208 h 5753325"/>
              <a:gd name="connsiteX34" fmla="*/ 6095990 w 6459988"/>
              <a:gd name="connsiteY34" fmla="*/ 2181185 h 5753325"/>
              <a:gd name="connsiteX35" fmla="*/ 6090126 w 6459988"/>
              <a:gd name="connsiteY35" fmla="*/ 2192533 h 5753325"/>
              <a:gd name="connsiteX36" fmla="*/ 6089503 w 6459988"/>
              <a:gd name="connsiteY36" fmla="*/ 2192543 h 5753325"/>
              <a:gd name="connsiteX37" fmla="*/ 6084946 w 6459988"/>
              <a:gd name="connsiteY37" fmla="*/ 2203694 h 5753325"/>
              <a:gd name="connsiteX38" fmla="*/ 5987861 w 6459988"/>
              <a:gd name="connsiteY38" fmla="*/ 2304868 h 5753325"/>
              <a:gd name="connsiteX39" fmla="*/ 5973439 w 6459988"/>
              <a:gd name="connsiteY39" fmla="*/ 2385635 h 5753325"/>
              <a:gd name="connsiteX40" fmla="*/ 5916727 w 6459988"/>
              <a:gd name="connsiteY40" fmla="*/ 2458777 h 5753325"/>
              <a:gd name="connsiteX41" fmla="*/ 5856524 w 6459988"/>
              <a:gd name="connsiteY41" fmla="*/ 2583281 h 5753325"/>
              <a:gd name="connsiteX42" fmla="*/ 5838091 w 6459988"/>
              <a:gd name="connsiteY42" fmla="*/ 2753474 h 5753325"/>
              <a:gd name="connsiteX43" fmla="*/ 5777471 w 6459988"/>
              <a:gd name="connsiteY43" fmla="*/ 2901570 h 5753325"/>
              <a:gd name="connsiteX44" fmla="*/ 5723992 w 6459988"/>
              <a:gd name="connsiteY44" fmla="*/ 2998752 h 5753325"/>
              <a:gd name="connsiteX45" fmla="*/ 5557886 w 6459988"/>
              <a:gd name="connsiteY45" fmla="*/ 3329735 h 5753325"/>
              <a:gd name="connsiteX46" fmla="*/ 5471501 w 6459988"/>
              <a:gd name="connsiteY46" fmla="*/ 3462221 h 5753325"/>
              <a:gd name="connsiteX47" fmla="*/ 5465154 w 6459988"/>
              <a:gd name="connsiteY47" fmla="*/ 3541065 h 5753325"/>
              <a:gd name="connsiteX48" fmla="*/ 5437889 w 6459988"/>
              <a:gd name="connsiteY48" fmla="*/ 3559927 h 5753325"/>
              <a:gd name="connsiteX49" fmla="*/ 5432770 w 6459988"/>
              <a:gd name="connsiteY49" fmla="*/ 3562948 h 5753325"/>
              <a:gd name="connsiteX50" fmla="*/ 5406795 w 6459988"/>
              <a:gd name="connsiteY50" fmla="*/ 3578594 h 5753325"/>
              <a:gd name="connsiteX51" fmla="*/ 5381495 w 6459988"/>
              <a:gd name="connsiteY51" fmla="*/ 3599883 h 5753325"/>
              <a:gd name="connsiteX52" fmla="*/ 5363689 w 6459988"/>
              <a:gd name="connsiteY52" fmla="*/ 3633299 h 5753325"/>
              <a:gd name="connsiteX53" fmla="*/ 5291870 w 6459988"/>
              <a:gd name="connsiteY53" fmla="*/ 3799039 h 5753325"/>
              <a:gd name="connsiteX54" fmla="*/ 5241600 w 6459988"/>
              <a:gd name="connsiteY54" fmla="*/ 3894238 h 5753325"/>
              <a:gd name="connsiteX55" fmla="*/ 5211041 w 6459988"/>
              <a:gd name="connsiteY55" fmla="*/ 3924184 h 5753325"/>
              <a:gd name="connsiteX56" fmla="*/ 5176073 w 6459988"/>
              <a:gd name="connsiteY56" fmla="*/ 3970179 h 5753325"/>
              <a:gd name="connsiteX57" fmla="*/ 5172826 w 6459988"/>
              <a:gd name="connsiteY57" fmla="*/ 3991773 h 5753325"/>
              <a:gd name="connsiteX58" fmla="*/ 5157053 w 6459988"/>
              <a:gd name="connsiteY58" fmla="*/ 3997708 h 5753325"/>
              <a:gd name="connsiteX59" fmla="*/ 5127922 w 6459988"/>
              <a:gd name="connsiteY59" fmla="*/ 4022660 h 5753325"/>
              <a:gd name="connsiteX60" fmla="*/ 5020872 w 6459988"/>
              <a:gd name="connsiteY60" fmla="*/ 4075951 h 5753325"/>
              <a:gd name="connsiteX61" fmla="*/ 4991410 w 6459988"/>
              <a:gd name="connsiteY61" fmla="*/ 4087598 h 5753325"/>
              <a:gd name="connsiteX62" fmla="*/ 4930112 w 6459988"/>
              <a:gd name="connsiteY62" fmla="*/ 4138459 h 5753325"/>
              <a:gd name="connsiteX63" fmla="*/ 4834224 w 6459988"/>
              <a:gd name="connsiteY63" fmla="*/ 4231643 h 5753325"/>
              <a:gd name="connsiteX64" fmla="*/ 4812599 w 6459988"/>
              <a:gd name="connsiteY64" fmla="*/ 4249449 h 5753325"/>
              <a:gd name="connsiteX65" fmla="*/ 4789188 w 6459988"/>
              <a:gd name="connsiteY65" fmla="*/ 4256678 h 5753325"/>
              <a:gd name="connsiteX66" fmla="*/ 4779554 w 6459988"/>
              <a:gd name="connsiteY66" fmla="*/ 4251313 h 5753325"/>
              <a:gd name="connsiteX67" fmla="*/ 4766885 w 6459988"/>
              <a:gd name="connsiteY67" fmla="*/ 4259812 h 5753325"/>
              <a:gd name="connsiteX68" fmla="*/ 4762510 w 6459988"/>
              <a:gd name="connsiteY68" fmla="*/ 4260383 h 5753325"/>
              <a:gd name="connsiteX69" fmla="*/ 4738416 w 6459988"/>
              <a:gd name="connsiteY69" fmla="*/ 4265355 h 5753325"/>
              <a:gd name="connsiteX70" fmla="*/ 4712007 w 6459988"/>
              <a:gd name="connsiteY70" fmla="*/ 4317892 h 5753325"/>
              <a:gd name="connsiteX71" fmla="*/ 4658930 w 6459988"/>
              <a:gd name="connsiteY71" fmla="*/ 4348041 h 5753325"/>
              <a:gd name="connsiteX72" fmla="*/ 4443526 w 6459988"/>
              <a:gd name="connsiteY72" fmla="*/ 4507851 h 5753325"/>
              <a:gd name="connsiteX73" fmla="*/ 4289766 w 6459988"/>
              <a:gd name="connsiteY73" fmla="*/ 4711450 h 5753325"/>
              <a:gd name="connsiteX74" fmla="*/ 4150870 w 6459988"/>
              <a:gd name="connsiteY74" fmla="*/ 4818480 h 5753325"/>
              <a:gd name="connsiteX75" fmla="*/ 4006639 w 6459988"/>
              <a:gd name="connsiteY75" fmla="*/ 4933815 h 5753325"/>
              <a:gd name="connsiteX76" fmla="*/ 3298210 w 6459988"/>
              <a:gd name="connsiteY76" fmla="*/ 5070790 h 5753325"/>
              <a:gd name="connsiteX77" fmla="*/ 2947678 w 6459988"/>
              <a:gd name="connsiteY77" fmla="*/ 5117869 h 5753325"/>
              <a:gd name="connsiteX78" fmla="*/ 2822169 w 6459988"/>
              <a:gd name="connsiteY78" fmla="*/ 5129396 h 5753325"/>
              <a:gd name="connsiteX79" fmla="*/ 2538773 w 6459988"/>
              <a:gd name="connsiteY79" fmla="*/ 5313397 h 5753325"/>
              <a:gd name="connsiteX80" fmla="*/ 2014500 w 6459988"/>
              <a:gd name="connsiteY80" fmla="*/ 5519744 h 5753325"/>
              <a:gd name="connsiteX81" fmla="*/ 1934391 w 6459988"/>
              <a:gd name="connsiteY81" fmla="*/ 5591335 h 5753325"/>
              <a:gd name="connsiteX82" fmla="*/ 1892550 w 6459988"/>
              <a:gd name="connsiteY82" fmla="*/ 5649708 h 5753325"/>
              <a:gd name="connsiteX83" fmla="*/ 1854769 w 6459988"/>
              <a:gd name="connsiteY83" fmla="*/ 5647691 h 5753325"/>
              <a:gd name="connsiteX84" fmla="*/ 1809461 w 6459988"/>
              <a:gd name="connsiteY84" fmla="*/ 5648628 h 5753325"/>
              <a:gd name="connsiteX85" fmla="*/ 1745150 w 6459988"/>
              <a:gd name="connsiteY85" fmla="*/ 5693879 h 5753325"/>
              <a:gd name="connsiteX86" fmla="*/ 1713375 w 6459988"/>
              <a:gd name="connsiteY86" fmla="*/ 5684672 h 5753325"/>
              <a:gd name="connsiteX87" fmla="*/ 1707808 w 6459988"/>
              <a:gd name="connsiteY87" fmla="*/ 5682611 h 5753325"/>
              <a:gd name="connsiteX88" fmla="*/ 1679313 w 6459988"/>
              <a:gd name="connsiteY88" fmla="*/ 5672360 h 5753325"/>
              <a:gd name="connsiteX89" fmla="*/ 1646933 w 6459988"/>
              <a:gd name="connsiteY89" fmla="*/ 5666227 h 5753325"/>
              <a:gd name="connsiteX90" fmla="*/ 1610055 w 6459988"/>
              <a:gd name="connsiteY90" fmla="*/ 5673643 h 5753325"/>
              <a:gd name="connsiteX91" fmla="*/ 1437641 w 6459988"/>
              <a:gd name="connsiteY91" fmla="*/ 5723266 h 5753325"/>
              <a:gd name="connsiteX92" fmla="*/ 1332869 w 6459988"/>
              <a:gd name="connsiteY92" fmla="*/ 5744752 h 5753325"/>
              <a:gd name="connsiteX93" fmla="*/ 1290525 w 6459988"/>
              <a:gd name="connsiteY93" fmla="*/ 5740036 h 5753325"/>
              <a:gd name="connsiteX94" fmla="*/ 1233107 w 6459988"/>
              <a:gd name="connsiteY94" fmla="*/ 5742106 h 5753325"/>
              <a:gd name="connsiteX95" fmla="*/ 1214532 w 6459988"/>
              <a:gd name="connsiteY95" fmla="*/ 5753325 h 5753325"/>
              <a:gd name="connsiteX96" fmla="*/ 1199955 w 6459988"/>
              <a:gd name="connsiteY96" fmla="*/ 5744831 h 5753325"/>
              <a:gd name="connsiteX97" fmla="*/ 1162337 w 6459988"/>
              <a:gd name="connsiteY97" fmla="*/ 5738048 h 5753325"/>
              <a:gd name="connsiteX98" fmla="*/ 1053457 w 6459988"/>
              <a:gd name="connsiteY98" fmla="*/ 5688676 h 5753325"/>
              <a:gd name="connsiteX99" fmla="*/ 1025798 w 6459988"/>
              <a:gd name="connsiteY99" fmla="*/ 5673166 h 5753325"/>
              <a:gd name="connsiteX100" fmla="*/ 947900 w 6459988"/>
              <a:gd name="connsiteY100" fmla="*/ 5657848 h 5753325"/>
              <a:gd name="connsiteX101" fmla="*/ 815627 w 6459988"/>
              <a:gd name="connsiteY101" fmla="*/ 5642557 h 5753325"/>
              <a:gd name="connsiteX102" fmla="*/ 788251 w 6459988"/>
              <a:gd name="connsiteY102" fmla="*/ 5637065 h 5753325"/>
              <a:gd name="connsiteX103" fmla="*/ 767822 w 6459988"/>
              <a:gd name="connsiteY103" fmla="*/ 5623450 h 5753325"/>
              <a:gd name="connsiteX104" fmla="*/ 765791 w 6459988"/>
              <a:gd name="connsiteY104" fmla="*/ 5612539 h 5753325"/>
              <a:gd name="connsiteX105" fmla="*/ 751230 w 6459988"/>
              <a:gd name="connsiteY105" fmla="*/ 5608092 h 5753325"/>
              <a:gd name="connsiteX106" fmla="*/ 748008 w 6459988"/>
              <a:gd name="connsiteY106" fmla="*/ 5605052 h 5753325"/>
              <a:gd name="connsiteX107" fmla="*/ 728871 w 6459988"/>
              <a:gd name="connsiteY107" fmla="*/ 5589469 h 5753325"/>
              <a:gd name="connsiteX108" fmla="*/ 671898 w 6459988"/>
              <a:gd name="connsiteY108" fmla="*/ 5602363 h 5753325"/>
              <a:gd name="connsiteX109" fmla="*/ 615065 w 6459988"/>
              <a:gd name="connsiteY109" fmla="*/ 5580257 h 5753325"/>
              <a:gd name="connsiteX110" fmla="*/ 355785 w 6459988"/>
              <a:gd name="connsiteY110" fmla="*/ 5514383 h 5753325"/>
              <a:gd name="connsiteX111" fmla="*/ 102269 w 6459988"/>
              <a:gd name="connsiteY111" fmla="*/ 5524347 h 5753325"/>
              <a:gd name="connsiteX112" fmla="*/ 13160 w 6459988"/>
              <a:gd name="connsiteY112" fmla="*/ 5514159 h 5753325"/>
              <a:gd name="connsiteX113" fmla="*/ 0 w 6459988"/>
              <a:gd name="connsiteY113" fmla="*/ 5511735 h 5753325"/>
              <a:gd name="connsiteX114" fmla="*/ 0 w 6459988"/>
              <a:gd name="connsiteY114" fmla="*/ 0 h 5753325"/>
              <a:gd name="connsiteX0" fmla="*/ 0 w 6459988"/>
              <a:gd name="connsiteY0" fmla="*/ 0 h 5753325"/>
              <a:gd name="connsiteX1" fmla="*/ 6438980 w 6459988"/>
              <a:gd name="connsiteY1" fmla="*/ 0 h 5753325"/>
              <a:gd name="connsiteX2" fmla="*/ 6439047 w 6459988"/>
              <a:gd name="connsiteY2" fmla="*/ 147 h 5753325"/>
              <a:gd name="connsiteX3" fmla="*/ 6443456 w 6459988"/>
              <a:gd name="connsiteY3" fmla="*/ 130105 h 5753325"/>
              <a:gd name="connsiteX4" fmla="*/ 6447632 w 6459988"/>
              <a:gd name="connsiteY4" fmla="*/ 170016 h 5753325"/>
              <a:gd name="connsiteX5" fmla="*/ 6396598 w 6459988"/>
              <a:gd name="connsiteY5" fmla="*/ 274847 h 5753325"/>
              <a:gd name="connsiteX6" fmla="*/ 6375685 w 6459988"/>
              <a:gd name="connsiteY6" fmla="*/ 535865 h 5753325"/>
              <a:gd name="connsiteX7" fmla="*/ 6354187 w 6459988"/>
              <a:gd name="connsiteY7" fmla="*/ 615799 h 5753325"/>
              <a:gd name="connsiteX8" fmla="*/ 6459988 w 6459988"/>
              <a:gd name="connsiteY8" fmla="*/ 707628 h 5753325"/>
              <a:gd name="connsiteX9" fmla="*/ 6453989 w 6459988"/>
              <a:gd name="connsiteY9" fmla="*/ 711876 h 5753325"/>
              <a:gd name="connsiteX10" fmla="*/ 6344988 w 6459988"/>
              <a:gd name="connsiteY10" fmla="*/ 697330 h 5753325"/>
              <a:gd name="connsiteX11" fmla="*/ 6447445 w 6459988"/>
              <a:gd name="connsiteY11" fmla="*/ 780003 h 5753325"/>
              <a:gd name="connsiteX12" fmla="*/ 6426552 w 6459988"/>
              <a:gd name="connsiteY12" fmla="*/ 845805 h 5753325"/>
              <a:gd name="connsiteX13" fmla="*/ 6434072 w 6459988"/>
              <a:gd name="connsiteY13" fmla="*/ 910733 h 5753325"/>
              <a:gd name="connsiteX14" fmla="*/ 6432570 w 6459988"/>
              <a:gd name="connsiteY14" fmla="*/ 983394 h 5753325"/>
              <a:gd name="connsiteX15" fmla="*/ 6431878 w 6459988"/>
              <a:gd name="connsiteY15" fmla="*/ 1026728 h 5753325"/>
              <a:gd name="connsiteX16" fmla="*/ 6414269 w 6459988"/>
              <a:gd name="connsiteY16" fmla="*/ 1151111 h 5753325"/>
              <a:gd name="connsiteX17" fmla="*/ 6371722 w 6459988"/>
              <a:gd name="connsiteY17" fmla="*/ 1318080 h 5753325"/>
              <a:gd name="connsiteX18" fmla="*/ 6356023 w 6459988"/>
              <a:gd name="connsiteY18" fmla="*/ 1356227 h 5753325"/>
              <a:gd name="connsiteX19" fmla="*/ 6356157 w 6459988"/>
              <a:gd name="connsiteY19" fmla="*/ 1361967 h 5753325"/>
              <a:gd name="connsiteX20" fmla="*/ 6350613 w 6459988"/>
              <a:gd name="connsiteY20" fmla="*/ 1393569 h 5753325"/>
              <a:gd name="connsiteX21" fmla="*/ 6357062 w 6459988"/>
              <a:gd name="connsiteY21" fmla="*/ 1444071 h 5753325"/>
              <a:gd name="connsiteX22" fmla="*/ 6364832 w 6459988"/>
              <a:gd name="connsiteY22" fmla="*/ 1478763 h 5753325"/>
              <a:gd name="connsiteX23" fmla="*/ 6369745 w 6459988"/>
              <a:gd name="connsiteY23" fmla="*/ 1495680 h 5753325"/>
              <a:gd name="connsiteX24" fmla="*/ 6370898 w 6459988"/>
              <a:gd name="connsiteY24" fmla="*/ 1513331 h 5753325"/>
              <a:gd name="connsiteX25" fmla="*/ 6368801 w 6459988"/>
              <a:gd name="connsiteY25" fmla="*/ 1527414 h 5753325"/>
              <a:gd name="connsiteX26" fmla="*/ 6359177 w 6459988"/>
              <a:gd name="connsiteY26" fmla="*/ 1639513 h 5753325"/>
              <a:gd name="connsiteX27" fmla="*/ 6299489 w 6459988"/>
              <a:gd name="connsiteY27" fmla="*/ 1784860 h 5753325"/>
              <a:gd name="connsiteX28" fmla="*/ 6267878 w 6459988"/>
              <a:gd name="connsiteY28" fmla="*/ 1858572 h 5753325"/>
              <a:gd name="connsiteX29" fmla="*/ 6251146 w 6459988"/>
              <a:gd name="connsiteY29" fmla="*/ 1926167 h 5753325"/>
              <a:gd name="connsiteX30" fmla="*/ 6210686 w 6459988"/>
              <a:gd name="connsiteY30" fmla="*/ 2014834 h 5753325"/>
              <a:gd name="connsiteX31" fmla="*/ 6106652 w 6459988"/>
              <a:gd name="connsiteY31" fmla="*/ 2150572 h 5753325"/>
              <a:gd name="connsiteX32" fmla="*/ 6097813 w 6459988"/>
              <a:gd name="connsiteY32" fmla="*/ 2172208 h 5753325"/>
              <a:gd name="connsiteX33" fmla="*/ 6095990 w 6459988"/>
              <a:gd name="connsiteY33" fmla="*/ 2181185 h 5753325"/>
              <a:gd name="connsiteX34" fmla="*/ 6090126 w 6459988"/>
              <a:gd name="connsiteY34" fmla="*/ 2192533 h 5753325"/>
              <a:gd name="connsiteX35" fmla="*/ 6089503 w 6459988"/>
              <a:gd name="connsiteY35" fmla="*/ 2192543 h 5753325"/>
              <a:gd name="connsiteX36" fmla="*/ 6084946 w 6459988"/>
              <a:gd name="connsiteY36" fmla="*/ 2203694 h 5753325"/>
              <a:gd name="connsiteX37" fmla="*/ 5987861 w 6459988"/>
              <a:gd name="connsiteY37" fmla="*/ 2304868 h 5753325"/>
              <a:gd name="connsiteX38" fmla="*/ 5973439 w 6459988"/>
              <a:gd name="connsiteY38" fmla="*/ 2385635 h 5753325"/>
              <a:gd name="connsiteX39" fmla="*/ 5916727 w 6459988"/>
              <a:gd name="connsiteY39" fmla="*/ 2458777 h 5753325"/>
              <a:gd name="connsiteX40" fmla="*/ 5856524 w 6459988"/>
              <a:gd name="connsiteY40" fmla="*/ 2583281 h 5753325"/>
              <a:gd name="connsiteX41" fmla="*/ 5838091 w 6459988"/>
              <a:gd name="connsiteY41" fmla="*/ 2753474 h 5753325"/>
              <a:gd name="connsiteX42" fmla="*/ 5777471 w 6459988"/>
              <a:gd name="connsiteY42" fmla="*/ 2901570 h 5753325"/>
              <a:gd name="connsiteX43" fmla="*/ 5723992 w 6459988"/>
              <a:gd name="connsiteY43" fmla="*/ 2998752 h 5753325"/>
              <a:gd name="connsiteX44" fmla="*/ 5557886 w 6459988"/>
              <a:gd name="connsiteY44" fmla="*/ 3329735 h 5753325"/>
              <a:gd name="connsiteX45" fmla="*/ 5471501 w 6459988"/>
              <a:gd name="connsiteY45" fmla="*/ 3462221 h 5753325"/>
              <a:gd name="connsiteX46" fmla="*/ 5465154 w 6459988"/>
              <a:gd name="connsiteY46" fmla="*/ 3541065 h 5753325"/>
              <a:gd name="connsiteX47" fmla="*/ 5437889 w 6459988"/>
              <a:gd name="connsiteY47" fmla="*/ 3559927 h 5753325"/>
              <a:gd name="connsiteX48" fmla="*/ 5432770 w 6459988"/>
              <a:gd name="connsiteY48" fmla="*/ 3562948 h 5753325"/>
              <a:gd name="connsiteX49" fmla="*/ 5406795 w 6459988"/>
              <a:gd name="connsiteY49" fmla="*/ 3578594 h 5753325"/>
              <a:gd name="connsiteX50" fmla="*/ 5381495 w 6459988"/>
              <a:gd name="connsiteY50" fmla="*/ 3599883 h 5753325"/>
              <a:gd name="connsiteX51" fmla="*/ 5363689 w 6459988"/>
              <a:gd name="connsiteY51" fmla="*/ 3633299 h 5753325"/>
              <a:gd name="connsiteX52" fmla="*/ 5291870 w 6459988"/>
              <a:gd name="connsiteY52" fmla="*/ 3799039 h 5753325"/>
              <a:gd name="connsiteX53" fmla="*/ 5241600 w 6459988"/>
              <a:gd name="connsiteY53" fmla="*/ 3894238 h 5753325"/>
              <a:gd name="connsiteX54" fmla="*/ 5211041 w 6459988"/>
              <a:gd name="connsiteY54" fmla="*/ 3924184 h 5753325"/>
              <a:gd name="connsiteX55" fmla="*/ 5176073 w 6459988"/>
              <a:gd name="connsiteY55" fmla="*/ 3970179 h 5753325"/>
              <a:gd name="connsiteX56" fmla="*/ 5172826 w 6459988"/>
              <a:gd name="connsiteY56" fmla="*/ 3991773 h 5753325"/>
              <a:gd name="connsiteX57" fmla="*/ 5157053 w 6459988"/>
              <a:gd name="connsiteY57" fmla="*/ 3997708 h 5753325"/>
              <a:gd name="connsiteX58" fmla="*/ 5127922 w 6459988"/>
              <a:gd name="connsiteY58" fmla="*/ 4022660 h 5753325"/>
              <a:gd name="connsiteX59" fmla="*/ 5020872 w 6459988"/>
              <a:gd name="connsiteY59" fmla="*/ 4075951 h 5753325"/>
              <a:gd name="connsiteX60" fmla="*/ 4991410 w 6459988"/>
              <a:gd name="connsiteY60" fmla="*/ 4087598 h 5753325"/>
              <a:gd name="connsiteX61" fmla="*/ 4930112 w 6459988"/>
              <a:gd name="connsiteY61" fmla="*/ 4138459 h 5753325"/>
              <a:gd name="connsiteX62" fmla="*/ 4834224 w 6459988"/>
              <a:gd name="connsiteY62" fmla="*/ 4231643 h 5753325"/>
              <a:gd name="connsiteX63" fmla="*/ 4812599 w 6459988"/>
              <a:gd name="connsiteY63" fmla="*/ 4249449 h 5753325"/>
              <a:gd name="connsiteX64" fmla="*/ 4789188 w 6459988"/>
              <a:gd name="connsiteY64" fmla="*/ 4256678 h 5753325"/>
              <a:gd name="connsiteX65" fmla="*/ 4779554 w 6459988"/>
              <a:gd name="connsiteY65" fmla="*/ 4251313 h 5753325"/>
              <a:gd name="connsiteX66" fmla="*/ 4766885 w 6459988"/>
              <a:gd name="connsiteY66" fmla="*/ 4259812 h 5753325"/>
              <a:gd name="connsiteX67" fmla="*/ 4762510 w 6459988"/>
              <a:gd name="connsiteY67" fmla="*/ 4260383 h 5753325"/>
              <a:gd name="connsiteX68" fmla="*/ 4738416 w 6459988"/>
              <a:gd name="connsiteY68" fmla="*/ 4265355 h 5753325"/>
              <a:gd name="connsiteX69" fmla="*/ 4712007 w 6459988"/>
              <a:gd name="connsiteY69" fmla="*/ 4317892 h 5753325"/>
              <a:gd name="connsiteX70" fmla="*/ 4658930 w 6459988"/>
              <a:gd name="connsiteY70" fmla="*/ 4348041 h 5753325"/>
              <a:gd name="connsiteX71" fmla="*/ 4443526 w 6459988"/>
              <a:gd name="connsiteY71" fmla="*/ 4507851 h 5753325"/>
              <a:gd name="connsiteX72" fmla="*/ 4289766 w 6459988"/>
              <a:gd name="connsiteY72" fmla="*/ 4711450 h 5753325"/>
              <a:gd name="connsiteX73" fmla="*/ 4150870 w 6459988"/>
              <a:gd name="connsiteY73" fmla="*/ 4818480 h 5753325"/>
              <a:gd name="connsiteX74" fmla="*/ 4006639 w 6459988"/>
              <a:gd name="connsiteY74" fmla="*/ 4933815 h 5753325"/>
              <a:gd name="connsiteX75" fmla="*/ 3298210 w 6459988"/>
              <a:gd name="connsiteY75" fmla="*/ 5070790 h 5753325"/>
              <a:gd name="connsiteX76" fmla="*/ 2947678 w 6459988"/>
              <a:gd name="connsiteY76" fmla="*/ 5117869 h 5753325"/>
              <a:gd name="connsiteX77" fmla="*/ 2822169 w 6459988"/>
              <a:gd name="connsiteY77" fmla="*/ 5129396 h 5753325"/>
              <a:gd name="connsiteX78" fmla="*/ 2538773 w 6459988"/>
              <a:gd name="connsiteY78" fmla="*/ 5313397 h 5753325"/>
              <a:gd name="connsiteX79" fmla="*/ 2014500 w 6459988"/>
              <a:gd name="connsiteY79" fmla="*/ 5519744 h 5753325"/>
              <a:gd name="connsiteX80" fmla="*/ 1934391 w 6459988"/>
              <a:gd name="connsiteY80" fmla="*/ 5591335 h 5753325"/>
              <a:gd name="connsiteX81" fmla="*/ 1892550 w 6459988"/>
              <a:gd name="connsiteY81" fmla="*/ 5649708 h 5753325"/>
              <a:gd name="connsiteX82" fmla="*/ 1854769 w 6459988"/>
              <a:gd name="connsiteY82" fmla="*/ 5647691 h 5753325"/>
              <a:gd name="connsiteX83" fmla="*/ 1809461 w 6459988"/>
              <a:gd name="connsiteY83" fmla="*/ 5648628 h 5753325"/>
              <a:gd name="connsiteX84" fmla="*/ 1745150 w 6459988"/>
              <a:gd name="connsiteY84" fmla="*/ 5693879 h 5753325"/>
              <a:gd name="connsiteX85" fmla="*/ 1713375 w 6459988"/>
              <a:gd name="connsiteY85" fmla="*/ 5684672 h 5753325"/>
              <a:gd name="connsiteX86" fmla="*/ 1707808 w 6459988"/>
              <a:gd name="connsiteY86" fmla="*/ 5682611 h 5753325"/>
              <a:gd name="connsiteX87" fmla="*/ 1679313 w 6459988"/>
              <a:gd name="connsiteY87" fmla="*/ 5672360 h 5753325"/>
              <a:gd name="connsiteX88" fmla="*/ 1646933 w 6459988"/>
              <a:gd name="connsiteY88" fmla="*/ 5666227 h 5753325"/>
              <a:gd name="connsiteX89" fmla="*/ 1610055 w 6459988"/>
              <a:gd name="connsiteY89" fmla="*/ 5673643 h 5753325"/>
              <a:gd name="connsiteX90" fmla="*/ 1437641 w 6459988"/>
              <a:gd name="connsiteY90" fmla="*/ 5723266 h 5753325"/>
              <a:gd name="connsiteX91" fmla="*/ 1332869 w 6459988"/>
              <a:gd name="connsiteY91" fmla="*/ 5744752 h 5753325"/>
              <a:gd name="connsiteX92" fmla="*/ 1290525 w 6459988"/>
              <a:gd name="connsiteY92" fmla="*/ 5740036 h 5753325"/>
              <a:gd name="connsiteX93" fmla="*/ 1233107 w 6459988"/>
              <a:gd name="connsiteY93" fmla="*/ 5742106 h 5753325"/>
              <a:gd name="connsiteX94" fmla="*/ 1214532 w 6459988"/>
              <a:gd name="connsiteY94" fmla="*/ 5753325 h 5753325"/>
              <a:gd name="connsiteX95" fmla="*/ 1199955 w 6459988"/>
              <a:gd name="connsiteY95" fmla="*/ 5744831 h 5753325"/>
              <a:gd name="connsiteX96" fmla="*/ 1162337 w 6459988"/>
              <a:gd name="connsiteY96" fmla="*/ 5738048 h 5753325"/>
              <a:gd name="connsiteX97" fmla="*/ 1053457 w 6459988"/>
              <a:gd name="connsiteY97" fmla="*/ 5688676 h 5753325"/>
              <a:gd name="connsiteX98" fmla="*/ 1025798 w 6459988"/>
              <a:gd name="connsiteY98" fmla="*/ 5673166 h 5753325"/>
              <a:gd name="connsiteX99" fmla="*/ 947900 w 6459988"/>
              <a:gd name="connsiteY99" fmla="*/ 5657848 h 5753325"/>
              <a:gd name="connsiteX100" fmla="*/ 815627 w 6459988"/>
              <a:gd name="connsiteY100" fmla="*/ 5642557 h 5753325"/>
              <a:gd name="connsiteX101" fmla="*/ 788251 w 6459988"/>
              <a:gd name="connsiteY101" fmla="*/ 5637065 h 5753325"/>
              <a:gd name="connsiteX102" fmla="*/ 767822 w 6459988"/>
              <a:gd name="connsiteY102" fmla="*/ 5623450 h 5753325"/>
              <a:gd name="connsiteX103" fmla="*/ 765791 w 6459988"/>
              <a:gd name="connsiteY103" fmla="*/ 5612539 h 5753325"/>
              <a:gd name="connsiteX104" fmla="*/ 751230 w 6459988"/>
              <a:gd name="connsiteY104" fmla="*/ 5608092 h 5753325"/>
              <a:gd name="connsiteX105" fmla="*/ 748008 w 6459988"/>
              <a:gd name="connsiteY105" fmla="*/ 5605052 h 5753325"/>
              <a:gd name="connsiteX106" fmla="*/ 728871 w 6459988"/>
              <a:gd name="connsiteY106" fmla="*/ 5589469 h 5753325"/>
              <a:gd name="connsiteX107" fmla="*/ 671898 w 6459988"/>
              <a:gd name="connsiteY107" fmla="*/ 5602363 h 5753325"/>
              <a:gd name="connsiteX108" fmla="*/ 615065 w 6459988"/>
              <a:gd name="connsiteY108" fmla="*/ 5580257 h 5753325"/>
              <a:gd name="connsiteX109" fmla="*/ 355785 w 6459988"/>
              <a:gd name="connsiteY109" fmla="*/ 5514383 h 5753325"/>
              <a:gd name="connsiteX110" fmla="*/ 102269 w 6459988"/>
              <a:gd name="connsiteY110" fmla="*/ 5524347 h 5753325"/>
              <a:gd name="connsiteX111" fmla="*/ 13160 w 6459988"/>
              <a:gd name="connsiteY111" fmla="*/ 5514159 h 5753325"/>
              <a:gd name="connsiteX112" fmla="*/ 0 w 6459988"/>
              <a:gd name="connsiteY112" fmla="*/ 5511735 h 5753325"/>
              <a:gd name="connsiteX113" fmla="*/ 0 w 6459988"/>
              <a:gd name="connsiteY113" fmla="*/ 0 h 5753325"/>
              <a:gd name="connsiteX0" fmla="*/ 0 w 6459988"/>
              <a:gd name="connsiteY0" fmla="*/ 0 h 5753325"/>
              <a:gd name="connsiteX1" fmla="*/ 6438980 w 6459988"/>
              <a:gd name="connsiteY1" fmla="*/ 0 h 5753325"/>
              <a:gd name="connsiteX2" fmla="*/ 6439047 w 6459988"/>
              <a:gd name="connsiteY2" fmla="*/ 147 h 5753325"/>
              <a:gd name="connsiteX3" fmla="*/ 6443456 w 6459988"/>
              <a:gd name="connsiteY3" fmla="*/ 130105 h 5753325"/>
              <a:gd name="connsiteX4" fmla="*/ 6447632 w 6459988"/>
              <a:gd name="connsiteY4" fmla="*/ 170016 h 5753325"/>
              <a:gd name="connsiteX5" fmla="*/ 6396598 w 6459988"/>
              <a:gd name="connsiteY5" fmla="*/ 274847 h 5753325"/>
              <a:gd name="connsiteX6" fmla="*/ 6375685 w 6459988"/>
              <a:gd name="connsiteY6" fmla="*/ 535865 h 5753325"/>
              <a:gd name="connsiteX7" fmla="*/ 6354187 w 6459988"/>
              <a:gd name="connsiteY7" fmla="*/ 615799 h 5753325"/>
              <a:gd name="connsiteX8" fmla="*/ 6459988 w 6459988"/>
              <a:gd name="connsiteY8" fmla="*/ 707628 h 5753325"/>
              <a:gd name="connsiteX9" fmla="*/ 6344988 w 6459988"/>
              <a:gd name="connsiteY9" fmla="*/ 697330 h 5753325"/>
              <a:gd name="connsiteX10" fmla="*/ 6447445 w 6459988"/>
              <a:gd name="connsiteY10" fmla="*/ 780003 h 5753325"/>
              <a:gd name="connsiteX11" fmla="*/ 6426552 w 6459988"/>
              <a:gd name="connsiteY11" fmla="*/ 845805 h 5753325"/>
              <a:gd name="connsiteX12" fmla="*/ 6434072 w 6459988"/>
              <a:gd name="connsiteY12" fmla="*/ 910733 h 5753325"/>
              <a:gd name="connsiteX13" fmla="*/ 6432570 w 6459988"/>
              <a:gd name="connsiteY13" fmla="*/ 983394 h 5753325"/>
              <a:gd name="connsiteX14" fmla="*/ 6431878 w 6459988"/>
              <a:gd name="connsiteY14" fmla="*/ 1026728 h 5753325"/>
              <a:gd name="connsiteX15" fmla="*/ 6414269 w 6459988"/>
              <a:gd name="connsiteY15" fmla="*/ 1151111 h 5753325"/>
              <a:gd name="connsiteX16" fmla="*/ 6371722 w 6459988"/>
              <a:gd name="connsiteY16" fmla="*/ 1318080 h 5753325"/>
              <a:gd name="connsiteX17" fmla="*/ 6356023 w 6459988"/>
              <a:gd name="connsiteY17" fmla="*/ 1356227 h 5753325"/>
              <a:gd name="connsiteX18" fmla="*/ 6356157 w 6459988"/>
              <a:gd name="connsiteY18" fmla="*/ 1361967 h 5753325"/>
              <a:gd name="connsiteX19" fmla="*/ 6350613 w 6459988"/>
              <a:gd name="connsiteY19" fmla="*/ 1393569 h 5753325"/>
              <a:gd name="connsiteX20" fmla="*/ 6357062 w 6459988"/>
              <a:gd name="connsiteY20" fmla="*/ 1444071 h 5753325"/>
              <a:gd name="connsiteX21" fmla="*/ 6364832 w 6459988"/>
              <a:gd name="connsiteY21" fmla="*/ 1478763 h 5753325"/>
              <a:gd name="connsiteX22" fmla="*/ 6369745 w 6459988"/>
              <a:gd name="connsiteY22" fmla="*/ 1495680 h 5753325"/>
              <a:gd name="connsiteX23" fmla="*/ 6370898 w 6459988"/>
              <a:gd name="connsiteY23" fmla="*/ 1513331 h 5753325"/>
              <a:gd name="connsiteX24" fmla="*/ 6368801 w 6459988"/>
              <a:gd name="connsiteY24" fmla="*/ 1527414 h 5753325"/>
              <a:gd name="connsiteX25" fmla="*/ 6359177 w 6459988"/>
              <a:gd name="connsiteY25" fmla="*/ 1639513 h 5753325"/>
              <a:gd name="connsiteX26" fmla="*/ 6299489 w 6459988"/>
              <a:gd name="connsiteY26" fmla="*/ 1784860 h 5753325"/>
              <a:gd name="connsiteX27" fmla="*/ 6267878 w 6459988"/>
              <a:gd name="connsiteY27" fmla="*/ 1858572 h 5753325"/>
              <a:gd name="connsiteX28" fmla="*/ 6251146 w 6459988"/>
              <a:gd name="connsiteY28" fmla="*/ 1926167 h 5753325"/>
              <a:gd name="connsiteX29" fmla="*/ 6210686 w 6459988"/>
              <a:gd name="connsiteY29" fmla="*/ 2014834 h 5753325"/>
              <a:gd name="connsiteX30" fmla="*/ 6106652 w 6459988"/>
              <a:gd name="connsiteY30" fmla="*/ 2150572 h 5753325"/>
              <a:gd name="connsiteX31" fmla="*/ 6097813 w 6459988"/>
              <a:gd name="connsiteY31" fmla="*/ 2172208 h 5753325"/>
              <a:gd name="connsiteX32" fmla="*/ 6095990 w 6459988"/>
              <a:gd name="connsiteY32" fmla="*/ 2181185 h 5753325"/>
              <a:gd name="connsiteX33" fmla="*/ 6090126 w 6459988"/>
              <a:gd name="connsiteY33" fmla="*/ 2192533 h 5753325"/>
              <a:gd name="connsiteX34" fmla="*/ 6089503 w 6459988"/>
              <a:gd name="connsiteY34" fmla="*/ 2192543 h 5753325"/>
              <a:gd name="connsiteX35" fmla="*/ 6084946 w 6459988"/>
              <a:gd name="connsiteY35" fmla="*/ 2203694 h 5753325"/>
              <a:gd name="connsiteX36" fmla="*/ 5987861 w 6459988"/>
              <a:gd name="connsiteY36" fmla="*/ 2304868 h 5753325"/>
              <a:gd name="connsiteX37" fmla="*/ 5973439 w 6459988"/>
              <a:gd name="connsiteY37" fmla="*/ 2385635 h 5753325"/>
              <a:gd name="connsiteX38" fmla="*/ 5916727 w 6459988"/>
              <a:gd name="connsiteY38" fmla="*/ 2458777 h 5753325"/>
              <a:gd name="connsiteX39" fmla="*/ 5856524 w 6459988"/>
              <a:gd name="connsiteY39" fmla="*/ 2583281 h 5753325"/>
              <a:gd name="connsiteX40" fmla="*/ 5838091 w 6459988"/>
              <a:gd name="connsiteY40" fmla="*/ 2753474 h 5753325"/>
              <a:gd name="connsiteX41" fmla="*/ 5777471 w 6459988"/>
              <a:gd name="connsiteY41" fmla="*/ 2901570 h 5753325"/>
              <a:gd name="connsiteX42" fmla="*/ 5723992 w 6459988"/>
              <a:gd name="connsiteY42" fmla="*/ 2998752 h 5753325"/>
              <a:gd name="connsiteX43" fmla="*/ 5557886 w 6459988"/>
              <a:gd name="connsiteY43" fmla="*/ 3329735 h 5753325"/>
              <a:gd name="connsiteX44" fmla="*/ 5471501 w 6459988"/>
              <a:gd name="connsiteY44" fmla="*/ 3462221 h 5753325"/>
              <a:gd name="connsiteX45" fmla="*/ 5465154 w 6459988"/>
              <a:gd name="connsiteY45" fmla="*/ 3541065 h 5753325"/>
              <a:gd name="connsiteX46" fmla="*/ 5437889 w 6459988"/>
              <a:gd name="connsiteY46" fmla="*/ 3559927 h 5753325"/>
              <a:gd name="connsiteX47" fmla="*/ 5432770 w 6459988"/>
              <a:gd name="connsiteY47" fmla="*/ 3562948 h 5753325"/>
              <a:gd name="connsiteX48" fmla="*/ 5406795 w 6459988"/>
              <a:gd name="connsiteY48" fmla="*/ 3578594 h 5753325"/>
              <a:gd name="connsiteX49" fmla="*/ 5381495 w 6459988"/>
              <a:gd name="connsiteY49" fmla="*/ 3599883 h 5753325"/>
              <a:gd name="connsiteX50" fmla="*/ 5363689 w 6459988"/>
              <a:gd name="connsiteY50" fmla="*/ 3633299 h 5753325"/>
              <a:gd name="connsiteX51" fmla="*/ 5291870 w 6459988"/>
              <a:gd name="connsiteY51" fmla="*/ 3799039 h 5753325"/>
              <a:gd name="connsiteX52" fmla="*/ 5241600 w 6459988"/>
              <a:gd name="connsiteY52" fmla="*/ 3894238 h 5753325"/>
              <a:gd name="connsiteX53" fmla="*/ 5211041 w 6459988"/>
              <a:gd name="connsiteY53" fmla="*/ 3924184 h 5753325"/>
              <a:gd name="connsiteX54" fmla="*/ 5176073 w 6459988"/>
              <a:gd name="connsiteY54" fmla="*/ 3970179 h 5753325"/>
              <a:gd name="connsiteX55" fmla="*/ 5172826 w 6459988"/>
              <a:gd name="connsiteY55" fmla="*/ 3991773 h 5753325"/>
              <a:gd name="connsiteX56" fmla="*/ 5157053 w 6459988"/>
              <a:gd name="connsiteY56" fmla="*/ 3997708 h 5753325"/>
              <a:gd name="connsiteX57" fmla="*/ 5127922 w 6459988"/>
              <a:gd name="connsiteY57" fmla="*/ 4022660 h 5753325"/>
              <a:gd name="connsiteX58" fmla="*/ 5020872 w 6459988"/>
              <a:gd name="connsiteY58" fmla="*/ 4075951 h 5753325"/>
              <a:gd name="connsiteX59" fmla="*/ 4991410 w 6459988"/>
              <a:gd name="connsiteY59" fmla="*/ 4087598 h 5753325"/>
              <a:gd name="connsiteX60" fmla="*/ 4930112 w 6459988"/>
              <a:gd name="connsiteY60" fmla="*/ 4138459 h 5753325"/>
              <a:gd name="connsiteX61" fmla="*/ 4834224 w 6459988"/>
              <a:gd name="connsiteY61" fmla="*/ 4231643 h 5753325"/>
              <a:gd name="connsiteX62" fmla="*/ 4812599 w 6459988"/>
              <a:gd name="connsiteY62" fmla="*/ 4249449 h 5753325"/>
              <a:gd name="connsiteX63" fmla="*/ 4789188 w 6459988"/>
              <a:gd name="connsiteY63" fmla="*/ 4256678 h 5753325"/>
              <a:gd name="connsiteX64" fmla="*/ 4779554 w 6459988"/>
              <a:gd name="connsiteY64" fmla="*/ 4251313 h 5753325"/>
              <a:gd name="connsiteX65" fmla="*/ 4766885 w 6459988"/>
              <a:gd name="connsiteY65" fmla="*/ 4259812 h 5753325"/>
              <a:gd name="connsiteX66" fmla="*/ 4762510 w 6459988"/>
              <a:gd name="connsiteY66" fmla="*/ 4260383 h 5753325"/>
              <a:gd name="connsiteX67" fmla="*/ 4738416 w 6459988"/>
              <a:gd name="connsiteY67" fmla="*/ 4265355 h 5753325"/>
              <a:gd name="connsiteX68" fmla="*/ 4712007 w 6459988"/>
              <a:gd name="connsiteY68" fmla="*/ 4317892 h 5753325"/>
              <a:gd name="connsiteX69" fmla="*/ 4658930 w 6459988"/>
              <a:gd name="connsiteY69" fmla="*/ 4348041 h 5753325"/>
              <a:gd name="connsiteX70" fmla="*/ 4443526 w 6459988"/>
              <a:gd name="connsiteY70" fmla="*/ 4507851 h 5753325"/>
              <a:gd name="connsiteX71" fmla="*/ 4289766 w 6459988"/>
              <a:gd name="connsiteY71" fmla="*/ 4711450 h 5753325"/>
              <a:gd name="connsiteX72" fmla="*/ 4150870 w 6459988"/>
              <a:gd name="connsiteY72" fmla="*/ 4818480 h 5753325"/>
              <a:gd name="connsiteX73" fmla="*/ 4006639 w 6459988"/>
              <a:gd name="connsiteY73" fmla="*/ 4933815 h 5753325"/>
              <a:gd name="connsiteX74" fmla="*/ 3298210 w 6459988"/>
              <a:gd name="connsiteY74" fmla="*/ 5070790 h 5753325"/>
              <a:gd name="connsiteX75" fmla="*/ 2947678 w 6459988"/>
              <a:gd name="connsiteY75" fmla="*/ 5117869 h 5753325"/>
              <a:gd name="connsiteX76" fmla="*/ 2822169 w 6459988"/>
              <a:gd name="connsiteY76" fmla="*/ 5129396 h 5753325"/>
              <a:gd name="connsiteX77" fmla="*/ 2538773 w 6459988"/>
              <a:gd name="connsiteY77" fmla="*/ 5313397 h 5753325"/>
              <a:gd name="connsiteX78" fmla="*/ 2014500 w 6459988"/>
              <a:gd name="connsiteY78" fmla="*/ 5519744 h 5753325"/>
              <a:gd name="connsiteX79" fmla="*/ 1934391 w 6459988"/>
              <a:gd name="connsiteY79" fmla="*/ 5591335 h 5753325"/>
              <a:gd name="connsiteX80" fmla="*/ 1892550 w 6459988"/>
              <a:gd name="connsiteY80" fmla="*/ 5649708 h 5753325"/>
              <a:gd name="connsiteX81" fmla="*/ 1854769 w 6459988"/>
              <a:gd name="connsiteY81" fmla="*/ 5647691 h 5753325"/>
              <a:gd name="connsiteX82" fmla="*/ 1809461 w 6459988"/>
              <a:gd name="connsiteY82" fmla="*/ 5648628 h 5753325"/>
              <a:gd name="connsiteX83" fmla="*/ 1745150 w 6459988"/>
              <a:gd name="connsiteY83" fmla="*/ 5693879 h 5753325"/>
              <a:gd name="connsiteX84" fmla="*/ 1713375 w 6459988"/>
              <a:gd name="connsiteY84" fmla="*/ 5684672 h 5753325"/>
              <a:gd name="connsiteX85" fmla="*/ 1707808 w 6459988"/>
              <a:gd name="connsiteY85" fmla="*/ 5682611 h 5753325"/>
              <a:gd name="connsiteX86" fmla="*/ 1679313 w 6459988"/>
              <a:gd name="connsiteY86" fmla="*/ 5672360 h 5753325"/>
              <a:gd name="connsiteX87" fmla="*/ 1646933 w 6459988"/>
              <a:gd name="connsiteY87" fmla="*/ 5666227 h 5753325"/>
              <a:gd name="connsiteX88" fmla="*/ 1610055 w 6459988"/>
              <a:gd name="connsiteY88" fmla="*/ 5673643 h 5753325"/>
              <a:gd name="connsiteX89" fmla="*/ 1437641 w 6459988"/>
              <a:gd name="connsiteY89" fmla="*/ 5723266 h 5753325"/>
              <a:gd name="connsiteX90" fmla="*/ 1332869 w 6459988"/>
              <a:gd name="connsiteY90" fmla="*/ 5744752 h 5753325"/>
              <a:gd name="connsiteX91" fmla="*/ 1290525 w 6459988"/>
              <a:gd name="connsiteY91" fmla="*/ 5740036 h 5753325"/>
              <a:gd name="connsiteX92" fmla="*/ 1233107 w 6459988"/>
              <a:gd name="connsiteY92" fmla="*/ 5742106 h 5753325"/>
              <a:gd name="connsiteX93" fmla="*/ 1214532 w 6459988"/>
              <a:gd name="connsiteY93" fmla="*/ 5753325 h 5753325"/>
              <a:gd name="connsiteX94" fmla="*/ 1199955 w 6459988"/>
              <a:gd name="connsiteY94" fmla="*/ 5744831 h 5753325"/>
              <a:gd name="connsiteX95" fmla="*/ 1162337 w 6459988"/>
              <a:gd name="connsiteY95" fmla="*/ 5738048 h 5753325"/>
              <a:gd name="connsiteX96" fmla="*/ 1053457 w 6459988"/>
              <a:gd name="connsiteY96" fmla="*/ 5688676 h 5753325"/>
              <a:gd name="connsiteX97" fmla="*/ 1025798 w 6459988"/>
              <a:gd name="connsiteY97" fmla="*/ 5673166 h 5753325"/>
              <a:gd name="connsiteX98" fmla="*/ 947900 w 6459988"/>
              <a:gd name="connsiteY98" fmla="*/ 5657848 h 5753325"/>
              <a:gd name="connsiteX99" fmla="*/ 815627 w 6459988"/>
              <a:gd name="connsiteY99" fmla="*/ 5642557 h 5753325"/>
              <a:gd name="connsiteX100" fmla="*/ 788251 w 6459988"/>
              <a:gd name="connsiteY100" fmla="*/ 5637065 h 5753325"/>
              <a:gd name="connsiteX101" fmla="*/ 767822 w 6459988"/>
              <a:gd name="connsiteY101" fmla="*/ 5623450 h 5753325"/>
              <a:gd name="connsiteX102" fmla="*/ 765791 w 6459988"/>
              <a:gd name="connsiteY102" fmla="*/ 5612539 h 5753325"/>
              <a:gd name="connsiteX103" fmla="*/ 751230 w 6459988"/>
              <a:gd name="connsiteY103" fmla="*/ 5608092 h 5753325"/>
              <a:gd name="connsiteX104" fmla="*/ 748008 w 6459988"/>
              <a:gd name="connsiteY104" fmla="*/ 5605052 h 5753325"/>
              <a:gd name="connsiteX105" fmla="*/ 728871 w 6459988"/>
              <a:gd name="connsiteY105" fmla="*/ 5589469 h 5753325"/>
              <a:gd name="connsiteX106" fmla="*/ 671898 w 6459988"/>
              <a:gd name="connsiteY106" fmla="*/ 5602363 h 5753325"/>
              <a:gd name="connsiteX107" fmla="*/ 615065 w 6459988"/>
              <a:gd name="connsiteY107" fmla="*/ 5580257 h 5753325"/>
              <a:gd name="connsiteX108" fmla="*/ 355785 w 6459988"/>
              <a:gd name="connsiteY108" fmla="*/ 5514383 h 5753325"/>
              <a:gd name="connsiteX109" fmla="*/ 102269 w 6459988"/>
              <a:gd name="connsiteY109" fmla="*/ 5524347 h 5753325"/>
              <a:gd name="connsiteX110" fmla="*/ 13160 w 6459988"/>
              <a:gd name="connsiteY110" fmla="*/ 5514159 h 5753325"/>
              <a:gd name="connsiteX111" fmla="*/ 0 w 6459988"/>
              <a:gd name="connsiteY111" fmla="*/ 5511735 h 5753325"/>
              <a:gd name="connsiteX112" fmla="*/ 0 w 6459988"/>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75685 w 6447632"/>
              <a:gd name="connsiteY6" fmla="*/ 535865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447445 w 6447632"/>
              <a:gd name="connsiteY10" fmla="*/ 780003 h 5753325"/>
              <a:gd name="connsiteX11" fmla="*/ 6426552 w 6447632"/>
              <a:gd name="connsiteY11" fmla="*/ 845805 h 5753325"/>
              <a:gd name="connsiteX12" fmla="*/ 6434072 w 6447632"/>
              <a:gd name="connsiteY12" fmla="*/ 910733 h 5753325"/>
              <a:gd name="connsiteX13" fmla="*/ 6432570 w 6447632"/>
              <a:gd name="connsiteY13" fmla="*/ 983394 h 5753325"/>
              <a:gd name="connsiteX14" fmla="*/ 6431878 w 6447632"/>
              <a:gd name="connsiteY14" fmla="*/ 1026728 h 5753325"/>
              <a:gd name="connsiteX15" fmla="*/ 6414269 w 6447632"/>
              <a:gd name="connsiteY15" fmla="*/ 1151111 h 5753325"/>
              <a:gd name="connsiteX16" fmla="*/ 6371722 w 6447632"/>
              <a:gd name="connsiteY16" fmla="*/ 1318080 h 5753325"/>
              <a:gd name="connsiteX17" fmla="*/ 6356023 w 6447632"/>
              <a:gd name="connsiteY17" fmla="*/ 1356227 h 5753325"/>
              <a:gd name="connsiteX18" fmla="*/ 6356157 w 6447632"/>
              <a:gd name="connsiteY18" fmla="*/ 1361967 h 5753325"/>
              <a:gd name="connsiteX19" fmla="*/ 6350613 w 6447632"/>
              <a:gd name="connsiteY19" fmla="*/ 1393569 h 5753325"/>
              <a:gd name="connsiteX20" fmla="*/ 6357062 w 6447632"/>
              <a:gd name="connsiteY20" fmla="*/ 1444071 h 5753325"/>
              <a:gd name="connsiteX21" fmla="*/ 6364832 w 6447632"/>
              <a:gd name="connsiteY21" fmla="*/ 1478763 h 5753325"/>
              <a:gd name="connsiteX22" fmla="*/ 6369745 w 6447632"/>
              <a:gd name="connsiteY22" fmla="*/ 1495680 h 5753325"/>
              <a:gd name="connsiteX23" fmla="*/ 6370898 w 6447632"/>
              <a:gd name="connsiteY23" fmla="*/ 1513331 h 5753325"/>
              <a:gd name="connsiteX24" fmla="*/ 6368801 w 6447632"/>
              <a:gd name="connsiteY24" fmla="*/ 1527414 h 5753325"/>
              <a:gd name="connsiteX25" fmla="*/ 6359177 w 6447632"/>
              <a:gd name="connsiteY25" fmla="*/ 1639513 h 5753325"/>
              <a:gd name="connsiteX26" fmla="*/ 6299489 w 6447632"/>
              <a:gd name="connsiteY26" fmla="*/ 1784860 h 5753325"/>
              <a:gd name="connsiteX27" fmla="*/ 6267878 w 6447632"/>
              <a:gd name="connsiteY27" fmla="*/ 1858572 h 5753325"/>
              <a:gd name="connsiteX28" fmla="*/ 6251146 w 6447632"/>
              <a:gd name="connsiteY28" fmla="*/ 1926167 h 5753325"/>
              <a:gd name="connsiteX29" fmla="*/ 6210686 w 6447632"/>
              <a:gd name="connsiteY29" fmla="*/ 2014834 h 5753325"/>
              <a:gd name="connsiteX30" fmla="*/ 6106652 w 6447632"/>
              <a:gd name="connsiteY30" fmla="*/ 2150572 h 5753325"/>
              <a:gd name="connsiteX31" fmla="*/ 6097813 w 6447632"/>
              <a:gd name="connsiteY31" fmla="*/ 2172208 h 5753325"/>
              <a:gd name="connsiteX32" fmla="*/ 6095990 w 6447632"/>
              <a:gd name="connsiteY32" fmla="*/ 2181185 h 5753325"/>
              <a:gd name="connsiteX33" fmla="*/ 6090126 w 6447632"/>
              <a:gd name="connsiteY33" fmla="*/ 2192533 h 5753325"/>
              <a:gd name="connsiteX34" fmla="*/ 6089503 w 6447632"/>
              <a:gd name="connsiteY34" fmla="*/ 2192543 h 5753325"/>
              <a:gd name="connsiteX35" fmla="*/ 6084946 w 6447632"/>
              <a:gd name="connsiteY35" fmla="*/ 2203694 h 5753325"/>
              <a:gd name="connsiteX36" fmla="*/ 5987861 w 6447632"/>
              <a:gd name="connsiteY36" fmla="*/ 2304868 h 5753325"/>
              <a:gd name="connsiteX37" fmla="*/ 5973439 w 6447632"/>
              <a:gd name="connsiteY37" fmla="*/ 2385635 h 5753325"/>
              <a:gd name="connsiteX38" fmla="*/ 5916727 w 6447632"/>
              <a:gd name="connsiteY38" fmla="*/ 2458777 h 5753325"/>
              <a:gd name="connsiteX39" fmla="*/ 5856524 w 6447632"/>
              <a:gd name="connsiteY39" fmla="*/ 2583281 h 5753325"/>
              <a:gd name="connsiteX40" fmla="*/ 5838091 w 6447632"/>
              <a:gd name="connsiteY40" fmla="*/ 2753474 h 5753325"/>
              <a:gd name="connsiteX41" fmla="*/ 5777471 w 6447632"/>
              <a:gd name="connsiteY41" fmla="*/ 2901570 h 5753325"/>
              <a:gd name="connsiteX42" fmla="*/ 5723992 w 6447632"/>
              <a:gd name="connsiteY42" fmla="*/ 2998752 h 5753325"/>
              <a:gd name="connsiteX43" fmla="*/ 5557886 w 6447632"/>
              <a:gd name="connsiteY43" fmla="*/ 3329735 h 5753325"/>
              <a:gd name="connsiteX44" fmla="*/ 5471501 w 6447632"/>
              <a:gd name="connsiteY44" fmla="*/ 3462221 h 5753325"/>
              <a:gd name="connsiteX45" fmla="*/ 5465154 w 6447632"/>
              <a:gd name="connsiteY45" fmla="*/ 3541065 h 5753325"/>
              <a:gd name="connsiteX46" fmla="*/ 5437889 w 6447632"/>
              <a:gd name="connsiteY46" fmla="*/ 3559927 h 5753325"/>
              <a:gd name="connsiteX47" fmla="*/ 5432770 w 6447632"/>
              <a:gd name="connsiteY47" fmla="*/ 3562948 h 5753325"/>
              <a:gd name="connsiteX48" fmla="*/ 5406795 w 6447632"/>
              <a:gd name="connsiteY48" fmla="*/ 3578594 h 5753325"/>
              <a:gd name="connsiteX49" fmla="*/ 5381495 w 6447632"/>
              <a:gd name="connsiteY49" fmla="*/ 3599883 h 5753325"/>
              <a:gd name="connsiteX50" fmla="*/ 5363689 w 6447632"/>
              <a:gd name="connsiteY50" fmla="*/ 3633299 h 5753325"/>
              <a:gd name="connsiteX51" fmla="*/ 5291870 w 6447632"/>
              <a:gd name="connsiteY51" fmla="*/ 3799039 h 5753325"/>
              <a:gd name="connsiteX52" fmla="*/ 5241600 w 6447632"/>
              <a:gd name="connsiteY52" fmla="*/ 3894238 h 5753325"/>
              <a:gd name="connsiteX53" fmla="*/ 5211041 w 6447632"/>
              <a:gd name="connsiteY53" fmla="*/ 3924184 h 5753325"/>
              <a:gd name="connsiteX54" fmla="*/ 5176073 w 6447632"/>
              <a:gd name="connsiteY54" fmla="*/ 3970179 h 5753325"/>
              <a:gd name="connsiteX55" fmla="*/ 5172826 w 6447632"/>
              <a:gd name="connsiteY55" fmla="*/ 3991773 h 5753325"/>
              <a:gd name="connsiteX56" fmla="*/ 5157053 w 6447632"/>
              <a:gd name="connsiteY56" fmla="*/ 3997708 h 5753325"/>
              <a:gd name="connsiteX57" fmla="*/ 5127922 w 6447632"/>
              <a:gd name="connsiteY57" fmla="*/ 4022660 h 5753325"/>
              <a:gd name="connsiteX58" fmla="*/ 5020872 w 6447632"/>
              <a:gd name="connsiteY58" fmla="*/ 4075951 h 5753325"/>
              <a:gd name="connsiteX59" fmla="*/ 4991410 w 6447632"/>
              <a:gd name="connsiteY59" fmla="*/ 4087598 h 5753325"/>
              <a:gd name="connsiteX60" fmla="*/ 4930112 w 6447632"/>
              <a:gd name="connsiteY60" fmla="*/ 4138459 h 5753325"/>
              <a:gd name="connsiteX61" fmla="*/ 4834224 w 6447632"/>
              <a:gd name="connsiteY61" fmla="*/ 4231643 h 5753325"/>
              <a:gd name="connsiteX62" fmla="*/ 4812599 w 6447632"/>
              <a:gd name="connsiteY62" fmla="*/ 4249449 h 5753325"/>
              <a:gd name="connsiteX63" fmla="*/ 4789188 w 6447632"/>
              <a:gd name="connsiteY63" fmla="*/ 4256678 h 5753325"/>
              <a:gd name="connsiteX64" fmla="*/ 4779554 w 6447632"/>
              <a:gd name="connsiteY64" fmla="*/ 4251313 h 5753325"/>
              <a:gd name="connsiteX65" fmla="*/ 4766885 w 6447632"/>
              <a:gd name="connsiteY65" fmla="*/ 4259812 h 5753325"/>
              <a:gd name="connsiteX66" fmla="*/ 4762510 w 6447632"/>
              <a:gd name="connsiteY66" fmla="*/ 4260383 h 5753325"/>
              <a:gd name="connsiteX67" fmla="*/ 4738416 w 6447632"/>
              <a:gd name="connsiteY67" fmla="*/ 4265355 h 5753325"/>
              <a:gd name="connsiteX68" fmla="*/ 4712007 w 6447632"/>
              <a:gd name="connsiteY68" fmla="*/ 4317892 h 5753325"/>
              <a:gd name="connsiteX69" fmla="*/ 4658930 w 6447632"/>
              <a:gd name="connsiteY69" fmla="*/ 4348041 h 5753325"/>
              <a:gd name="connsiteX70" fmla="*/ 4443526 w 6447632"/>
              <a:gd name="connsiteY70" fmla="*/ 4507851 h 5753325"/>
              <a:gd name="connsiteX71" fmla="*/ 4289766 w 6447632"/>
              <a:gd name="connsiteY71" fmla="*/ 4711450 h 5753325"/>
              <a:gd name="connsiteX72" fmla="*/ 4150870 w 6447632"/>
              <a:gd name="connsiteY72" fmla="*/ 4818480 h 5753325"/>
              <a:gd name="connsiteX73" fmla="*/ 4006639 w 6447632"/>
              <a:gd name="connsiteY73" fmla="*/ 4933815 h 5753325"/>
              <a:gd name="connsiteX74" fmla="*/ 3298210 w 6447632"/>
              <a:gd name="connsiteY74" fmla="*/ 5070790 h 5753325"/>
              <a:gd name="connsiteX75" fmla="*/ 2947678 w 6447632"/>
              <a:gd name="connsiteY75" fmla="*/ 5117869 h 5753325"/>
              <a:gd name="connsiteX76" fmla="*/ 2822169 w 6447632"/>
              <a:gd name="connsiteY76" fmla="*/ 5129396 h 5753325"/>
              <a:gd name="connsiteX77" fmla="*/ 2538773 w 6447632"/>
              <a:gd name="connsiteY77" fmla="*/ 5313397 h 5753325"/>
              <a:gd name="connsiteX78" fmla="*/ 2014500 w 6447632"/>
              <a:gd name="connsiteY78" fmla="*/ 5519744 h 5753325"/>
              <a:gd name="connsiteX79" fmla="*/ 1934391 w 6447632"/>
              <a:gd name="connsiteY79" fmla="*/ 5591335 h 5753325"/>
              <a:gd name="connsiteX80" fmla="*/ 1892550 w 6447632"/>
              <a:gd name="connsiteY80" fmla="*/ 5649708 h 5753325"/>
              <a:gd name="connsiteX81" fmla="*/ 1854769 w 6447632"/>
              <a:gd name="connsiteY81" fmla="*/ 5647691 h 5753325"/>
              <a:gd name="connsiteX82" fmla="*/ 1809461 w 6447632"/>
              <a:gd name="connsiteY82" fmla="*/ 5648628 h 5753325"/>
              <a:gd name="connsiteX83" fmla="*/ 1745150 w 6447632"/>
              <a:gd name="connsiteY83" fmla="*/ 5693879 h 5753325"/>
              <a:gd name="connsiteX84" fmla="*/ 1713375 w 6447632"/>
              <a:gd name="connsiteY84" fmla="*/ 5684672 h 5753325"/>
              <a:gd name="connsiteX85" fmla="*/ 1707808 w 6447632"/>
              <a:gd name="connsiteY85" fmla="*/ 5682611 h 5753325"/>
              <a:gd name="connsiteX86" fmla="*/ 1679313 w 6447632"/>
              <a:gd name="connsiteY86" fmla="*/ 5672360 h 5753325"/>
              <a:gd name="connsiteX87" fmla="*/ 1646933 w 6447632"/>
              <a:gd name="connsiteY87" fmla="*/ 5666227 h 5753325"/>
              <a:gd name="connsiteX88" fmla="*/ 1610055 w 6447632"/>
              <a:gd name="connsiteY88" fmla="*/ 5673643 h 5753325"/>
              <a:gd name="connsiteX89" fmla="*/ 1437641 w 6447632"/>
              <a:gd name="connsiteY89" fmla="*/ 5723266 h 5753325"/>
              <a:gd name="connsiteX90" fmla="*/ 1332869 w 6447632"/>
              <a:gd name="connsiteY90" fmla="*/ 5744752 h 5753325"/>
              <a:gd name="connsiteX91" fmla="*/ 1290525 w 6447632"/>
              <a:gd name="connsiteY91" fmla="*/ 5740036 h 5753325"/>
              <a:gd name="connsiteX92" fmla="*/ 1233107 w 6447632"/>
              <a:gd name="connsiteY92" fmla="*/ 5742106 h 5753325"/>
              <a:gd name="connsiteX93" fmla="*/ 1214532 w 6447632"/>
              <a:gd name="connsiteY93" fmla="*/ 5753325 h 5753325"/>
              <a:gd name="connsiteX94" fmla="*/ 1199955 w 6447632"/>
              <a:gd name="connsiteY94" fmla="*/ 5744831 h 5753325"/>
              <a:gd name="connsiteX95" fmla="*/ 1162337 w 6447632"/>
              <a:gd name="connsiteY95" fmla="*/ 5738048 h 5753325"/>
              <a:gd name="connsiteX96" fmla="*/ 1053457 w 6447632"/>
              <a:gd name="connsiteY96" fmla="*/ 5688676 h 5753325"/>
              <a:gd name="connsiteX97" fmla="*/ 1025798 w 6447632"/>
              <a:gd name="connsiteY97" fmla="*/ 5673166 h 5753325"/>
              <a:gd name="connsiteX98" fmla="*/ 947900 w 6447632"/>
              <a:gd name="connsiteY98" fmla="*/ 5657848 h 5753325"/>
              <a:gd name="connsiteX99" fmla="*/ 815627 w 6447632"/>
              <a:gd name="connsiteY99" fmla="*/ 5642557 h 5753325"/>
              <a:gd name="connsiteX100" fmla="*/ 788251 w 6447632"/>
              <a:gd name="connsiteY100" fmla="*/ 5637065 h 5753325"/>
              <a:gd name="connsiteX101" fmla="*/ 767822 w 6447632"/>
              <a:gd name="connsiteY101" fmla="*/ 5623450 h 5753325"/>
              <a:gd name="connsiteX102" fmla="*/ 765791 w 6447632"/>
              <a:gd name="connsiteY102" fmla="*/ 5612539 h 5753325"/>
              <a:gd name="connsiteX103" fmla="*/ 751230 w 6447632"/>
              <a:gd name="connsiteY103" fmla="*/ 5608092 h 5753325"/>
              <a:gd name="connsiteX104" fmla="*/ 748008 w 6447632"/>
              <a:gd name="connsiteY104" fmla="*/ 5605052 h 5753325"/>
              <a:gd name="connsiteX105" fmla="*/ 728871 w 6447632"/>
              <a:gd name="connsiteY105" fmla="*/ 5589469 h 5753325"/>
              <a:gd name="connsiteX106" fmla="*/ 671898 w 6447632"/>
              <a:gd name="connsiteY106" fmla="*/ 5602363 h 5753325"/>
              <a:gd name="connsiteX107" fmla="*/ 615065 w 6447632"/>
              <a:gd name="connsiteY107" fmla="*/ 5580257 h 5753325"/>
              <a:gd name="connsiteX108" fmla="*/ 355785 w 6447632"/>
              <a:gd name="connsiteY108" fmla="*/ 5514383 h 5753325"/>
              <a:gd name="connsiteX109" fmla="*/ 102269 w 6447632"/>
              <a:gd name="connsiteY109" fmla="*/ 5524347 h 5753325"/>
              <a:gd name="connsiteX110" fmla="*/ 13160 w 6447632"/>
              <a:gd name="connsiteY110" fmla="*/ 5514159 h 5753325"/>
              <a:gd name="connsiteX111" fmla="*/ 0 w 6447632"/>
              <a:gd name="connsiteY111" fmla="*/ 5511735 h 5753325"/>
              <a:gd name="connsiteX112" fmla="*/ 0 w 6447632"/>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75685 w 6447632"/>
              <a:gd name="connsiteY6" fmla="*/ 535865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426552 w 6447632"/>
              <a:gd name="connsiteY11" fmla="*/ 845805 h 5753325"/>
              <a:gd name="connsiteX12" fmla="*/ 6434072 w 6447632"/>
              <a:gd name="connsiteY12" fmla="*/ 910733 h 5753325"/>
              <a:gd name="connsiteX13" fmla="*/ 6432570 w 6447632"/>
              <a:gd name="connsiteY13" fmla="*/ 983394 h 5753325"/>
              <a:gd name="connsiteX14" fmla="*/ 6431878 w 6447632"/>
              <a:gd name="connsiteY14" fmla="*/ 1026728 h 5753325"/>
              <a:gd name="connsiteX15" fmla="*/ 6414269 w 6447632"/>
              <a:gd name="connsiteY15" fmla="*/ 1151111 h 5753325"/>
              <a:gd name="connsiteX16" fmla="*/ 6371722 w 6447632"/>
              <a:gd name="connsiteY16" fmla="*/ 1318080 h 5753325"/>
              <a:gd name="connsiteX17" fmla="*/ 6356023 w 6447632"/>
              <a:gd name="connsiteY17" fmla="*/ 1356227 h 5753325"/>
              <a:gd name="connsiteX18" fmla="*/ 6356157 w 6447632"/>
              <a:gd name="connsiteY18" fmla="*/ 1361967 h 5753325"/>
              <a:gd name="connsiteX19" fmla="*/ 6350613 w 6447632"/>
              <a:gd name="connsiteY19" fmla="*/ 1393569 h 5753325"/>
              <a:gd name="connsiteX20" fmla="*/ 6357062 w 6447632"/>
              <a:gd name="connsiteY20" fmla="*/ 1444071 h 5753325"/>
              <a:gd name="connsiteX21" fmla="*/ 6364832 w 6447632"/>
              <a:gd name="connsiteY21" fmla="*/ 1478763 h 5753325"/>
              <a:gd name="connsiteX22" fmla="*/ 6369745 w 6447632"/>
              <a:gd name="connsiteY22" fmla="*/ 1495680 h 5753325"/>
              <a:gd name="connsiteX23" fmla="*/ 6370898 w 6447632"/>
              <a:gd name="connsiteY23" fmla="*/ 1513331 h 5753325"/>
              <a:gd name="connsiteX24" fmla="*/ 6368801 w 6447632"/>
              <a:gd name="connsiteY24" fmla="*/ 1527414 h 5753325"/>
              <a:gd name="connsiteX25" fmla="*/ 6359177 w 6447632"/>
              <a:gd name="connsiteY25" fmla="*/ 1639513 h 5753325"/>
              <a:gd name="connsiteX26" fmla="*/ 6299489 w 6447632"/>
              <a:gd name="connsiteY26" fmla="*/ 1784860 h 5753325"/>
              <a:gd name="connsiteX27" fmla="*/ 6267878 w 6447632"/>
              <a:gd name="connsiteY27" fmla="*/ 1858572 h 5753325"/>
              <a:gd name="connsiteX28" fmla="*/ 6251146 w 6447632"/>
              <a:gd name="connsiteY28" fmla="*/ 1926167 h 5753325"/>
              <a:gd name="connsiteX29" fmla="*/ 6210686 w 6447632"/>
              <a:gd name="connsiteY29" fmla="*/ 2014834 h 5753325"/>
              <a:gd name="connsiteX30" fmla="*/ 6106652 w 6447632"/>
              <a:gd name="connsiteY30" fmla="*/ 2150572 h 5753325"/>
              <a:gd name="connsiteX31" fmla="*/ 6097813 w 6447632"/>
              <a:gd name="connsiteY31" fmla="*/ 2172208 h 5753325"/>
              <a:gd name="connsiteX32" fmla="*/ 6095990 w 6447632"/>
              <a:gd name="connsiteY32" fmla="*/ 2181185 h 5753325"/>
              <a:gd name="connsiteX33" fmla="*/ 6090126 w 6447632"/>
              <a:gd name="connsiteY33" fmla="*/ 2192533 h 5753325"/>
              <a:gd name="connsiteX34" fmla="*/ 6089503 w 6447632"/>
              <a:gd name="connsiteY34" fmla="*/ 2192543 h 5753325"/>
              <a:gd name="connsiteX35" fmla="*/ 6084946 w 6447632"/>
              <a:gd name="connsiteY35" fmla="*/ 2203694 h 5753325"/>
              <a:gd name="connsiteX36" fmla="*/ 5987861 w 6447632"/>
              <a:gd name="connsiteY36" fmla="*/ 2304868 h 5753325"/>
              <a:gd name="connsiteX37" fmla="*/ 5973439 w 6447632"/>
              <a:gd name="connsiteY37" fmla="*/ 2385635 h 5753325"/>
              <a:gd name="connsiteX38" fmla="*/ 5916727 w 6447632"/>
              <a:gd name="connsiteY38" fmla="*/ 2458777 h 5753325"/>
              <a:gd name="connsiteX39" fmla="*/ 5856524 w 6447632"/>
              <a:gd name="connsiteY39" fmla="*/ 2583281 h 5753325"/>
              <a:gd name="connsiteX40" fmla="*/ 5838091 w 6447632"/>
              <a:gd name="connsiteY40" fmla="*/ 2753474 h 5753325"/>
              <a:gd name="connsiteX41" fmla="*/ 5777471 w 6447632"/>
              <a:gd name="connsiteY41" fmla="*/ 2901570 h 5753325"/>
              <a:gd name="connsiteX42" fmla="*/ 5723992 w 6447632"/>
              <a:gd name="connsiteY42" fmla="*/ 2998752 h 5753325"/>
              <a:gd name="connsiteX43" fmla="*/ 5557886 w 6447632"/>
              <a:gd name="connsiteY43" fmla="*/ 3329735 h 5753325"/>
              <a:gd name="connsiteX44" fmla="*/ 5471501 w 6447632"/>
              <a:gd name="connsiteY44" fmla="*/ 3462221 h 5753325"/>
              <a:gd name="connsiteX45" fmla="*/ 5465154 w 6447632"/>
              <a:gd name="connsiteY45" fmla="*/ 3541065 h 5753325"/>
              <a:gd name="connsiteX46" fmla="*/ 5437889 w 6447632"/>
              <a:gd name="connsiteY46" fmla="*/ 3559927 h 5753325"/>
              <a:gd name="connsiteX47" fmla="*/ 5432770 w 6447632"/>
              <a:gd name="connsiteY47" fmla="*/ 3562948 h 5753325"/>
              <a:gd name="connsiteX48" fmla="*/ 5406795 w 6447632"/>
              <a:gd name="connsiteY48" fmla="*/ 3578594 h 5753325"/>
              <a:gd name="connsiteX49" fmla="*/ 5381495 w 6447632"/>
              <a:gd name="connsiteY49" fmla="*/ 3599883 h 5753325"/>
              <a:gd name="connsiteX50" fmla="*/ 5363689 w 6447632"/>
              <a:gd name="connsiteY50" fmla="*/ 3633299 h 5753325"/>
              <a:gd name="connsiteX51" fmla="*/ 5291870 w 6447632"/>
              <a:gd name="connsiteY51" fmla="*/ 3799039 h 5753325"/>
              <a:gd name="connsiteX52" fmla="*/ 5241600 w 6447632"/>
              <a:gd name="connsiteY52" fmla="*/ 3894238 h 5753325"/>
              <a:gd name="connsiteX53" fmla="*/ 5211041 w 6447632"/>
              <a:gd name="connsiteY53" fmla="*/ 3924184 h 5753325"/>
              <a:gd name="connsiteX54" fmla="*/ 5176073 w 6447632"/>
              <a:gd name="connsiteY54" fmla="*/ 3970179 h 5753325"/>
              <a:gd name="connsiteX55" fmla="*/ 5172826 w 6447632"/>
              <a:gd name="connsiteY55" fmla="*/ 3991773 h 5753325"/>
              <a:gd name="connsiteX56" fmla="*/ 5157053 w 6447632"/>
              <a:gd name="connsiteY56" fmla="*/ 3997708 h 5753325"/>
              <a:gd name="connsiteX57" fmla="*/ 5127922 w 6447632"/>
              <a:gd name="connsiteY57" fmla="*/ 4022660 h 5753325"/>
              <a:gd name="connsiteX58" fmla="*/ 5020872 w 6447632"/>
              <a:gd name="connsiteY58" fmla="*/ 4075951 h 5753325"/>
              <a:gd name="connsiteX59" fmla="*/ 4991410 w 6447632"/>
              <a:gd name="connsiteY59" fmla="*/ 4087598 h 5753325"/>
              <a:gd name="connsiteX60" fmla="*/ 4930112 w 6447632"/>
              <a:gd name="connsiteY60" fmla="*/ 4138459 h 5753325"/>
              <a:gd name="connsiteX61" fmla="*/ 4834224 w 6447632"/>
              <a:gd name="connsiteY61" fmla="*/ 4231643 h 5753325"/>
              <a:gd name="connsiteX62" fmla="*/ 4812599 w 6447632"/>
              <a:gd name="connsiteY62" fmla="*/ 4249449 h 5753325"/>
              <a:gd name="connsiteX63" fmla="*/ 4789188 w 6447632"/>
              <a:gd name="connsiteY63" fmla="*/ 4256678 h 5753325"/>
              <a:gd name="connsiteX64" fmla="*/ 4779554 w 6447632"/>
              <a:gd name="connsiteY64" fmla="*/ 4251313 h 5753325"/>
              <a:gd name="connsiteX65" fmla="*/ 4766885 w 6447632"/>
              <a:gd name="connsiteY65" fmla="*/ 4259812 h 5753325"/>
              <a:gd name="connsiteX66" fmla="*/ 4762510 w 6447632"/>
              <a:gd name="connsiteY66" fmla="*/ 4260383 h 5753325"/>
              <a:gd name="connsiteX67" fmla="*/ 4738416 w 6447632"/>
              <a:gd name="connsiteY67" fmla="*/ 4265355 h 5753325"/>
              <a:gd name="connsiteX68" fmla="*/ 4712007 w 6447632"/>
              <a:gd name="connsiteY68" fmla="*/ 4317892 h 5753325"/>
              <a:gd name="connsiteX69" fmla="*/ 4658930 w 6447632"/>
              <a:gd name="connsiteY69" fmla="*/ 4348041 h 5753325"/>
              <a:gd name="connsiteX70" fmla="*/ 4443526 w 6447632"/>
              <a:gd name="connsiteY70" fmla="*/ 4507851 h 5753325"/>
              <a:gd name="connsiteX71" fmla="*/ 4289766 w 6447632"/>
              <a:gd name="connsiteY71" fmla="*/ 4711450 h 5753325"/>
              <a:gd name="connsiteX72" fmla="*/ 4150870 w 6447632"/>
              <a:gd name="connsiteY72" fmla="*/ 4818480 h 5753325"/>
              <a:gd name="connsiteX73" fmla="*/ 4006639 w 6447632"/>
              <a:gd name="connsiteY73" fmla="*/ 4933815 h 5753325"/>
              <a:gd name="connsiteX74" fmla="*/ 3298210 w 6447632"/>
              <a:gd name="connsiteY74" fmla="*/ 5070790 h 5753325"/>
              <a:gd name="connsiteX75" fmla="*/ 2947678 w 6447632"/>
              <a:gd name="connsiteY75" fmla="*/ 5117869 h 5753325"/>
              <a:gd name="connsiteX76" fmla="*/ 2822169 w 6447632"/>
              <a:gd name="connsiteY76" fmla="*/ 5129396 h 5753325"/>
              <a:gd name="connsiteX77" fmla="*/ 2538773 w 6447632"/>
              <a:gd name="connsiteY77" fmla="*/ 5313397 h 5753325"/>
              <a:gd name="connsiteX78" fmla="*/ 2014500 w 6447632"/>
              <a:gd name="connsiteY78" fmla="*/ 5519744 h 5753325"/>
              <a:gd name="connsiteX79" fmla="*/ 1934391 w 6447632"/>
              <a:gd name="connsiteY79" fmla="*/ 5591335 h 5753325"/>
              <a:gd name="connsiteX80" fmla="*/ 1892550 w 6447632"/>
              <a:gd name="connsiteY80" fmla="*/ 5649708 h 5753325"/>
              <a:gd name="connsiteX81" fmla="*/ 1854769 w 6447632"/>
              <a:gd name="connsiteY81" fmla="*/ 5647691 h 5753325"/>
              <a:gd name="connsiteX82" fmla="*/ 1809461 w 6447632"/>
              <a:gd name="connsiteY82" fmla="*/ 5648628 h 5753325"/>
              <a:gd name="connsiteX83" fmla="*/ 1745150 w 6447632"/>
              <a:gd name="connsiteY83" fmla="*/ 5693879 h 5753325"/>
              <a:gd name="connsiteX84" fmla="*/ 1713375 w 6447632"/>
              <a:gd name="connsiteY84" fmla="*/ 5684672 h 5753325"/>
              <a:gd name="connsiteX85" fmla="*/ 1707808 w 6447632"/>
              <a:gd name="connsiteY85" fmla="*/ 5682611 h 5753325"/>
              <a:gd name="connsiteX86" fmla="*/ 1679313 w 6447632"/>
              <a:gd name="connsiteY86" fmla="*/ 5672360 h 5753325"/>
              <a:gd name="connsiteX87" fmla="*/ 1646933 w 6447632"/>
              <a:gd name="connsiteY87" fmla="*/ 5666227 h 5753325"/>
              <a:gd name="connsiteX88" fmla="*/ 1610055 w 6447632"/>
              <a:gd name="connsiteY88" fmla="*/ 5673643 h 5753325"/>
              <a:gd name="connsiteX89" fmla="*/ 1437641 w 6447632"/>
              <a:gd name="connsiteY89" fmla="*/ 5723266 h 5753325"/>
              <a:gd name="connsiteX90" fmla="*/ 1332869 w 6447632"/>
              <a:gd name="connsiteY90" fmla="*/ 5744752 h 5753325"/>
              <a:gd name="connsiteX91" fmla="*/ 1290525 w 6447632"/>
              <a:gd name="connsiteY91" fmla="*/ 5740036 h 5753325"/>
              <a:gd name="connsiteX92" fmla="*/ 1233107 w 6447632"/>
              <a:gd name="connsiteY92" fmla="*/ 5742106 h 5753325"/>
              <a:gd name="connsiteX93" fmla="*/ 1214532 w 6447632"/>
              <a:gd name="connsiteY93" fmla="*/ 5753325 h 5753325"/>
              <a:gd name="connsiteX94" fmla="*/ 1199955 w 6447632"/>
              <a:gd name="connsiteY94" fmla="*/ 5744831 h 5753325"/>
              <a:gd name="connsiteX95" fmla="*/ 1162337 w 6447632"/>
              <a:gd name="connsiteY95" fmla="*/ 5738048 h 5753325"/>
              <a:gd name="connsiteX96" fmla="*/ 1053457 w 6447632"/>
              <a:gd name="connsiteY96" fmla="*/ 5688676 h 5753325"/>
              <a:gd name="connsiteX97" fmla="*/ 1025798 w 6447632"/>
              <a:gd name="connsiteY97" fmla="*/ 5673166 h 5753325"/>
              <a:gd name="connsiteX98" fmla="*/ 947900 w 6447632"/>
              <a:gd name="connsiteY98" fmla="*/ 5657848 h 5753325"/>
              <a:gd name="connsiteX99" fmla="*/ 815627 w 6447632"/>
              <a:gd name="connsiteY99" fmla="*/ 5642557 h 5753325"/>
              <a:gd name="connsiteX100" fmla="*/ 788251 w 6447632"/>
              <a:gd name="connsiteY100" fmla="*/ 5637065 h 5753325"/>
              <a:gd name="connsiteX101" fmla="*/ 767822 w 6447632"/>
              <a:gd name="connsiteY101" fmla="*/ 5623450 h 5753325"/>
              <a:gd name="connsiteX102" fmla="*/ 765791 w 6447632"/>
              <a:gd name="connsiteY102" fmla="*/ 5612539 h 5753325"/>
              <a:gd name="connsiteX103" fmla="*/ 751230 w 6447632"/>
              <a:gd name="connsiteY103" fmla="*/ 5608092 h 5753325"/>
              <a:gd name="connsiteX104" fmla="*/ 748008 w 6447632"/>
              <a:gd name="connsiteY104" fmla="*/ 5605052 h 5753325"/>
              <a:gd name="connsiteX105" fmla="*/ 728871 w 6447632"/>
              <a:gd name="connsiteY105" fmla="*/ 5589469 h 5753325"/>
              <a:gd name="connsiteX106" fmla="*/ 671898 w 6447632"/>
              <a:gd name="connsiteY106" fmla="*/ 5602363 h 5753325"/>
              <a:gd name="connsiteX107" fmla="*/ 615065 w 6447632"/>
              <a:gd name="connsiteY107" fmla="*/ 5580257 h 5753325"/>
              <a:gd name="connsiteX108" fmla="*/ 355785 w 6447632"/>
              <a:gd name="connsiteY108" fmla="*/ 5514383 h 5753325"/>
              <a:gd name="connsiteX109" fmla="*/ 102269 w 6447632"/>
              <a:gd name="connsiteY109" fmla="*/ 5524347 h 5753325"/>
              <a:gd name="connsiteX110" fmla="*/ 13160 w 6447632"/>
              <a:gd name="connsiteY110" fmla="*/ 5514159 h 5753325"/>
              <a:gd name="connsiteX111" fmla="*/ 0 w 6447632"/>
              <a:gd name="connsiteY111" fmla="*/ 5511735 h 5753325"/>
              <a:gd name="connsiteX112" fmla="*/ 0 w 6447632"/>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426552 w 6447632"/>
              <a:gd name="connsiteY11" fmla="*/ 845805 h 5753325"/>
              <a:gd name="connsiteX12" fmla="*/ 6434072 w 6447632"/>
              <a:gd name="connsiteY12" fmla="*/ 910733 h 5753325"/>
              <a:gd name="connsiteX13" fmla="*/ 6432570 w 6447632"/>
              <a:gd name="connsiteY13" fmla="*/ 983394 h 5753325"/>
              <a:gd name="connsiteX14" fmla="*/ 6431878 w 6447632"/>
              <a:gd name="connsiteY14" fmla="*/ 1026728 h 5753325"/>
              <a:gd name="connsiteX15" fmla="*/ 6414269 w 6447632"/>
              <a:gd name="connsiteY15" fmla="*/ 1151111 h 5753325"/>
              <a:gd name="connsiteX16" fmla="*/ 6371722 w 6447632"/>
              <a:gd name="connsiteY16" fmla="*/ 1318080 h 5753325"/>
              <a:gd name="connsiteX17" fmla="*/ 6356023 w 6447632"/>
              <a:gd name="connsiteY17" fmla="*/ 1356227 h 5753325"/>
              <a:gd name="connsiteX18" fmla="*/ 6356157 w 6447632"/>
              <a:gd name="connsiteY18" fmla="*/ 1361967 h 5753325"/>
              <a:gd name="connsiteX19" fmla="*/ 6350613 w 6447632"/>
              <a:gd name="connsiteY19" fmla="*/ 1393569 h 5753325"/>
              <a:gd name="connsiteX20" fmla="*/ 6357062 w 6447632"/>
              <a:gd name="connsiteY20" fmla="*/ 1444071 h 5753325"/>
              <a:gd name="connsiteX21" fmla="*/ 6364832 w 6447632"/>
              <a:gd name="connsiteY21" fmla="*/ 1478763 h 5753325"/>
              <a:gd name="connsiteX22" fmla="*/ 6369745 w 6447632"/>
              <a:gd name="connsiteY22" fmla="*/ 1495680 h 5753325"/>
              <a:gd name="connsiteX23" fmla="*/ 6370898 w 6447632"/>
              <a:gd name="connsiteY23" fmla="*/ 1513331 h 5753325"/>
              <a:gd name="connsiteX24" fmla="*/ 6368801 w 6447632"/>
              <a:gd name="connsiteY24" fmla="*/ 1527414 h 5753325"/>
              <a:gd name="connsiteX25" fmla="*/ 6359177 w 6447632"/>
              <a:gd name="connsiteY25" fmla="*/ 1639513 h 5753325"/>
              <a:gd name="connsiteX26" fmla="*/ 6299489 w 6447632"/>
              <a:gd name="connsiteY26" fmla="*/ 1784860 h 5753325"/>
              <a:gd name="connsiteX27" fmla="*/ 6267878 w 6447632"/>
              <a:gd name="connsiteY27" fmla="*/ 1858572 h 5753325"/>
              <a:gd name="connsiteX28" fmla="*/ 6251146 w 6447632"/>
              <a:gd name="connsiteY28" fmla="*/ 1926167 h 5753325"/>
              <a:gd name="connsiteX29" fmla="*/ 6210686 w 6447632"/>
              <a:gd name="connsiteY29" fmla="*/ 2014834 h 5753325"/>
              <a:gd name="connsiteX30" fmla="*/ 6106652 w 6447632"/>
              <a:gd name="connsiteY30" fmla="*/ 2150572 h 5753325"/>
              <a:gd name="connsiteX31" fmla="*/ 6097813 w 6447632"/>
              <a:gd name="connsiteY31" fmla="*/ 2172208 h 5753325"/>
              <a:gd name="connsiteX32" fmla="*/ 6095990 w 6447632"/>
              <a:gd name="connsiteY32" fmla="*/ 2181185 h 5753325"/>
              <a:gd name="connsiteX33" fmla="*/ 6090126 w 6447632"/>
              <a:gd name="connsiteY33" fmla="*/ 2192533 h 5753325"/>
              <a:gd name="connsiteX34" fmla="*/ 6089503 w 6447632"/>
              <a:gd name="connsiteY34" fmla="*/ 2192543 h 5753325"/>
              <a:gd name="connsiteX35" fmla="*/ 6084946 w 6447632"/>
              <a:gd name="connsiteY35" fmla="*/ 2203694 h 5753325"/>
              <a:gd name="connsiteX36" fmla="*/ 5987861 w 6447632"/>
              <a:gd name="connsiteY36" fmla="*/ 2304868 h 5753325"/>
              <a:gd name="connsiteX37" fmla="*/ 5973439 w 6447632"/>
              <a:gd name="connsiteY37" fmla="*/ 2385635 h 5753325"/>
              <a:gd name="connsiteX38" fmla="*/ 5916727 w 6447632"/>
              <a:gd name="connsiteY38" fmla="*/ 2458777 h 5753325"/>
              <a:gd name="connsiteX39" fmla="*/ 5856524 w 6447632"/>
              <a:gd name="connsiteY39" fmla="*/ 2583281 h 5753325"/>
              <a:gd name="connsiteX40" fmla="*/ 5838091 w 6447632"/>
              <a:gd name="connsiteY40" fmla="*/ 2753474 h 5753325"/>
              <a:gd name="connsiteX41" fmla="*/ 5777471 w 6447632"/>
              <a:gd name="connsiteY41" fmla="*/ 2901570 h 5753325"/>
              <a:gd name="connsiteX42" fmla="*/ 5723992 w 6447632"/>
              <a:gd name="connsiteY42" fmla="*/ 2998752 h 5753325"/>
              <a:gd name="connsiteX43" fmla="*/ 5557886 w 6447632"/>
              <a:gd name="connsiteY43" fmla="*/ 3329735 h 5753325"/>
              <a:gd name="connsiteX44" fmla="*/ 5471501 w 6447632"/>
              <a:gd name="connsiteY44" fmla="*/ 3462221 h 5753325"/>
              <a:gd name="connsiteX45" fmla="*/ 5465154 w 6447632"/>
              <a:gd name="connsiteY45" fmla="*/ 3541065 h 5753325"/>
              <a:gd name="connsiteX46" fmla="*/ 5437889 w 6447632"/>
              <a:gd name="connsiteY46" fmla="*/ 3559927 h 5753325"/>
              <a:gd name="connsiteX47" fmla="*/ 5432770 w 6447632"/>
              <a:gd name="connsiteY47" fmla="*/ 3562948 h 5753325"/>
              <a:gd name="connsiteX48" fmla="*/ 5406795 w 6447632"/>
              <a:gd name="connsiteY48" fmla="*/ 3578594 h 5753325"/>
              <a:gd name="connsiteX49" fmla="*/ 5381495 w 6447632"/>
              <a:gd name="connsiteY49" fmla="*/ 3599883 h 5753325"/>
              <a:gd name="connsiteX50" fmla="*/ 5363689 w 6447632"/>
              <a:gd name="connsiteY50" fmla="*/ 3633299 h 5753325"/>
              <a:gd name="connsiteX51" fmla="*/ 5291870 w 6447632"/>
              <a:gd name="connsiteY51" fmla="*/ 3799039 h 5753325"/>
              <a:gd name="connsiteX52" fmla="*/ 5241600 w 6447632"/>
              <a:gd name="connsiteY52" fmla="*/ 3894238 h 5753325"/>
              <a:gd name="connsiteX53" fmla="*/ 5211041 w 6447632"/>
              <a:gd name="connsiteY53" fmla="*/ 3924184 h 5753325"/>
              <a:gd name="connsiteX54" fmla="*/ 5176073 w 6447632"/>
              <a:gd name="connsiteY54" fmla="*/ 3970179 h 5753325"/>
              <a:gd name="connsiteX55" fmla="*/ 5172826 w 6447632"/>
              <a:gd name="connsiteY55" fmla="*/ 3991773 h 5753325"/>
              <a:gd name="connsiteX56" fmla="*/ 5157053 w 6447632"/>
              <a:gd name="connsiteY56" fmla="*/ 3997708 h 5753325"/>
              <a:gd name="connsiteX57" fmla="*/ 5127922 w 6447632"/>
              <a:gd name="connsiteY57" fmla="*/ 4022660 h 5753325"/>
              <a:gd name="connsiteX58" fmla="*/ 5020872 w 6447632"/>
              <a:gd name="connsiteY58" fmla="*/ 4075951 h 5753325"/>
              <a:gd name="connsiteX59" fmla="*/ 4991410 w 6447632"/>
              <a:gd name="connsiteY59" fmla="*/ 4087598 h 5753325"/>
              <a:gd name="connsiteX60" fmla="*/ 4930112 w 6447632"/>
              <a:gd name="connsiteY60" fmla="*/ 4138459 h 5753325"/>
              <a:gd name="connsiteX61" fmla="*/ 4834224 w 6447632"/>
              <a:gd name="connsiteY61" fmla="*/ 4231643 h 5753325"/>
              <a:gd name="connsiteX62" fmla="*/ 4812599 w 6447632"/>
              <a:gd name="connsiteY62" fmla="*/ 4249449 h 5753325"/>
              <a:gd name="connsiteX63" fmla="*/ 4789188 w 6447632"/>
              <a:gd name="connsiteY63" fmla="*/ 4256678 h 5753325"/>
              <a:gd name="connsiteX64" fmla="*/ 4779554 w 6447632"/>
              <a:gd name="connsiteY64" fmla="*/ 4251313 h 5753325"/>
              <a:gd name="connsiteX65" fmla="*/ 4766885 w 6447632"/>
              <a:gd name="connsiteY65" fmla="*/ 4259812 h 5753325"/>
              <a:gd name="connsiteX66" fmla="*/ 4762510 w 6447632"/>
              <a:gd name="connsiteY66" fmla="*/ 4260383 h 5753325"/>
              <a:gd name="connsiteX67" fmla="*/ 4738416 w 6447632"/>
              <a:gd name="connsiteY67" fmla="*/ 4265355 h 5753325"/>
              <a:gd name="connsiteX68" fmla="*/ 4712007 w 6447632"/>
              <a:gd name="connsiteY68" fmla="*/ 4317892 h 5753325"/>
              <a:gd name="connsiteX69" fmla="*/ 4658930 w 6447632"/>
              <a:gd name="connsiteY69" fmla="*/ 4348041 h 5753325"/>
              <a:gd name="connsiteX70" fmla="*/ 4443526 w 6447632"/>
              <a:gd name="connsiteY70" fmla="*/ 4507851 h 5753325"/>
              <a:gd name="connsiteX71" fmla="*/ 4289766 w 6447632"/>
              <a:gd name="connsiteY71" fmla="*/ 4711450 h 5753325"/>
              <a:gd name="connsiteX72" fmla="*/ 4150870 w 6447632"/>
              <a:gd name="connsiteY72" fmla="*/ 4818480 h 5753325"/>
              <a:gd name="connsiteX73" fmla="*/ 4006639 w 6447632"/>
              <a:gd name="connsiteY73" fmla="*/ 4933815 h 5753325"/>
              <a:gd name="connsiteX74" fmla="*/ 3298210 w 6447632"/>
              <a:gd name="connsiteY74" fmla="*/ 5070790 h 5753325"/>
              <a:gd name="connsiteX75" fmla="*/ 2947678 w 6447632"/>
              <a:gd name="connsiteY75" fmla="*/ 5117869 h 5753325"/>
              <a:gd name="connsiteX76" fmla="*/ 2822169 w 6447632"/>
              <a:gd name="connsiteY76" fmla="*/ 5129396 h 5753325"/>
              <a:gd name="connsiteX77" fmla="*/ 2538773 w 6447632"/>
              <a:gd name="connsiteY77" fmla="*/ 5313397 h 5753325"/>
              <a:gd name="connsiteX78" fmla="*/ 2014500 w 6447632"/>
              <a:gd name="connsiteY78" fmla="*/ 5519744 h 5753325"/>
              <a:gd name="connsiteX79" fmla="*/ 1934391 w 6447632"/>
              <a:gd name="connsiteY79" fmla="*/ 5591335 h 5753325"/>
              <a:gd name="connsiteX80" fmla="*/ 1892550 w 6447632"/>
              <a:gd name="connsiteY80" fmla="*/ 5649708 h 5753325"/>
              <a:gd name="connsiteX81" fmla="*/ 1854769 w 6447632"/>
              <a:gd name="connsiteY81" fmla="*/ 5647691 h 5753325"/>
              <a:gd name="connsiteX82" fmla="*/ 1809461 w 6447632"/>
              <a:gd name="connsiteY82" fmla="*/ 5648628 h 5753325"/>
              <a:gd name="connsiteX83" fmla="*/ 1745150 w 6447632"/>
              <a:gd name="connsiteY83" fmla="*/ 5693879 h 5753325"/>
              <a:gd name="connsiteX84" fmla="*/ 1713375 w 6447632"/>
              <a:gd name="connsiteY84" fmla="*/ 5684672 h 5753325"/>
              <a:gd name="connsiteX85" fmla="*/ 1707808 w 6447632"/>
              <a:gd name="connsiteY85" fmla="*/ 5682611 h 5753325"/>
              <a:gd name="connsiteX86" fmla="*/ 1679313 w 6447632"/>
              <a:gd name="connsiteY86" fmla="*/ 5672360 h 5753325"/>
              <a:gd name="connsiteX87" fmla="*/ 1646933 w 6447632"/>
              <a:gd name="connsiteY87" fmla="*/ 5666227 h 5753325"/>
              <a:gd name="connsiteX88" fmla="*/ 1610055 w 6447632"/>
              <a:gd name="connsiteY88" fmla="*/ 5673643 h 5753325"/>
              <a:gd name="connsiteX89" fmla="*/ 1437641 w 6447632"/>
              <a:gd name="connsiteY89" fmla="*/ 5723266 h 5753325"/>
              <a:gd name="connsiteX90" fmla="*/ 1332869 w 6447632"/>
              <a:gd name="connsiteY90" fmla="*/ 5744752 h 5753325"/>
              <a:gd name="connsiteX91" fmla="*/ 1290525 w 6447632"/>
              <a:gd name="connsiteY91" fmla="*/ 5740036 h 5753325"/>
              <a:gd name="connsiteX92" fmla="*/ 1233107 w 6447632"/>
              <a:gd name="connsiteY92" fmla="*/ 5742106 h 5753325"/>
              <a:gd name="connsiteX93" fmla="*/ 1214532 w 6447632"/>
              <a:gd name="connsiteY93" fmla="*/ 5753325 h 5753325"/>
              <a:gd name="connsiteX94" fmla="*/ 1199955 w 6447632"/>
              <a:gd name="connsiteY94" fmla="*/ 5744831 h 5753325"/>
              <a:gd name="connsiteX95" fmla="*/ 1162337 w 6447632"/>
              <a:gd name="connsiteY95" fmla="*/ 5738048 h 5753325"/>
              <a:gd name="connsiteX96" fmla="*/ 1053457 w 6447632"/>
              <a:gd name="connsiteY96" fmla="*/ 5688676 h 5753325"/>
              <a:gd name="connsiteX97" fmla="*/ 1025798 w 6447632"/>
              <a:gd name="connsiteY97" fmla="*/ 5673166 h 5753325"/>
              <a:gd name="connsiteX98" fmla="*/ 947900 w 6447632"/>
              <a:gd name="connsiteY98" fmla="*/ 5657848 h 5753325"/>
              <a:gd name="connsiteX99" fmla="*/ 815627 w 6447632"/>
              <a:gd name="connsiteY99" fmla="*/ 5642557 h 5753325"/>
              <a:gd name="connsiteX100" fmla="*/ 788251 w 6447632"/>
              <a:gd name="connsiteY100" fmla="*/ 5637065 h 5753325"/>
              <a:gd name="connsiteX101" fmla="*/ 767822 w 6447632"/>
              <a:gd name="connsiteY101" fmla="*/ 5623450 h 5753325"/>
              <a:gd name="connsiteX102" fmla="*/ 765791 w 6447632"/>
              <a:gd name="connsiteY102" fmla="*/ 5612539 h 5753325"/>
              <a:gd name="connsiteX103" fmla="*/ 751230 w 6447632"/>
              <a:gd name="connsiteY103" fmla="*/ 5608092 h 5753325"/>
              <a:gd name="connsiteX104" fmla="*/ 748008 w 6447632"/>
              <a:gd name="connsiteY104" fmla="*/ 5605052 h 5753325"/>
              <a:gd name="connsiteX105" fmla="*/ 728871 w 6447632"/>
              <a:gd name="connsiteY105" fmla="*/ 5589469 h 5753325"/>
              <a:gd name="connsiteX106" fmla="*/ 671898 w 6447632"/>
              <a:gd name="connsiteY106" fmla="*/ 5602363 h 5753325"/>
              <a:gd name="connsiteX107" fmla="*/ 615065 w 6447632"/>
              <a:gd name="connsiteY107" fmla="*/ 5580257 h 5753325"/>
              <a:gd name="connsiteX108" fmla="*/ 355785 w 6447632"/>
              <a:gd name="connsiteY108" fmla="*/ 5514383 h 5753325"/>
              <a:gd name="connsiteX109" fmla="*/ 102269 w 6447632"/>
              <a:gd name="connsiteY109" fmla="*/ 5524347 h 5753325"/>
              <a:gd name="connsiteX110" fmla="*/ 13160 w 6447632"/>
              <a:gd name="connsiteY110" fmla="*/ 5514159 h 5753325"/>
              <a:gd name="connsiteX111" fmla="*/ 0 w 6447632"/>
              <a:gd name="connsiteY111" fmla="*/ 5511735 h 5753325"/>
              <a:gd name="connsiteX112" fmla="*/ 0 w 6447632"/>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434072 w 6447632"/>
              <a:gd name="connsiteY12" fmla="*/ 910733 h 5753325"/>
              <a:gd name="connsiteX13" fmla="*/ 6432570 w 6447632"/>
              <a:gd name="connsiteY13" fmla="*/ 983394 h 5753325"/>
              <a:gd name="connsiteX14" fmla="*/ 6431878 w 6447632"/>
              <a:gd name="connsiteY14" fmla="*/ 1026728 h 5753325"/>
              <a:gd name="connsiteX15" fmla="*/ 6414269 w 6447632"/>
              <a:gd name="connsiteY15" fmla="*/ 1151111 h 5753325"/>
              <a:gd name="connsiteX16" fmla="*/ 6371722 w 6447632"/>
              <a:gd name="connsiteY16" fmla="*/ 1318080 h 5753325"/>
              <a:gd name="connsiteX17" fmla="*/ 6356023 w 6447632"/>
              <a:gd name="connsiteY17" fmla="*/ 1356227 h 5753325"/>
              <a:gd name="connsiteX18" fmla="*/ 6356157 w 6447632"/>
              <a:gd name="connsiteY18" fmla="*/ 1361967 h 5753325"/>
              <a:gd name="connsiteX19" fmla="*/ 6350613 w 6447632"/>
              <a:gd name="connsiteY19" fmla="*/ 1393569 h 5753325"/>
              <a:gd name="connsiteX20" fmla="*/ 6357062 w 6447632"/>
              <a:gd name="connsiteY20" fmla="*/ 1444071 h 5753325"/>
              <a:gd name="connsiteX21" fmla="*/ 6364832 w 6447632"/>
              <a:gd name="connsiteY21" fmla="*/ 1478763 h 5753325"/>
              <a:gd name="connsiteX22" fmla="*/ 6369745 w 6447632"/>
              <a:gd name="connsiteY22" fmla="*/ 1495680 h 5753325"/>
              <a:gd name="connsiteX23" fmla="*/ 6370898 w 6447632"/>
              <a:gd name="connsiteY23" fmla="*/ 1513331 h 5753325"/>
              <a:gd name="connsiteX24" fmla="*/ 6368801 w 6447632"/>
              <a:gd name="connsiteY24" fmla="*/ 1527414 h 5753325"/>
              <a:gd name="connsiteX25" fmla="*/ 6359177 w 6447632"/>
              <a:gd name="connsiteY25" fmla="*/ 1639513 h 5753325"/>
              <a:gd name="connsiteX26" fmla="*/ 6299489 w 6447632"/>
              <a:gd name="connsiteY26" fmla="*/ 1784860 h 5753325"/>
              <a:gd name="connsiteX27" fmla="*/ 6267878 w 6447632"/>
              <a:gd name="connsiteY27" fmla="*/ 1858572 h 5753325"/>
              <a:gd name="connsiteX28" fmla="*/ 6251146 w 6447632"/>
              <a:gd name="connsiteY28" fmla="*/ 1926167 h 5753325"/>
              <a:gd name="connsiteX29" fmla="*/ 6210686 w 6447632"/>
              <a:gd name="connsiteY29" fmla="*/ 2014834 h 5753325"/>
              <a:gd name="connsiteX30" fmla="*/ 6106652 w 6447632"/>
              <a:gd name="connsiteY30" fmla="*/ 2150572 h 5753325"/>
              <a:gd name="connsiteX31" fmla="*/ 6097813 w 6447632"/>
              <a:gd name="connsiteY31" fmla="*/ 2172208 h 5753325"/>
              <a:gd name="connsiteX32" fmla="*/ 6095990 w 6447632"/>
              <a:gd name="connsiteY32" fmla="*/ 2181185 h 5753325"/>
              <a:gd name="connsiteX33" fmla="*/ 6090126 w 6447632"/>
              <a:gd name="connsiteY33" fmla="*/ 2192533 h 5753325"/>
              <a:gd name="connsiteX34" fmla="*/ 6089503 w 6447632"/>
              <a:gd name="connsiteY34" fmla="*/ 2192543 h 5753325"/>
              <a:gd name="connsiteX35" fmla="*/ 6084946 w 6447632"/>
              <a:gd name="connsiteY35" fmla="*/ 2203694 h 5753325"/>
              <a:gd name="connsiteX36" fmla="*/ 5987861 w 6447632"/>
              <a:gd name="connsiteY36" fmla="*/ 2304868 h 5753325"/>
              <a:gd name="connsiteX37" fmla="*/ 5973439 w 6447632"/>
              <a:gd name="connsiteY37" fmla="*/ 2385635 h 5753325"/>
              <a:gd name="connsiteX38" fmla="*/ 5916727 w 6447632"/>
              <a:gd name="connsiteY38" fmla="*/ 2458777 h 5753325"/>
              <a:gd name="connsiteX39" fmla="*/ 5856524 w 6447632"/>
              <a:gd name="connsiteY39" fmla="*/ 2583281 h 5753325"/>
              <a:gd name="connsiteX40" fmla="*/ 5838091 w 6447632"/>
              <a:gd name="connsiteY40" fmla="*/ 2753474 h 5753325"/>
              <a:gd name="connsiteX41" fmla="*/ 5777471 w 6447632"/>
              <a:gd name="connsiteY41" fmla="*/ 2901570 h 5753325"/>
              <a:gd name="connsiteX42" fmla="*/ 5723992 w 6447632"/>
              <a:gd name="connsiteY42" fmla="*/ 2998752 h 5753325"/>
              <a:gd name="connsiteX43" fmla="*/ 5557886 w 6447632"/>
              <a:gd name="connsiteY43" fmla="*/ 3329735 h 5753325"/>
              <a:gd name="connsiteX44" fmla="*/ 5471501 w 6447632"/>
              <a:gd name="connsiteY44" fmla="*/ 3462221 h 5753325"/>
              <a:gd name="connsiteX45" fmla="*/ 5465154 w 6447632"/>
              <a:gd name="connsiteY45" fmla="*/ 3541065 h 5753325"/>
              <a:gd name="connsiteX46" fmla="*/ 5437889 w 6447632"/>
              <a:gd name="connsiteY46" fmla="*/ 3559927 h 5753325"/>
              <a:gd name="connsiteX47" fmla="*/ 5432770 w 6447632"/>
              <a:gd name="connsiteY47" fmla="*/ 3562948 h 5753325"/>
              <a:gd name="connsiteX48" fmla="*/ 5406795 w 6447632"/>
              <a:gd name="connsiteY48" fmla="*/ 3578594 h 5753325"/>
              <a:gd name="connsiteX49" fmla="*/ 5381495 w 6447632"/>
              <a:gd name="connsiteY49" fmla="*/ 3599883 h 5753325"/>
              <a:gd name="connsiteX50" fmla="*/ 5363689 w 6447632"/>
              <a:gd name="connsiteY50" fmla="*/ 3633299 h 5753325"/>
              <a:gd name="connsiteX51" fmla="*/ 5291870 w 6447632"/>
              <a:gd name="connsiteY51" fmla="*/ 3799039 h 5753325"/>
              <a:gd name="connsiteX52" fmla="*/ 5241600 w 6447632"/>
              <a:gd name="connsiteY52" fmla="*/ 3894238 h 5753325"/>
              <a:gd name="connsiteX53" fmla="*/ 5211041 w 6447632"/>
              <a:gd name="connsiteY53" fmla="*/ 3924184 h 5753325"/>
              <a:gd name="connsiteX54" fmla="*/ 5176073 w 6447632"/>
              <a:gd name="connsiteY54" fmla="*/ 3970179 h 5753325"/>
              <a:gd name="connsiteX55" fmla="*/ 5172826 w 6447632"/>
              <a:gd name="connsiteY55" fmla="*/ 3991773 h 5753325"/>
              <a:gd name="connsiteX56" fmla="*/ 5157053 w 6447632"/>
              <a:gd name="connsiteY56" fmla="*/ 3997708 h 5753325"/>
              <a:gd name="connsiteX57" fmla="*/ 5127922 w 6447632"/>
              <a:gd name="connsiteY57" fmla="*/ 4022660 h 5753325"/>
              <a:gd name="connsiteX58" fmla="*/ 5020872 w 6447632"/>
              <a:gd name="connsiteY58" fmla="*/ 4075951 h 5753325"/>
              <a:gd name="connsiteX59" fmla="*/ 4991410 w 6447632"/>
              <a:gd name="connsiteY59" fmla="*/ 4087598 h 5753325"/>
              <a:gd name="connsiteX60" fmla="*/ 4930112 w 6447632"/>
              <a:gd name="connsiteY60" fmla="*/ 4138459 h 5753325"/>
              <a:gd name="connsiteX61" fmla="*/ 4834224 w 6447632"/>
              <a:gd name="connsiteY61" fmla="*/ 4231643 h 5753325"/>
              <a:gd name="connsiteX62" fmla="*/ 4812599 w 6447632"/>
              <a:gd name="connsiteY62" fmla="*/ 4249449 h 5753325"/>
              <a:gd name="connsiteX63" fmla="*/ 4789188 w 6447632"/>
              <a:gd name="connsiteY63" fmla="*/ 4256678 h 5753325"/>
              <a:gd name="connsiteX64" fmla="*/ 4779554 w 6447632"/>
              <a:gd name="connsiteY64" fmla="*/ 4251313 h 5753325"/>
              <a:gd name="connsiteX65" fmla="*/ 4766885 w 6447632"/>
              <a:gd name="connsiteY65" fmla="*/ 4259812 h 5753325"/>
              <a:gd name="connsiteX66" fmla="*/ 4762510 w 6447632"/>
              <a:gd name="connsiteY66" fmla="*/ 4260383 h 5753325"/>
              <a:gd name="connsiteX67" fmla="*/ 4738416 w 6447632"/>
              <a:gd name="connsiteY67" fmla="*/ 4265355 h 5753325"/>
              <a:gd name="connsiteX68" fmla="*/ 4712007 w 6447632"/>
              <a:gd name="connsiteY68" fmla="*/ 4317892 h 5753325"/>
              <a:gd name="connsiteX69" fmla="*/ 4658930 w 6447632"/>
              <a:gd name="connsiteY69" fmla="*/ 4348041 h 5753325"/>
              <a:gd name="connsiteX70" fmla="*/ 4443526 w 6447632"/>
              <a:gd name="connsiteY70" fmla="*/ 4507851 h 5753325"/>
              <a:gd name="connsiteX71" fmla="*/ 4289766 w 6447632"/>
              <a:gd name="connsiteY71" fmla="*/ 4711450 h 5753325"/>
              <a:gd name="connsiteX72" fmla="*/ 4150870 w 6447632"/>
              <a:gd name="connsiteY72" fmla="*/ 4818480 h 5753325"/>
              <a:gd name="connsiteX73" fmla="*/ 4006639 w 6447632"/>
              <a:gd name="connsiteY73" fmla="*/ 4933815 h 5753325"/>
              <a:gd name="connsiteX74" fmla="*/ 3298210 w 6447632"/>
              <a:gd name="connsiteY74" fmla="*/ 5070790 h 5753325"/>
              <a:gd name="connsiteX75" fmla="*/ 2947678 w 6447632"/>
              <a:gd name="connsiteY75" fmla="*/ 5117869 h 5753325"/>
              <a:gd name="connsiteX76" fmla="*/ 2822169 w 6447632"/>
              <a:gd name="connsiteY76" fmla="*/ 5129396 h 5753325"/>
              <a:gd name="connsiteX77" fmla="*/ 2538773 w 6447632"/>
              <a:gd name="connsiteY77" fmla="*/ 5313397 h 5753325"/>
              <a:gd name="connsiteX78" fmla="*/ 2014500 w 6447632"/>
              <a:gd name="connsiteY78" fmla="*/ 5519744 h 5753325"/>
              <a:gd name="connsiteX79" fmla="*/ 1934391 w 6447632"/>
              <a:gd name="connsiteY79" fmla="*/ 5591335 h 5753325"/>
              <a:gd name="connsiteX80" fmla="*/ 1892550 w 6447632"/>
              <a:gd name="connsiteY80" fmla="*/ 5649708 h 5753325"/>
              <a:gd name="connsiteX81" fmla="*/ 1854769 w 6447632"/>
              <a:gd name="connsiteY81" fmla="*/ 5647691 h 5753325"/>
              <a:gd name="connsiteX82" fmla="*/ 1809461 w 6447632"/>
              <a:gd name="connsiteY82" fmla="*/ 5648628 h 5753325"/>
              <a:gd name="connsiteX83" fmla="*/ 1745150 w 6447632"/>
              <a:gd name="connsiteY83" fmla="*/ 5693879 h 5753325"/>
              <a:gd name="connsiteX84" fmla="*/ 1713375 w 6447632"/>
              <a:gd name="connsiteY84" fmla="*/ 5684672 h 5753325"/>
              <a:gd name="connsiteX85" fmla="*/ 1707808 w 6447632"/>
              <a:gd name="connsiteY85" fmla="*/ 5682611 h 5753325"/>
              <a:gd name="connsiteX86" fmla="*/ 1679313 w 6447632"/>
              <a:gd name="connsiteY86" fmla="*/ 5672360 h 5753325"/>
              <a:gd name="connsiteX87" fmla="*/ 1646933 w 6447632"/>
              <a:gd name="connsiteY87" fmla="*/ 5666227 h 5753325"/>
              <a:gd name="connsiteX88" fmla="*/ 1610055 w 6447632"/>
              <a:gd name="connsiteY88" fmla="*/ 5673643 h 5753325"/>
              <a:gd name="connsiteX89" fmla="*/ 1437641 w 6447632"/>
              <a:gd name="connsiteY89" fmla="*/ 5723266 h 5753325"/>
              <a:gd name="connsiteX90" fmla="*/ 1332869 w 6447632"/>
              <a:gd name="connsiteY90" fmla="*/ 5744752 h 5753325"/>
              <a:gd name="connsiteX91" fmla="*/ 1290525 w 6447632"/>
              <a:gd name="connsiteY91" fmla="*/ 5740036 h 5753325"/>
              <a:gd name="connsiteX92" fmla="*/ 1233107 w 6447632"/>
              <a:gd name="connsiteY92" fmla="*/ 5742106 h 5753325"/>
              <a:gd name="connsiteX93" fmla="*/ 1214532 w 6447632"/>
              <a:gd name="connsiteY93" fmla="*/ 5753325 h 5753325"/>
              <a:gd name="connsiteX94" fmla="*/ 1199955 w 6447632"/>
              <a:gd name="connsiteY94" fmla="*/ 5744831 h 5753325"/>
              <a:gd name="connsiteX95" fmla="*/ 1162337 w 6447632"/>
              <a:gd name="connsiteY95" fmla="*/ 5738048 h 5753325"/>
              <a:gd name="connsiteX96" fmla="*/ 1053457 w 6447632"/>
              <a:gd name="connsiteY96" fmla="*/ 5688676 h 5753325"/>
              <a:gd name="connsiteX97" fmla="*/ 1025798 w 6447632"/>
              <a:gd name="connsiteY97" fmla="*/ 5673166 h 5753325"/>
              <a:gd name="connsiteX98" fmla="*/ 947900 w 6447632"/>
              <a:gd name="connsiteY98" fmla="*/ 5657848 h 5753325"/>
              <a:gd name="connsiteX99" fmla="*/ 815627 w 6447632"/>
              <a:gd name="connsiteY99" fmla="*/ 5642557 h 5753325"/>
              <a:gd name="connsiteX100" fmla="*/ 788251 w 6447632"/>
              <a:gd name="connsiteY100" fmla="*/ 5637065 h 5753325"/>
              <a:gd name="connsiteX101" fmla="*/ 767822 w 6447632"/>
              <a:gd name="connsiteY101" fmla="*/ 5623450 h 5753325"/>
              <a:gd name="connsiteX102" fmla="*/ 765791 w 6447632"/>
              <a:gd name="connsiteY102" fmla="*/ 5612539 h 5753325"/>
              <a:gd name="connsiteX103" fmla="*/ 751230 w 6447632"/>
              <a:gd name="connsiteY103" fmla="*/ 5608092 h 5753325"/>
              <a:gd name="connsiteX104" fmla="*/ 748008 w 6447632"/>
              <a:gd name="connsiteY104" fmla="*/ 5605052 h 5753325"/>
              <a:gd name="connsiteX105" fmla="*/ 728871 w 6447632"/>
              <a:gd name="connsiteY105" fmla="*/ 5589469 h 5753325"/>
              <a:gd name="connsiteX106" fmla="*/ 671898 w 6447632"/>
              <a:gd name="connsiteY106" fmla="*/ 5602363 h 5753325"/>
              <a:gd name="connsiteX107" fmla="*/ 615065 w 6447632"/>
              <a:gd name="connsiteY107" fmla="*/ 5580257 h 5753325"/>
              <a:gd name="connsiteX108" fmla="*/ 355785 w 6447632"/>
              <a:gd name="connsiteY108" fmla="*/ 5514383 h 5753325"/>
              <a:gd name="connsiteX109" fmla="*/ 102269 w 6447632"/>
              <a:gd name="connsiteY109" fmla="*/ 5524347 h 5753325"/>
              <a:gd name="connsiteX110" fmla="*/ 13160 w 6447632"/>
              <a:gd name="connsiteY110" fmla="*/ 5514159 h 5753325"/>
              <a:gd name="connsiteX111" fmla="*/ 0 w 6447632"/>
              <a:gd name="connsiteY111" fmla="*/ 5511735 h 5753325"/>
              <a:gd name="connsiteX112" fmla="*/ 0 w 6447632"/>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434072 w 6447632"/>
              <a:gd name="connsiteY12" fmla="*/ 910733 h 5753325"/>
              <a:gd name="connsiteX13" fmla="*/ 6432570 w 6447632"/>
              <a:gd name="connsiteY13" fmla="*/ 983394 h 5753325"/>
              <a:gd name="connsiteX14" fmla="*/ 6431878 w 6447632"/>
              <a:gd name="connsiteY14" fmla="*/ 1026728 h 5753325"/>
              <a:gd name="connsiteX15" fmla="*/ 6362266 w 6447632"/>
              <a:gd name="connsiteY15" fmla="*/ 1151111 h 5753325"/>
              <a:gd name="connsiteX16" fmla="*/ 6371722 w 6447632"/>
              <a:gd name="connsiteY16" fmla="*/ 1318080 h 5753325"/>
              <a:gd name="connsiteX17" fmla="*/ 6356023 w 6447632"/>
              <a:gd name="connsiteY17" fmla="*/ 1356227 h 5753325"/>
              <a:gd name="connsiteX18" fmla="*/ 6356157 w 6447632"/>
              <a:gd name="connsiteY18" fmla="*/ 1361967 h 5753325"/>
              <a:gd name="connsiteX19" fmla="*/ 6350613 w 6447632"/>
              <a:gd name="connsiteY19" fmla="*/ 1393569 h 5753325"/>
              <a:gd name="connsiteX20" fmla="*/ 6357062 w 6447632"/>
              <a:gd name="connsiteY20" fmla="*/ 1444071 h 5753325"/>
              <a:gd name="connsiteX21" fmla="*/ 6364832 w 6447632"/>
              <a:gd name="connsiteY21" fmla="*/ 1478763 h 5753325"/>
              <a:gd name="connsiteX22" fmla="*/ 6369745 w 6447632"/>
              <a:gd name="connsiteY22" fmla="*/ 1495680 h 5753325"/>
              <a:gd name="connsiteX23" fmla="*/ 6370898 w 6447632"/>
              <a:gd name="connsiteY23" fmla="*/ 1513331 h 5753325"/>
              <a:gd name="connsiteX24" fmla="*/ 6368801 w 6447632"/>
              <a:gd name="connsiteY24" fmla="*/ 1527414 h 5753325"/>
              <a:gd name="connsiteX25" fmla="*/ 6359177 w 6447632"/>
              <a:gd name="connsiteY25" fmla="*/ 1639513 h 5753325"/>
              <a:gd name="connsiteX26" fmla="*/ 6299489 w 6447632"/>
              <a:gd name="connsiteY26" fmla="*/ 1784860 h 5753325"/>
              <a:gd name="connsiteX27" fmla="*/ 6267878 w 6447632"/>
              <a:gd name="connsiteY27" fmla="*/ 1858572 h 5753325"/>
              <a:gd name="connsiteX28" fmla="*/ 6251146 w 6447632"/>
              <a:gd name="connsiteY28" fmla="*/ 1926167 h 5753325"/>
              <a:gd name="connsiteX29" fmla="*/ 6210686 w 6447632"/>
              <a:gd name="connsiteY29" fmla="*/ 2014834 h 5753325"/>
              <a:gd name="connsiteX30" fmla="*/ 6106652 w 6447632"/>
              <a:gd name="connsiteY30" fmla="*/ 2150572 h 5753325"/>
              <a:gd name="connsiteX31" fmla="*/ 6097813 w 6447632"/>
              <a:gd name="connsiteY31" fmla="*/ 2172208 h 5753325"/>
              <a:gd name="connsiteX32" fmla="*/ 6095990 w 6447632"/>
              <a:gd name="connsiteY32" fmla="*/ 2181185 h 5753325"/>
              <a:gd name="connsiteX33" fmla="*/ 6090126 w 6447632"/>
              <a:gd name="connsiteY33" fmla="*/ 2192533 h 5753325"/>
              <a:gd name="connsiteX34" fmla="*/ 6089503 w 6447632"/>
              <a:gd name="connsiteY34" fmla="*/ 2192543 h 5753325"/>
              <a:gd name="connsiteX35" fmla="*/ 6084946 w 6447632"/>
              <a:gd name="connsiteY35" fmla="*/ 2203694 h 5753325"/>
              <a:gd name="connsiteX36" fmla="*/ 5987861 w 6447632"/>
              <a:gd name="connsiteY36" fmla="*/ 2304868 h 5753325"/>
              <a:gd name="connsiteX37" fmla="*/ 5973439 w 6447632"/>
              <a:gd name="connsiteY37" fmla="*/ 2385635 h 5753325"/>
              <a:gd name="connsiteX38" fmla="*/ 5916727 w 6447632"/>
              <a:gd name="connsiteY38" fmla="*/ 2458777 h 5753325"/>
              <a:gd name="connsiteX39" fmla="*/ 5856524 w 6447632"/>
              <a:gd name="connsiteY39" fmla="*/ 2583281 h 5753325"/>
              <a:gd name="connsiteX40" fmla="*/ 5838091 w 6447632"/>
              <a:gd name="connsiteY40" fmla="*/ 2753474 h 5753325"/>
              <a:gd name="connsiteX41" fmla="*/ 5777471 w 6447632"/>
              <a:gd name="connsiteY41" fmla="*/ 2901570 h 5753325"/>
              <a:gd name="connsiteX42" fmla="*/ 5723992 w 6447632"/>
              <a:gd name="connsiteY42" fmla="*/ 2998752 h 5753325"/>
              <a:gd name="connsiteX43" fmla="*/ 5557886 w 6447632"/>
              <a:gd name="connsiteY43" fmla="*/ 3329735 h 5753325"/>
              <a:gd name="connsiteX44" fmla="*/ 5471501 w 6447632"/>
              <a:gd name="connsiteY44" fmla="*/ 3462221 h 5753325"/>
              <a:gd name="connsiteX45" fmla="*/ 5465154 w 6447632"/>
              <a:gd name="connsiteY45" fmla="*/ 3541065 h 5753325"/>
              <a:gd name="connsiteX46" fmla="*/ 5437889 w 6447632"/>
              <a:gd name="connsiteY46" fmla="*/ 3559927 h 5753325"/>
              <a:gd name="connsiteX47" fmla="*/ 5432770 w 6447632"/>
              <a:gd name="connsiteY47" fmla="*/ 3562948 h 5753325"/>
              <a:gd name="connsiteX48" fmla="*/ 5406795 w 6447632"/>
              <a:gd name="connsiteY48" fmla="*/ 3578594 h 5753325"/>
              <a:gd name="connsiteX49" fmla="*/ 5381495 w 6447632"/>
              <a:gd name="connsiteY49" fmla="*/ 3599883 h 5753325"/>
              <a:gd name="connsiteX50" fmla="*/ 5363689 w 6447632"/>
              <a:gd name="connsiteY50" fmla="*/ 3633299 h 5753325"/>
              <a:gd name="connsiteX51" fmla="*/ 5291870 w 6447632"/>
              <a:gd name="connsiteY51" fmla="*/ 3799039 h 5753325"/>
              <a:gd name="connsiteX52" fmla="*/ 5241600 w 6447632"/>
              <a:gd name="connsiteY52" fmla="*/ 3894238 h 5753325"/>
              <a:gd name="connsiteX53" fmla="*/ 5211041 w 6447632"/>
              <a:gd name="connsiteY53" fmla="*/ 3924184 h 5753325"/>
              <a:gd name="connsiteX54" fmla="*/ 5176073 w 6447632"/>
              <a:gd name="connsiteY54" fmla="*/ 3970179 h 5753325"/>
              <a:gd name="connsiteX55" fmla="*/ 5172826 w 6447632"/>
              <a:gd name="connsiteY55" fmla="*/ 3991773 h 5753325"/>
              <a:gd name="connsiteX56" fmla="*/ 5157053 w 6447632"/>
              <a:gd name="connsiteY56" fmla="*/ 3997708 h 5753325"/>
              <a:gd name="connsiteX57" fmla="*/ 5127922 w 6447632"/>
              <a:gd name="connsiteY57" fmla="*/ 4022660 h 5753325"/>
              <a:gd name="connsiteX58" fmla="*/ 5020872 w 6447632"/>
              <a:gd name="connsiteY58" fmla="*/ 4075951 h 5753325"/>
              <a:gd name="connsiteX59" fmla="*/ 4991410 w 6447632"/>
              <a:gd name="connsiteY59" fmla="*/ 4087598 h 5753325"/>
              <a:gd name="connsiteX60" fmla="*/ 4930112 w 6447632"/>
              <a:gd name="connsiteY60" fmla="*/ 4138459 h 5753325"/>
              <a:gd name="connsiteX61" fmla="*/ 4834224 w 6447632"/>
              <a:gd name="connsiteY61" fmla="*/ 4231643 h 5753325"/>
              <a:gd name="connsiteX62" fmla="*/ 4812599 w 6447632"/>
              <a:gd name="connsiteY62" fmla="*/ 4249449 h 5753325"/>
              <a:gd name="connsiteX63" fmla="*/ 4789188 w 6447632"/>
              <a:gd name="connsiteY63" fmla="*/ 4256678 h 5753325"/>
              <a:gd name="connsiteX64" fmla="*/ 4779554 w 6447632"/>
              <a:gd name="connsiteY64" fmla="*/ 4251313 h 5753325"/>
              <a:gd name="connsiteX65" fmla="*/ 4766885 w 6447632"/>
              <a:gd name="connsiteY65" fmla="*/ 4259812 h 5753325"/>
              <a:gd name="connsiteX66" fmla="*/ 4762510 w 6447632"/>
              <a:gd name="connsiteY66" fmla="*/ 4260383 h 5753325"/>
              <a:gd name="connsiteX67" fmla="*/ 4738416 w 6447632"/>
              <a:gd name="connsiteY67" fmla="*/ 4265355 h 5753325"/>
              <a:gd name="connsiteX68" fmla="*/ 4712007 w 6447632"/>
              <a:gd name="connsiteY68" fmla="*/ 4317892 h 5753325"/>
              <a:gd name="connsiteX69" fmla="*/ 4658930 w 6447632"/>
              <a:gd name="connsiteY69" fmla="*/ 4348041 h 5753325"/>
              <a:gd name="connsiteX70" fmla="*/ 4443526 w 6447632"/>
              <a:gd name="connsiteY70" fmla="*/ 4507851 h 5753325"/>
              <a:gd name="connsiteX71" fmla="*/ 4289766 w 6447632"/>
              <a:gd name="connsiteY71" fmla="*/ 4711450 h 5753325"/>
              <a:gd name="connsiteX72" fmla="*/ 4150870 w 6447632"/>
              <a:gd name="connsiteY72" fmla="*/ 4818480 h 5753325"/>
              <a:gd name="connsiteX73" fmla="*/ 4006639 w 6447632"/>
              <a:gd name="connsiteY73" fmla="*/ 4933815 h 5753325"/>
              <a:gd name="connsiteX74" fmla="*/ 3298210 w 6447632"/>
              <a:gd name="connsiteY74" fmla="*/ 5070790 h 5753325"/>
              <a:gd name="connsiteX75" fmla="*/ 2947678 w 6447632"/>
              <a:gd name="connsiteY75" fmla="*/ 5117869 h 5753325"/>
              <a:gd name="connsiteX76" fmla="*/ 2822169 w 6447632"/>
              <a:gd name="connsiteY76" fmla="*/ 5129396 h 5753325"/>
              <a:gd name="connsiteX77" fmla="*/ 2538773 w 6447632"/>
              <a:gd name="connsiteY77" fmla="*/ 5313397 h 5753325"/>
              <a:gd name="connsiteX78" fmla="*/ 2014500 w 6447632"/>
              <a:gd name="connsiteY78" fmla="*/ 5519744 h 5753325"/>
              <a:gd name="connsiteX79" fmla="*/ 1934391 w 6447632"/>
              <a:gd name="connsiteY79" fmla="*/ 5591335 h 5753325"/>
              <a:gd name="connsiteX80" fmla="*/ 1892550 w 6447632"/>
              <a:gd name="connsiteY80" fmla="*/ 5649708 h 5753325"/>
              <a:gd name="connsiteX81" fmla="*/ 1854769 w 6447632"/>
              <a:gd name="connsiteY81" fmla="*/ 5647691 h 5753325"/>
              <a:gd name="connsiteX82" fmla="*/ 1809461 w 6447632"/>
              <a:gd name="connsiteY82" fmla="*/ 5648628 h 5753325"/>
              <a:gd name="connsiteX83" fmla="*/ 1745150 w 6447632"/>
              <a:gd name="connsiteY83" fmla="*/ 5693879 h 5753325"/>
              <a:gd name="connsiteX84" fmla="*/ 1713375 w 6447632"/>
              <a:gd name="connsiteY84" fmla="*/ 5684672 h 5753325"/>
              <a:gd name="connsiteX85" fmla="*/ 1707808 w 6447632"/>
              <a:gd name="connsiteY85" fmla="*/ 5682611 h 5753325"/>
              <a:gd name="connsiteX86" fmla="*/ 1679313 w 6447632"/>
              <a:gd name="connsiteY86" fmla="*/ 5672360 h 5753325"/>
              <a:gd name="connsiteX87" fmla="*/ 1646933 w 6447632"/>
              <a:gd name="connsiteY87" fmla="*/ 5666227 h 5753325"/>
              <a:gd name="connsiteX88" fmla="*/ 1610055 w 6447632"/>
              <a:gd name="connsiteY88" fmla="*/ 5673643 h 5753325"/>
              <a:gd name="connsiteX89" fmla="*/ 1437641 w 6447632"/>
              <a:gd name="connsiteY89" fmla="*/ 5723266 h 5753325"/>
              <a:gd name="connsiteX90" fmla="*/ 1332869 w 6447632"/>
              <a:gd name="connsiteY90" fmla="*/ 5744752 h 5753325"/>
              <a:gd name="connsiteX91" fmla="*/ 1290525 w 6447632"/>
              <a:gd name="connsiteY91" fmla="*/ 5740036 h 5753325"/>
              <a:gd name="connsiteX92" fmla="*/ 1233107 w 6447632"/>
              <a:gd name="connsiteY92" fmla="*/ 5742106 h 5753325"/>
              <a:gd name="connsiteX93" fmla="*/ 1214532 w 6447632"/>
              <a:gd name="connsiteY93" fmla="*/ 5753325 h 5753325"/>
              <a:gd name="connsiteX94" fmla="*/ 1199955 w 6447632"/>
              <a:gd name="connsiteY94" fmla="*/ 5744831 h 5753325"/>
              <a:gd name="connsiteX95" fmla="*/ 1162337 w 6447632"/>
              <a:gd name="connsiteY95" fmla="*/ 5738048 h 5753325"/>
              <a:gd name="connsiteX96" fmla="*/ 1053457 w 6447632"/>
              <a:gd name="connsiteY96" fmla="*/ 5688676 h 5753325"/>
              <a:gd name="connsiteX97" fmla="*/ 1025798 w 6447632"/>
              <a:gd name="connsiteY97" fmla="*/ 5673166 h 5753325"/>
              <a:gd name="connsiteX98" fmla="*/ 947900 w 6447632"/>
              <a:gd name="connsiteY98" fmla="*/ 5657848 h 5753325"/>
              <a:gd name="connsiteX99" fmla="*/ 815627 w 6447632"/>
              <a:gd name="connsiteY99" fmla="*/ 5642557 h 5753325"/>
              <a:gd name="connsiteX100" fmla="*/ 788251 w 6447632"/>
              <a:gd name="connsiteY100" fmla="*/ 5637065 h 5753325"/>
              <a:gd name="connsiteX101" fmla="*/ 767822 w 6447632"/>
              <a:gd name="connsiteY101" fmla="*/ 5623450 h 5753325"/>
              <a:gd name="connsiteX102" fmla="*/ 765791 w 6447632"/>
              <a:gd name="connsiteY102" fmla="*/ 5612539 h 5753325"/>
              <a:gd name="connsiteX103" fmla="*/ 751230 w 6447632"/>
              <a:gd name="connsiteY103" fmla="*/ 5608092 h 5753325"/>
              <a:gd name="connsiteX104" fmla="*/ 748008 w 6447632"/>
              <a:gd name="connsiteY104" fmla="*/ 5605052 h 5753325"/>
              <a:gd name="connsiteX105" fmla="*/ 728871 w 6447632"/>
              <a:gd name="connsiteY105" fmla="*/ 5589469 h 5753325"/>
              <a:gd name="connsiteX106" fmla="*/ 671898 w 6447632"/>
              <a:gd name="connsiteY106" fmla="*/ 5602363 h 5753325"/>
              <a:gd name="connsiteX107" fmla="*/ 615065 w 6447632"/>
              <a:gd name="connsiteY107" fmla="*/ 5580257 h 5753325"/>
              <a:gd name="connsiteX108" fmla="*/ 355785 w 6447632"/>
              <a:gd name="connsiteY108" fmla="*/ 5514383 h 5753325"/>
              <a:gd name="connsiteX109" fmla="*/ 102269 w 6447632"/>
              <a:gd name="connsiteY109" fmla="*/ 5524347 h 5753325"/>
              <a:gd name="connsiteX110" fmla="*/ 13160 w 6447632"/>
              <a:gd name="connsiteY110" fmla="*/ 5514159 h 5753325"/>
              <a:gd name="connsiteX111" fmla="*/ 0 w 6447632"/>
              <a:gd name="connsiteY111" fmla="*/ 5511735 h 5753325"/>
              <a:gd name="connsiteX112" fmla="*/ 0 w 6447632"/>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434072 w 6447632"/>
              <a:gd name="connsiteY12" fmla="*/ 910733 h 5753325"/>
              <a:gd name="connsiteX13" fmla="*/ 6432570 w 6447632"/>
              <a:gd name="connsiteY13" fmla="*/ 983394 h 5753325"/>
              <a:gd name="connsiteX14" fmla="*/ 6405877 w 6447632"/>
              <a:gd name="connsiteY14" fmla="*/ 1026728 h 5753325"/>
              <a:gd name="connsiteX15" fmla="*/ 6362266 w 6447632"/>
              <a:gd name="connsiteY15" fmla="*/ 1151111 h 5753325"/>
              <a:gd name="connsiteX16" fmla="*/ 6371722 w 6447632"/>
              <a:gd name="connsiteY16" fmla="*/ 1318080 h 5753325"/>
              <a:gd name="connsiteX17" fmla="*/ 6356023 w 6447632"/>
              <a:gd name="connsiteY17" fmla="*/ 1356227 h 5753325"/>
              <a:gd name="connsiteX18" fmla="*/ 6356157 w 6447632"/>
              <a:gd name="connsiteY18" fmla="*/ 1361967 h 5753325"/>
              <a:gd name="connsiteX19" fmla="*/ 6350613 w 6447632"/>
              <a:gd name="connsiteY19" fmla="*/ 1393569 h 5753325"/>
              <a:gd name="connsiteX20" fmla="*/ 6357062 w 6447632"/>
              <a:gd name="connsiteY20" fmla="*/ 1444071 h 5753325"/>
              <a:gd name="connsiteX21" fmla="*/ 6364832 w 6447632"/>
              <a:gd name="connsiteY21" fmla="*/ 1478763 h 5753325"/>
              <a:gd name="connsiteX22" fmla="*/ 6369745 w 6447632"/>
              <a:gd name="connsiteY22" fmla="*/ 1495680 h 5753325"/>
              <a:gd name="connsiteX23" fmla="*/ 6370898 w 6447632"/>
              <a:gd name="connsiteY23" fmla="*/ 1513331 h 5753325"/>
              <a:gd name="connsiteX24" fmla="*/ 6368801 w 6447632"/>
              <a:gd name="connsiteY24" fmla="*/ 1527414 h 5753325"/>
              <a:gd name="connsiteX25" fmla="*/ 6359177 w 6447632"/>
              <a:gd name="connsiteY25" fmla="*/ 1639513 h 5753325"/>
              <a:gd name="connsiteX26" fmla="*/ 6299489 w 6447632"/>
              <a:gd name="connsiteY26" fmla="*/ 1784860 h 5753325"/>
              <a:gd name="connsiteX27" fmla="*/ 6267878 w 6447632"/>
              <a:gd name="connsiteY27" fmla="*/ 1858572 h 5753325"/>
              <a:gd name="connsiteX28" fmla="*/ 6251146 w 6447632"/>
              <a:gd name="connsiteY28" fmla="*/ 1926167 h 5753325"/>
              <a:gd name="connsiteX29" fmla="*/ 6210686 w 6447632"/>
              <a:gd name="connsiteY29" fmla="*/ 2014834 h 5753325"/>
              <a:gd name="connsiteX30" fmla="*/ 6106652 w 6447632"/>
              <a:gd name="connsiteY30" fmla="*/ 2150572 h 5753325"/>
              <a:gd name="connsiteX31" fmla="*/ 6097813 w 6447632"/>
              <a:gd name="connsiteY31" fmla="*/ 2172208 h 5753325"/>
              <a:gd name="connsiteX32" fmla="*/ 6095990 w 6447632"/>
              <a:gd name="connsiteY32" fmla="*/ 2181185 h 5753325"/>
              <a:gd name="connsiteX33" fmla="*/ 6090126 w 6447632"/>
              <a:gd name="connsiteY33" fmla="*/ 2192533 h 5753325"/>
              <a:gd name="connsiteX34" fmla="*/ 6089503 w 6447632"/>
              <a:gd name="connsiteY34" fmla="*/ 2192543 h 5753325"/>
              <a:gd name="connsiteX35" fmla="*/ 6084946 w 6447632"/>
              <a:gd name="connsiteY35" fmla="*/ 2203694 h 5753325"/>
              <a:gd name="connsiteX36" fmla="*/ 5987861 w 6447632"/>
              <a:gd name="connsiteY36" fmla="*/ 2304868 h 5753325"/>
              <a:gd name="connsiteX37" fmla="*/ 5973439 w 6447632"/>
              <a:gd name="connsiteY37" fmla="*/ 2385635 h 5753325"/>
              <a:gd name="connsiteX38" fmla="*/ 5916727 w 6447632"/>
              <a:gd name="connsiteY38" fmla="*/ 2458777 h 5753325"/>
              <a:gd name="connsiteX39" fmla="*/ 5856524 w 6447632"/>
              <a:gd name="connsiteY39" fmla="*/ 2583281 h 5753325"/>
              <a:gd name="connsiteX40" fmla="*/ 5838091 w 6447632"/>
              <a:gd name="connsiteY40" fmla="*/ 2753474 h 5753325"/>
              <a:gd name="connsiteX41" fmla="*/ 5777471 w 6447632"/>
              <a:gd name="connsiteY41" fmla="*/ 2901570 h 5753325"/>
              <a:gd name="connsiteX42" fmla="*/ 5723992 w 6447632"/>
              <a:gd name="connsiteY42" fmla="*/ 2998752 h 5753325"/>
              <a:gd name="connsiteX43" fmla="*/ 5557886 w 6447632"/>
              <a:gd name="connsiteY43" fmla="*/ 3329735 h 5753325"/>
              <a:gd name="connsiteX44" fmla="*/ 5471501 w 6447632"/>
              <a:gd name="connsiteY44" fmla="*/ 3462221 h 5753325"/>
              <a:gd name="connsiteX45" fmla="*/ 5465154 w 6447632"/>
              <a:gd name="connsiteY45" fmla="*/ 3541065 h 5753325"/>
              <a:gd name="connsiteX46" fmla="*/ 5437889 w 6447632"/>
              <a:gd name="connsiteY46" fmla="*/ 3559927 h 5753325"/>
              <a:gd name="connsiteX47" fmla="*/ 5432770 w 6447632"/>
              <a:gd name="connsiteY47" fmla="*/ 3562948 h 5753325"/>
              <a:gd name="connsiteX48" fmla="*/ 5406795 w 6447632"/>
              <a:gd name="connsiteY48" fmla="*/ 3578594 h 5753325"/>
              <a:gd name="connsiteX49" fmla="*/ 5381495 w 6447632"/>
              <a:gd name="connsiteY49" fmla="*/ 3599883 h 5753325"/>
              <a:gd name="connsiteX50" fmla="*/ 5363689 w 6447632"/>
              <a:gd name="connsiteY50" fmla="*/ 3633299 h 5753325"/>
              <a:gd name="connsiteX51" fmla="*/ 5291870 w 6447632"/>
              <a:gd name="connsiteY51" fmla="*/ 3799039 h 5753325"/>
              <a:gd name="connsiteX52" fmla="*/ 5241600 w 6447632"/>
              <a:gd name="connsiteY52" fmla="*/ 3894238 h 5753325"/>
              <a:gd name="connsiteX53" fmla="*/ 5211041 w 6447632"/>
              <a:gd name="connsiteY53" fmla="*/ 3924184 h 5753325"/>
              <a:gd name="connsiteX54" fmla="*/ 5176073 w 6447632"/>
              <a:gd name="connsiteY54" fmla="*/ 3970179 h 5753325"/>
              <a:gd name="connsiteX55" fmla="*/ 5172826 w 6447632"/>
              <a:gd name="connsiteY55" fmla="*/ 3991773 h 5753325"/>
              <a:gd name="connsiteX56" fmla="*/ 5157053 w 6447632"/>
              <a:gd name="connsiteY56" fmla="*/ 3997708 h 5753325"/>
              <a:gd name="connsiteX57" fmla="*/ 5127922 w 6447632"/>
              <a:gd name="connsiteY57" fmla="*/ 4022660 h 5753325"/>
              <a:gd name="connsiteX58" fmla="*/ 5020872 w 6447632"/>
              <a:gd name="connsiteY58" fmla="*/ 4075951 h 5753325"/>
              <a:gd name="connsiteX59" fmla="*/ 4991410 w 6447632"/>
              <a:gd name="connsiteY59" fmla="*/ 4087598 h 5753325"/>
              <a:gd name="connsiteX60" fmla="*/ 4930112 w 6447632"/>
              <a:gd name="connsiteY60" fmla="*/ 4138459 h 5753325"/>
              <a:gd name="connsiteX61" fmla="*/ 4834224 w 6447632"/>
              <a:gd name="connsiteY61" fmla="*/ 4231643 h 5753325"/>
              <a:gd name="connsiteX62" fmla="*/ 4812599 w 6447632"/>
              <a:gd name="connsiteY62" fmla="*/ 4249449 h 5753325"/>
              <a:gd name="connsiteX63" fmla="*/ 4789188 w 6447632"/>
              <a:gd name="connsiteY63" fmla="*/ 4256678 h 5753325"/>
              <a:gd name="connsiteX64" fmla="*/ 4779554 w 6447632"/>
              <a:gd name="connsiteY64" fmla="*/ 4251313 h 5753325"/>
              <a:gd name="connsiteX65" fmla="*/ 4766885 w 6447632"/>
              <a:gd name="connsiteY65" fmla="*/ 4259812 h 5753325"/>
              <a:gd name="connsiteX66" fmla="*/ 4762510 w 6447632"/>
              <a:gd name="connsiteY66" fmla="*/ 4260383 h 5753325"/>
              <a:gd name="connsiteX67" fmla="*/ 4738416 w 6447632"/>
              <a:gd name="connsiteY67" fmla="*/ 4265355 h 5753325"/>
              <a:gd name="connsiteX68" fmla="*/ 4712007 w 6447632"/>
              <a:gd name="connsiteY68" fmla="*/ 4317892 h 5753325"/>
              <a:gd name="connsiteX69" fmla="*/ 4658930 w 6447632"/>
              <a:gd name="connsiteY69" fmla="*/ 4348041 h 5753325"/>
              <a:gd name="connsiteX70" fmla="*/ 4443526 w 6447632"/>
              <a:gd name="connsiteY70" fmla="*/ 4507851 h 5753325"/>
              <a:gd name="connsiteX71" fmla="*/ 4289766 w 6447632"/>
              <a:gd name="connsiteY71" fmla="*/ 4711450 h 5753325"/>
              <a:gd name="connsiteX72" fmla="*/ 4150870 w 6447632"/>
              <a:gd name="connsiteY72" fmla="*/ 4818480 h 5753325"/>
              <a:gd name="connsiteX73" fmla="*/ 4006639 w 6447632"/>
              <a:gd name="connsiteY73" fmla="*/ 4933815 h 5753325"/>
              <a:gd name="connsiteX74" fmla="*/ 3298210 w 6447632"/>
              <a:gd name="connsiteY74" fmla="*/ 5070790 h 5753325"/>
              <a:gd name="connsiteX75" fmla="*/ 2947678 w 6447632"/>
              <a:gd name="connsiteY75" fmla="*/ 5117869 h 5753325"/>
              <a:gd name="connsiteX76" fmla="*/ 2822169 w 6447632"/>
              <a:gd name="connsiteY76" fmla="*/ 5129396 h 5753325"/>
              <a:gd name="connsiteX77" fmla="*/ 2538773 w 6447632"/>
              <a:gd name="connsiteY77" fmla="*/ 5313397 h 5753325"/>
              <a:gd name="connsiteX78" fmla="*/ 2014500 w 6447632"/>
              <a:gd name="connsiteY78" fmla="*/ 5519744 h 5753325"/>
              <a:gd name="connsiteX79" fmla="*/ 1934391 w 6447632"/>
              <a:gd name="connsiteY79" fmla="*/ 5591335 h 5753325"/>
              <a:gd name="connsiteX80" fmla="*/ 1892550 w 6447632"/>
              <a:gd name="connsiteY80" fmla="*/ 5649708 h 5753325"/>
              <a:gd name="connsiteX81" fmla="*/ 1854769 w 6447632"/>
              <a:gd name="connsiteY81" fmla="*/ 5647691 h 5753325"/>
              <a:gd name="connsiteX82" fmla="*/ 1809461 w 6447632"/>
              <a:gd name="connsiteY82" fmla="*/ 5648628 h 5753325"/>
              <a:gd name="connsiteX83" fmla="*/ 1745150 w 6447632"/>
              <a:gd name="connsiteY83" fmla="*/ 5693879 h 5753325"/>
              <a:gd name="connsiteX84" fmla="*/ 1713375 w 6447632"/>
              <a:gd name="connsiteY84" fmla="*/ 5684672 h 5753325"/>
              <a:gd name="connsiteX85" fmla="*/ 1707808 w 6447632"/>
              <a:gd name="connsiteY85" fmla="*/ 5682611 h 5753325"/>
              <a:gd name="connsiteX86" fmla="*/ 1679313 w 6447632"/>
              <a:gd name="connsiteY86" fmla="*/ 5672360 h 5753325"/>
              <a:gd name="connsiteX87" fmla="*/ 1646933 w 6447632"/>
              <a:gd name="connsiteY87" fmla="*/ 5666227 h 5753325"/>
              <a:gd name="connsiteX88" fmla="*/ 1610055 w 6447632"/>
              <a:gd name="connsiteY88" fmla="*/ 5673643 h 5753325"/>
              <a:gd name="connsiteX89" fmla="*/ 1437641 w 6447632"/>
              <a:gd name="connsiteY89" fmla="*/ 5723266 h 5753325"/>
              <a:gd name="connsiteX90" fmla="*/ 1332869 w 6447632"/>
              <a:gd name="connsiteY90" fmla="*/ 5744752 h 5753325"/>
              <a:gd name="connsiteX91" fmla="*/ 1290525 w 6447632"/>
              <a:gd name="connsiteY91" fmla="*/ 5740036 h 5753325"/>
              <a:gd name="connsiteX92" fmla="*/ 1233107 w 6447632"/>
              <a:gd name="connsiteY92" fmla="*/ 5742106 h 5753325"/>
              <a:gd name="connsiteX93" fmla="*/ 1214532 w 6447632"/>
              <a:gd name="connsiteY93" fmla="*/ 5753325 h 5753325"/>
              <a:gd name="connsiteX94" fmla="*/ 1199955 w 6447632"/>
              <a:gd name="connsiteY94" fmla="*/ 5744831 h 5753325"/>
              <a:gd name="connsiteX95" fmla="*/ 1162337 w 6447632"/>
              <a:gd name="connsiteY95" fmla="*/ 5738048 h 5753325"/>
              <a:gd name="connsiteX96" fmla="*/ 1053457 w 6447632"/>
              <a:gd name="connsiteY96" fmla="*/ 5688676 h 5753325"/>
              <a:gd name="connsiteX97" fmla="*/ 1025798 w 6447632"/>
              <a:gd name="connsiteY97" fmla="*/ 5673166 h 5753325"/>
              <a:gd name="connsiteX98" fmla="*/ 947900 w 6447632"/>
              <a:gd name="connsiteY98" fmla="*/ 5657848 h 5753325"/>
              <a:gd name="connsiteX99" fmla="*/ 815627 w 6447632"/>
              <a:gd name="connsiteY99" fmla="*/ 5642557 h 5753325"/>
              <a:gd name="connsiteX100" fmla="*/ 788251 w 6447632"/>
              <a:gd name="connsiteY100" fmla="*/ 5637065 h 5753325"/>
              <a:gd name="connsiteX101" fmla="*/ 767822 w 6447632"/>
              <a:gd name="connsiteY101" fmla="*/ 5623450 h 5753325"/>
              <a:gd name="connsiteX102" fmla="*/ 765791 w 6447632"/>
              <a:gd name="connsiteY102" fmla="*/ 5612539 h 5753325"/>
              <a:gd name="connsiteX103" fmla="*/ 751230 w 6447632"/>
              <a:gd name="connsiteY103" fmla="*/ 5608092 h 5753325"/>
              <a:gd name="connsiteX104" fmla="*/ 748008 w 6447632"/>
              <a:gd name="connsiteY104" fmla="*/ 5605052 h 5753325"/>
              <a:gd name="connsiteX105" fmla="*/ 728871 w 6447632"/>
              <a:gd name="connsiteY105" fmla="*/ 5589469 h 5753325"/>
              <a:gd name="connsiteX106" fmla="*/ 671898 w 6447632"/>
              <a:gd name="connsiteY106" fmla="*/ 5602363 h 5753325"/>
              <a:gd name="connsiteX107" fmla="*/ 615065 w 6447632"/>
              <a:gd name="connsiteY107" fmla="*/ 5580257 h 5753325"/>
              <a:gd name="connsiteX108" fmla="*/ 355785 w 6447632"/>
              <a:gd name="connsiteY108" fmla="*/ 5514383 h 5753325"/>
              <a:gd name="connsiteX109" fmla="*/ 102269 w 6447632"/>
              <a:gd name="connsiteY109" fmla="*/ 5524347 h 5753325"/>
              <a:gd name="connsiteX110" fmla="*/ 13160 w 6447632"/>
              <a:gd name="connsiteY110" fmla="*/ 5514159 h 5753325"/>
              <a:gd name="connsiteX111" fmla="*/ 0 w 6447632"/>
              <a:gd name="connsiteY111" fmla="*/ 5511735 h 5753325"/>
              <a:gd name="connsiteX112" fmla="*/ 0 w 6447632"/>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434072 w 6447632"/>
              <a:gd name="connsiteY12" fmla="*/ 910733 h 5753325"/>
              <a:gd name="connsiteX13" fmla="*/ 6405877 w 6447632"/>
              <a:gd name="connsiteY13" fmla="*/ 1026728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71501 w 6447632"/>
              <a:gd name="connsiteY43" fmla="*/ 3462221 h 5753325"/>
              <a:gd name="connsiteX44" fmla="*/ 5465154 w 6447632"/>
              <a:gd name="connsiteY44" fmla="*/ 3541065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405877 w 6447632"/>
              <a:gd name="connsiteY13" fmla="*/ 1026728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71501 w 6447632"/>
              <a:gd name="connsiteY43" fmla="*/ 3462221 h 5753325"/>
              <a:gd name="connsiteX44" fmla="*/ 5465154 w 6447632"/>
              <a:gd name="connsiteY44" fmla="*/ 3541065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71501 w 6447632"/>
              <a:gd name="connsiteY43" fmla="*/ 3462221 h 5753325"/>
              <a:gd name="connsiteX44" fmla="*/ 5465154 w 6447632"/>
              <a:gd name="connsiteY44" fmla="*/ 3541065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83942 w 6447632"/>
              <a:gd name="connsiteY43" fmla="*/ 3416604 h 5753325"/>
              <a:gd name="connsiteX44" fmla="*/ 5465154 w 6447632"/>
              <a:gd name="connsiteY44" fmla="*/ 3541065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83942 w 6447632"/>
              <a:gd name="connsiteY43" fmla="*/ 3416604 h 5753325"/>
              <a:gd name="connsiteX44" fmla="*/ 5465154 w 6447632"/>
              <a:gd name="connsiteY44" fmla="*/ 3541065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41532 w 6447632"/>
              <a:gd name="connsiteY14" fmla="*/ 1151111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28618 w 6447632"/>
              <a:gd name="connsiteY13" fmla="*/ 1009766 h 5753325"/>
              <a:gd name="connsiteX14" fmla="*/ 6341532 w 6447632"/>
              <a:gd name="connsiteY14" fmla="*/ 1151111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04423 w 6447632"/>
              <a:gd name="connsiteY7" fmla="*/ 582623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28618 w 6447632"/>
              <a:gd name="connsiteY13" fmla="*/ 1009766 h 5753325"/>
              <a:gd name="connsiteX14" fmla="*/ 6341532 w 6447632"/>
              <a:gd name="connsiteY14" fmla="*/ 1151111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37615 w 6447632"/>
              <a:gd name="connsiteY6" fmla="*/ 471794 h 5753325"/>
              <a:gd name="connsiteX7" fmla="*/ 6304423 w 6447632"/>
              <a:gd name="connsiteY7" fmla="*/ 582623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28618 w 6447632"/>
              <a:gd name="connsiteY13" fmla="*/ 1009766 h 5753325"/>
              <a:gd name="connsiteX14" fmla="*/ 6341532 w 6447632"/>
              <a:gd name="connsiteY14" fmla="*/ 1151111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37615 w 6447632"/>
              <a:gd name="connsiteY6" fmla="*/ 471794 h 5753325"/>
              <a:gd name="connsiteX7" fmla="*/ 6304423 w 6447632"/>
              <a:gd name="connsiteY7" fmla="*/ 582623 h 5753325"/>
              <a:gd name="connsiteX8" fmla="*/ 6303977 w 6447632"/>
              <a:gd name="connsiteY8" fmla="*/ 664291 h 5753325"/>
              <a:gd name="connsiteX9" fmla="*/ 6299372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28618 w 6447632"/>
              <a:gd name="connsiteY13" fmla="*/ 1009766 h 5753325"/>
              <a:gd name="connsiteX14" fmla="*/ 6341532 w 6447632"/>
              <a:gd name="connsiteY14" fmla="*/ 1151111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37615 w 6447632"/>
              <a:gd name="connsiteY6" fmla="*/ 471794 h 5753325"/>
              <a:gd name="connsiteX7" fmla="*/ 6304423 w 6447632"/>
              <a:gd name="connsiteY7" fmla="*/ 582623 h 5753325"/>
              <a:gd name="connsiteX8" fmla="*/ 6303977 w 6447632"/>
              <a:gd name="connsiteY8" fmla="*/ 664291 h 5753325"/>
              <a:gd name="connsiteX9" fmla="*/ 6299372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28618 w 6447632"/>
              <a:gd name="connsiteY13" fmla="*/ 1009766 h 5753325"/>
              <a:gd name="connsiteX14" fmla="*/ 6320797 w 6447632"/>
              <a:gd name="connsiteY14" fmla="*/ 1146964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37615 w 6447632"/>
              <a:gd name="connsiteY6" fmla="*/ 471794 h 5753325"/>
              <a:gd name="connsiteX7" fmla="*/ 6304423 w 6447632"/>
              <a:gd name="connsiteY7" fmla="*/ 582623 h 5753325"/>
              <a:gd name="connsiteX8" fmla="*/ 6303977 w 6447632"/>
              <a:gd name="connsiteY8" fmla="*/ 664291 h 5753325"/>
              <a:gd name="connsiteX9" fmla="*/ 6299372 w 6447632"/>
              <a:gd name="connsiteY9" fmla="*/ 697330 h 5753325"/>
              <a:gd name="connsiteX10" fmla="*/ 6309888 w 6447632"/>
              <a:gd name="connsiteY10" fmla="*/ 754001 h 5753325"/>
              <a:gd name="connsiteX11" fmla="*/ 6339879 w 6447632"/>
              <a:gd name="connsiteY11" fmla="*/ 811136 h 5753325"/>
              <a:gd name="connsiteX12" fmla="*/ 6330065 w 6447632"/>
              <a:gd name="connsiteY12" fmla="*/ 893399 h 5753325"/>
              <a:gd name="connsiteX13" fmla="*/ 6328618 w 6447632"/>
              <a:gd name="connsiteY13" fmla="*/ 1009766 h 5753325"/>
              <a:gd name="connsiteX14" fmla="*/ 6320797 w 6447632"/>
              <a:gd name="connsiteY14" fmla="*/ 1146964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3456"/>
              <a:gd name="connsiteY0" fmla="*/ 0 h 5753325"/>
              <a:gd name="connsiteX1" fmla="*/ 6438980 w 6443456"/>
              <a:gd name="connsiteY1" fmla="*/ 0 h 5753325"/>
              <a:gd name="connsiteX2" fmla="*/ 6439047 w 6443456"/>
              <a:gd name="connsiteY2" fmla="*/ 147 h 5753325"/>
              <a:gd name="connsiteX3" fmla="*/ 6443456 w 6443456"/>
              <a:gd name="connsiteY3" fmla="*/ 130105 h 5753325"/>
              <a:gd name="connsiteX4" fmla="*/ 6422751 w 6443456"/>
              <a:gd name="connsiteY4" fmla="*/ 174163 h 5753325"/>
              <a:gd name="connsiteX5" fmla="*/ 6396598 w 6443456"/>
              <a:gd name="connsiteY5" fmla="*/ 274847 h 5753325"/>
              <a:gd name="connsiteX6" fmla="*/ 6337615 w 6443456"/>
              <a:gd name="connsiteY6" fmla="*/ 471794 h 5753325"/>
              <a:gd name="connsiteX7" fmla="*/ 6304423 w 6443456"/>
              <a:gd name="connsiteY7" fmla="*/ 582623 h 5753325"/>
              <a:gd name="connsiteX8" fmla="*/ 6303977 w 6443456"/>
              <a:gd name="connsiteY8" fmla="*/ 664291 h 5753325"/>
              <a:gd name="connsiteX9" fmla="*/ 6299372 w 6443456"/>
              <a:gd name="connsiteY9" fmla="*/ 697330 h 5753325"/>
              <a:gd name="connsiteX10" fmla="*/ 6309888 w 6443456"/>
              <a:gd name="connsiteY10" fmla="*/ 754001 h 5753325"/>
              <a:gd name="connsiteX11" fmla="*/ 6339879 w 6443456"/>
              <a:gd name="connsiteY11" fmla="*/ 811136 h 5753325"/>
              <a:gd name="connsiteX12" fmla="*/ 6330065 w 6443456"/>
              <a:gd name="connsiteY12" fmla="*/ 893399 h 5753325"/>
              <a:gd name="connsiteX13" fmla="*/ 6328618 w 6443456"/>
              <a:gd name="connsiteY13" fmla="*/ 1009766 h 5753325"/>
              <a:gd name="connsiteX14" fmla="*/ 6320797 w 6443456"/>
              <a:gd name="connsiteY14" fmla="*/ 1146964 h 5753325"/>
              <a:gd name="connsiteX15" fmla="*/ 6334400 w 6443456"/>
              <a:gd name="connsiteY15" fmla="*/ 1280757 h 5753325"/>
              <a:gd name="connsiteX16" fmla="*/ 6356023 w 6443456"/>
              <a:gd name="connsiteY16" fmla="*/ 1356227 h 5753325"/>
              <a:gd name="connsiteX17" fmla="*/ 6356157 w 6443456"/>
              <a:gd name="connsiteY17" fmla="*/ 1361967 h 5753325"/>
              <a:gd name="connsiteX18" fmla="*/ 6350613 w 6443456"/>
              <a:gd name="connsiteY18" fmla="*/ 1393569 h 5753325"/>
              <a:gd name="connsiteX19" fmla="*/ 6357062 w 6443456"/>
              <a:gd name="connsiteY19" fmla="*/ 1444071 h 5753325"/>
              <a:gd name="connsiteX20" fmla="*/ 6364832 w 6443456"/>
              <a:gd name="connsiteY20" fmla="*/ 1478763 h 5753325"/>
              <a:gd name="connsiteX21" fmla="*/ 6369745 w 6443456"/>
              <a:gd name="connsiteY21" fmla="*/ 1495680 h 5753325"/>
              <a:gd name="connsiteX22" fmla="*/ 6370898 w 6443456"/>
              <a:gd name="connsiteY22" fmla="*/ 1513331 h 5753325"/>
              <a:gd name="connsiteX23" fmla="*/ 6339773 w 6443456"/>
              <a:gd name="connsiteY23" fmla="*/ 1527414 h 5753325"/>
              <a:gd name="connsiteX24" fmla="*/ 6321854 w 6443456"/>
              <a:gd name="connsiteY24" fmla="*/ 1635366 h 5753325"/>
              <a:gd name="connsiteX25" fmla="*/ 6299489 w 6443456"/>
              <a:gd name="connsiteY25" fmla="*/ 1784860 h 5753325"/>
              <a:gd name="connsiteX26" fmla="*/ 6267878 w 6443456"/>
              <a:gd name="connsiteY26" fmla="*/ 1858572 h 5753325"/>
              <a:gd name="connsiteX27" fmla="*/ 6251146 w 6443456"/>
              <a:gd name="connsiteY27" fmla="*/ 1926167 h 5753325"/>
              <a:gd name="connsiteX28" fmla="*/ 6210686 w 6443456"/>
              <a:gd name="connsiteY28" fmla="*/ 2014834 h 5753325"/>
              <a:gd name="connsiteX29" fmla="*/ 6106652 w 6443456"/>
              <a:gd name="connsiteY29" fmla="*/ 2150572 h 5753325"/>
              <a:gd name="connsiteX30" fmla="*/ 6097813 w 6443456"/>
              <a:gd name="connsiteY30" fmla="*/ 2172208 h 5753325"/>
              <a:gd name="connsiteX31" fmla="*/ 6095990 w 6443456"/>
              <a:gd name="connsiteY31" fmla="*/ 2181185 h 5753325"/>
              <a:gd name="connsiteX32" fmla="*/ 6090126 w 6443456"/>
              <a:gd name="connsiteY32" fmla="*/ 2192533 h 5753325"/>
              <a:gd name="connsiteX33" fmla="*/ 6089503 w 6443456"/>
              <a:gd name="connsiteY33" fmla="*/ 2192543 h 5753325"/>
              <a:gd name="connsiteX34" fmla="*/ 6084946 w 6443456"/>
              <a:gd name="connsiteY34" fmla="*/ 2203694 h 5753325"/>
              <a:gd name="connsiteX35" fmla="*/ 5987861 w 6443456"/>
              <a:gd name="connsiteY35" fmla="*/ 2304868 h 5753325"/>
              <a:gd name="connsiteX36" fmla="*/ 5973439 w 6443456"/>
              <a:gd name="connsiteY36" fmla="*/ 2385635 h 5753325"/>
              <a:gd name="connsiteX37" fmla="*/ 5916727 w 6443456"/>
              <a:gd name="connsiteY37" fmla="*/ 2458777 h 5753325"/>
              <a:gd name="connsiteX38" fmla="*/ 5856524 w 6443456"/>
              <a:gd name="connsiteY38" fmla="*/ 2583281 h 5753325"/>
              <a:gd name="connsiteX39" fmla="*/ 5838091 w 6443456"/>
              <a:gd name="connsiteY39" fmla="*/ 2753474 h 5753325"/>
              <a:gd name="connsiteX40" fmla="*/ 5744296 w 6443456"/>
              <a:gd name="connsiteY40" fmla="*/ 2893276 h 5753325"/>
              <a:gd name="connsiteX41" fmla="*/ 5682522 w 6443456"/>
              <a:gd name="connsiteY41" fmla="*/ 3044368 h 5753325"/>
              <a:gd name="connsiteX42" fmla="*/ 5557886 w 6443456"/>
              <a:gd name="connsiteY42" fmla="*/ 3304853 h 5753325"/>
              <a:gd name="connsiteX43" fmla="*/ 5483942 w 6443456"/>
              <a:gd name="connsiteY43" fmla="*/ 3416604 h 5753325"/>
              <a:gd name="connsiteX44" fmla="*/ 5461007 w 6443456"/>
              <a:gd name="connsiteY44" fmla="*/ 3503742 h 5753325"/>
              <a:gd name="connsiteX45" fmla="*/ 5437889 w 6443456"/>
              <a:gd name="connsiteY45" fmla="*/ 3559927 h 5753325"/>
              <a:gd name="connsiteX46" fmla="*/ 5432770 w 6443456"/>
              <a:gd name="connsiteY46" fmla="*/ 3562948 h 5753325"/>
              <a:gd name="connsiteX47" fmla="*/ 5406795 w 6443456"/>
              <a:gd name="connsiteY47" fmla="*/ 3578594 h 5753325"/>
              <a:gd name="connsiteX48" fmla="*/ 5381495 w 6443456"/>
              <a:gd name="connsiteY48" fmla="*/ 3599883 h 5753325"/>
              <a:gd name="connsiteX49" fmla="*/ 5363689 w 6443456"/>
              <a:gd name="connsiteY49" fmla="*/ 3633299 h 5753325"/>
              <a:gd name="connsiteX50" fmla="*/ 5291870 w 6443456"/>
              <a:gd name="connsiteY50" fmla="*/ 3799039 h 5753325"/>
              <a:gd name="connsiteX51" fmla="*/ 5241600 w 6443456"/>
              <a:gd name="connsiteY51" fmla="*/ 3894238 h 5753325"/>
              <a:gd name="connsiteX52" fmla="*/ 5211041 w 6443456"/>
              <a:gd name="connsiteY52" fmla="*/ 3924184 h 5753325"/>
              <a:gd name="connsiteX53" fmla="*/ 5176073 w 6443456"/>
              <a:gd name="connsiteY53" fmla="*/ 3970179 h 5753325"/>
              <a:gd name="connsiteX54" fmla="*/ 5172826 w 6443456"/>
              <a:gd name="connsiteY54" fmla="*/ 3991773 h 5753325"/>
              <a:gd name="connsiteX55" fmla="*/ 5157053 w 6443456"/>
              <a:gd name="connsiteY55" fmla="*/ 3997708 h 5753325"/>
              <a:gd name="connsiteX56" fmla="*/ 5127922 w 6443456"/>
              <a:gd name="connsiteY56" fmla="*/ 4022660 h 5753325"/>
              <a:gd name="connsiteX57" fmla="*/ 5020872 w 6443456"/>
              <a:gd name="connsiteY57" fmla="*/ 4075951 h 5753325"/>
              <a:gd name="connsiteX58" fmla="*/ 4991410 w 6443456"/>
              <a:gd name="connsiteY58" fmla="*/ 4087598 h 5753325"/>
              <a:gd name="connsiteX59" fmla="*/ 4930112 w 6443456"/>
              <a:gd name="connsiteY59" fmla="*/ 4138459 h 5753325"/>
              <a:gd name="connsiteX60" fmla="*/ 4834224 w 6443456"/>
              <a:gd name="connsiteY60" fmla="*/ 4231643 h 5753325"/>
              <a:gd name="connsiteX61" fmla="*/ 4812599 w 6443456"/>
              <a:gd name="connsiteY61" fmla="*/ 4249449 h 5753325"/>
              <a:gd name="connsiteX62" fmla="*/ 4789188 w 6443456"/>
              <a:gd name="connsiteY62" fmla="*/ 4256678 h 5753325"/>
              <a:gd name="connsiteX63" fmla="*/ 4779554 w 6443456"/>
              <a:gd name="connsiteY63" fmla="*/ 4251313 h 5753325"/>
              <a:gd name="connsiteX64" fmla="*/ 4766885 w 6443456"/>
              <a:gd name="connsiteY64" fmla="*/ 4259812 h 5753325"/>
              <a:gd name="connsiteX65" fmla="*/ 4762510 w 6443456"/>
              <a:gd name="connsiteY65" fmla="*/ 4260383 h 5753325"/>
              <a:gd name="connsiteX66" fmla="*/ 4738416 w 6443456"/>
              <a:gd name="connsiteY66" fmla="*/ 4265355 h 5753325"/>
              <a:gd name="connsiteX67" fmla="*/ 4712007 w 6443456"/>
              <a:gd name="connsiteY67" fmla="*/ 4317892 h 5753325"/>
              <a:gd name="connsiteX68" fmla="*/ 4658930 w 6443456"/>
              <a:gd name="connsiteY68" fmla="*/ 4348041 h 5753325"/>
              <a:gd name="connsiteX69" fmla="*/ 4443526 w 6443456"/>
              <a:gd name="connsiteY69" fmla="*/ 4507851 h 5753325"/>
              <a:gd name="connsiteX70" fmla="*/ 4289766 w 6443456"/>
              <a:gd name="connsiteY70" fmla="*/ 4711450 h 5753325"/>
              <a:gd name="connsiteX71" fmla="*/ 4150870 w 6443456"/>
              <a:gd name="connsiteY71" fmla="*/ 4818480 h 5753325"/>
              <a:gd name="connsiteX72" fmla="*/ 4006639 w 6443456"/>
              <a:gd name="connsiteY72" fmla="*/ 4933815 h 5753325"/>
              <a:gd name="connsiteX73" fmla="*/ 3298210 w 6443456"/>
              <a:gd name="connsiteY73" fmla="*/ 5070790 h 5753325"/>
              <a:gd name="connsiteX74" fmla="*/ 2947678 w 6443456"/>
              <a:gd name="connsiteY74" fmla="*/ 5117869 h 5753325"/>
              <a:gd name="connsiteX75" fmla="*/ 2822169 w 6443456"/>
              <a:gd name="connsiteY75" fmla="*/ 5129396 h 5753325"/>
              <a:gd name="connsiteX76" fmla="*/ 2538773 w 6443456"/>
              <a:gd name="connsiteY76" fmla="*/ 5313397 h 5753325"/>
              <a:gd name="connsiteX77" fmla="*/ 2014500 w 6443456"/>
              <a:gd name="connsiteY77" fmla="*/ 5519744 h 5753325"/>
              <a:gd name="connsiteX78" fmla="*/ 1934391 w 6443456"/>
              <a:gd name="connsiteY78" fmla="*/ 5591335 h 5753325"/>
              <a:gd name="connsiteX79" fmla="*/ 1892550 w 6443456"/>
              <a:gd name="connsiteY79" fmla="*/ 5649708 h 5753325"/>
              <a:gd name="connsiteX80" fmla="*/ 1854769 w 6443456"/>
              <a:gd name="connsiteY80" fmla="*/ 5647691 h 5753325"/>
              <a:gd name="connsiteX81" fmla="*/ 1809461 w 6443456"/>
              <a:gd name="connsiteY81" fmla="*/ 5648628 h 5753325"/>
              <a:gd name="connsiteX82" fmla="*/ 1745150 w 6443456"/>
              <a:gd name="connsiteY82" fmla="*/ 5693879 h 5753325"/>
              <a:gd name="connsiteX83" fmla="*/ 1713375 w 6443456"/>
              <a:gd name="connsiteY83" fmla="*/ 5684672 h 5753325"/>
              <a:gd name="connsiteX84" fmla="*/ 1707808 w 6443456"/>
              <a:gd name="connsiteY84" fmla="*/ 5682611 h 5753325"/>
              <a:gd name="connsiteX85" fmla="*/ 1679313 w 6443456"/>
              <a:gd name="connsiteY85" fmla="*/ 5672360 h 5753325"/>
              <a:gd name="connsiteX86" fmla="*/ 1646933 w 6443456"/>
              <a:gd name="connsiteY86" fmla="*/ 5666227 h 5753325"/>
              <a:gd name="connsiteX87" fmla="*/ 1610055 w 6443456"/>
              <a:gd name="connsiteY87" fmla="*/ 5673643 h 5753325"/>
              <a:gd name="connsiteX88" fmla="*/ 1437641 w 6443456"/>
              <a:gd name="connsiteY88" fmla="*/ 5723266 h 5753325"/>
              <a:gd name="connsiteX89" fmla="*/ 1332869 w 6443456"/>
              <a:gd name="connsiteY89" fmla="*/ 5744752 h 5753325"/>
              <a:gd name="connsiteX90" fmla="*/ 1290525 w 6443456"/>
              <a:gd name="connsiteY90" fmla="*/ 5740036 h 5753325"/>
              <a:gd name="connsiteX91" fmla="*/ 1233107 w 6443456"/>
              <a:gd name="connsiteY91" fmla="*/ 5742106 h 5753325"/>
              <a:gd name="connsiteX92" fmla="*/ 1214532 w 6443456"/>
              <a:gd name="connsiteY92" fmla="*/ 5753325 h 5753325"/>
              <a:gd name="connsiteX93" fmla="*/ 1199955 w 6443456"/>
              <a:gd name="connsiteY93" fmla="*/ 5744831 h 5753325"/>
              <a:gd name="connsiteX94" fmla="*/ 1162337 w 6443456"/>
              <a:gd name="connsiteY94" fmla="*/ 5738048 h 5753325"/>
              <a:gd name="connsiteX95" fmla="*/ 1053457 w 6443456"/>
              <a:gd name="connsiteY95" fmla="*/ 5688676 h 5753325"/>
              <a:gd name="connsiteX96" fmla="*/ 1025798 w 6443456"/>
              <a:gd name="connsiteY96" fmla="*/ 5673166 h 5753325"/>
              <a:gd name="connsiteX97" fmla="*/ 947900 w 6443456"/>
              <a:gd name="connsiteY97" fmla="*/ 5657848 h 5753325"/>
              <a:gd name="connsiteX98" fmla="*/ 815627 w 6443456"/>
              <a:gd name="connsiteY98" fmla="*/ 5642557 h 5753325"/>
              <a:gd name="connsiteX99" fmla="*/ 788251 w 6443456"/>
              <a:gd name="connsiteY99" fmla="*/ 5637065 h 5753325"/>
              <a:gd name="connsiteX100" fmla="*/ 767822 w 6443456"/>
              <a:gd name="connsiteY100" fmla="*/ 5623450 h 5753325"/>
              <a:gd name="connsiteX101" fmla="*/ 765791 w 6443456"/>
              <a:gd name="connsiteY101" fmla="*/ 5612539 h 5753325"/>
              <a:gd name="connsiteX102" fmla="*/ 751230 w 6443456"/>
              <a:gd name="connsiteY102" fmla="*/ 5608092 h 5753325"/>
              <a:gd name="connsiteX103" fmla="*/ 748008 w 6443456"/>
              <a:gd name="connsiteY103" fmla="*/ 5605052 h 5753325"/>
              <a:gd name="connsiteX104" fmla="*/ 728871 w 6443456"/>
              <a:gd name="connsiteY104" fmla="*/ 5589469 h 5753325"/>
              <a:gd name="connsiteX105" fmla="*/ 671898 w 6443456"/>
              <a:gd name="connsiteY105" fmla="*/ 5602363 h 5753325"/>
              <a:gd name="connsiteX106" fmla="*/ 615065 w 6443456"/>
              <a:gd name="connsiteY106" fmla="*/ 5580257 h 5753325"/>
              <a:gd name="connsiteX107" fmla="*/ 355785 w 6443456"/>
              <a:gd name="connsiteY107" fmla="*/ 5514383 h 5753325"/>
              <a:gd name="connsiteX108" fmla="*/ 102269 w 6443456"/>
              <a:gd name="connsiteY108" fmla="*/ 5524347 h 5753325"/>
              <a:gd name="connsiteX109" fmla="*/ 13160 w 6443456"/>
              <a:gd name="connsiteY109" fmla="*/ 5514159 h 5753325"/>
              <a:gd name="connsiteX110" fmla="*/ 0 w 6443456"/>
              <a:gd name="connsiteY110" fmla="*/ 5511735 h 5753325"/>
              <a:gd name="connsiteX111" fmla="*/ 0 w 6443456"/>
              <a:gd name="connsiteY111" fmla="*/ 0 h 5753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6443456" h="5753325">
                <a:moveTo>
                  <a:pt x="0" y="0"/>
                </a:moveTo>
                <a:lnTo>
                  <a:pt x="6438980" y="0"/>
                </a:lnTo>
                <a:cubicBezTo>
                  <a:pt x="6439002" y="49"/>
                  <a:pt x="6439025" y="98"/>
                  <a:pt x="6439047" y="147"/>
                </a:cubicBezTo>
                <a:lnTo>
                  <a:pt x="6443456" y="130105"/>
                </a:lnTo>
                <a:cubicBezTo>
                  <a:pt x="6430828" y="154008"/>
                  <a:pt x="6411458" y="168030"/>
                  <a:pt x="6422751" y="174163"/>
                </a:cubicBezTo>
                <a:cubicBezTo>
                  <a:pt x="6418487" y="214830"/>
                  <a:pt x="6390727" y="235497"/>
                  <a:pt x="6396598" y="274847"/>
                </a:cubicBezTo>
                <a:cubicBezTo>
                  <a:pt x="6403386" y="335822"/>
                  <a:pt x="6333127" y="414969"/>
                  <a:pt x="6337615" y="471794"/>
                </a:cubicBezTo>
                <a:cubicBezTo>
                  <a:pt x="6324407" y="534783"/>
                  <a:pt x="6296331" y="556933"/>
                  <a:pt x="6304423" y="582623"/>
                </a:cubicBezTo>
                <a:cubicBezTo>
                  <a:pt x="6293676" y="611941"/>
                  <a:pt x="6296956" y="631352"/>
                  <a:pt x="6303977" y="664291"/>
                </a:cubicBezTo>
                <a:cubicBezTo>
                  <a:pt x="6302444" y="677879"/>
                  <a:pt x="6301462" y="685268"/>
                  <a:pt x="6299372" y="697330"/>
                </a:cubicBezTo>
                <a:cubicBezTo>
                  <a:pt x="6314387" y="714913"/>
                  <a:pt x="6313827" y="721408"/>
                  <a:pt x="6309888" y="754001"/>
                </a:cubicBezTo>
                <a:cubicBezTo>
                  <a:pt x="6306930" y="769492"/>
                  <a:pt x="6343751" y="814234"/>
                  <a:pt x="6339879" y="811136"/>
                </a:cubicBezTo>
                <a:lnTo>
                  <a:pt x="6330065" y="893399"/>
                </a:lnTo>
                <a:cubicBezTo>
                  <a:pt x="6341065" y="929331"/>
                  <a:pt x="6340586" y="969703"/>
                  <a:pt x="6328618" y="1009766"/>
                </a:cubicBezTo>
                <a:cubicBezTo>
                  <a:pt x="6286987" y="1110847"/>
                  <a:pt x="6336677" y="1067927"/>
                  <a:pt x="6320797" y="1146964"/>
                </a:cubicBezTo>
                <a:cubicBezTo>
                  <a:pt x="6308238" y="1199586"/>
                  <a:pt x="6355190" y="1221191"/>
                  <a:pt x="6334400" y="1280757"/>
                </a:cubicBezTo>
                <a:lnTo>
                  <a:pt x="6356023" y="1356227"/>
                </a:lnTo>
                <a:cubicBezTo>
                  <a:pt x="6356068" y="1358140"/>
                  <a:pt x="6356112" y="1360054"/>
                  <a:pt x="6356157" y="1361967"/>
                </a:cubicBezTo>
                <a:cubicBezTo>
                  <a:pt x="6355533" y="1373512"/>
                  <a:pt x="6353847" y="1384370"/>
                  <a:pt x="6350613" y="1393569"/>
                </a:cubicBezTo>
                <a:cubicBezTo>
                  <a:pt x="6364468" y="1383914"/>
                  <a:pt x="6345614" y="1435855"/>
                  <a:pt x="6357062" y="1444071"/>
                </a:cubicBezTo>
                <a:cubicBezTo>
                  <a:pt x="6366618" y="1448518"/>
                  <a:pt x="6363125" y="1465312"/>
                  <a:pt x="6364832" y="1478763"/>
                </a:cubicBezTo>
                <a:cubicBezTo>
                  <a:pt x="6367033" y="1481449"/>
                  <a:pt x="6368644" y="1487606"/>
                  <a:pt x="6369745" y="1495680"/>
                </a:cubicBezTo>
                <a:cubicBezTo>
                  <a:pt x="6370129" y="1501564"/>
                  <a:pt x="6370514" y="1507447"/>
                  <a:pt x="6370898" y="1513331"/>
                </a:cubicBezTo>
                <a:lnTo>
                  <a:pt x="6339773" y="1527414"/>
                </a:lnTo>
                <a:cubicBezTo>
                  <a:pt x="6334226" y="1566662"/>
                  <a:pt x="6321052" y="1604564"/>
                  <a:pt x="6321854" y="1635366"/>
                </a:cubicBezTo>
                <a:cubicBezTo>
                  <a:pt x="6320655" y="1701187"/>
                  <a:pt x="6292278" y="1721205"/>
                  <a:pt x="6299489" y="1784860"/>
                </a:cubicBezTo>
                <a:cubicBezTo>
                  <a:pt x="6294212" y="1831400"/>
                  <a:pt x="6277478" y="1829559"/>
                  <a:pt x="6267878" y="1858572"/>
                </a:cubicBezTo>
                <a:lnTo>
                  <a:pt x="6251146" y="1926167"/>
                </a:lnTo>
                <a:lnTo>
                  <a:pt x="6210686" y="2014834"/>
                </a:lnTo>
                <a:lnTo>
                  <a:pt x="6106652" y="2150572"/>
                </a:lnTo>
                <a:lnTo>
                  <a:pt x="6097813" y="2172208"/>
                </a:lnTo>
                <a:lnTo>
                  <a:pt x="6095990" y="2181185"/>
                </a:lnTo>
                <a:cubicBezTo>
                  <a:pt x="6094176" y="2187056"/>
                  <a:pt x="6092249" y="2190556"/>
                  <a:pt x="6090126" y="2192533"/>
                </a:cubicBezTo>
                <a:lnTo>
                  <a:pt x="6089503" y="2192543"/>
                </a:lnTo>
                <a:lnTo>
                  <a:pt x="6084946" y="2203694"/>
                </a:lnTo>
                <a:cubicBezTo>
                  <a:pt x="6068006" y="2222414"/>
                  <a:pt x="6006445" y="2274546"/>
                  <a:pt x="5987861" y="2304868"/>
                </a:cubicBezTo>
                <a:lnTo>
                  <a:pt x="5973439" y="2385635"/>
                </a:lnTo>
                <a:lnTo>
                  <a:pt x="5916727" y="2458777"/>
                </a:lnTo>
                <a:cubicBezTo>
                  <a:pt x="5897241" y="2491718"/>
                  <a:pt x="5869630" y="2534165"/>
                  <a:pt x="5856524" y="2583281"/>
                </a:cubicBezTo>
                <a:cubicBezTo>
                  <a:pt x="5857506" y="2592319"/>
                  <a:pt x="5833326" y="2744711"/>
                  <a:pt x="5838091" y="2753474"/>
                </a:cubicBezTo>
                <a:cubicBezTo>
                  <a:pt x="5785248" y="2871502"/>
                  <a:pt x="5778642" y="2803565"/>
                  <a:pt x="5744296" y="2893276"/>
                </a:cubicBezTo>
                <a:cubicBezTo>
                  <a:pt x="5695297" y="2988328"/>
                  <a:pt x="5724634" y="2958553"/>
                  <a:pt x="5682522" y="3044368"/>
                </a:cubicBezTo>
                <a:cubicBezTo>
                  <a:pt x="5632185" y="3125072"/>
                  <a:pt x="5597317" y="3217236"/>
                  <a:pt x="5557886" y="3304853"/>
                </a:cubicBezTo>
                <a:cubicBezTo>
                  <a:pt x="5482395" y="3325072"/>
                  <a:pt x="5519234" y="3371478"/>
                  <a:pt x="5483942" y="3416604"/>
                </a:cubicBezTo>
                <a:cubicBezTo>
                  <a:pt x="5462927" y="3437263"/>
                  <a:pt x="5484515" y="3475608"/>
                  <a:pt x="5461007" y="3503742"/>
                </a:cubicBezTo>
                <a:cubicBezTo>
                  <a:pt x="5452964" y="3510933"/>
                  <a:pt x="5447709" y="3554203"/>
                  <a:pt x="5437889" y="3559927"/>
                </a:cubicBezTo>
                <a:lnTo>
                  <a:pt x="5432770" y="3562948"/>
                </a:lnTo>
                <a:lnTo>
                  <a:pt x="5406795" y="3578594"/>
                </a:lnTo>
                <a:lnTo>
                  <a:pt x="5381495" y="3599883"/>
                </a:lnTo>
                <a:cubicBezTo>
                  <a:pt x="5373777" y="3608845"/>
                  <a:pt x="5367528" y="3619642"/>
                  <a:pt x="5363689" y="3633299"/>
                </a:cubicBezTo>
                <a:cubicBezTo>
                  <a:pt x="5370837" y="3689178"/>
                  <a:pt x="5280250" y="3728687"/>
                  <a:pt x="5291870" y="3799039"/>
                </a:cubicBezTo>
                <a:cubicBezTo>
                  <a:pt x="5291660" y="3823262"/>
                  <a:pt x="5263601" y="3888134"/>
                  <a:pt x="5241600" y="3894238"/>
                </a:cubicBezTo>
                <a:cubicBezTo>
                  <a:pt x="5232312" y="3906493"/>
                  <a:pt x="5231731" y="3924583"/>
                  <a:pt x="5211041" y="3924184"/>
                </a:cubicBezTo>
                <a:cubicBezTo>
                  <a:pt x="5184976" y="3926521"/>
                  <a:pt x="5198956" y="3986438"/>
                  <a:pt x="5176073" y="3970179"/>
                </a:cubicBezTo>
                <a:lnTo>
                  <a:pt x="5172826" y="3991773"/>
                </a:lnTo>
                <a:lnTo>
                  <a:pt x="5157053" y="3997708"/>
                </a:lnTo>
                <a:cubicBezTo>
                  <a:pt x="5140589" y="4003541"/>
                  <a:pt x="5128715" y="4008828"/>
                  <a:pt x="5127922" y="4022660"/>
                </a:cubicBezTo>
                <a:cubicBezTo>
                  <a:pt x="5105225" y="4035701"/>
                  <a:pt x="5043623" y="4065128"/>
                  <a:pt x="5020872" y="4075951"/>
                </a:cubicBezTo>
                <a:cubicBezTo>
                  <a:pt x="5006705" y="4069570"/>
                  <a:pt x="5001251" y="4081880"/>
                  <a:pt x="4991410" y="4087598"/>
                </a:cubicBezTo>
                <a:cubicBezTo>
                  <a:pt x="4974522" y="4085320"/>
                  <a:pt x="4937025" y="4121806"/>
                  <a:pt x="4930112" y="4138459"/>
                </a:cubicBezTo>
                <a:cubicBezTo>
                  <a:pt x="4918473" y="4190437"/>
                  <a:pt x="4844909" y="4190974"/>
                  <a:pt x="4834224" y="4231643"/>
                </a:cubicBezTo>
                <a:cubicBezTo>
                  <a:pt x="4827758" y="4239937"/>
                  <a:pt x="4820427" y="4245543"/>
                  <a:pt x="4812599" y="4249449"/>
                </a:cubicBezTo>
                <a:lnTo>
                  <a:pt x="4789188" y="4256678"/>
                </a:lnTo>
                <a:lnTo>
                  <a:pt x="4779554" y="4251313"/>
                </a:lnTo>
                <a:lnTo>
                  <a:pt x="4766885" y="4259812"/>
                </a:lnTo>
                <a:lnTo>
                  <a:pt x="4762510" y="4260383"/>
                </a:lnTo>
                <a:cubicBezTo>
                  <a:pt x="4754131" y="4261437"/>
                  <a:pt x="4745977" y="4262766"/>
                  <a:pt x="4738416" y="4265355"/>
                </a:cubicBezTo>
                <a:cubicBezTo>
                  <a:pt x="4764694" y="4302719"/>
                  <a:pt x="4678447" y="4293536"/>
                  <a:pt x="4712007" y="4317892"/>
                </a:cubicBezTo>
                <a:cubicBezTo>
                  <a:pt x="4675039" y="4338619"/>
                  <a:pt x="4716682" y="4356361"/>
                  <a:pt x="4658930" y="4348041"/>
                </a:cubicBezTo>
                <a:cubicBezTo>
                  <a:pt x="4614182" y="4379702"/>
                  <a:pt x="4505053" y="4447283"/>
                  <a:pt x="4443526" y="4507851"/>
                </a:cubicBezTo>
                <a:cubicBezTo>
                  <a:pt x="4410144" y="4540439"/>
                  <a:pt x="4338540" y="4659677"/>
                  <a:pt x="4289766" y="4711450"/>
                </a:cubicBezTo>
                <a:cubicBezTo>
                  <a:pt x="4238344" y="4747694"/>
                  <a:pt x="4215457" y="4807131"/>
                  <a:pt x="4150870" y="4818480"/>
                </a:cubicBezTo>
                <a:cubicBezTo>
                  <a:pt x="4103683" y="4855538"/>
                  <a:pt x="4148748" y="4891762"/>
                  <a:pt x="4006639" y="4933815"/>
                </a:cubicBezTo>
                <a:cubicBezTo>
                  <a:pt x="3736045" y="4990755"/>
                  <a:pt x="3474704" y="5040115"/>
                  <a:pt x="3298210" y="5070790"/>
                </a:cubicBezTo>
                <a:cubicBezTo>
                  <a:pt x="3121717" y="5101466"/>
                  <a:pt x="3041810" y="5115566"/>
                  <a:pt x="2947678" y="5117869"/>
                </a:cubicBezTo>
                <a:cubicBezTo>
                  <a:pt x="2853544" y="5120174"/>
                  <a:pt x="2858560" y="5135060"/>
                  <a:pt x="2822169" y="5129396"/>
                </a:cubicBezTo>
                <a:lnTo>
                  <a:pt x="2538773" y="5313397"/>
                </a:lnTo>
                <a:cubicBezTo>
                  <a:pt x="2405817" y="5334661"/>
                  <a:pt x="2144167" y="5431620"/>
                  <a:pt x="2014500" y="5519744"/>
                </a:cubicBezTo>
                <a:cubicBezTo>
                  <a:pt x="1982084" y="5541774"/>
                  <a:pt x="1956346" y="5565847"/>
                  <a:pt x="1934391" y="5591335"/>
                </a:cubicBezTo>
                <a:lnTo>
                  <a:pt x="1892550" y="5649708"/>
                </a:lnTo>
                <a:lnTo>
                  <a:pt x="1854769" y="5647691"/>
                </a:lnTo>
                <a:cubicBezTo>
                  <a:pt x="1838936" y="5647705"/>
                  <a:pt x="1823701" y="5648312"/>
                  <a:pt x="1809461" y="5648628"/>
                </a:cubicBezTo>
                <a:cubicBezTo>
                  <a:pt x="1834147" y="5698228"/>
                  <a:pt x="1737274" y="5633540"/>
                  <a:pt x="1745150" y="5693879"/>
                </a:cubicBezTo>
                <a:cubicBezTo>
                  <a:pt x="1734532" y="5692199"/>
                  <a:pt x="1724002" y="5688669"/>
                  <a:pt x="1713375" y="5684672"/>
                </a:cubicBezTo>
                <a:lnTo>
                  <a:pt x="1707808" y="5682611"/>
                </a:lnTo>
                <a:lnTo>
                  <a:pt x="1679313" y="5672360"/>
                </a:lnTo>
                <a:lnTo>
                  <a:pt x="1646933" y="5666227"/>
                </a:lnTo>
                <a:cubicBezTo>
                  <a:pt x="1635170" y="5665926"/>
                  <a:pt x="1622939" y="5667937"/>
                  <a:pt x="1610055" y="5673643"/>
                </a:cubicBezTo>
                <a:cubicBezTo>
                  <a:pt x="1571890" y="5714775"/>
                  <a:pt x="1484024" y="5669440"/>
                  <a:pt x="1437641" y="5723266"/>
                </a:cubicBezTo>
                <a:cubicBezTo>
                  <a:pt x="1418992" y="5738521"/>
                  <a:pt x="1351540" y="5757985"/>
                  <a:pt x="1332869" y="5744752"/>
                </a:cubicBezTo>
                <a:cubicBezTo>
                  <a:pt x="1317589" y="5745326"/>
                  <a:pt x="1303391" y="5756388"/>
                  <a:pt x="1290525" y="5740036"/>
                </a:cubicBezTo>
                <a:cubicBezTo>
                  <a:pt x="1272146" y="5721242"/>
                  <a:pt x="1235243" y="5770261"/>
                  <a:pt x="1233107" y="5742106"/>
                </a:cubicBezTo>
                <a:lnTo>
                  <a:pt x="1214532" y="5753325"/>
                </a:lnTo>
                <a:lnTo>
                  <a:pt x="1199955" y="5744831"/>
                </a:lnTo>
                <a:cubicBezTo>
                  <a:pt x="1185016" y="5735734"/>
                  <a:pt x="1173414" y="5729861"/>
                  <a:pt x="1162337" y="5738048"/>
                </a:cubicBezTo>
                <a:cubicBezTo>
                  <a:pt x="1137920" y="5728689"/>
                  <a:pt x="1076212" y="5699490"/>
                  <a:pt x="1053457" y="5688676"/>
                </a:cubicBezTo>
                <a:cubicBezTo>
                  <a:pt x="1049315" y="5673592"/>
                  <a:pt x="1036434" y="5677184"/>
                  <a:pt x="1025798" y="5673166"/>
                </a:cubicBezTo>
                <a:cubicBezTo>
                  <a:pt x="1016787" y="5658576"/>
                  <a:pt x="965030" y="5652626"/>
                  <a:pt x="947900" y="5657848"/>
                </a:cubicBezTo>
                <a:cubicBezTo>
                  <a:pt x="900757" y="5681878"/>
                  <a:pt x="853518" y="5624981"/>
                  <a:pt x="815627" y="5642557"/>
                </a:cubicBezTo>
                <a:cubicBezTo>
                  <a:pt x="805172" y="5642805"/>
                  <a:pt x="796221" y="5640669"/>
                  <a:pt x="788251" y="5637065"/>
                </a:cubicBezTo>
                <a:lnTo>
                  <a:pt x="767822" y="5623450"/>
                </a:lnTo>
                <a:lnTo>
                  <a:pt x="765791" y="5612539"/>
                </a:lnTo>
                <a:lnTo>
                  <a:pt x="751230" y="5608092"/>
                </a:lnTo>
                <a:lnTo>
                  <a:pt x="748008" y="5605052"/>
                </a:lnTo>
                <a:cubicBezTo>
                  <a:pt x="741868" y="5599203"/>
                  <a:pt x="735661" y="5593704"/>
                  <a:pt x="728871" y="5589469"/>
                </a:cubicBezTo>
                <a:cubicBezTo>
                  <a:pt x="717035" y="5633700"/>
                  <a:pt x="669153" y="5560747"/>
                  <a:pt x="671898" y="5602363"/>
                </a:cubicBezTo>
                <a:cubicBezTo>
                  <a:pt x="632522" y="5586794"/>
                  <a:pt x="645467" y="5630489"/>
                  <a:pt x="615065" y="5580257"/>
                </a:cubicBezTo>
                <a:cubicBezTo>
                  <a:pt x="562379" y="5565593"/>
                  <a:pt x="441250" y="5523701"/>
                  <a:pt x="355785" y="5514383"/>
                </a:cubicBezTo>
                <a:cubicBezTo>
                  <a:pt x="309622" y="5509152"/>
                  <a:pt x="172894" y="5529342"/>
                  <a:pt x="102269" y="5524347"/>
                </a:cubicBezTo>
                <a:cubicBezTo>
                  <a:pt x="72050" y="5515878"/>
                  <a:pt x="41939" y="5516649"/>
                  <a:pt x="13160" y="5514159"/>
                </a:cubicBezTo>
                <a:lnTo>
                  <a:pt x="0" y="551173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ytuł 1"/>
          <p:cNvSpPr>
            <a:spLocks noGrp="1"/>
          </p:cNvSpPr>
          <p:nvPr>
            <p:ph type="title"/>
          </p:nvPr>
        </p:nvSpPr>
        <p:spPr>
          <a:xfrm>
            <a:off x="838197" y="550689"/>
            <a:ext cx="4259731" cy="1985085"/>
          </a:xfrm>
        </p:spPr>
        <p:txBody>
          <a:bodyPr anchor="b">
            <a:normAutofit/>
          </a:bodyPr>
          <a:lstStyle/>
          <a:p>
            <a:pPr algn="ctr"/>
            <a:r>
              <a:rPr lang="en-GB" sz="5400" b="1" u="sng" dirty="0">
                <a:latin typeface="+mn-lt"/>
              </a:rPr>
              <a:t>Health</a:t>
            </a:r>
            <a:endParaRPr lang="en-US" sz="5400" b="1" u="sng" dirty="0">
              <a:latin typeface="+mn-lt"/>
            </a:endParaRPr>
          </a:p>
        </p:txBody>
      </p:sp>
      <p:sp>
        <p:nvSpPr>
          <p:cNvPr id="42" name="Freeform: Shape 41">
            <a:extLst>
              <a:ext uri="{FF2B5EF4-FFF2-40B4-BE49-F238E27FC236}">
                <a16:creationId xmlns:a16="http://schemas.microsoft.com/office/drawing/2014/main" id="{CF93DC6C-1BFD-4414-BF23-471C8831C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664" y="3440576"/>
            <a:ext cx="4114800" cy="2675059"/>
          </a:xfrm>
          <a:custGeom>
            <a:avLst/>
            <a:gdLst>
              <a:gd name="connsiteX0" fmla="*/ 0 w 2400300"/>
              <a:gd name="connsiteY0" fmla="*/ 0 h 2400300"/>
              <a:gd name="connsiteX1" fmla="*/ 2400300 w 2400300"/>
              <a:gd name="connsiteY1" fmla="*/ 0 h 2400300"/>
              <a:gd name="connsiteX2" fmla="*/ 2400300 w 2400300"/>
              <a:gd name="connsiteY2" fmla="*/ 2400300 h 2400300"/>
              <a:gd name="connsiteX3" fmla="*/ 0 w 2400300"/>
              <a:gd name="connsiteY3" fmla="*/ 2400300 h 2400300"/>
            </a:gdLst>
            <a:ahLst/>
            <a:cxnLst>
              <a:cxn ang="0">
                <a:pos x="connsiteX0" y="connsiteY0"/>
              </a:cxn>
              <a:cxn ang="0">
                <a:pos x="connsiteX1" y="connsiteY1"/>
              </a:cxn>
              <a:cxn ang="0">
                <a:pos x="connsiteX2" y="connsiteY2"/>
              </a:cxn>
              <a:cxn ang="0">
                <a:pos x="connsiteX3" y="connsiteY3"/>
              </a:cxn>
            </a:cxnLst>
            <a:rect l="l" t="t" r="r" b="b"/>
            <a:pathLst>
              <a:path w="2400300" h="2400300">
                <a:moveTo>
                  <a:pt x="0" y="0"/>
                </a:moveTo>
                <a:lnTo>
                  <a:pt x="2400300" y="0"/>
                </a:lnTo>
                <a:lnTo>
                  <a:pt x="2400300" y="2400300"/>
                </a:lnTo>
                <a:lnTo>
                  <a:pt x="0" y="2400300"/>
                </a:lnTo>
                <a:close/>
              </a:path>
            </a:pathLst>
          </a:custGeom>
          <a:solidFill>
            <a:srgbClr val="FFFFFF"/>
          </a:solidFill>
          <a:ln>
            <a:noFill/>
          </a:ln>
          <a:effectLst>
            <a:outerShdw blurRad="508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4" name="Rectangle 6">
            <a:extLst>
              <a:ext uri="{FF2B5EF4-FFF2-40B4-BE49-F238E27FC236}">
                <a16:creationId xmlns:a16="http://schemas.microsoft.com/office/drawing/2014/main" id="{001928A5-13A8-4372-8A77-BCAAE5553E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4188" y="5840345"/>
            <a:ext cx="1707751"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5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descr="Book Appointments | Order Medicines | Order Lab Tests - MyHealthcare">
            <a:extLst>
              <a:ext uri="{FF2B5EF4-FFF2-40B4-BE49-F238E27FC236}">
                <a16:creationId xmlns:a16="http://schemas.microsoft.com/office/drawing/2014/main" id="{8BAD724F-D126-52E2-7BA5-91315CB2286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281" r="997" b="1"/>
          <a:stretch/>
        </p:blipFill>
        <p:spPr bwMode="auto">
          <a:xfrm>
            <a:off x="1075806" y="3553428"/>
            <a:ext cx="3820286" cy="243970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Content Placeholder 2">
            <a:extLst>
              <a:ext uri="{FF2B5EF4-FFF2-40B4-BE49-F238E27FC236}">
                <a16:creationId xmlns:a16="http://schemas.microsoft.com/office/drawing/2014/main" id="{952B0F93-1F10-4CC5-B4F1-12AB27EC6723}"/>
              </a:ext>
            </a:extLst>
          </p:cNvPr>
          <p:cNvGraphicFramePr>
            <a:graphicFrameLocks/>
          </p:cNvGraphicFramePr>
          <p:nvPr>
            <p:extLst>
              <p:ext uri="{D42A27DB-BD31-4B8C-83A1-F6EECF244321}">
                <p14:modId xmlns:p14="http://schemas.microsoft.com/office/powerpoint/2010/main" val="1066562330"/>
              </p:ext>
            </p:extLst>
          </p:nvPr>
        </p:nvGraphicFramePr>
        <p:xfrm>
          <a:off x="6454607" y="310772"/>
          <a:ext cx="5494586" cy="64008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5319218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089C282-19CA-404F-6DFD-236C34C8639E}"/>
              </a:ext>
            </a:extLst>
          </p:cNvPr>
          <p:cNvSpPr>
            <a:spLocks noGrp="1"/>
          </p:cNvSpPr>
          <p:nvPr>
            <p:ph type="title"/>
          </p:nvPr>
        </p:nvSpPr>
        <p:spPr>
          <a:xfrm>
            <a:off x="643467" y="321734"/>
            <a:ext cx="10905066" cy="1135737"/>
          </a:xfrm>
        </p:spPr>
        <p:txBody>
          <a:bodyPr vert="horz" lIns="91440" tIns="45720" rIns="91440" bIns="45720" rtlCol="0" anchor="ctr">
            <a:normAutofit/>
          </a:bodyPr>
          <a:lstStyle/>
          <a:p>
            <a:r>
              <a:rPr lang="en-US" sz="3600" b="1" u="sng" kern="1200" dirty="0">
                <a:solidFill>
                  <a:schemeClr val="tx1"/>
                </a:solidFill>
                <a:latin typeface="Calibri "/>
              </a:rPr>
              <a:t>Resources</a:t>
            </a:r>
          </a:p>
        </p:txBody>
      </p:sp>
      <p:sp>
        <p:nvSpPr>
          <p:cNvPr id="5" name="TextBox 4">
            <a:extLst>
              <a:ext uri="{FF2B5EF4-FFF2-40B4-BE49-F238E27FC236}">
                <a16:creationId xmlns:a16="http://schemas.microsoft.com/office/drawing/2014/main" id="{00698AB0-DC79-91D8-E518-A8E11E006819}"/>
              </a:ext>
            </a:extLst>
          </p:cNvPr>
          <p:cNvSpPr txBox="1"/>
          <p:nvPr/>
        </p:nvSpPr>
        <p:spPr>
          <a:xfrm>
            <a:off x="643467" y="1225296"/>
            <a:ext cx="10905066" cy="4951667"/>
          </a:xfrm>
          <a:prstGeom prst="rect">
            <a:avLst/>
          </a:prstGeom>
        </p:spPr>
        <p:txBody>
          <a:bodyPr vert="horz" lIns="91440" tIns="45720" rIns="91440" bIns="45720" rtlCol="0">
            <a:noAutofit/>
          </a:bodyPr>
          <a:lstStyle/>
          <a:p>
            <a:pPr>
              <a:spcAft>
                <a:spcPts val="600"/>
              </a:spcAft>
            </a:pPr>
            <a:r>
              <a:rPr lang="en-US" sz="1400" b="1" dirty="0">
                <a:effectLst/>
                <a:latin typeface="+mj-lt"/>
                <a:hlinkClick r:id="rId3">
                  <a:extLst>
                    <a:ext uri="{A12FA001-AC4F-418D-AE19-62706E023703}">
                      <ahyp:hlinkClr xmlns:ahyp="http://schemas.microsoft.com/office/drawing/2018/hyperlinkcolor" val="tx"/>
                    </a:ext>
                  </a:extLst>
                </a:hlinkClick>
              </a:rPr>
              <a:t>Council of Europe </a:t>
            </a:r>
            <a:r>
              <a:rPr lang="en-US" sz="1400" dirty="0">
                <a:effectLst/>
                <a:latin typeface="+mj-lt"/>
                <a:hlinkClick r:id="rId3">
                  <a:extLst>
                    <a:ext uri="{A12FA001-AC4F-418D-AE19-62706E023703}">
                      <ahyp:hlinkClr xmlns:ahyp="http://schemas.microsoft.com/office/drawing/2018/hyperlinkcolor" val="tx"/>
                    </a:ext>
                  </a:extLst>
                </a:hlinkClick>
              </a:rPr>
              <a:t>– Roma history factsheets</a:t>
            </a:r>
            <a:r>
              <a:rPr lang="en-US" sz="1400" dirty="0">
                <a:effectLst/>
                <a:latin typeface="+mj-lt"/>
              </a:rPr>
              <a:t> </a:t>
            </a:r>
          </a:p>
          <a:p>
            <a:pPr>
              <a:spcAft>
                <a:spcPts val="600"/>
              </a:spcAft>
            </a:pPr>
            <a:r>
              <a:rPr lang="en-US" sz="1400" u="sng" dirty="0">
                <a:latin typeface="+mj-lt"/>
              </a:rPr>
              <a:t>Adrian Marsh, video Roma 101: </a:t>
            </a:r>
            <a:r>
              <a:rPr lang="en-US" sz="1400" u="sng" dirty="0">
                <a:latin typeface="+mj-lt"/>
                <a:hlinkClick r:id="rId4"/>
              </a:rPr>
              <a:t>Roma Identity, History and Historiography</a:t>
            </a:r>
            <a:r>
              <a:rPr lang="en-US" sz="1400" u="sng" dirty="0">
                <a:latin typeface="+mj-lt"/>
              </a:rPr>
              <a:t>, ERIAC, 2020</a:t>
            </a:r>
            <a:endParaRPr lang="en-US" sz="1400" dirty="0">
              <a:effectLst/>
              <a:latin typeface="+mj-lt"/>
              <a:ea typeface="Times New Roman" panose="02020603050405020304" pitchFamily="18" charset="0"/>
            </a:endParaRPr>
          </a:p>
          <a:p>
            <a:pPr>
              <a:spcAft>
                <a:spcPts val="600"/>
              </a:spcAft>
            </a:pPr>
            <a:r>
              <a:rPr lang="en-US" sz="1400" dirty="0">
                <a:solidFill>
                  <a:srgbClr val="000000"/>
                </a:solidFill>
                <a:effectLst/>
                <a:latin typeface="+mj-lt"/>
                <a:ea typeface="Times New Roman" panose="02020603050405020304" pitchFamily="18" charset="0"/>
                <a:cs typeface="Times New Roman" panose="02020603050405020304" pitchFamily="18" charset="0"/>
              </a:rPr>
              <a:t>Video, </a:t>
            </a:r>
            <a:r>
              <a:rPr lang="en-US" sz="1400" dirty="0">
                <a:solidFill>
                  <a:srgbClr val="000000"/>
                </a:solidFill>
                <a:effectLst/>
                <a:latin typeface="+mj-lt"/>
                <a:ea typeface="Times New Roman" panose="02020603050405020304" pitchFamily="18" charset="0"/>
                <a:cs typeface="Times New Roman" panose="02020603050405020304" pitchFamily="18" charset="0"/>
                <a:hlinkClick r:id="rId5"/>
              </a:rPr>
              <a:t>Roma Slavery: History, Legacy, Reparations</a:t>
            </a:r>
            <a:r>
              <a:rPr lang="en-US" sz="1400" dirty="0">
                <a:solidFill>
                  <a:srgbClr val="000000"/>
                </a:solidFill>
                <a:effectLst/>
                <a:latin typeface="+mj-lt"/>
                <a:ea typeface="Times New Roman" panose="02020603050405020304" pitchFamily="18" charset="0"/>
                <a:cs typeface="Times New Roman" panose="02020603050405020304" pitchFamily="18" charset="0"/>
              </a:rPr>
              <a:t>, Margareta Matache, ERIAC, 2021</a:t>
            </a:r>
          </a:p>
          <a:p>
            <a:pPr>
              <a:spcAft>
                <a:spcPts val="600"/>
              </a:spcAft>
            </a:pPr>
            <a:r>
              <a:rPr lang="fr-BE" sz="1400" i="0" dirty="0">
                <a:solidFill>
                  <a:srgbClr val="000000"/>
                </a:solidFill>
                <a:effectLst/>
                <a:latin typeface="+mj-lt"/>
                <a:hlinkClick r:id="rId6"/>
              </a:rPr>
              <a:t>We Call </a:t>
            </a:r>
            <a:r>
              <a:rPr lang="fr-BE" sz="1400" i="0" dirty="0" err="1">
                <a:solidFill>
                  <a:srgbClr val="000000"/>
                </a:solidFill>
                <a:effectLst/>
                <a:latin typeface="+mj-lt"/>
                <a:hlinkClick r:id="rId6"/>
              </a:rPr>
              <a:t>Ourselves</a:t>
            </a:r>
            <a:r>
              <a:rPr lang="fr-BE" sz="1400" i="0" dirty="0">
                <a:solidFill>
                  <a:srgbClr val="000000"/>
                </a:solidFill>
                <a:effectLst/>
                <a:latin typeface="+mj-lt"/>
                <a:hlinkClick r:id="rId6"/>
              </a:rPr>
              <a:t> </a:t>
            </a:r>
            <a:r>
              <a:rPr lang="fr-BE" sz="1400" dirty="0">
                <a:solidFill>
                  <a:srgbClr val="000000"/>
                </a:solidFill>
                <a:latin typeface="+mj-lt"/>
                <a:hlinkClick r:id="rId6"/>
              </a:rPr>
              <a:t>« </a:t>
            </a:r>
            <a:r>
              <a:rPr lang="fr-BE" sz="1400" i="0" dirty="0">
                <a:solidFill>
                  <a:srgbClr val="000000"/>
                </a:solidFill>
                <a:effectLst/>
                <a:latin typeface="+mj-lt"/>
                <a:hlinkClick r:id="rId6"/>
              </a:rPr>
              <a:t>Roma » </a:t>
            </a:r>
            <a:r>
              <a:rPr lang="fr-BE" sz="1400" i="0" dirty="0">
                <a:solidFill>
                  <a:srgbClr val="000000"/>
                </a:solidFill>
                <a:effectLst/>
                <a:latin typeface="+mj-lt"/>
              </a:rPr>
              <a:t>. </a:t>
            </a:r>
            <a:r>
              <a:rPr lang="en-US" sz="1400" b="0" i="0" dirty="0">
                <a:solidFill>
                  <a:srgbClr val="000000"/>
                </a:solidFill>
                <a:effectLst/>
                <a:latin typeface="+mj-lt"/>
              </a:rPr>
              <a:t>Scholar Margareta Matache explains significant moments in the history of the Roma people.</a:t>
            </a:r>
            <a:endParaRPr lang="en-US" sz="1400" dirty="0">
              <a:effectLst/>
              <a:latin typeface="+mj-lt"/>
              <a:ea typeface="Times New Roman" panose="02020603050405020304" pitchFamily="18" charset="0"/>
            </a:endParaRPr>
          </a:p>
          <a:p>
            <a:pPr>
              <a:spcAft>
                <a:spcPts val="600"/>
              </a:spcAft>
            </a:pPr>
            <a:r>
              <a:rPr lang="en-US" sz="1400" dirty="0">
                <a:effectLst/>
                <a:latin typeface="+mj-lt"/>
                <a:ea typeface="Times New Roman" panose="02020603050405020304" pitchFamily="18" charset="0"/>
              </a:rPr>
              <a:t>Video Ian Hancock, </a:t>
            </a:r>
            <a:r>
              <a:rPr lang="en-US" sz="1400" dirty="0">
                <a:effectLst/>
                <a:latin typeface="+mj-lt"/>
                <a:ea typeface="Times New Roman" panose="02020603050405020304" pitchFamily="18" charset="0"/>
                <a:hlinkClick r:id="rId7"/>
              </a:rPr>
              <a:t>Parrajmos: The Romani and the Holocaust with Ian Hancock</a:t>
            </a:r>
            <a:r>
              <a:rPr lang="en-US" sz="1400" dirty="0">
                <a:effectLst/>
                <a:latin typeface="+mj-lt"/>
                <a:ea typeface="Times New Roman" panose="02020603050405020304" pitchFamily="18" charset="0"/>
              </a:rPr>
              <a:t>, Holocaust Living History, 2014 </a:t>
            </a:r>
          </a:p>
          <a:p>
            <a:pPr>
              <a:spcAft>
                <a:spcPts val="600"/>
              </a:spcAft>
            </a:pPr>
            <a:r>
              <a:rPr lang="ro-RO" sz="1400" dirty="0">
                <a:effectLst/>
                <a:latin typeface="+mj-lt"/>
                <a:ea typeface="MyriadPro-Regular"/>
              </a:rPr>
              <a:t>Video, </a:t>
            </a:r>
            <a:r>
              <a:rPr lang="ro-RO" sz="1400" dirty="0">
                <a:effectLst/>
                <a:latin typeface="+mj-lt"/>
                <a:ea typeface="MyriadPro-Regular"/>
                <a:hlinkClick r:id="rId8"/>
              </a:rPr>
              <a:t>A Surge in Violence against Roma People in Ukraine</a:t>
            </a:r>
            <a:r>
              <a:rPr lang="ro-RO" sz="1400" dirty="0">
                <a:effectLst/>
                <a:latin typeface="+mj-lt"/>
                <a:ea typeface="MyriadPro-Regular"/>
              </a:rPr>
              <a:t>,</a:t>
            </a:r>
            <a:r>
              <a:rPr lang="ro-RO" sz="1400" dirty="0">
                <a:effectLst/>
                <a:latin typeface="+mj-lt"/>
                <a:ea typeface="Times New Roman" panose="02020603050405020304" pitchFamily="18" charset="0"/>
              </a:rPr>
              <a:t> Hromadske International</a:t>
            </a:r>
            <a:r>
              <a:rPr lang="ro-RO" sz="1400" dirty="0">
                <a:effectLst/>
                <a:latin typeface="+mj-lt"/>
                <a:ea typeface="MyriadPro-Regular"/>
              </a:rPr>
              <a:t>, 2018 </a:t>
            </a:r>
            <a:endParaRPr lang="en-GB" sz="1400" dirty="0">
              <a:latin typeface="+mj-lt"/>
              <a:ea typeface="MyriadPro-Regular"/>
            </a:endParaRPr>
          </a:p>
          <a:p>
            <a:pPr>
              <a:spcAft>
                <a:spcPts val="600"/>
              </a:spcAft>
            </a:pPr>
            <a:endParaRPr lang="en-GB" sz="1400" b="1" dirty="0">
              <a:latin typeface="+mj-lt"/>
            </a:endParaRPr>
          </a:p>
          <a:p>
            <a:pPr>
              <a:spcAft>
                <a:spcPts val="600"/>
              </a:spcAft>
            </a:pPr>
            <a:r>
              <a:rPr lang="en-US" sz="1400" b="1" dirty="0">
                <a:latin typeface="+mj-lt"/>
              </a:rPr>
              <a:t>Fundamental Rights Agency:</a:t>
            </a:r>
          </a:p>
          <a:p>
            <a:pPr>
              <a:spcAft>
                <a:spcPts val="600"/>
              </a:spcAft>
            </a:pPr>
            <a:r>
              <a:rPr lang="en-US" sz="1400" dirty="0">
                <a:latin typeface="+mj-lt"/>
                <a:hlinkClick r:id="rId9"/>
              </a:rPr>
              <a:t>FRA Roma survey 2011 </a:t>
            </a:r>
            <a:endParaRPr lang="en-US" sz="1400" dirty="0">
              <a:latin typeface="+mj-lt"/>
            </a:endParaRPr>
          </a:p>
          <a:p>
            <a:pPr>
              <a:spcAft>
                <a:spcPts val="600"/>
              </a:spcAft>
            </a:pPr>
            <a:r>
              <a:rPr lang="en-US" sz="1400" dirty="0">
                <a:latin typeface="+mj-lt"/>
                <a:hlinkClick r:id="rId10"/>
              </a:rPr>
              <a:t>EU-MIDIS II survey 2016</a:t>
            </a:r>
            <a:endParaRPr lang="en-US" sz="1400" dirty="0">
              <a:latin typeface="+mj-lt"/>
            </a:endParaRPr>
          </a:p>
          <a:p>
            <a:pPr>
              <a:spcAft>
                <a:spcPts val="600"/>
              </a:spcAft>
            </a:pPr>
            <a:r>
              <a:rPr lang="en-US" sz="1400" dirty="0">
                <a:effectLst/>
                <a:latin typeface="+mj-lt"/>
                <a:hlinkClick r:id="rId11"/>
              </a:rPr>
              <a:t>Roma and </a:t>
            </a:r>
            <a:r>
              <a:rPr lang="en-US" sz="1400" dirty="0" err="1">
                <a:effectLst/>
                <a:latin typeface="+mj-lt"/>
                <a:hlinkClick r:id="rId11"/>
              </a:rPr>
              <a:t>Travellers</a:t>
            </a:r>
            <a:r>
              <a:rPr lang="en-US" sz="1400" dirty="0">
                <a:effectLst/>
                <a:latin typeface="+mj-lt"/>
                <a:hlinkClick r:id="rId11"/>
              </a:rPr>
              <a:t> in six countries</a:t>
            </a:r>
            <a:r>
              <a:rPr lang="en-US" sz="1400" dirty="0">
                <a:effectLst/>
                <a:latin typeface="+mj-lt"/>
              </a:rPr>
              <a:t> 2020</a:t>
            </a:r>
          </a:p>
          <a:p>
            <a:pPr>
              <a:spcAft>
                <a:spcPts val="600"/>
              </a:spcAft>
            </a:pPr>
            <a:endParaRPr lang="en-US" sz="1400" b="1" dirty="0">
              <a:latin typeface="+mj-lt"/>
            </a:endParaRPr>
          </a:p>
          <a:p>
            <a:pPr>
              <a:spcAft>
                <a:spcPts val="600"/>
              </a:spcAft>
            </a:pPr>
            <a:r>
              <a:rPr lang="en-US" sz="1400" b="1" i="0" dirty="0">
                <a:effectLst/>
                <a:latin typeface="+mj-lt"/>
              </a:rPr>
              <a:t>ERRC:</a:t>
            </a:r>
          </a:p>
          <a:p>
            <a:pPr>
              <a:spcAft>
                <a:spcPts val="600"/>
              </a:spcAft>
            </a:pPr>
            <a:r>
              <a:rPr lang="en-US" sz="1400" dirty="0">
                <a:latin typeface="+mj-lt"/>
                <a:hlinkClick r:id="rId12"/>
              </a:rPr>
              <a:t>Coercive and Cruel – Report</a:t>
            </a:r>
            <a:endParaRPr lang="en-US" sz="1400" dirty="0">
              <a:latin typeface="+mj-lt"/>
            </a:endParaRPr>
          </a:p>
          <a:p>
            <a:pPr>
              <a:spcAft>
                <a:spcPts val="600"/>
              </a:spcAft>
            </a:pPr>
            <a:r>
              <a:rPr lang="en-US" sz="1400" dirty="0">
                <a:latin typeface="+mj-lt"/>
                <a:hlinkClick r:id="rId13"/>
              </a:rPr>
              <a:t>Report reveals that Romani Women were </a:t>
            </a:r>
            <a:r>
              <a:rPr lang="en-US" sz="1400" dirty="0" err="1">
                <a:latin typeface="+mj-lt"/>
                <a:hlinkClick r:id="rId13"/>
              </a:rPr>
              <a:t>sterilised</a:t>
            </a:r>
            <a:r>
              <a:rPr lang="en-US" sz="1400" dirty="0">
                <a:latin typeface="+mj-lt"/>
                <a:hlinkClick r:id="rId13"/>
              </a:rPr>
              <a:t> against their will in Sweden</a:t>
            </a:r>
            <a:endParaRPr lang="en-US" sz="1400" dirty="0">
              <a:solidFill>
                <a:srgbClr val="000000"/>
              </a:solidFill>
              <a:latin typeface="+mj-lt"/>
            </a:endParaRPr>
          </a:p>
          <a:p>
            <a:pPr>
              <a:spcAft>
                <a:spcPts val="600"/>
              </a:spcAft>
            </a:pPr>
            <a:r>
              <a:rPr lang="en-US" sz="1400" dirty="0">
                <a:solidFill>
                  <a:srgbClr val="000000"/>
                </a:solidFill>
                <a:latin typeface="+mj-lt"/>
                <a:hlinkClick r:id="rId14"/>
              </a:rPr>
              <a:t>Nothing About Us Without Us</a:t>
            </a:r>
            <a:r>
              <a:rPr lang="en-US" sz="1400" dirty="0">
                <a:solidFill>
                  <a:srgbClr val="000000"/>
                </a:solidFill>
                <a:latin typeface="+mj-lt"/>
              </a:rPr>
              <a:t>, European </a:t>
            </a:r>
            <a:r>
              <a:rPr lang="en-US" sz="1400" dirty="0">
                <a:solidFill>
                  <a:srgbClr val="000000"/>
                </a:solidFill>
                <a:effectLst/>
                <a:latin typeface="+mj-lt"/>
                <a:ea typeface="Times New Roman" panose="02020603050405020304" pitchFamily="18" charset="0"/>
              </a:rPr>
              <a:t>Roma Rights Center, 2015</a:t>
            </a:r>
            <a:endParaRPr lang="fr-BE" sz="1400" dirty="0">
              <a:effectLst/>
              <a:latin typeface="+mj-lt"/>
              <a:ea typeface="Times New Roman" panose="02020603050405020304" pitchFamily="18" charset="0"/>
            </a:endParaRPr>
          </a:p>
          <a:p>
            <a:pPr>
              <a:spcAft>
                <a:spcPts val="600"/>
              </a:spcAft>
            </a:pPr>
            <a:endParaRPr lang="en-US" sz="1400" b="1" dirty="0">
              <a:latin typeface="+mj-lt"/>
              <a:hlinkClick r:id="rId3"/>
            </a:endParaRPr>
          </a:p>
          <a:p>
            <a:pPr>
              <a:spcAft>
                <a:spcPts val="600"/>
              </a:spcAft>
            </a:pPr>
            <a:r>
              <a:rPr lang="en-US" sz="1400" b="1" dirty="0">
                <a:latin typeface="+mj-lt"/>
                <a:hlinkClick r:id="rId15">
                  <a:extLst>
                    <a:ext uri="{A12FA001-AC4F-418D-AE19-62706E023703}">
                      <ahyp:hlinkClr xmlns:ahyp="http://schemas.microsoft.com/office/drawing/2018/hyperlinkcolor" val="tx"/>
                    </a:ext>
                  </a:extLst>
                </a:hlinkClick>
              </a:rPr>
              <a:t>ERGO- The impact of Covid-19 on Roma communities in the European Union</a:t>
            </a:r>
            <a:endParaRPr lang="en-US" sz="1400" b="1" dirty="0">
              <a:latin typeface="+mj-lt"/>
              <a:hlinkClick r:id="rId3">
                <a:extLst>
                  <a:ext uri="{A12FA001-AC4F-418D-AE19-62706E023703}">
                    <ahyp:hlinkClr xmlns:ahyp="http://schemas.microsoft.com/office/drawing/2018/hyperlinkcolor" val="tx"/>
                  </a:ext>
                </a:extLst>
              </a:hlinkClick>
            </a:endParaRPr>
          </a:p>
          <a:p>
            <a:pPr indent="-228600">
              <a:lnSpc>
                <a:spcPct val="90000"/>
              </a:lnSpc>
              <a:spcAft>
                <a:spcPts val="600"/>
              </a:spcAft>
              <a:buFont typeface="Arial" panose="020B0604020202020204" pitchFamily="34" charset="0"/>
              <a:buChar char="•"/>
            </a:pPr>
            <a:endParaRPr lang="en-US" sz="1400" dirty="0"/>
          </a:p>
        </p:txBody>
      </p:sp>
      <p:sp>
        <p:nvSpPr>
          <p:cNvPr id="12" name="Rectangle 11">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Isosceles Triangle 15">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Rectangle 17">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228020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78BA5F19-D5E1-4ECC-BEC2-DF7AEDFD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BB4D578A-F2C4-4EA9-A811-B48E66D636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940492"/>
            <a:ext cx="12192000" cy="1924333"/>
          </a:xfrm>
          <a:custGeom>
            <a:avLst/>
            <a:gdLst>
              <a:gd name="connsiteX0" fmla="*/ 6189199 w 12192000"/>
              <a:gd name="connsiteY0" fmla="*/ 588 h 1924333"/>
              <a:gd name="connsiteX1" fmla="*/ 6207079 w 12192000"/>
              <a:gd name="connsiteY1" fmla="*/ 2850 h 1924333"/>
              <a:gd name="connsiteX2" fmla="*/ 6285610 w 12192000"/>
              <a:gd name="connsiteY2" fmla="*/ 18131 h 1924333"/>
              <a:gd name="connsiteX3" fmla="*/ 6378008 w 12192000"/>
              <a:gd name="connsiteY3" fmla="*/ 24625 h 1924333"/>
              <a:gd name="connsiteX4" fmla="*/ 6466340 w 12192000"/>
              <a:gd name="connsiteY4" fmla="*/ 21366 h 1924333"/>
              <a:gd name="connsiteX5" fmla="*/ 6553334 w 12192000"/>
              <a:gd name="connsiteY5" fmla="*/ 35307 h 1924333"/>
              <a:gd name="connsiteX6" fmla="*/ 6626068 w 12192000"/>
              <a:gd name="connsiteY6" fmla="*/ 58045 h 1924333"/>
              <a:gd name="connsiteX7" fmla="*/ 6692303 w 12192000"/>
              <a:gd name="connsiteY7" fmla="*/ 91487 h 1924333"/>
              <a:gd name="connsiteX8" fmla="*/ 6733670 w 12192000"/>
              <a:gd name="connsiteY8" fmla="*/ 118130 h 1924333"/>
              <a:gd name="connsiteX9" fmla="*/ 6798016 w 12192000"/>
              <a:gd name="connsiteY9" fmla="*/ 112271 h 1924333"/>
              <a:gd name="connsiteX10" fmla="*/ 6801081 w 12192000"/>
              <a:gd name="connsiteY10" fmla="*/ 114963 h 1924333"/>
              <a:gd name="connsiteX11" fmla="*/ 6819351 w 12192000"/>
              <a:gd name="connsiteY11" fmla="*/ 128825 h 1924333"/>
              <a:gd name="connsiteX12" fmla="*/ 6852732 w 12192000"/>
              <a:gd name="connsiteY12" fmla="*/ 123321 h 1924333"/>
              <a:gd name="connsiteX13" fmla="*/ 6865247 w 12192000"/>
              <a:gd name="connsiteY13" fmla="*/ 128836 h 1924333"/>
              <a:gd name="connsiteX14" fmla="*/ 6905517 w 12192000"/>
              <a:gd name="connsiteY14" fmla="*/ 129265 h 1924333"/>
              <a:gd name="connsiteX15" fmla="*/ 6950286 w 12192000"/>
              <a:gd name="connsiteY15" fmla="*/ 150104 h 1924333"/>
              <a:gd name="connsiteX16" fmla="*/ 7003442 w 12192000"/>
              <a:gd name="connsiteY16" fmla="*/ 136136 h 1924333"/>
              <a:gd name="connsiteX17" fmla="*/ 7160047 w 12192000"/>
              <a:gd name="connsiteY17" fmla="*/ 166721 h 1924333"/>
              <a:gd name="connsiteX18" fmla="*/ 7325604 w 12192000"/>
              <a:gd name="connsiteY18" fmla="*/ 215867 h 1924333"/>
              <a:gd name="connsiteX19" fmla="*/ 7540522 w 12192000"/>
              <a:gd name="connsiteY19" fmla="*/ 239374 h 1924333"/>
              <a:gd name="connsiteX20" fmla="*/ 7612071 w 12192000"/>
              <a:gd name="connsiteY20" fmla="*/ 229553 h 1924333"/>
              <a:gd name="connsiteX21" fmla="*/ 7651995 w 12192000"/>
              <a:gd name="connsiteY21" fmla="*/ 244567 h 1924333"/>
              <a:gd name="connsiteX22" fmla="*/ 7725761 w 12192000"/>
              <a:gd name="connsiteY22" fmla="*/ 258638 h 1924333"/>
              <a:gd name="connsiteX23" fmla="*/ 7823038 w 12192000"/>
              <a:gd name="connsiteY23" fmla="*/ 287078 h 1924333"/>
              <a:gd name="connsiteX24" fmla="*/ 7866405 w 12192000"/>
              <a:gd name="connsiteY24" fmla="*/ 287288 h 1924333"/>
              <a:gd name="connsiteX25" fmla="*/ 7875021 w 12192000"/>
              <a:gd name="connsiteY25" fmla="*/ 288224 h 1924333"/>
              <a:gd name="connsiteX26" fmla="*/ 7875146 w 12192000"/>
              <a:gd name="connsiteY26" fmla="*/ 288614 h 1924333"/>
              <a:gd name="connsiteX27" fmla="*/ 7907443 w 12192000"/>
              <a:gd name="connsiteY27" fmla="*/ 291752 h 1924333"/>
              <a:gd name="connsiteX28" fmla="*/ 7912892 w 12192000"/>
              <a:gd name="connsiteY28" fmla="*/ 294833 h 1924333"/>
              <a:gd name="connsiteX29" fmla="*/ 7946345 w 12192000"/>
              <a:gd name="connsiteY29" fmla="*/ 319359 h 1924333"/>
              <a:gd name="connsiteX30" fmla="*/ 8021238 w 12192000"/>
              <a:gd name="connsiteY30" fmla="*/ 315159 h 1924333"/>
              <a:gd name="connsiteX31" fmla="*/ 8094697 w 12192000"/>
              <a:gd name="connsiteY31" fmla="*/ 351819 h 1924333"/>
              <a:gd name="connsiteX32" fmla="*/ 8155208 w 12192000"/>
              <a:gd name="connsiteY32" fmla="*/ 371168 h 1924333"/>
              <a:gd name="connsiteX33" fmla="*/ 8248472 w 12192000"/>
              <a:gd name="connsiteY33" fmla="*/ 400489 h 1924333"/>
              <a:gd name="connsiteX34" fmla="*/ 8300068 w 12192000"/>
              <a:gd name="connsiteY34" fmla="*/ 405531 h 1924333"/>
              <a:gd name="connsiteX35" fmla="*/ 8356293 w 12192000"/>
              <a:gd name="connsiteY35" fmla="*/ 403328 h 1924333"/>
              <a:gd name="connsiteX36" fmla="*/ 8475838 w 12192000"/>
              <a:gd name="connsiteY36" fmla="*/ 435524 h 1924333"/>
              <a:gd name="connsiteX37" fmla="*/ 8575216 w 12192000"/>
              <a:gd name="connsiteY37" fmla="*/ 450198 h 1924333"/>
              <a:gd name="connsiteX38" fmla="*/ 8588650 w 12192000"/>
              <a:gd name="connsiteY38" fmla="*/ 447070 h 1924333"/>
              <a:gd name="connsiteX39" fmla="*/ 8612184 w 12192000"/>
              <a:gd name="connsiteY39" fmla="*/ 439577 h 1924333"/>
              <a:gd name="connsiteX40" fmla="*/ 8630713 w 12192000"/>
              <a:gd name="connsiteY40" fmla="*/ 433015 h 1924333"/>
              <a:gd name="connsiteX41" fmla="*/ 8704240 w 12192000"/>
              <a:gd name="connsiteY41" fmla="*/ 422865 h 1924333"/>
              <a:gd name="connsiteX42" fmla="*/ 8829513 w 12192000"/>
              <a:gd name="connsiteY42" fmla="*/ 429389 h 1924333"/>
              <a:gd name="connsiteX43" fmla="*/ 9083651 w 12192000"/>
              <a:gd name="connsiteY43" fmla="*/ 390744 h 1924333"/>
              <a:gd name="connsiteX44" fmla="*/ 9371402 w 12192000"/>
              <a:gd name="connsiteY44" fmla="*/ 371809 h 1924333"/>
              <a:gd name="connsiteX45" fmla="*/ 9429586 w 12192000"/>
              <a:gd name="connsiteY45" fmla="*/ 369213 h 1924333"/>
              <a:gd name="connsiteX46" fmla="*/ 9489757 w 12192000"/>
              <a:gd name="connsiteY46" fmla="*/ 377814 h 1924333"/>
              <a:gd name="connsiteX47" fmla="*/ 9516954 w 12192000"/>
              <a:gd name="connsiteY47" fmla="*/ 376991 h 1924333"/>
              <a:gd name="connsiteX48" fmla="*/ 9645588 w 12192000"/>
              <a:gd name="connsiteY48" fmla="*/ 363590 h 1924333"/>
              <a:gd name="connsiteX49" fmla="*/ 9722896 w 12192000"/>
              <a:gd name="connsiteY49" fmla="*/ 360983 h 1924333"/>
              <a:gd name="connsiteX50" fmla="*/ 9752803 w 12192000"/>
              <a:gd name="connsiteY50" fmla="*/ 368492 h 1924333"/>
              <a:gd name="connsiteX51" fmla="*/ 9890305 w 12192000"/>
              <a:gd name="connsiteY51" fmla="*/ 380736 h 1924333"/>
              <a:gd name="connsiteX52" fmla="*/ 9939767 w 12192000"/>
              <a:gd name="connsiteY52" fmla="*/ 377776 h 1924333"/>
              <a:gd name="connsiteX53" fmla="*/ 9944355 w 12192000"/>
              <a:gd name="connsiteY53" fmla="*/ 377352 h 1924333"/>
              <a:gd name="connsiteX54" fmla="*/ 9953719 w 12192000"/>
              <a:gd name="connsiteY54" fmla="*/ 375642 h 1924333"/>
              <a:gd name="connsiteX55" fmla="*/ 9955809 w 12192000"/>
              <a:gd name="connsiteY55" fmla="*/ 376294 h 1924333"/>
              <a:gd name="connsiteX56" fmla="*/ 10032710 w 12192000"/>
              <a:gd name="connsiteY56" fmla="*/ 394940 h 1924333"/>
              <a:gd name="connsiteX57" fmla="*/ 10049925 w 12192000"/>
              <a:gd name="connsiteY57" fmla="*/ 404971 h 1924333"/>
              <a:gd name="connsiteX58" fmla="*/ 10112671 w 12192000"/>
              <a:gd name="connsiteY58" fmla="*/ 414549 h 1924333"/>
              <a:gd name="connsiteX59" fmla="*/ 10170853 w 12192000"/>
              <a:gd name="connsiteY59" fmla="*/ 435168 h 1924333"/>
              <a:gd name="connsiteX60" fmla="*/ 10290184 w 12192000"/>
              <a:gd name="connsiteY60" fmla="*/ 448123 h 1924333"/>
              <a:gd name="connsiteX61" fmla="*/ 10320158 w 12192000"/>
              <a:gd name="connsiteY61" fmla="*/ 458352 h 1924333"/>
              <a:gd name="connsiteX62" fmla="*/ 10321815 w 12192000"/>
              <a:gd name="connsiteY62" fmla="*/ 463087 h 1924333"/>
              <a:gd name="connsiteX63" fmla="*/ 10373742 w 12192000"/>
              <a:gd name="connsiteY63" fmla="*/ 464538 h 1924333"/>
              <a:gd name="connsiteX64" fmla="*/ 10428532 w 12192000"/>
              <a:gd name="connsiteY64" fmla="*/ 492504 h 1924333"/>
              <a:gd name="connsiteX65" fmla="*/ 10466490 w 12192000"/>
              <a:gd name="connsiteY65" fmla="*/ 517759 h 1924333"/>
              <a:gd name="connsiteX66" fmla="*/ 10466675 w 12192000"/>
              <a:gd name="connsiteY66" fmla="*/ 522076 h 1924333"/>
              <a:gd name="connsiteX67" fmla="*/ 10470309 w 12192000"/>
              <a:gd name="connsiteY67" fmla="*/ 522792 h 1924333"/>
              <a:gd name="connsiteX68" fmla="*/ 10474138 w 12192000"/>
              <a:gd name="connsiteY68" fmla="*/ 519761 h 1924333"/>
              <a:gd name="connsiteX69" fmla="*/ 10501100 w 12192000"/>
              <a:gd name="connsiteY69" fmla="*/ 528263 h 1924333"/>
              <a:gd name="connsiteX70" fmla="*/ 10502395 w 12192000"/>
              <a:gd name="connsiteY70" fmla="*/ 536393 h 1924333"/>
              <a:gd name="connsiteX71" fmla="*/ 10689496 w 12192000"/>
              <a:gd name="connsiteY71" fmla="*/ 560233 h 1924333"/>
              <a:gd name="connsiteX72" fmla="*/ 10788736 w 12192000"/>
              <a:gd name="connsiteY72" fmla="*/ 613188 h 1924333"/>
              <a:gd name="connsiteX73" fmla="*/ 10819747 w 12192000"/>
              <a:gd name="connsiteY73" fmla="*/ 621351 h 1924333"/>
              <a:gd name="connsiteX74" fmla="*/ 10864632 w 12192000"/>
              <a:gd name="connsiteY74" fmla="*/ 644858 h 1924333"/>
              <a:gd name="connsiteX75" fmla="*/ 10929407 w 12192000"/>
              <a:gd name="connsiteY75" fmla="*/ 652945 h 1924333"/>
              <a:gd name="connsiteX76" fmla="*/ 10979412 w 12192000"/>
              <a:gd name="connsiteY76" fmla="*/ 654217 h 1924333"/>
              <a:gd name="connsiteX77" fmla="*/ 11006959 w 12192000"/>
              <a:gd name="connsiteY77" fmla="*/ 657017 h 1924333"/>
              <a:gd name="connsiteX78" fmla="*/ 11077038 w 12192000"/>
              <a:gd name="connsiteY78" fmla="*/ 668487 h 1924333"/>
              <a:gd name="connsiteX79" fmla="*/ 11157850 w 12192000"/>
              <a:gd name="connsiteY79" fmla="*/ 693164 h 1924333"/>
              <a:gd name="connsiteX80" fmla="*/ 11175276 w 12192000"/>
              <a:gd name="connsiteY80" fmla="*/ 697243 h 1924333"/>
              <a:gd name="connsiteX81" fmla="*/ 11191131 w 12192000"/>
              <a:gd name="connsiteY81" fmla="*/ 696085 h 1924333"/>
              <a:gd name="connsiteX82" fmla="*/ 11195573 w 12192000"/>
              <a:gd name="connsiteY82" fmla="*/ 691751 h 1924333"/>
              <a:gd name="connsiteX83" fmla="*/ 11205299 w 12192000"/>
              <a:gd name="connsiteY83" fmla="*/ 693247 h 1924333"/>
              <a:gd name="connsiteX84" fmla="*/ 11223770 w 12192000"/>
              <a:gd name="connsiteY84" fmla="*/ 690335 h 1924333"/>
              <a:gd name="connsiteX85" fmla="*/ 11292119 w 12192000"/>
              <a:gd name="connsiteY85" fmla="*/ 713311 h 1924333"/>
              <a:gd name="connsiteX86" fmla="*/ 11435379 w 12192000"/>
              <a:gd name="connsiteY86" fmla="*/ 758519 h 1924333"/>
              <a:gd name="connsiteX87" fmla="*/ 11604406 w 12192000"/>
              <a:gd name="connsiteY87" fmla="*/ 810476 h 1924333"/>
              <a:gd name="connsiteX88" fmla="*/ 11652155 w 12192000"/>
              <a:gd name="connsiteY88" fmla="*/ 825109 h 1924333"/>
              <a:gd name="connsiteX89" fmla="*/ 11654192 w 12192000"/>
              <a:gd name="connsiteY89" fmla="*/ 827301 h 1924333"/>
              <a:gd name="connsiteX90" fmla="*/ 11676599 w 12192000"/>
              <a:gd name="connsiteY90" fmla="*/ 846628 h 1924333"/>
              <a:gd name="connsiteX91" fmla="*/ 11775168 w 12192000"/>
              <a:gd name="connsiteY91" fmla="*/ 890664 h 1924333"/>
              <a:gd name="connsiteX92" fmla="*/ 11826341 w 12192000"/>
              <a:gd name="connsiteY92" fmla="*/ 877558 h 1924333"/>
              <a:gd name="connsiteX93" fmla="*/ 11879068 w 12192000"/>
              <a:gd name="connsiteY93" fmla="*/ 874038 h 1924333"/>
              <a:gd name="connsiteX94" fmla="*/ 11889563 w 12192000"/>
              <a:gd name="connsiteY94" fmla="*/ 878619 h 1924333"/>
              <a:gd name="connsiteX95" fmla="*/ 12016613 w 12192000"/>
              <a:gd name="connsiteY95" fmla="*/ 886111 h 1924333"/>
              <a:gd name="connsiteX96" fmla="*/ 12108292 w 12192000"/>
              <a:gd name="connsiteY96" fmla="*/ 868500 h 1924333"/>
              <a:gd name="connsiteX97" fmla="*/ 12182910 w 12192000"/>
              <a:gd name="connsiteY97" fmla="*/ 882003 h 1924333"/>
              <a:gd name="connsiteX98" fmla="*/ 12192000 w 12192000"/>
              <a:gd name="connsiteY98" fmla="*/ 884778 h 1924333"/>
              <a:gd name="connsiteX99" fmla="*/ 12192000 w 12192000"/>
              <a:gd name="connsiteY99" fmla="*/ 1610315 h 1924333"/>
              <a:gd name="connsiteX100" fmla="*/ 12191998 w 12192000"/>
              <a:gd name="connsiteY100" fmla="*/ 1610315 h 1924333"/>
              <a:gd name="connsiteX101" fmla="*/ 12191998 w 12192000"/>
              <a:gd name="connsiteY101" fmla="*/ 1924333 h 1924333"/>
              <a:gd name="connsiteX102" fmla="*/ 0 w 12192000"/>
              <a:gd name="connsiteY102" fmla="*/ 1924333 h 1924333"/>
              <a:gd name="connsiteX103" fmla="*/ 0 w 12192000"/>
              <a:gd name="connsiteY103" fmla="*/ 505159 h 1924333"/>
              <a:gd name="connsiteX104" fmla="*/ 5722 w 12192000"/>
              <a:gd name="connsiteY104" fmla="*/ 508889 h 1924333"/>
              <a:gd name="connsiteX105" fmla="*/ 38476 w 12192000"/>
              <a:gd name="connsiteY105" fmla="*/ 524137 h 1924333"/>
              <a:gd name="connsiteX106" fmla="*/ 192883 w 12192000"/>
              <a:gd name="connsiteY106" fmla="*/ 545272 h 1924333"/>
              <a:gd name="connsiteX107" fmla="*/ 343710 w 12192000"/>
              <a:gd name="connsiteY107" fmla="*/ 565029 h 1924333"/>
              <a:gd name="connsiteX108" fmla="*/ 471066 w 12192000"/>
              <a:gd name="connsiteY108" fmla="*/ 549837 h 1924333"/>
              <a:gd name="connsiteX109" fmla="*/ 617333 w 12192000"/>
              <a:gd name="connsiteY109" fmla="*/ 526428 h 1924333"/>
              <a:gd name="connsiteX110" fmla="*/ 725203 w 12192000"/>
              <a:gd name="connsiteY110" fmla="*/ 523793 h 1924333"/>
              <a:gd name="connsiteX111" fmla="*/ 788494 w 12192000"/>
              <a:gd name="connsiteY111" fmla="*/ 505799 h 1924333"/>
              <a:gd name="connsiteX112" fmla="*/ 885977 w 12192000"/>
              <a:gd name="connsiteY112" fmla="*/ 526585 h 1924333"/>
              <a:gd name="connsiteX113" fmla="*/ 932142 w 12192000"/>
              <a:gd name="connsiteY113" fmla="*/ 528005 h 1924333"/>
              <a:gd name="connsiteX114" fmla="*/ 1090404 w 12192000"/>
              <a:gd name="connsiteY114" fmla="*/ 498299 h 1924333"/>
              <a:gd name="connsiteX115" fmla="*/ 1188628 w 12192000"/>
              <a:gd name="connsiteY115" fmla="*/ 483151 h 1924333"/>
              <a:gd name="connsiteX116" fmla="*/ 1316247 w 12192000"/>
              <a:gd name="connsiteY116" fmla="*/ 425979 h 1924333"/>
              <a:gd name="connsiteX117" fmla="*/ 1357712 w 12192000"/>
              <a:gd name="connsiteY117" fmla="*/ 416549 h 1924333"/>
              <a:gd name="connsiteX118" fmla="*/ 1425921 w 12192000"/>
              <a:gd name="connsiteY118" fmla="*/ 413953 h 1924333"/>
              <a:gd name="connsiteX119" fmla="*/ 1503817 w 12192000"/>
              <a:gd name="connsiteY119" fmla="*/ 380457 h 1924333"/>
              <a:gd name="connsiteX120" fmla="*/ 1639196 w 12192000"/>
              <a:gd name="connsiteY120" fmla="*/ 372785 h 1924333"/>
              <a:gd name="connsiteX121" fmla="*/ 1705606 w 12192000"/>
              <a:gd name="connsiteY121" fmla="*/ 359023 h 1924333"/>
              <a:gd name="connsiteX122" fmla="*/ 1813011 w 12192000"/>
              <a:gd name="connsiteY122" fmla="*/ 331023 h 1924333"/>
              <a:gd name="connsiteX123" fmla="*/ 1831380 w 12192000"/>
              <a:gd name="connsiteY123" fmla="*/ 341307 h 1924333"/>
              <a:gd name="connsiteX124" fmla="*/ 1858612 w 12192000"/>
              <a:gd name="connsiteY124" fmla="*/ 326777 h 1924333"/>
              <a:gd name="connsiteX125" fmla="*/ 1880661 w 12192000"/>
              <a:gd name="connsiteY125" fmla="*/ 335987 h 1924333"/>
              <a:gd name="connsiteX126" fmla="*/ 1941495 w 12192000"/>
              <a:gd name="connsiteY126" fmla="*/ 310792 h 1924333"/>
              <a:gd name="connsiteX127" fmla="*/ 1995402 w 12192000"/>
              <a:gd name="connsiteY127" fmla="*/ 305480 h 1924333"/>
              <a:gd name="connsiteX128" fmla="*/ 2223864 w 12192000"/>
              <a:gd name="connsiteY128" fmla="*/ 266118 h 1924333"/>
              <a:gd name="connsiteX129" fmla="*/ 2418043 w 12192000"/>
              <a:gd name="connsiteY129" fmla="*/ 215314 h 1924333"/>
              <a:gd name="connsiteX130" fmla="*/ 2558461 w 12192000"/>
              <a:gd name="connsiteY130" fmla="*/ 168193 h 1924333"/>
              <a:gd name="connsiteX131" fmla="*/ 2595535 w 12192000"/>
              <a:gd name="connsiteY131" fmla="*/ 158548 h 1924333"/>
              <a:gd name="connsiteX132" fmla="*/ 2626942 w 12192000"/>
              <a:gd name="connsiteY132" fmla="*/ 130400 h 1924333"/>
              <a:gd name="connsiteX133" fmla="*/ 2632225 w 12192000"/>
              <a:gd name="connsiteY133" fmla="*/ 130446 h 1924333"/>
              <a:gd name="connsiteX134" fmla="*/ 2696856 w 12192000"/>
              <a:gd name="connsiteY134" fmla="*/ 128498 h 1924333"/>
              <a:gd name="connsiteX135" fmla="*/ 2759767 w 12192000"/>
              <a:gd name="connsiteY135" fmla="*/ 127784 h 1924333"/>
              <a:gd name="connsiteX136" fmla="*/ 2792685 w 12192000"/>
              <a:gd name="connsiteY136" fmla="*/ 115710 h 1924333"/>
              <a:gd name="connsiteX137" fmla="*/ 2799767 w 12192000"/>
              <a:gd name="connsiteY137" fmla="*/ 113754 h 1924333"/>
              <a:gd name="connsiteX138" fmla="*/ 2829799 w 12192000"/>
              <a:gd name="connsiteY138" fmla="*/ 120042 h 1924333"/>
              <a:gd name="connsiteX139" fmla="*/ 2890704 w 12192000"/>
              <a:gd name="connsiteY139" fmla="*/ 121493 h 1924333"/>
              <a:gd name="connsiteX140" fmla="*/ 3042646 w 12192000"/>
              <a:gd name="connsiteY140" fmla="*/ 112273 h 1924333"/>
              <a:gd name="connsiteX141" fmla="*/ 3146630 w 12192000"/>
              <a:gd name="connsiteY141" fmla="*/ 100898 h 1924333"/>
              <a:gd name="connsiteX142" fmla="*/ 3233163 w 12192000"/>
              <a:gd name="connsiteY142" fmla="*/ 120200 h 1924333"/>
              <a:gd name="connsiteX143" fmla="*/ 3372699 w 12192000"/>
              <a:gd name="connsiteY143" fmla="*/ 129394 h 1924333"/>
              <a:gd name="connsiteX144" fmla="*/ 3394352 w 12192000"/>
              <a:gd name="connsiteY144" fmla="*/ 131671 h 1924333"/>
              <a:gd name="connsiteX145" fmla="*/ 3448218 w 12192000"/>
              <a:gd name="connsiteY145" fmla="*/ 118229 h 1924333"/>
              <a:gd name="connsiteX146" fmla="*/ 3505047 w 12192000"/>
              <a:gd name="connsiteY146" fmla="*/ 115412 h 1924333"/>
              <a:gd name="connsiteX147" fmla="*/ 3521767 w 12192000"/>
              <a:gd name="connsiteY147" fmla="*/ 111071 h 1924333"/>
              <a:gd name="connsiteX148" fmla="*/ 3585137 w 12192000"/>
              <a:gd name="connsiteY148" fmla="*/ 114371 h 1924333"/>
              <a:gd name="connsiteX149" fmla="*/ 3690293 w 12192000"/>
              <a:gd name="connsiteY149" fmla="*/ 98301 h 1924333"/>
              <a:gd name="connsiteX150" fmla="*/ 3867818 w 12192000"/>
              <a:gd name="connsiteY150" fmla="*/ 88985 h 1924333"/>
              <a:gd name="connsiteX151" fmla="*/ 4091337 w 12192000"/>
              <a:gd name="connsiteY151" fmla="*/ 70813 h 1924333"/>
              <a:gd name="connsiteX152" fmla="*/ 4246332 w 12192000"/>
              <a:gd name="connsiteY152" fmla="*/ 41697 h 1924333"/>
              <a:gd name="connsiteX153" fmla="*/ 4266975 w 12192000"/>
              <a:gd name="connsiteY153" fmla="*/ 46592 h 1924333"/>
              <a:gd name="connsiteX154" fmla="*/ 4270566 w 12192000"/>
              <a:gd name="connsiteY154" fmla="*/ 47620 h 1924333"/>
              <a:gd name="connsiteX155" fmla="*/ 4288964 w 12192000"/>
              <a:gd name="connsiteY155" fmla="*/ 52766 h 1924333"/>
              <a:gd name="connsiteX156" fmla="*/ 4365137 w 12192000"/>
              <a:gd name="connsiteY156" fmla="*/ 51783 h 1924333"/>
              <a:gd name="connsiteX157" fmla="*/ 4430546 w 12192000"/>
              <a:gd name="connsiteY157" fmla="*/ 44555 h 1924333"/>
              <a:gd name="connsiteX158" fmla="*/ 4444136 w 12192000"/>
              <a:gd name="connsiteY158" fmla="*/ 39567 h 1924333"/>
              <a:gd name="connsiteX159" fmla="*/ 4534039 w 12192000"/>
              <a:gd name="connsiteY159" fmla="*/ 31604 h 1924333"/>
              <a:gd name="connsiteX160" fmla="*/ 4560448 w 12192000"/>
              <a:gd name="connsiteY160" fmla="*/ 25231 h 1924333"/>
              <a:gd name="connsiteX161" fmla="*/ 4568006 w 12192000"/>
              <a:gd name="connsiteY161" fmla="*/ 25970 h 1924333"/>
              <a:gd name="connsiteX162" fmla="*/ 4595497 w 12192000"/>
              <a:gd name="connsiteY162" fmla="*/ 22958 h 1924333"/>
              <a:gd name="connsiteX163" fmla="*/ 4608623 w 12192000"/>
              <a:gd name="connsiteY163" fmla="*/ 18108 h 1924333"/>
              <a:gd name="connsiteX164" fmla="*/ 4623942 w 12192000"/>
              <a:gd name="connsiteY164" fmla="*/ 22251 h 1924333"/>
              <a:gd name="connsiteX165" fmla="*/ 4664336 w 12192000"/>
              <a:gd name="connsiteY165" fmla="*/ 23306 h 1924333"/>
              <a:gd name="connsiteX166" fmla="*/ 4677385 w 12192000"/>
              <a:gd name="connsiteY166" fmla="*/ 18246 h 1924333"/>
              <a:gd name="connsiteX167" fmla="*/ 4698143 w 12192000"/>
              <a:gd name="connsiteY167" fmla="*/ 18036 h 1924333"/>
              <a:gd name="connsiteX168" fmla="*/ 4750609 w 12192000"/>
              <a:gd name="connsiteY168" fmla="*/ 23611 h 1924333"/>
              <a:gd name="connsiteX169" fmla="*/ 4784658 w 12192000"/>
              <a:gd name="connsiteY169" fmla="*/ 25057 h 1924333"/>
              <a:gd name="connsiteX170" fmla="*/ 4847558 w 12192000"/>
              <a:gd name="connsiteY170" fmla="*/ 38726 h 1924333"/>
              <a:gd name="connsiteX171" fmla="*/ 4909134 w 12192000"/>
              <a:gd name="connsiteY171" fmla="*/ 50659 h 1924333"/>
              <a:gd name="connsiteX172" fmla="*/ 5099219 w 12192000"/>
              <a:gd name="connsiteY172" fmla="*/ 55050 h 1924333"/>
              <a:gd name="connsiteX173" fmla="*/ 5184992 w 12192000"/>
              <a:gd name="connsiteY173" fmla="*/ 67596 h 1924333"/>
              <a:gd name="connsiteX174" fmla="*/ 5229637 w 12192000"/>
              <a:gd name="connsiteY174" fmla="*/ 67789 h 1924333"/>
              <a:gd name="connsiteX175" fmla="*/ 5389346 w 12192000"/>
              <a:gd name="connsiteY175" fmla="*/ 80211 h 1924333"/>
              <a:gd name="connsiteX176" fmla="*/ 5494414 w 12192000"/>
              <a:gd name="connsiteY176" fmla="*/ 75926 h 1924333"/>
              <a:gd name="connsiteX177" fmla="*/ 5528443 w 12192000"/>
              <a:gd name="connsiteY177" fmla="*/ 77206 h 1924333"/>
              <a:gd name="connsiteX178" fmla="*/ 5684939 w 12192000"/>
              <a:gd name="connsiteY178" fmla="*/ 50269 h 1924333"/>
              <a:gd name="connsiteX179" fmla="*/ 5765146 w 12192000"/>
              <a:gd name="connsiteY179" fmla="*/ 50414 h 1924333"/>
              <a:gd name="connsiteX180" fmla="*/ 5848655 w 12192000"/>
              <a:gd name="connsiteY180" fmla="*/ 35257 h 1924333"/>
              <a:gd name="connsiteX181" fmla="*/ 5930656 w 12192000"/>
              <a:gd name="connsiteY181" fmla="*/ 30131 h 1924333"/>
              <a:gd name="connsiteX182" fmla="*/ 6124150 w 12192000"/>
              <a:gd name="connsiteY182" fmla="*/ 31679 h 1924333"/>
              <a:gd name="connsiteX183" fmla="*/ 6189199 w 12192000"/>
              <a:gd name="connsiteY183" fmla="*/ 588 h 1924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2192000" h="1924333">
                <a:moveTo>
                  <a:pt x="6189199" y="588"/>
                </a:moveTo>
                <a:cubicBezTo>
                  <a:pt x="6196356" y="-574"/>
                  <a:pt x="6202609" y="-108"/>
                  <a:pt x="6207079" y="2850"/>
                </a:cubicBezTo>
                <a:cubicBezTo>
                  <a:pt x="6222026" y="2749"/>
                  <a:pt x="6273489" y="3767"/>
                  <a:pt x="6285610" y="18131"/>
                </a:cubicBezTo>
                <a:cubicBezTo>
                  <a:pt x="6307255" y="18685"/>
                  <a:pt x="6357141" y="23793"/>
                  <a:pt x="6378008" y="24625"/>
                </a:cubicBezTo>
                <a:cubicBezTo>
                  <a:pt x="6409946" y="30645"/>
                  <a:pt x="6438307" y="10375"/>
                  <a:pt x="6466340" y="21366"/>
                </a:cubicBezTo>
                <a:cubicBezTo>
                  <a:pt x="6488276" y="31229"/>
                  <a:pt x="6529854" y="28110"/>
                  <a:pt x="6553334" y="35307"/>
                </a:cubicBezTo>
                <a:cubicBezTo>
                  <a:pt x="6561737" y="48059"/>
                  <a:pt x="6609188" y="62087"/>
                  <a:pt x="6626068" y="58045"/>
                </a:cubicBezTo>
                <a:cubicBezTo>
                  <a:pt x="6660952" y="66570"/>
                  <a:pt x="6666277" y="84716"/>
                  <a:pt x="6692303" y="91487"/>
                </a:cubicBezTo>
                <a:lnTo>
                  <a:pt x="6733670" y="118130"/>
                </a:lnTo>
                <a:lnTo>
                  <a:pt x="6798016" y="112271"/>
                </a:lnTo>
                <a:lnTo>
                  <a:pt x="6801081" y="114963"/>
                </a:lnTo>
                <a:cubicBezTo>
                  <a:pt x="6806919" y="120140"/>
                  <a:pt x="6812832" y="125016"/>
                  <a:pt x="6819351" y="128825"/>
                </a:cubicBezTo>
                <a:cubicBezTo>
                  <a:pt x="6825742" y="109997"/>
                  <a:pt x="6840132" y="116541"/>
                  <a:pt x="6852732" y="123321"/>
                </a:cubicBezTo>
                <a:lnTo>
                  <a:pt x="6865247" y="128836"/>
                </a:lnTo>
                <a:lnTo>
                  <a:pt x="6905517" y="129265"/>
                </a:lnTo>
                <a:cubicBezTo>
                  <a:pt x="6934052" y="140042"/>
                  <a:pt x="6939773" y="141556"/>
                  <a:pt x="6950286" y="150104"/>
                </a:cubicBezTo>
                <a:lnTo>
                  <a:pt x="7003442" y="136136"/>
                </a:lnTo>
                <a:lnTo>
                  <a:pt x="7160047" y="166721"/>
                </a:lnTo>
                <a:cubicBezTo>
                  <a:pt x="7207281" y="179911"/>
                  <a:pt x="7280644" y="210197"/>
                  <a:pt x="7325604" y="215867"/>
                </a:cubicBezTo>
                <a:cubicBezTo>
                  <a:pt x="7460113" y="233904"/>
                  <a:pt x="7393081" y="242880"/>
                  <a:pt x="7540522" y="239374"/>
                </a:cubicBezTo>
                <a:cubicBezTo>
                  <a:pt x="7545714" y="234872"/>
                  <a:pt x="7605972" y="231727"/>
                  <a:pt x="7612071" y="229553"/>
                </a:cubicBezTo>
                <a:lnTo>
                  <a:pt x="7651995" y="244567"/>
                </a:lnTo>
                <a:lnTo>
                  <a:pt x="7725761" y="258638"/>
                </a:lnTo>
                <a:lnTo>
                  <a:pt x="7823038" y="287078"/>
                </a:lnTo>
                <a:cubicBezTo>
                  <a:pt x="7837080" y="286482"/>
                  <a:pt x="7851647" y="286498"/>
                  <a:pt x="7866405" y="287288"/>
                </a:cubicBezTo>
                <a:lnTo>
                  <a:pt x="7875021" y="288224"/>
                </a:lnTo>
                <a:cubicBezTo>
                  <a:pt x="7875062" y="288354"/>
                  <a:pt x="7875105" y="288483"/>
                  <a:pt x="7875146" y="288614"/>
                </a:cubicBezTo>
                <a:cubicBezTo>
                  <a:pt x="7880550" y="289202"/>
                  <a:pt x="7901153" y="290716"/>
                  <a:pt x="7907443" y="291752"/>
                </a:cubicBezTo>
                <a:lnTo>
                  <a:pt x="7912892" y="294833"/>
                </a:lnTo>
                <a:lnTo>
                  <a:pt x="7946345" y="319359"/>
                </a:lnTo>
                <a:cubicBezTo>
                  <a:pt x="7958657" y="312776"/>
                  <a:pt x="7996513" y="309749"/>
                  <a:pt x="8021238" y="315159"/>
                </a:cubicBezTo>
                <a:cubicBezTo>
                  <a:pt x="8045964" y="320570"/>
                  <a:pt x="8058169" y="340462"/>
                  <a:pt x="8094697" y="351819"/>
                </a:cubicBezTo>
                <a:cubicBezTo>
                  <a:pt x="8129587" y="361154"/>
                  <a:pt x="8116181" y="360544"/>
                  <a:pt x="8155208" y="371168"/>
                </a:cubicBezTo>
                <a:cubicBezTo>
                  <a:pt x="8196217" y="383300"/>
                  <a:pt x="8205468" y="391801"/>
                  <a:pt x="8248472" y="400489"/>
                </a:cubicBezTo>
                <a:cubicBezTo>
                  <a:pt x="8283932" y="419791"/>
                  <a:pt x="8278617" y="392031"/>
                  <a:pt x="8300068" y="405531"/>
                </a:cubicBezTo>
                <a:lnTo>
                  <a:pt x="8356293" y="403328"/>
                </a:lnTo>
                <a:cubicBezTo>
                  <a:pt x="8377247" y="404463"/>
                  <a:pt x="8438442" y="433194"/>
                  <a:pt x="8475838" y="435524"/>
                </a:cubicBezTo>
                <a:cubicBezTo>
                  <a:pt x="8510241" y="438037"/>
                  <a:pt x="8545511" y="449840"/>
                  <a:pt x="8575216" y="450198"/>
                </a:cubicBezTo>
                <a:lnTo>
                  <a:pt x="8588650" y="447070"/>
                </a:lnTo>
                <a:lnTo>
                  <a:pt x="8612184" y="439577"/>
                </a:lnTo>
                <a:lnTo>
                  <a:pt x="8630713" y="433015"/>
                </a:lnTo>
                <a:cubicBezTo>
                  <a:pt x="8635870" y="429519"/>
                  <a:pt x="8700685" y="428411"/>
                  <a:pt x="8704240" y="422865"/>
                </a:cubicBezTo>
                <a:cubicBezTo>
                  <a:pt x="8761777" y="429549"/>
                  <a:pt x="8768302" y="427178"/>
                  <a:pt x="8829513" y="429389"/>
                </a:cubicBezTo>
                <a:cubicBezTo>
                  <a:pt x="8922895" y="444672"/>
                  <a:pt x="8924579" y="401507"/>
                  <a:pt x="9083651" y="390744"/>
                </a:cubicBezTo>
                <a:cubicBezTo>
                  <a:pt x="9138403" y="388032"/>
                  <a:pt x="9315003" y="378647"/>
                  <a:pt x="9371402" y="371809"/>
                </a:cubicBezTo>
                <a:cubicBezTo>
                  <a:pt x="9358632" y="337502"/>
                  <a:pt x="9402842" y="379364"/>
                  <a:pt x="9429586" y="369213"/>
                </a:cubicBezTo>
                <a:cubicBezTo>
                  <a:pt x="9449312" y="370213"/>
                  <a:pt x="9473938" y="373270"/>
                  <a:pt x="9489757" y="377814"/>
                </a:cubicBezTo>
                <a:cubicBezTo>
                  <a:pt x="9498164" y="379256"/>
                  <a:pt x="9507139" y="379272"/>
                  <a:pt x="9516954" y="376991"/>
                </a:cubicBezTo>
                <a:cubicBezTo>
                  <a:pt x="9548430" y="354766"/>
                  <a:pt x="9591874" y="370315"/>
                  <a:pt x="9645588" y="363590"/>
                </a:cubicBezTo>
                <a:cubicBezTo>
                  <a:pt x="9660487" y="368814"/>
                  <a:pt x="9710817" y="350550"/>
                  <a:pt x="9722896" y="360983"/>
                </a:cubicBezTo>
                <a:cubicBezTo>
                  <a:pt x="9733918" y="362239"/>
                  <a:pt x="9745201" y="356679"/>
                  <a:pt x="9752803" y="368492"/>
                </a:cubicBezTo>
                <a:cubicBezTo>
                  <a:pt x="9793268" y="374490"/>
                  <a:pt x="9843313" y="380978"/>
                  <a:pt x="9890305" y="380736"/>
                </a:cubicBezTo>
                <a:cubicBezTo>
                  <a:pt x="9912701" y="380083"/>
                  <a:pt x="9926523" y="379037"/>
                  <a:pt x="9939767" y="377776"/>
                </a:cubicBezTo>
                <a:lnTo>
                  <a:pt x="9944355" y="377352"/>
                </a:lnTo>
                <a:lnTo>
                  <a:pt x="9953719" y="375642"/>
                </a:lnTo>
                <a:lnTo>
                  <a:pt x="9955809" y="376294"/>
                </a:lnTo>
                <a:lnTo>
                  <a:pt x="10032710" y="394940"/>
                </a:lnTo>
                <a:lnTo>
                  <a:pt x="10049925" y="404971"/>
                </a:lnTo>
                <a:lnTo>
                  <a:pt x="10112671" y="414549"/>
                </a:lnTo>
                <a:cubicBezTo>
                  <a:pt x="10169643" y="412125"/>
                  <a:pt x="10132220" y="425358"/>
                  <a:pt x="10170853" y="435168"/>
                </a:cubicBezTo>
                <a:cubicBezTo>
                  <a:pt x="10206088" y="442020"/>
                  <a:pt x="10240809" y="454081"/>
                  <a:pt x="10290184" y="448123"/>
                </a:cubicBezTo>
                <a:cubicBezTo>
                  <a:pt x="10301813" y="444919"/>
                  <a:pt x="10315233" y="449499"/>
                  <a:pt x="10320158" y="458352"/>
                </a:cubicBezTo>
                <a:cubicBezTo>
                  <a:pt x="10321006" y="459876"/>
                  <a:pt x="10321565" y="461470"/>
                  <a:pt x="10321815" y="463087"/>
                </a:cubicBezTo>
                <a:cubicBezTo>
                  <a:pt x="10354058" y="457158"/>
                  <a:pt x="10355176" y="470634"/>
                  <a:pt x="10373742" y="464538"/>
                </a:cubicBezTo>
                <a:cubicBezTo>
                  <a:pt x="10403060" y="475292"/>
                  <a:pt x="10411841" y="497597"/>
                  <a:pt x="10428532" y="492504"/>
                </a:cubicBezTo>
                <a:cubicBezTo>
                  <a:pt x="10440561" y="500742"/>
                  <a:pt x="10446267" y="521930"/>
                  <a:pt x="10466490" y="517759"/>
                </a:cubicBezTo>
                <a:cubicBezTo>
                  <a:pt x="10464622" y="519986"/>
                  <a:pt x="10465013" y="521261"/>
                  <a:pt x="10466675" y="522076"/>
                </a:cubicBezTo>
                <a:lnTo>
                  <a:pt x="10470309" y="522792"/>
                </a:lnTo>
                <a:lnTo>
                  <a:pt x="10474138" y="519761"/>
                </a:lnTo>
                <a:cubicBezTo>
                  <a:pt x="10488888" y="509612"/>
                  <a:pt x="10484914" y="524734"/>
                  <a:pt x="10501100" y="528263"/>
                </a:cubicBezTo>
                <a:cubicBezTo>
                  <a:pt x="10508412" y="530705"/>
                  <a:pt x="10505426" y="533743"/>
                  <a:pt x="10502395" y="536393"/>
                </a:cubicBezTo>
                <a:lnTo>
                  <a:pt x="10689496" y="560233"/>
                </a:lnTo>
                <a:cubicBezTo>
                  <a:pt x="10721441" y="573640"/>
                  <a:pt x="10757547" y="582937"/>
                  <a:pt x="10788736" y="613188"/>
                </a:cubicBezTo>
                <a:cubicBezTo>
                  <a:pt x="10794510" y="621641"/>
                  <a:pt x="10807098" y="616073"/>
                  <a:pt x="10819747" y="621351"/>
                </a:cubicBezTo>
                <a:cubicBezTo>
                  <a:pt x="10832398" y="626630"/>
                  <a:pt x="10846356" y="639592"/>
                  <a:pt x="10864632" y="644858"/>
                </a:cubicBezTo>
                <a:cubicBezTo>
                  <a:pt x="10895617" y="652290"/>
                  <a:pt x="10921550" y="640451"/>
                  <a:pt x="10929407" y="652945"/>
                </a:cubicBezTo>
                <a:cubicBezTo>
                  <a:pt x="10945460" y="653176"/>
                  <a:pt x="10968148" y="640553"/>
                  <a:pt x="10979412" y="654217"/>
                </a:cubicBezTo>
                <a:cubicBezTo>
                  <a:pt x="10981679" y="643737"/>
                  <a:pt x="10997287" y="663414"/>
                  <a:pt x="11006959" y="657017"/>
                </a:cubicBezTo>
                <a:cubicBezTo>
                  <a:pt x="11023230" y="659396"/>
                  <a:pt x="11051890" y="662462"/>
                  <a:pt x="11077038" y="668487"/>
                </a:cubicBezTo>
                <a:cubicBezTo>
                  <a:pt x="11097000" y="690299"/>
                  <a:pt x="11141286" y="676399"/>
                  <a:pt x="11157850" y="693164"/>
                </a:cubicBezTo>
                <a:cubicBezTo>
                  <a:pt x="11163800" y="695757"/>
                  <a:pt x="11169599" y="696942"/>
                  <a:pt x="11175276" y="697243"/>
                </a:cubicBezTo>
                <a:lnTo>
                  <a:pt x="11191131" y="696085"/>
                </a:lnTo>
                <a:lnTo>
                  <a:pt x="11195573" y="691751"/>
                </a:lnTo>
                <a:lnTo>
                  <a:pt x="11205299" y="693247"/>
                </a:lnTo>
                <a:lnTo>
                  <a:pt x="11223770" y="690335"/>
                </a:lnTo>
                <a:cubicBezTo>
                  <a:pt x="11237778" y="693777"/>
                  <a:pt x="11256852" y="701947"/>
                  <a:pt x="11292119" y="713311"/>
                </a:cubicBezTo>
                <a:cubicBezTo>
                  <a:pt x="11334878" y="733451"/>
                  <a:pt x="11401662" y="729175"/>
                  <a:pt x="11435379" y="758519"/>
                </a:cubicBezTo>
                <a:lnTo>
                  <a:pt x="11604406" y="810476"/>
                </a:lnTo>
                <a:lnTo>
                  <a:pt x="11652155" y="825109"/>
                </a:lnTo>
                <a:lnTo>
                  <a:pt x="11654192" y="827301"/>
                </a:lnTo>
                <a:cubicBezTo>
                  <a:pt x="11661650" y="834729"/>
                  <a:pt x="11669215" y="841480"/>
                  <a:pt x="11676599" y="846628"/>
                </a:cubicBezTo>
                <a:cubicBezTo>
                  <a:pt x="11688258" y="861760"/>
                  <a:pt x="11752266" y="896888"/>
                  <a:pt x="11775168" y="890664"/>
                </a:cubicBezTo>
                <a:cubicBezTo>
                  <a:pt x="11790977" y="883819"/>
                  <a:pt x="11808364" y="879901"/>
                  <a:pt x="11826341" y="877558"/>
                </a:cubicBezTo>
                <a:lnTo>
                  <a:pt x="11879068" y="874038"/>
                </a:lnTo>
                <a:lnTo>
                  <a:pt x="11889563" y="878619"/>
                </a:lnTo>
                <a:lnTo>
                  <a:pt x="12016613" y="886111"/>
                </a:lnTo>
                <a:lnTo>
                  <a:pt x="12108292" y="868500"/>
                </a:lnTo>
                <a:cubicBezTo>
                  <a:pt x="12129725" y="867311"/>
                  <a:pt x="12157891" y="874537"/>
                  <a:pt x="12182910" y="882003"/>
                </a:cubicBezTo>
                <a:lnTo>
                  <a:pt x="12192000" y="884778"/>
                </a:lnTo>
                <a:lnTo>
                  <a:pt x="12192000" y="1610315"/>
                </a:lnTo>
                <a:lnTo>
                  <a:pt x="12191998" y="1610315"/>
                </a:lnTo>
                <a:lnTo>
                  <a:pt x="12191998" y="1924333"/>
                </a:lnTo>
                <a:lnTo>
                  <a:pt x="0" y="1924333"/>
                </a:lnTo>
                <a:lnTo>
                  <a:pt x="0" y="505159"/>
                </a:lnTo>
                <a:lnTo>
                  <a:pt x="5722" y="508889"/>
                </a:lnTo>
                <a:cubicBezTo>
                  <a:pt x="21614" y="518548"/>
                  <a:pt x="33814" y="524781"/>
                  <a:pt x="38476" y="524137"/>
                </a:cubicBezTo>
                <a:cubicBezTo>
                  <a:pt x="99229" y="544180"/>
                  <a:pt x="142010" y="538457"/>
                  <a:pt x="192883" y="545272"/>
                </a:cubicBezTo>
                <a:cubicBezTo>
                  <a:pt x="277629" y="525210"/>
                  <a:pt x="293434" y="558443"/>
                  <a:pt x="343710" y="565029"/>
                </a:cubicBezTo>
                <a:cubicBezTo>
                  <a:pt x="383094" y="555729"/>
                  <a:pt x="425462" y="556271"/>
                  <a:pt x="471066" y="549837"/>
                </a:cubicBezTo>
                <a:cubicBezTo>
                  <a:pt x="513583" y="544428"/>
                  <a:pt x="569194" y="531004"/>
                  <a:pt x="617333" y="526428"/>
                </a:cubicBezTo>
                <a:cubicBezTo>
                  <a:pt x="660031" y="520760"/>
                  <a:pt x="696675" y="523882"/>
                  <a:pt x="725203" y="523793"/>
                </a:cubicBezTo>
                <a:cubicBezTo>
                  <a:pt x="736650" y="521695"/>
                  <a:pt x="780513" y="502146"/>
                  <a:pt x="788494" y="505799"/>
                </a:cubicBezTo>
                <a:lnTo>
                  <a:pt x="885977" y="526585"/>
                </a:lnTo>
                <a:cubicBezTo>
                  <a:pt x="906140" y="522837"/>
                  <a:pt x="917203" y="532232"/>
                  <a:pt x="932142" y="528005"/>
                </a:cubicBezTo>
                <a:cubicBezTo>
                  <a:pt x="963701" y="524128"/>
                  <a:pt x="1061555" y="499582"/>
                  <a:pt x="1090404" y="498299"/>
                </a:cubicBezTo>
                <a:cubicBezTo>
                  <a:pt x="1132840" y="494057"/>
                  <a:pt x="1148476" y="496041"/>
                  <a:pt x="1188628" y="483151"/>
                </a:cubicBezTo>
                <a:cubicBezTo>
                  <a:pt x="1230397" y="468408"/>
                  <a:pt x="1278711" y="457638"/>
                  <a:pt x="1316247" y="425979"/>
                </a:cubicBezTo>
                <a:cubicBezTo>
                  <a:pt x="1322662" y="417251"/>
                  <a:pt x="1339433" y="418553"/>
                  <a:pt x="1357712" y="416549"/>
                </a:cubicBezTo>
                <a:cubicBezTo>
                  <a:pt x="1375991" y="414544"/>
                  <a:pt x="1423507" y="412949"/>
                  <a:pt x="1425921" y="413953"/>
                </a:cubicBezTo>
                <a:cubicBezTo>
                  <a:pt x="1450272" y="407937"/>
                  <a:pt x="1458223" y="388156"/>
                  <a:pt x="1503817" y="380457"/>
                </a:cubicBezTo>
                <a:cubicBezTo>
                  <a:pt x="1541095" y="377398"/>
                  <a:pt x="1605565" y="376357"/>
                  <a:pt x="1639196" y="372785"/>
                </a:cubicBezTo>
                <a:cubicBezTo>
                  <a:pt x="1653280" y="376736"/>
                  <a:pt x="1695289" y="365766"/>
                  <a:pt x="1705606" y="359023"/>
                </a:cubicBezTo>
                <a:cubicBezTo>
                  <a:pt x="1729169" y="336295"/>
                  <a:pt x="1793207" y="348537"/>
                  <a:pt x="1813011" y="331023"/>
                </a:cubicBezTo>
                <a:cubicBezTo>
                  <a:pt x="1820772" y="328179"/>
                  <a:pt x="1823566" y="341833"/>
                  <a:pt x="1831380" y="341307"/>
                </a:cubicBezTo>
                <a:lnTo>
                  <a:pt x="1858612" y="326777"/>
                </a:lnTo>
                <a:lnTo>
                  <a:pt x="1880661" y="335987"/>
                </a:lnTo>
                <a:lnTo>
                  <a:pt x="1941495" y="310792"/>
                </a:lnTo>
                <a:cubicBezTo>
                  <a:pt x="1978970" y="307223"/>
                  <a:pt x="1947391" y="291714"/>
                  <a:pt x="1995402" y="305480"/>
                </a:cubicBezTo>
                <a:cubicBezTo>
                  <a:pt x="2042464" y="298034"/>
                  <a:pt x="2153424" y="281146"/>
                  <a:pt x="2223864" y="266118"/>
                </a:cubicBezTo>
                <a:cubicBezTo>
                  <a:pt x="2261296" y="256300"/>
                  <a:pt x="2360518" y="238323"/>
                  <a:pt x="2418043" y="215314"/>
                </a:cubicBezTo>
                <a:cubicBezTo>
                  <a:pt x="2472088" y="206823"/>
                  <a:pt x="2499422" y="162612"/>
                  <a:pt x="2558461" y="168193"/>
                </a:cubicBezTo>
                <a:cubicBezTo>
                  <a:pt x="2559660" y="164506"/>
                  <a:pt x="2592244" y="161337"/>
                  <a:pt x="2595535" y="158548"/>
                </a:cubicBezTo>
                <a:lnTo>
                  <a:pt x="2626942" y="130400"/>
                </a:lnTo>
                <a:lnTo>
                  <a:pt x="2632225" y="130446"/>
                </a:lnTo>
                <a:lnTo>
                  <a:pt x="2696856" y="128498"/>
                </a:lnTo>
                <a:lnTo>
                  <a:pt x="2759767" y="127784"/>
                </a:lnTo>
                <a:cubicBezTo>
                  <a:pt x="2770024" y="123546"/>
                  <a:pt x="2781047" y="119463"/>
                  <a:pt x="2792685" y="115710"/>
                </a:cubicBezTo>
                <a:lnTo>
                  <a:pt x="2799767" y="113754"/>
                </a:lnTo>
                <a:lnTo>
                  <a:pt x="2829799" y="120042"/>
                </a:lnTo>
                <a:lnTo>
                  <a:pt x="2890704" y="121493"/>
                </a:lnTo>
                <a:cubicBezTo>
                  <a:pt x="2935390" y="121035"/>
                  <a:pt x="2990780" y="113193"/>
                  <a:pt x="3042646" y="112273"/>
                </a:cubicBezTo>
                <a:cubicBezTo>
                  <a:pt x="3077119" y="111474"/>
                  <a:pt x="3124089" y="100414"/>
                  <a:pt x="3146630" y="100898"/>
                </a:cubicBezTo>
                <a:cubicBezTo>
                  <a:pt x="3169381" y="117699"/>
                  <a:pt x="3224695" y="125864"/>
                  <a:pt x="3233163" y="120200"/>
                </a:cubicBezTo>
                <a:lnTo>
                  <a:pt x="3372699" y="129394"/>
                </a:lnTo>
                <a:cubicBezTo>
                  <a:pt x="3389020" y="126586"/>
                  <a:pt x="3397563" y="116804"/>
                  <a:pt x="3394352" y="131671"/>
                </a:cubicBezTo>
                <a:cubicBezTo>
                  <a:pt x="3406102" y="131485"/>
                  <a:pt x="3429770" y="120938"/>
                  <a:pt x="3448218" y="118229"/>
                </a:cubicBezTo>
                <a:lnTo>
                  <a:pt x="3505047" y="115412"/>
                </a:lnTo>
                <a:lnTo>
                  <a:pt x="3521767" y="111071"/>
                </a:lnTo>
                <a:cubicBezTo>
                  <a:pt x="3526335" y="108877"/>
                  <a:pt x="3582156" y="117732"/>
                  <a:pt x="3585137" y="114371"/>
                </a:cubicBezTo>
                <a:cubicBezTo>
                  <a:pt x="3638265" y="102098"/>
                  <a:pt x="3633789" y="98565"/>
                  <a:pt x="3690293" y="98301"/>
                </a:cubicBezTo>
                <a:cubicBezTo>
                  <a:pt x="3782197" y="112746"/>
                  <a:pt x="3826738" y="92943"/>
                  <a:pt x="3867818" y="88985"/>
                </a:cubicBezTo>
                <a:cubicBezTo>
                  <a:pt x="3943777" y="81477"/>
                  <a:pt x="3990501" y="75194"/>
                  <a:pt x="4091337" y="70813"/>
                </a:cubicBezTo>
                <a:cubicBezTo>
                  <a:pt x="4154422" y="62932"/>
                  <a:pt x="4217060" y="45734"/>
                  <a:pt x="4246332" y="41697"/>
                </a:cubicBezTo>
                <a:cubicBezTo>
                  <a:pt x="4253308" y="42804"/>
                  <a:pt x="4260125" y="44606"/>
                  <a:pt x="4266975" y="46592"/>
                </a:cubicBezTo>
                <a:lnTo>
                  <a:pt x="4270566" y="47620"/>
                </a:lnTo>
                <a:lnTo>
                  <a:pt x="4288964" y="52766"/>
                </a:lnTo>
                <a:lnTo>
                  <a:pt x="4365137" y="51783"/>
                </a:lnTo>
                <a:lnTo>
                  <a:pt x="4430546" y="44555"/>
                </a:lnTo>
                <a:lnTo>
                  <a:pt x="4444136" y="39567"/>
                </a:lnTo>
                <a:lnTo>
                  <a:pt x="4534039" y="31604"/>
                </a:lnTo>
                <a:lnTo>
                  <a:pt x="4560448" y="25231"/>
                </a:lnTo>
                <a:lnTo>
                  <a:pt x="4568006" y="25970"/>
                </a:lnTo>
                <a:cubicBezTo>
                  <a:pt x="4580278" y="23866"/>
                  <a:pt x="4594878" y="14904"/>
                  <a:pt x="4595497" y="22958"/>
                </a:cubicBezTo>
                <a:lnTo>
                  <a:pt x="4608623" y="18108"/>
                </a:lnTo>
                <a:lnTo>
                  <a:pt x="4623942" y="22251"/>
                </a:lnTo>
                <a:cubicBezTo>
                  <a:pt x="4633227" y="23117"/>
                  <a:pt x="4655429" y="23973"/>
                  <a:pt x="4664336" y="23306"/>
                </a:cubicBezTo>
                <a:lnTo>
                  <a:pt x="4677385" y="18246"/>
                </a:lnTo>
                <a:lnTo>
                  <a:pt x="4698143" y="18036"/>
                </a:lnTo>
                <a:cubicBezTo>
                  <a:pt x="4710347" y="18931"/>
                  <a:pt x="4736189" y="22441"/>
                  <a:pt x="4750609" y="23611"/>
                </a:cubicBezTo>
                <a:cubicBezTo>
                  <a:pt x="4764270" y="27424"/>
                  <a:pt x="4774858" y="29782"/>
                  <a:pt x="4784658" y="25057"/>
                </a:cubicBezTo>
                <a:cubicBezTo>
                  <a:pt x="4804708" y="29613"/>
                  <a:pt x="4822811" y="48263"/>
                  <a:pt x="4847558" y="38726"/>
                </a:cubicBezTo>
                <a:cubicBezTo>
                  <a:pt x="4868304" y="42993"/>
                  <a:pt x="4867190" y="47939"/>
                  <a:pt x="4909134" y="50659"/>
                </a:cubicBezTo>
                <a:cubicBezTo>
                  <a:pt x="4945026" y="52455"/>
                  <a:pt x="5063406" y="54096"/>
                  <a:pt x="5099219" y="55050"/>
                </a:cubicBezTo>
                <a:cubicBezTo>
                  <a:pt x="5145195" y="57873"/>
                  <a:pt x="5163254" y="65473"/>
                  <a:pt x="5184992" y="67596"/>
                </a:cubicBezTo>
                <a:cubicBezTo>
                  <a:pt x="5206728" y="69720"/>
                  <a:pt x="5195578" y="65687"/>
                  <a:pt x="5229637" y="67789"/>
                </a:cubicBezTo>
                <a:cubicBezTo>
                  <a:pt x="5263695" y="69892"/>
                  <a:pt x="5345217" y="78854"/>
                  <a:pt x="5389346" y="80211"/>
                </a:cubicBezTo>
                <a:cubicBezTo>
                  <a:pt x="5425889" y="83191"/>
                  <a:pt x="5461943" y="84751"/>
                  <a:pt x="5494414" y="75926"/>
                </a:cubicBezTo>
                <a:lnTo>
                  <a:pt x="5528443" y="77206"/>
                </a:lnTo>
                <a:cubicBezTo>
                  <a:pt x="5582723" y="71370"/>
                  <a:pt x="5638917" y="68385"/>
                  <a:pt x="5684939" y="50269"/>
                </a:cubicBezTo>
                <a:cubicBezTo>
                  <a:pt x="5724389" y="45804"/>
                  <a:pt x="5737860" y="52916"/>
                  <a:pt x="5765146" y="50414"/>
                </a:cubicBezTo>
                <a:cubicBezTo>
                  <a:pt x="5792695" y="43060"/>
                  <a:pt x="5827352" y="38097"/>
                  <a:pt x="5848655" y="35257"/>
                </a:cubicBezTo>
                <a:lnTo>
                  <a:pt x="5930656" y="30131"/>
                </a:lnTo>
                <a:lnTo>
                  <a:pt x="6124150" y="31679"/>
                </a:lnTo>
                <a:cubicBezTo>
                  <a:pt x="6138131" y="22216"/>
                  <a:pt x="6167730" y="4075"/>
                  <a:pt x="6189199" y="588"/>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4B74355-3E40-4A63-B2D7-18213E9DC71A}"/>
              </a:ext>
            </a:extLst>
          </p:cNvPr>
          <p:cNvSpPr>
            <a:spLocks noGrp="1"/>
          </p:cNvSpPr>
          <p:nvPr>
            <p:ph type="title"/>
          </p:nvPr>
        </p:nvSpPr>
        <p:spPr>
          <a:xfrm>
            <a:off x="1255057" y="4940493"/>
            <a:ext cx="9707911" cy="1078898"/>
          </a:xfrm>
        </p:spPr>
        <p:txBody>
          <a:bodyPr vert="horz" lIns="91440" tIns="45720" rIns="91440" bIns="45720" rtlCol="0" anchor="b">
            <a:noAutofit/>
          </a:bodyPr>
          <a:lstStyle/>
          <a:p>
            <a:pPr algn="ctr"/>
            <a:r>
              <a:rPr lang="en-US" sz="2400" spc="200" dirty="0">
                <a:latin typeface="+mn-lt"/>
              </a:rPr>
              <a:t>Thanks for reading!</a:t>
            </a:r>
            <a:br>
              <a:rPr lang="en-US" sz="2400" spc="200" dirty="0">
                <a:latin typeface="+mn-lt"/>
              </a:rPr>
            </a:br>
            <a:r>
              <a:rPr lang="en-US" sz="2400" cap="none" spc="200" dirty="0">
                <a:latin typeface="+mn-lt"/>
              </a:rPr>
              <a:t>for further questions or comments please contact us at </a:t>
            </a:r>
            <a:r>
              <a:rPr lang="en-US" sz="2400" cap="none" spc="200" dirty="0">
                <a:latin typeface="+mn-lt"/>
                <a:hlinkClick r:id="rId3">
                  <a:extLst>
                    <a:ext uri="{A12FA001-AC4F-418D-AE19-62706E023703}">
                      <ahyp:hlinkClr xmlns:ahyp="http://schemas.microsoft.com/office/drawing/2018/hyperlinkcolor" val="tx"/>
                    </a:ext>
                  </a:extLst>
                </a:hlinkClick>
              </a:rPr>
              <a:t>simona.barbu@feantsa.org</a:t>
            </a:r>
            <a:r>
              <a:rPr lang="en-US" sz="2400" cap="none" spc="200" dirty="0">
                <a:latin typeface="+mn-lt"/>
              </a:rPr>
              <a:t>  </a:t>
            </a:r>
            <a:endParaRPr lang="en-US" sz="2400" spc="200" dirty="0">
              <a:latin typeface="+mn-lt"/>
            </a:endParaRPr>
          </a:p>
        </p:txBody>
      </p:sp>
      <p:pic>
        <p:nvPicPr>
          <p:cNvPr id="5" name="Picture 4" descr="Graphical user interface&#10;&#10;Description automatically generated">
            <a:extLst>
              <a:ext uri="{FF2B5EF4-FFF2-40B4-BE49-F238E27FC236}">
                <a16:creationId xmlns:a16="http://schemas.microsoft.com/office/drawing/2014/main" id="{CDD156B2-9717-FBF0-C2C1-308307D024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30623" y="267196"/>
            <a:ext cx="4029606" cy="4029606"/>
          </a:xfrm>
          <a:prstGeom prst="rect">
            <a:avLst/>
          </a:prstGeom>
        </p:spPr>
      </p:pic>
      <p:pic>
        <p:nvPicPr>
          <p:cNvPr id="3" name="Picture 2" descr="EPIM - new logo - website - 250 pixels high">
            <a:extLst>
              <a:ext uri="{FF2B5EF4-FFF2-40B4-BE49-F238E27FC236}">
                <a16:creationId xmlns:a16="http://schemas.microsoft.com/office/drawing/2014/main" id="{68F2BDFA-D8F1-6F25-F165-9450361D9C19}"/>
              </a:ext>
            </a:extLst>
          </p:cNvPr>
          <p:cNvPicPr/>
          <p:nvPr/>
        </p:nvPicPr>
        <p:blipFill>
          <a:blip r:embed="rId5">
            <a:extLst>
              <a:ext uri="{28A0092B-C50C-407E-A947-70E740481C1C}">
                <a14:useLocalDpi xmlns:a14="http://schemas.microsoft.com/office/drawing/2010/main" val="0"/>
              </a:ext>
            </a:extLst>
          </a:blip>
          <a:stretch>
            <a:fillRect/>
          </a:stretch>
        </p:blipFill>
        <p:spPr bwMode="auto">
          <a:xfrm>
            <a:off x="9971313" y="3522914"/>
            <a:ext cx="1905843" cy="1604292"/>
          </a:xfrm>
          <a:prstGeom prst="rect">
            <a:avLst/>
          </a:prstGeom>
          <a:noFill/>
        </p:spPr>
      </p:pic>
      <p:pic>
        <p:nvPicPr>
          <p:cNvPr id="19" name="Content Placeholder 4" descr="Logo, company name&#10;&#10;Description automatically generated">
            <a:extLst>
              <a:ext uri="{FF2B5EF4-FFF2-40B4-BE49-F238E27FC236}">
                <a16:creationId xmlns:a16="http://schemas.microsoft.com/office/drawing/2014/main" id="{507DA4CB-0D4F-4CE5-8069-38CB040EA2E9}"/>
              </a:ext>
            </a:extLst>
          </p:cNvPr>
          <p:cNvPicPr>
            <a:picLocks noChangeAspect="1"/>
          </p:cNvPicPr>
          <p:nvPr/>
        </p:nvPicPr>
        <p:blipFill rotWithShape="1">
          <a:blip r:embed="rId6">
            <a:extLst>
              <a:ext uri="{28A0092B-C50C-407E-A947-70E740481C1C}">
                <a14:useLocalDpi xmlns:a14="http://schemas.microsoft.com/office/drawing/2010/main" val="0"/>
              </a:ext>
            </a:extLst>
          </a:blip>
          <a:srcRect l="5073" r="42469"/>
          <a:stretch/>
        </p:blipFill>
        <p:spPr>
          <a:xfrm>
            <a:off x="560426" y="3287182"/>
            <a:ext cx="1507917" cy="1924334"/>
          </a:xfrm>
          <a:prstGeom prst="rect">
            <a:avLst/>
          </a:prstGeom>
        </p:spPr>
      </p:pic>
    </p:spTree>
    <p:extLst>
      <p:ext uri="{BB962C8B-B14F-4D97-AF65-F5344CB8AC3E}">
        <p14:creationId xmlns:p14="http://schemas.microsoft.com/office/powerpoint/2010/main" val="27312908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tel 1"/>
          <p:cNvSpPr>
            <a:spLocks noGrp="1"/>
          </p:cNvSpPr>
          <p:nvPr>
            <p:ph type="title"/>
          </p:nvPr>
        </p:nvSpPr>
        <p:spPr>
          <a:xfrm>
            <a:off x="643467" y="321734"/>
            <a:ext cx="10905066" cy="1135737"/>
          </a:xfrm>
        </p:spPr>
        <p:txBody>
          <a:bodyPr vert="horz" lIns="91440" tIns="45720" rIns="91440" bIns="45720" rtlCol="0" anchor="ctr">
            <a:normAutofit/>
          </a:bodyPr>
          <a:lstStyle/>
          <a:p>
            <a:r>
              <a:rPr lang="en-GB" sz="3600" b="1" u="sng" dirty="0">
                <a:solidFill>
                  <a:schemeClr val="tx1"/>
                </a:solidFill>
                <a:latin typeface="Calibri" panose="020F0502020204030204" pitchFamily="34" charset="0"/>
                <a:ea typeface="Calibri" panose="020F0502020204030204" pitchFamily="34" charset="0"/>
                <a:cs typeface="Times New Roman" panose="02020603050405020304" pitchFamily="18" charset="0"/>
              </a:rPr>
              <a:t>Who are the Roma?</a:t>
            </a:r>
          </a:p>
        </p:txBody>
      </p:sp>
      <p:sp>
        <p:nvSpPr>
          <p:cNvPr id="10" name="Rectangle 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aphicFrame>
        <p:nvGraphicFramePr>
          <p:cNvPr id="7" name="Plassholder for innhold 2">
            <a:extLst>
              <a:ext uri="{FF2B5EF4-FFF2-40B4-BE49-F238E27FC236}">
                <a16:creationId xmlns:a16="http://schemas.microsoft.com/office/drawing/2014/main" id="{764C7846-5E01-7994-D953-5A95E07CB1DE}"/>
              </a:ext>
            </a:extLst>
          </p:cNvPr>
          <p:cNvGraphicFramePr>
            <a:graphicFrameLocks/>
          </p:cNvGraphicFramePr>
          <p:nvPr>
            <p:extLst>
              <p:ext uri="{D42A27DB-BD31-4B8C-83A1-F6EECF244321}">
                <p14:modId xmlns:p14="http://schemas.microsoft.com/office/powerpoint/2010/main" val="2383577800"/>
              </p:ext>
            </p:extLst>
          </p:nvPr>
        </p:nvGraphicFramePr>
        <p:xfrm>
          <a:off x="670705" y="1787913"/>
          <a:ext cx="10462456" cy="43420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42586564"/>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9" name="Isosceles Triangle 28">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4C12076F-E9EE-14F9-27B8-363883865066}"/>
              </a:ext>
            </a:extLst>
          </p:cNvPr>
          <p:cNvPicPr>
            <a:picLocks noChangeAspect="1"/>
          </p:cNvPicPr>
          <p:nvPr/>
        </p:nvPicPr>
        <p:blipFill rotWithShape="1">
          <a:blip r:embed="rId3"/>
          <a:srcRect t="-271" b="4566"/>
          <a:stretch/>
        </p:blipFill>
        <p:spPr>
          <a:xfrm>
            <a:off x="1420428" y="643467"/>
            <a:ext cx="9351143" cy="5571065"/>
          </a:xfrm>
          <a:prstGeom prst="rect">
            <a:avLst/>
          </a:prstGeom>
          <a:ln>
            <a:noFill/>
          </a:ln>
        </p:spPr>
      </p:pic>
      <p:sp>
        <p:nvSpPr>
          <p:cNvPr id="31" name="Isosceles Triangle 30">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440907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ittel 1">
            <a:extLst>
              <a:ext uri="{FF2B5EF4-FFF2-40B4-BE49-F238E27FC236}">
                <a16:creationId xmlns:a16="http://schemas.microsoft.com/office/drawing/2014/main" id="{4017B8A2-ABDF-ED8A-C10B-62A6B09E3DCE}"/>
              </a:ext>
            </a:extLst>
          </p:cNvPr>
          <p:cNvSpPr txBox="1">
            <a:spLocks/>
          </p:cNvSpPr>
          <p:nvPr/>
        </p:nvSpPr>
        <p:spPr>
          <a:xfrm>
            <a:off x="359301" y="168813"/>
            <a:ext cx="11472358"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u="sng" dirty="0" err="1">
                <a:latin typeface="Calibri "/>
              </a:rPr>
              <a:t>Marginalisation</a:t>
            </a:r>
            <a:r>
              <a:rPr lang="en-US" sz="3600" b="1" u="sng" dirty="0">
                <a:latin typeface="Calibri "/>
              </a:rPr>
              <a:t> of Roma over the centuries: Becoming the Other</a:t>
            </a:r>
          </a:p>
        </p:txBody>
      </p:sp>
      <p:graphicFrame>
        <p:nvGraphicFramePr>
          <p:cNvPr id="6" name="Plassholder for innhold 2">
            <a:extLst>
              <a:ext uri="{FF2B5EF4-FFF2-40B4-BE49-F238E27FC236}">
                <a16:creationId xmlns:a16="http://schemas.microsoft.com/office/drawing/2014/main" id="{EE21BD01-0C1F-7649-51C9-06839E79ADB1}"/>
              </a:ext>
            </a:extLst>
          </p:cNvPr>
          <p:cNvGraphicFramePr>
            <a:graphicFrameLocks noGrp="1"/>
          </p:cNvGraphicFramePr>
          <p:nvPr>
            <p:ph idx="1"/>
            <p:extLst>
              <p:ext uri="{D42A27DB-BD31-4B8C-83A1-F6EECF244321}">
                <p14:modId xmlns:p14="http://schemas.microsoft.com/office/powerpoint/2010/main" val="873972036"/>
              </p:ext>
            </p:extLst>
          </p:nvPr>
        </p:nvGraphicFramePr>
        <p:xfrm>
          <a:off x="2104625" y="1781159"/>
          <a:ext cx="7981709"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59079395"/>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821940F-7A1D-4ACC-85B4-A932898A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16674508-81D3-48CF-96BF-7FC60EAA57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741994" cy="6858000"/>
          </a:xfrm>
          <a:custGeom>
            <a:avLst/>
            <a:gdLst>
              <a:gd name="connsiteX0" fmla="*/ 0 w 6568309"/>
              <a:gd name="connsiteY0" fmla="*/ 0 h 6858000"/>
              <a:gd name="connsiteX1" fmla="*/ 362841 w 6568309"/>
              <a:gd name="connsiteY1" fmla="*/ 0 h 6858000"/>
              <a:gd name="connsiteX2" fmla="*/ 523269 w 6568309"/>
              <a:gd name="connsiteY2" fmla="*/ 0 h 6858000"/>
              <a:gd name="connsiteX3" fmla="*/ 1343025 w 6568309"/>
              <a:gd name="connsiteY3" fmla="*/ 0 h 6858000"/>
              <a:gd name="connsiteX4" fmla="*/ 1705866 w 6568309"/>
              <a:gd name="connsiteY4" fmla="*/ 0 h 6858000"/>
              <a:gd name="connsiteX5" fmla="*/ 1866294 w 6568309"/>
              <a:gd name="connsiteY5" fmla="*/ 0 h 6858000"/>
              <a:gd name="connsiteX6" fmla="*/ 5225154 w 6568309"/>
              <a:gd name="connsiteY6" fmla="*/ 0 h 6858000"/>
              <a:gd name="connsiteX7" fmla="*/ 6568179 w 6568309"/>
              <a:gd name="connsiteY7" fmla="*/ 0 h 6858000"/>
              <a:gd name="connsiteX8" fmla="*/ 6568309 w 6568309"/>
              <a:gd name="connsiteY8" fmla="*/ 1 h 6858000"/>
              <a:gd name="connsiteX9" fmla="*/ 6562951 w 6568309"/>
              <a:gd name="connsiteY9" fmla="*/ 30700 h 6858000"/>
              <a:gd name="connsiteX10" fmla="*/ 6547446 w 6568309"/>
              <a:gd name="connsiteY10" fmla="*/ 310025 h 6858000"/>
              <a:gd name="connsiteX11" fmla="*/ 6558316 w 6568309"/>
              <a:gd name="connsiteY11" fmla="*/ 443960 h 6858000"/>
              <a:gd name="connsiteX12" fmla="*/ 6528896 w 6568309"/>
              <a:gd name="connsiteY12" fmla="*/ 642659 h 6858000"/>
              <a:gd name="connsiteX13" fmla="*/ 6523095 w 6568309"/>
              <a:gd name="connsiteY13" fmla="*/ 673307 h 6858000"/>
              <a:gd name="connsiteX14" fmla="*/ 6496169 w 6568309"/>
              <a:gd name="connsiteY14" fmla="*/ 839641 h 6858000"/>
              <a:gd name="connsiteX15" fmla="*/ 6450789 w 6568309"/>
              <a:gd name="connsiteY15" fmla="*/ 958357 h 6858000"/>
              <a:gd name="connsiteX16" fmla="*/ 6453996 w 6568309"/>
              <a:gd name="connsiteY16" fmla="*/ 963398 h 6858000"/>
              <a:gd name="connsiteX17" fmla="*/ 6419467 w 6568309"/>
              <a:gd name="connsiteY17" fmla="*/ 1117169 h 6858000"/>
              <a:gd name="connsiteX18" fmla="*/ 6417348 w 6568309"/>
              <a:gd name="connsiteY18" fmla="*/ 1144352 h 6858000"/>
              <a:gd name="connsiteX19" fmla="*/ 6418473 w 6568309"/>
              <a:gd name="connsiteY19" fmla="*/ 1164484 h 6858000"/>
              <a:gd name="connsiteX20" fmla="*/ 6406979 w 6568309"/>
              <a:gd name="connsiteY20" fmla="*/ 1213829 h 6858000"/>
              <a:gd name="connsiteX21" fmla="*/ 6381928 w 6568309"/>
              <a:gd name="connsiteY21" fmla="*/ 1294823 h 6858000"/>
              <a:gd name="connsiteX22" fmla="*/ 6377948 w 6568309"/>
              <a:gd name="connsiteY22" fmla="*/ 1312193 h 6858000"/>
              <a:gd name="connsiteX23" fmla="*/ 6379894 w 6568309"/>
              <a:gd name="connsiteY23" fmla="*/ 1327626 h 6858000"/>
              <a:gd name="connsiteX24" fmla="*/ 6385024 w 6568309"/>
              <a:gd name="connsiteY24" fmla="*/ 1331644 h 6858000"/>
              <a:gd name="connsiteX25" fmla="*/ 6383696 w 6568309"/>
              <a:gd name="connsiteY25" fmla="*/ 1341276 h 6858000"/>
              <a:gd name="connsiteX26" fmla="*/ 6384464 w 6568309"/>
              <a:gd name="connsiteY26" fmla="*/ 1343945 h 6858000"/>
              <a:gd name="connsiteX27" fmla="*/ 6387748 w 6568309"/>
              <a:gd name="connsiteY27" fmla="*/ 1359134 h 6858000"/>
              <a:gd name="connsiteX28" fmla="*/ 6364157 w 6568309"/>
              <a:gd name="connsiteY28" fmla="*/ 1427803 h 6858000"/>
              <a:gd name="connsiteX29" fmla="*/ 6335874 w 6568309"/>
              <a:gd name="connsiteY29" fmla="*/ 1540278 h 6858000"/>
              <a:gd name="connsiteX30" fmla="*/ 6331892 w 6568309"/>
              <a:gd name="connsiteY30" fmla="*/ 1547262 h 6858000"/>
              <a:gd name="connsiteX31" fmla="*/ 6332744 w 6568309"/>
              <a:gd name="connsiteY31" fmla="*/ 1577056 h 6858000"/>
              <a:gd name="connsiteX32" fmla="*/ 6333604 w 6568309"/>
              <a:gd name="connsiteY32" fmla="*/ 1595898 h 6858000"/>
              <a:gd name="connsiteX33" fmla="*/ 6324749 w 6568309"/>
              <a:gd name="connsiteY33" fmla="*/ 1703726 h 6858000"/>
              <a:gd name="connsiteX34" fmla="*/ 6329594 w 6568309"/>
              <a:gd name="connsiteY34" fmla="*/ 1809535 h 6858000"/>
              <a:gd name="connsiteX35" fmla="*/ 6329062 w 6568309"/>
              <a:gd name="connsiteY35" fmla="*/ 2018310 h 6858000"/>
              <a:gd name="connsiteX36" fmla="*/ 6321735 w 6568309"/>
              <a:gd name="connsiteY36" fmla="*/ 2071355 h 6858000"/>
              <a:gd name="connsiteX37" fmla="*/ 6322678 w 6568309"/>
              <a:gd name="connsiteY37" fmla="*/ 2141166 h 6858000"/>
              <a:gd name="connsiteX38" fmla="*/ 6321340 w 6568309"/>
              <a:gd name="connsiteY38" fmla="*/ 2154548 h 6858000"/>
              <a:gd name="connsiteX39" fmla="*/ 6316582 w 6568309"/>
              <a:gd name="connsiteY39" fmla="*/ 2158153 h 6858000"/>
              <a:gd name="connsiteX40" fmla="*/ 6311428 w 6568309"/>
              <a:gd name="connsiteY40" fmla="*/ 2178174 h 6858000"/>
              <a:gd name="connsiteX41" fmla="*/ 6310192 w 6568309"/>
              <a:gd name="connsiteY41" fmla="*/ 2202858 h 6858000"/>
              <a:gd name="connsiteX42" fmla="*/ 6309211 w 6568309"/>
              <a:gd name="connsiteY42" fmla="*/ 2320214 h 6858000"/>
              <a:gd name="connsiteX43" fmla="*/ 6300151 w 6568309"/>
              <a:gd name="connsiteY43" fmla="*/ 2417011 h 6858000"/>
              <a:gd name="connsiteX44" fmla="*/ 6295176 w 6568309"/>
              <a:gd name="connsiteY44" fmla="*/ 2454207 h 6858000"/>
              <a:gd name="connsiteX45" fmla="*/ 6293727 w 6568309"/>
              <a:gd name="connsiteY45" fmla="*/ 2487203 h 6858000"/>
              <a:gd name="connsiteX46" fmla="*/ 6285477 w 6568309"/>
              <a:gd name="connsiteY46" fmla="*/ 2512282 h 6858000"/>
              <a:gd name="connsiteX47" fmla="*/ 6286205 w 6568309"/>
              <a:gd name="connsiteY47" fmla="*/ 2514318 h 6858000"/>
              <a:gd name="connsiteX48" fmla="*/ 6304629 w 6568309"/>
              <a:gd name="connsiteY48" fmla="*/ 2574334 h 6858000"/>
              <a:gd name="connsiteX49" fmla="*/ 6303842 w 6568309"/>
              <a:gd name="connsiteY49" fmla="*/ 2579877 h 6858000"/>
              <a:gd name="connsiteX50" fmla="*/ 6303953 w 6568309"/>
              <a:gd name="connsiteY50" fmla="*/ 2608928 h 6858000"/>
              <a:gd name="connsiteX51" fmla="*/ 6303530 w 6568309"/>
              <a:gd name="connsiteY51" fmla="*/ 2613111 h 6858000"/>
              <a:gd name="connsiteX52" fmla="*/ 6297474 w 6568309"/>
              <a:gd name="connsiteY52" fmla="*/ 2621996 h 6858000"/>
              <a:gd name="connsiteX53" fmla="*/ 6299263 w 6568309"/>
              <a:gd name="connsiteY53" fmla="*/ 2634265 h 6858000"/>
              <a:gd name="connsiteX54" fmla="*/ 6293065 w 6568309"/>
              <a:gd name="connsiteY54" fmla="*/ 2647237 h 6858000"/>
              <a:gd name="connsiteX55" fmla="*/ 6297496 w 6568309"/>
              <a:gd name="connsiteY55" fmla="*/ 2650786 h 6858000"/>
              <a:gd name="connsiteX56" fmla="*/ 6301708 w 6568309"/>
              <a:gd name="connsiteY56" fmla="*/ 2661993 h 6858000"/>
              <a:gd name="connsiteX57" fmla="*/ 6295884 w 6568309"/>
              <a:gd name="connsiteY57" fmla="*/ 2670949 h 6858000"/>
              <a:gd name="connsiteX58" fmla="*/ 6291714 w 6568309"/>
              <a:gd name="connsiteY58" fmla="*/ 2690255 h 6858000"/>
              <a:gd name="connsiteX59" fmla="*/ 6292327 w 6568309"/>
              <a:gd name="connsiteY59" fmla="*/ 2695683 h 6858000"/>
              <a:gd name="connsiteX60" fmla="*/ 6284410 w 6568309"/>
              <a:gd name="connsiteY60" fmla="*/ 2713964 h 6858000"/>
              <a:gd name="connsiteX61" fmla="*/ 6280410 w 6568309"/>
              <a:gd name="connsiteY61" fmla="*/ 2730175 h 6858000"/>
              <a:gd name="connsiteX62" fmla="*/ 6288082 w 6568309"/>
              <a:gd name="connsiteY62" fmla="*/ 2763497 h 6858000"/>
              <a:gd name="connsiteX63" fmla="*/ 6260924 w 6568309"/>
              <a:gd name="connsiteY63" fmla="*/ 3051539 h 6858000"/>
              <a:gd name="connsiteX64" fmla="*/ 6210151 w 6568309"/>
              <a:gd name="connsiteY64" fmla="*/ 3335396 h 6858000"/>
              <a:gd name="connsiteX65" fmla="*/ 6212034 w 6568309"/>
              <a:gd name="connsiteY65" fmla="*/ 3456509 h 6858000"/>
              <a:gd name="connsiteX66" fmla="*/ 6197490 w 6568309"/>
              <a:gd name="connsiteY66" fmla="*/ 3531827 h 6858000"/>
              <a:gd name="connsiteX67" fmla="*/ 6208018 w 6568309"/>
              <a:gd name="connsiteY67" fmla="*/ 3570877 h 6858000"/>
              <a:gd name="connsiteX68" fmla="*/ 6205920 w 6568309"/>
              <a:gd name="connsiteY68" fmla="*/ 3583849 h 6858000"/>
              <a:gd name="connsiteX69" fmla="*/ 6199616 w 6568309"/>
              <a:gd name="connsiteY69" fmla="*/ 3592763 h 6858000"/>
              <a:gd name="connsiteX70" fmla="*/ 6181288 w 6568309"/>
              <a:gd name="connsiteY70" fmla="*/ 3653485 h 6858000"/>
              <a:gd name="connsiteX71" fmla="*/ 6175963 w 6568309"/>
              <a:gd name="connsiteY71" fmla="*/ 3670528 h 6858000"/>
              <a:gd name="connsiteX72" fmla="*/ 6176722 w 6568309"/>
              <a:gd name="connsiteY72" fmla="*/ 3685990 h 6858000"/>
              <a:gd name="connsiteX73" fmla="*/ 6181549 w 6568309"/>
              <a:gd name="connsiteY73" fmla="*/ 3690283 h 6858000"/>
              <a:gd name="connsiteX74" fmla="*/ 6179476 w 6568309"/>
              <a:gd name="connsiteY74" fmla="*/ 3699787 h 6858000"/>
              <a:gd name="connsiteX75" fmla="*/ 6180040 w 6568309"/>
              <a:gd name="connsiteY75" fmla="*/ 3702486 h 6858000"/>
              <a:gd name="connsiteX76" fmla="*/ 6182155 w 6568309"/>
              <a:gd name="connsiteY76" fmla="*/ 3717784 h 6858000"/>
              <a:gd name="connsiteX77" fmla="*/ 6158980 w 6568309"/>
              <a:gd name="connsiteY77" fmla="*/ 3746229 h 6858000"/>
              <a:gd name="connsiteX78" fmla="*/ 6096049 w 6568309"/>
              <a:gd name="connsiteY78" fmla="*/ 3924910 h 6858000"/>
              <a:gd name="connsiteX79" fmla="*/ 6069712 w 6568309"/>
              <a:gd name="connsiteY79" fmla="*/ 3989353 h 6858000"/>
              <a:gd name="connsiteX80" fmla="*/ 6067330 w 6568309"/>
              <a:gd name="connsiteY80" fmla="*/ 4033899 h 6858000"/>
              <a:gd name="connsiteX81" fmla="*/ 6061081 w 6568309"/>
              <a:gd name="connsiteY81" fmla="*/ 4142250 h 6858000"/>
              <a:gd name="connsiteX82" fmla="*/ 6042858 w 6568309"/>
              <a:gd name="connsiteY82" fmla="*/ 4329442 h 6858000"/>
              <a:gd name="connsiteX83" fmla="*/ 6034182 w 6568309"/>
              <a:gd name="connsiteY83" fmla="*/ 4456184 h 6858000"/>
              <a:gd name="connsiteX84" fmla="*/ 6029178 w 6568309"/>
              <a:gd name="connsiteY84" fmla="*/ 4468478 h 6858000"/>
              <a:gd name="connsiteX85" fmla="*/ 6029974 w 6568309"/>
              <a:gd name="connsiteY85" fmla="*/ 4469862 h 6858000"/>
              <a:gd name="connsiteX86" fmla="*/ 6028340 w 6568309"/>
              <a:gd name="connsiteY86" fmla="*/ 4483797 h 6858000"/>
              <a:gd name="connsiteX87" fmla="*/ 6025168 w 6568309"/>
              <a:gd name="connsiteY87" fmla="*/ 4487091 h 6858000"/>
              <a:gd name="connsiteX88" fmla="*/ 6023164 w 6568309"/>
              <a:gd name="connsiteY88" fmla="*/ 4496728 h 6858000"/>
              <a:gd name="connsiteX89" fmla="*/ 6016839 w 6568309"/>
              <a:gd name="connsiteY89" fmla="*/ 4515918 h 6858000"/>
              <a:gd name="connsiteX90" fmla="*/ 6017886 w 6568309"/>
              <a:gd name="connsiteY90" fmla="*/ 4519316 h 6858000"/>
              <a:gd name="connsiteX91" fmla="*/ 6011819 w 6568309"/>
              <a:gd name="connsiteY91" fmla="*/ 4547957 h 6858000"/>
              <a:gd name="connsiteX92" fmla="*/ 6012791 w 6568309"/>
              <a:gd name="connsiteY92" fmla="*/ 4548262 h 6858000"/>
              <a:gd name="connsiteX93" fmla="*/ 6015703 w 6568309"/>
              <a:gd name="connsiteY93" fmla="*/ 4555939 h 6858000"/>
              <a:gd name="connsiteX94" fmla="*/ 6018854 w 6568309"/>
              <a:gd name="connsiteY94" fmla="*/ 4570815 h 6858000"/>
              <a:gd name="connsiteX95" fmla="*/ 6033000 w 6568309"/>
              <a:gd name="connsiteY95" fmla="*/ 4633846 h 6858000"/>
              <a:gd name="connsiteX96" fmla="*/ 6032325 w 6568309"/>
              <a:gd name="connsiteY96" fmla="*/ 4639816 h 6858000"/>
              <a:gd name="connsiteX97" fmla="*/ 6032549 w 6568309"/>
              <a:gd name="connsiteY97" fmla="*/ 4639923 h 6858000"/>
              <a:gd name="connsiteX98" fmla="*/ 6032309 w 6568309"/>
              <a:gd name="connsiteY98" fmla="*/ 4646192 h 6858000"/>
              <a:gd name="connsiteX99" fmla="*/ 6031095 w 6568309"/>
              <a:gd name="connsiteY99" fmla="*/ 4650706 h 6858000"/>
              <a:gd name="connsiteX100" fmla="*/ 6029786 w 6568309"/>
              <a:gd name="connsiteY100" fmla="*/ 4662290 h 6858000"/>
              <a:gd name="connsiteX101" fmla="*/ 6030911 w 6568309"/>
              <a:gd name="connsiteY101" fmla="*/ 4666180 h 6858000"/>
              <a:gd name="connsiteX102" fmla="*/ 6033630 w 6568309"/>
              <a:gd name="connsiteY102" fmla="*/ 4667585 h 6858000"/>
              <a:gd name="connsiteX103" fmla="*/ 6033189 w 6568309"/>
              <a:gd name="connsiteY103" fmla="*/ 4668660 h 6858000"/>
              <a:gd name="connsiteX104" fmla="*/ 6038764 w 6568309"/>
              <a:gd name="connsiteY104" fmla="*/ 4689807 h 6858000"/>
              <a:gd name="connsiteX105" fmla="*/ 6042217 w 6568309"/>
              <a:gd name="connsiteY105" fmla="*/ 4737890 h 6858000"/>
              <a:gd name="connsiteX106" fmla="*/ 6040543 w 6568309"/>
              <a:gd name="connsiteY106" fmla="*/ 4765657 h 6858000"/>
              <a:gd name="connsiteX107" fmla="*/ 6039956 w 6568309"/>
              <a:gd name="connsiteY107" fmla="*/ 4841463 h 6858000"/>
              <a:gd name="connsiteX108" fmla="*/ 6057123 w 6568309"/>
              <a:gd name="connsiteY108" fmla="*/ 4969863 h 6858000"/>
              <a:gd name="connsiteX109" fmla="*/ 6055039 w 6568309"/>
              <a:gd name="connsiteY109" fmla="*/ 4974028 h 6858000"/>
              <a:gd name="connsiteX110" fmla="*/ 6053462 w 6568309"/>
              <a:gd name="connsiteY110" fmla="*/ 4980318 h 6858000"/>
              <a:gd name="connsiteX111" fmla="*/ 6053643 w 6568309"/>
              <a:gd name="connsiteY111" fmla="*/ 4980501 h 6858000"/>
              <a:gd name="connsiteX112" fmla="*/ 6051733 w 6568309"/>
              <a:gd name="connsiteY112" fmla="*/ 4986338 h 6858000"/>
              <a:gd name="connsiteX113" fmla="*/ 6049602 w 6568309"/>
              <a:gd name="connsiteY113" fmla="*/ 4991296 h 6858000"/>
              <a:gd name="connsiteX114" fmla="*/ 6075165 w 6568309"/>
              <a:gd name="connsiteY114" fmla="*/ 5076895 h 6858000"/>
              <a:gd name="connsiteX115" fmla="*/ 6073751 w 6568309"/>
              <a:gd name="connsiteY115" fmla="*/ 5081568 h 6858000"/>
              <a:gd name="connsiteX116" fmla="*/ 6073150 w 6568309"/>
              <a:gd name="connsiteY116" fmla="*/ 5088173 h 6858000"/>
              <a:gd name="connsiteX117" fmla="*/ 6073355 w 6568309"/>
              <a:gd name="connsiteY117" fmla="*/ 5088300 h 6858000"/>
              <a:gd name="connsiteX118" fmla="*/ 6072362 w 6568309"/>
              <a:gd name="connsiteY118" fmla="*/ 5094558 h 6858000"/>
              <a:gd name="connsiteX119" fmla="*/ 6064726 w 6568309"/>
              <a:gd name="connsiteY119" fmla="*/ 5125620 h 6858000"/>
              <a:gd name="connsiteX120" fmla="*/ 6065415 w 6568309"/>
              <a:gd name="connsiteY120" fmla="*/ 5268004 h 6858000"/>
              <a:gd name="connsiteX121" fmla="*/ 6066081 w 6568309"/>
              <a:gd name="connsiteY121" fmla="*/ 5269530 h 6858000"/>
              <a:gd name="connsiteX122" fmla="*/ 6043407 w 6568309"/>
              <a:gd name="connsiteY122" fmla="*/ 5390941 h 6858000"/>
              <a:gd name="connsiteX123" fmla="*/ 6025377 w 6568309"/>
              <a:gd name="connsiteY123" fmla="*/ 5539927 h 6858000"/>
              <a:gd name="connsiteX124" fmla="*/ 6010052 w 6568309"/>
              <a:gd name="connsiteY124" fmla="*/ 5791594 h 6858000"/>
              <a:gd name="connsiteX125" fmla="*/ 5994220 w 6568309"/>
              <a:gd name="connsiteY125" fmla="*/ 5855206 h 6858000"/>
              <a:gd name="connsiteX126" fmla="*/ 5982580 w 6568309"/>
              <a:gd name="connsiteY126" fmla="*/ 5873582 h 6858000"/>
              <a:gd name="connsiteX127" fmla="*/ 5983608 w 6568309"/>
              <a:gd name="connsiteY127" fmla="*/ 5876037 h 6858000"/>
              <a:gd name="connsiteX128" fmla="*/ 5983535 w 6568309"/>
              <a:gd name="connsiteY128" fmla="*/ 5886534 h 6858000"/>
              <a:gd name="connsiteX129" fmla="*/ 5988737 w 6568309"/>
              <a:gd name="connsiteY129" fmla="*/ 5888644 h 6858000"/>
              <a:gd name="connsiteX130" fmla="*/ 5992371 w 6568309"/>
              <a:gd name="connsiteY130" fmla="*/ 5903832 h 6858000"/>
              <a:gd name="connsiteX131" fmla="*/ 5990780 w 6568309"/>
              <a:gd name="connsiteY131" fmla="*/ 5923391 h 6858000"/>
              <a:gd name="connsiteX132" fmla="*/ 5993870 w 6568309"/>
              <a:gd name="connsiteY132" fmla="*/ 6013205 h 6858000"/>
              <a:gd name="connsiteX133" fmla="*/ 5997673 w 6568309"/>
              <a:gd name="connsiteY133" fmla="*/ 6074018 h 6858000"/>
              <a:gd name="connsiteX134" fmla="*/ 6014840 w 6568309"/>
              <a:gd name="connsiteY134" fmla="*/ 6130837 h 6858000"/>
              <a:gd name="connsiteX135" fmla="*/ 6010704 w 6568309"/>
              <a:gd name="connsiteY135" fmla="*/ 6152982 h 6858000"/>
              <a:gd name="connsiteX136" fmla="*/ 6038294 w 6568309"/>
              <a:gd name="connsiteY136" fmla="*/ 6221100 h 6858000"/>
              <a:gd name="connsiteX137" fmla="*/ 6052331 w 6568309"/>
              <a:gd name="connsiteY137" fmla="*/ 6287550 h 6858000"/>
              <a:gd name="connsiteX138" fmla="*/ 6074143 w 6568309"/>
              <a:gd name="connsiteY138" fmla="*/ 6401595 h 6858000"/>
              <a:gd name="connsiteX139" fmla="*/ 6060199 w 6568309"/>
              <a:gd name="connsiteY139" fmla="*/ 6487110 h 6858000"/>
              <a:gd name="connsiteX140" fmla="*/ 6081156 w 6568309"/>
              <a:gd name="connsiteY140" fmla="*/ 6588589 h 6858000"/>
              <a:gd name="connsiteX141" fmla="*/ 6114944 w 6568309"/>
              <a:gd name="connsiteY141" fmla="*/ 6769963 h 6858000"/>
              <a:gd name="connsiteX142" fmla="*/ 6128950 w 6568309"/>
              <a:gd name="connsiteY142" fmla="*/ 6835814 h 6858000"/>
              <a:gd name="connsiteX143" fmla="*/ 6132536 w 6568309"/>
              <a:gd name="connsiteY143" fmla="*/ 6858000 h 6858000"/>
              <a:gd name="connsiteX144" fmla="*/ 4789511 w 6568309"/>
              <a:gd name="connsiteY144" fmla="*/ 6858000 h 6858000"/>
              <a:gd name="connsiteX145" fmla="*/ 1866294 w 6568309"/>
              <a:gd name="connsiteY145" fmla="*/ 6858000 h 6858000"/>
              <a:gd name="connsiteX146" fmla="*/ 1705866 w 6568309"/>
              <a:gd name="connsiteY146" fmla="*/ 6858000 h 6858000"/>
              <a:gd name="connsiteX147" fmla="*/ 1343025 w 6568309"/>
              <a:gd name="connsiteY147" fmla="*/ 6858000 h 6858000"/>
              <a:gd name="connsiteX148" fmla="*/ 523269 w 6568309"/>
              <a:gd name="connsiteY148" fmla="*/ 6858000 h 6858000"/>
              <a:gd name="connsiteX149" fmla="*/ 362841 w 6568309"/>
              <a:gd name="connsiteY149" fmla="*/ 6858000 h 6858000"/>
              <a:gd name="connsiteX150" fmla="*/ 0 w 6568309"/>
              <a:gd name="connsiteY15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6568309" h="6858000">
                <a:moveTo>
                  <a:pt x="0" y="0"/>
                </a:moveTo>
                <a:lnTo>
                  <a:pt x="362841" y="0"/>
                </a:lnTo>
                <a:lnTo>
                  <a:pt x="523269" y="0"/>
                </a:lnTo>
                <a:lnTo>
                  <a:pt x="1343025" y="0"/>
                </a:lnTo>
                <a:lnTo>
                  <a:pt x="1705866" y="0"/>
                </a:lnTo>
                <a:lnTo>
                  <a:pt x="1866294" y="0"/>
                </a:lnTo>
                <a:lnTo>
                  <a:pt x="5225154" y="0"/>
                </a:lnTo>
                <a:lnTo>
                  <a:pt x="6568179" y="0"/>
                </a:lnTo>
                <a:lnTo>
                  <a:pt x="6568309" y="1"/>
                </a:lnTo>
                <a:lnTo>
                  <a:pt x="6562951" y="30700"/>
                </a:lnTo>
                <a:cubicBezTo>
                  <a:pt x="6559126" y="84364"/>
                  <a:pt x="6548218" y="241149"/>
                  <a:pt x="6547446" y="310025"/>
                </a:cubicBezTo>
                <a:cubicBezTo>
                  <a:pt x="6550151" y="367544"/>
                  <a:pt x="6557712" y="408251"/>
                  <a:pt x="6558316" y="443960"/>
                </a:cubicBezTo>
                <a:cubicBezTo>
                  <a:pt x="6555224" y="499397"/>
                  <a:pt x="6534767" y="604434"/>
                  <a:pt x="6528896" y="642659"/>
                </a:cubicBezTo>
                <a:cubicBezTo>
                  <a:pt x="6535204" y="657287"/>
                  <a:pt x="6515365" y="658191"/>
                  <a:pt x="6523095" y="673307"/>
                </a:cubicBezTo>
                <a:cubicBezTo>
                  <a:pt x="6523388" y="693769"/>
                  <a:pt x="6506868" y="797295"/>
                  <a:pt x="6496169" y="839641"/>
                </a:cubicBezTo>
                <a:cubicBezTo>
                  <a:pt x="6484119" y="887148"/>
                  <a:pt x="6457817" y="937731"/>
                  <a:pt x="6450789" y="958357"/>
                </a:cubicBezTo>
                <a:cubicBezTo>
                  <a:pt x="6443760" y="978983"/>
                  <a:pt x="6459217" y="936930"/>
                  <a:pt x="6453996" y="963398"/>
                </a:cubicBezTo>
                <a:cubicBezTo>
                  <a:pt x="6448777" y="989867"/>
                  <a:pt x="6425575" y="1087010"/>
                  <a:pt x="6419467" y="1117169"/>
                </a:cubicBezTo>
                <a:cubicBezTo>
                  <a:pt x="6431540" y="1118586"/>
                  <a:pt x="6409651" y="1135372"/>
                  <a:pt x="6417348" y="1144352"/>
                </a:cubicBezTo>
                <a:cubicBezTo>
                  <a:pt x="6424109" y="1150681"/>
                  <a:pt x="6419047" y="1157251"/>
                  <a:pt x="6418473" y="1164484"/>
                </a:cubicBezTo>
                <a:cubicBezTo>
                  <a:pt x="6423767" y="1173524"/>
                  <a:pt x="6413947" y="1205209"/>
                  <a:pt x="6406979" y="1213829"/>
                </a:cubicBezTo>
                <a:cubicBezTo>
                  <a:pt x="6382818" y="1235037"/>
                  <a:pt x="6400452" y="1277327"/>
                  <a:pt x="6381928" y="1294823"/>
                </a:cubicBezTo>
                <a:cubicBezTo>
                  <a:pt x="6379195" y="1300845"/>
                  <a:pt x="6378069" y="1306615"/>
                  <a:pt x="6377948" y="1312193"/>
                </a:cubicBezTo>
                <a:lnTo>
                  <a:pt x="6379894" y="1327626"/>
                </a:lnTo>
                <a:lnTo>
                  <a:pt x="6385024" y="1331644"/>
                </a:lnTo>
                <a:lnTo>
                  <a:pt x="6383696" y="1341276"/>
                </a:lnTo>
                <a:cubicBezTo>
                  <a:pt x="6383952" y="1342166"/>
                  <a:pt x="6384208" y="1343055"/>
                  <a:pt x="6384464" y="1343945"/>
                </a:cubicBezTo>
                <a:cubicBezTo>
                  <a:pt x="6385957" y="1349040"/>
                  <a:pt x="6387253" y="1354080"/>
                  <a:pt x="6387748" y="1359134"/>
                </a:cubicBezTo>
                <a:cubicBezTo>
                  <a:pt x="6384363" y="1373109"/>
                  <a:pt x="6372802" y="1397612"/>
                  <a:pt x="6364157" y="1427803"/>
                </a:cubicBezTo>
                <a:cubicBezTo>
                  <a:pt x="6348141" y="1460349"/>
                  <a:pt x="6348362" y="1505076"/>
                  <a:pt x="6335874" y="1540278"/>
                </a:cubicBezTo>
                <a:lnTo>
                  <a:pt x="6331892" y="1547262"/>
                </a:lnTo>
                <a:lnTo>
                  <a:pt x="6332744" y="1577056"/>
                </a:lnTo>
                <a:cubicBezTo>
                  <a:pt x="6335859" y="1582205"/>
                  <a:pt x="6336674" y="1589568"/>
                  <a:pt x="6333604" y="1595898"/>
                </a:cubicBezTo>
                <a:lnTo>
                  <a:pt x="6324749" y="1703726"/>
                </a:lnTo>
                <a:cubicBezTo>
                  <a:pt x="6324080" y="1739332"/>
                  <a:pt x="6318019" y="1754453"/>
                  <a:pt x="6329594" y="1809535"/>
                </a:cubicBezTo>
                <a:cubicBezTo>
                  <a:pt x="6344930" y="1868036"/>
                  <a:pt x="6323725" y="1952670"/>
                  <a:pt x="6329062" y="2018310"/>
                </a:cubicBezTo>
                <a:cubicBezTo>
                  <a:pt x="6308075" y="2053162"/>
                  <a:pt x="6326925" y="2034561"/>
                  <a:pt x="6321735" y="2071355"/>
                </a:cubicBezTo>
                <a:lnTo>
                  <a:pt x="6322678" y="2141166"/>
                </a:lnTo>
                <a:lnTo>
                  <a:pt x="6321340" y="2154548"/>
                </a:lnTo>
                <a:lnTo>
                  <a:pt x="6316582" y="2158153"/>
                </a:lnTo>
                <a:lnTo>
                  <a:pt x="6311428" y="2178174"/>
                </a:lnTo>
                <a:cubicBezTo>
                  <a:pt x="6310177" y="2185696"/>
                  <a:pt x="6309622" y="2193828"/>
                  <a:pt x="6310192" y="2202858"/>
                </a:cubicBezTo>
                <a:cubicBezTo>
                  <a:pt x="6319667" y="2232772"/>
                  <a:pt x="6296459" y="2283357"/>
                  <a:pt x="6309211" y="2320214"/>
                </a:cubicBezTo>
                <a:cubicBezTo>
                  <a:pt x="6307537" y="2355906"/>
                  <a:pt x="6302490" y="2394678"/>
                  <a:pt x="6300151" y="2417011"/>
                </a:cubicBezTo>
                <a:cubicBezTo>
                  <a:pt x="6292303" y="2426377"/>
                  <a:pt x="6304439" y="2456509"/>
                  <a:pt x="6295176" y="2454207"/>
                </a:cubicBezTo>
                <a:cubicBezTo>
                  <a:pt x="6299335" y="2464947"/>
                  <a:pt x="6297305" y="2476105"/>
                  <a:pt x="6293727" y="2487203"/>
                </a:cubicBezTo>
                <a:lnTo>
                  <a:pt x="6285477" y="2512282"/>
                </a:lnTo>
                <a:cubicBezTo>
                  <a:pt x="6285720" y="2512961"/>
                  <a:pt x="6285962" y="2513640"/>
                  <a:pt x="6286205" y="2514318"/>
                </a:cubicBezTo>
                <a:cubicBezTo>
                  <a:pt x="6292347" y="2534324"/>
                  <a:pt x="6298487" y="2554328"/>
                  <a:pt x="6304629" y="2574334"/>
                </a:cubicBezTo>
                <a:lnTo>
                  <a:pt x="6303842" y="2579877"/>
                </a:lnTo>
                <a:cubicBezTo>
                  <a:pt x="6303729" y="2585644"/>
                  <a:pt x="6304006" y="2603388"/>
                  <a:pt x="6303953" y="2608928"/>
                </a:cubicBezTo>
                <a:lnTo>
                  <a:pt x="6303530" y="2613111"/>
                </a:lnTo>
                <a:lnTo>
                  <a:pt x="6297474" y="2621996"/>
                </a:lnTo>
                <a:lnTo>
                  <a:pt x="6299263" y="2634265"/>
                </a:lnTo>
                <a:lnTo>
                  <a:pt x="6293065" y="2647237"/>
                </a:lnTo>
                <a:cubicBezTo>
                  <a:pt x="6294685" y="2648158"/>
                  <a:pt x="6296180" y="2649356"/>
                  <a:pt x="6297496" y="2650786"/>
                </a:cubicBezTo>
                <a:lnTo>
                  <a:pt x="6301708" y="2661993"/>
                </a:lnTo>
                <a:lnTo>
                  <a:pt x="6295884" y="2670949"/>
                </a:lnTo>
                <a:cubicBezTo>
                  <a:pt x="6304913" y="2672007"/>
                  <a:pt x="6294429" y="2681695"/>
                  <a:pt x="6291714" y="2690255"/>
                </a:cubicBezTo>
                <a:lnTo>
                  <a:pt x="6292327" y="2695683"/>
                </a:lnTo>
                <a:lnTo>
                  <a:pt x="6284410" y="2713964"/>
                </a:lnTo>
                <a:lnTo>
                  <a:pt x="6280410" y="2730175"/>
                </a:lnTo>
                <a:lnTo>
                  <a:pt x="6288082" y="2763497"/>
                </a:lnTo>
                <a:lnTo>
                  <a:pt x="6260924" y="3051539"/>
                </a:lnTo>
                <a:cubicBezTo>
                  <a:pt x="6251455" y="3165645"/>
                  <a:pt x="6222174" y="3216611"/>
                  <a:pt x="6210151" y="3335396"/>
                </a:cubicBezTo>
                <a:lnTo>
                  <a:pt x="6212034" y="3456509"/>
                </a:lnTo>
                <a:lnTo>
                  <a:pt x="6197490" y="3531827"/>
                </a:lnTo>
                <a:lnTo>
                  <a:pt x="6208018" y="3570877"/>
                </a:lnTo>
                <a:lnTo>
                  <a:pt x="6205920" y="3583849"/>
                </a:lnTo>
                <a:lnTo>
                  <a:pt x="6199616" y="3592763"/>
                </a:lnTo>
                <a:cubicBezTo>
                  <a:pt x="6191839" y="3613948"/>
                  <a:pt x="6196204" y="3641245"/>
                  <a:pt x="6181288" y="3653485"/>
                </a:cubicBezTo>
                <a:cubicBezTo>
                  <a:pt x="6178087" y="3659316"/>
                  <a:pt x="6176516" y="3664985"/>
                  <a:pt x="6175963" y="3670528"/>
                </a:cubicBezTo>
                <a:lnTo>
                  <a:pt x="6176722" y="3685990"/>
                </a:lnTo>
                <a:lnTo>
                  <a:pt x="6181549" y="3690283"/>
                </a:lnTo>
                <a:lnTo>
                  <a:pt x="6179476" y="3699787"/>
                </a:lnTo>
                <a:cubicBezTo>
                  <a:pt x="6179664" y="3700686"/>
                  <a:pt x="6179852" y="3701586"/>
                  <a:pt x="6180040" y="3702486"/>
                </a:cubicBezTo>
                <a:cubicBezTo>
                  <a:pt x="6181140" y="3707637"/>
                  <a:pt x="6182047" y="3712728"/>
                  <a:pt x="6182155" y="3717784"/>
                </a:cubicBezTo>
                <a:cubicBezTo>
                  <a:pt x="6156678" y="3711701"/>
                  <a:pt x="6178864" y="3759789"/>
                  <a:pt x="6158980" y="3746229"/>
                </a:cubicBezTo>
                <a:cubicBezTo>
                  <a:pt x="6144630" y="3780750"/>
                  <a:pt x="6117520" y="3867558"/>
                  <a:pt x="6096049" y="3924910"/>
                </a:cubicBezTo>
                <a:lnTo>
                  <a:pt x="6069712" y="3989353"/>
                </a:lnTo>
                <a:lnTo>
                  <a:pt x="6067330" y="4033899"/>
                </a:lnTo>
                <a:cubicBezTo>
                  <a:pt x="6065506" y="4070470"/>
                  <a:pt x="6063599" y="4110146"/>
                  <a:pt x="6061081" y="4142250"/>
                </a:cubicBezTo>
                <a:cubicBezTo>
                  <a:pt x="6055260" y="4200007"/>
                  <a:pt x="6045907" y="4278998"/>
                  <a:pt x="6042858" y="4329442"/>
                </a:cubicBezTo>
                <a:cubicBezTo>
                  <a:pt x="6038376" y="4381764"/>
                  <a:pt x="6036461" y="4433012"/>
                  <a:pt x="6034182" y="4456184"/>
                </a:cubicBezTo>
                <a:lnTo>
                  <a:pt x="6029178" y="4468478"/>
                </a:lnTo>
                <a:lnTo>
                  <a:pt x="6029974" y="4469862"/>
                </a:lnTo>
                <a:cubicBezTo>
                  <a:pt x="6031287" y="4476321"/>
                  <a:pt x="6030316" y="4480555"/>
                  <a:pt x="6028340" y="4483797"/>
                </a:cubicBezTo>
                <a:lnTo>
                  <a:pt x="6025168" y="4487091"/>
                </a:lnTo>
                <a:lnTo>
                  <a:pt x="6023164" y="4496728"/>
                </a:lnTo>
                <a:lnTo>
                  <a:pt x="6016839" y="4515918"/>
                </a:lnTo>
                <a:cubicBezTo>
                  <a:pt x="6017189" y="4517049"/>
                  <a:pt x="6017537" y="4518182"/>
                  <a:pt x="6017886" y="4519316"/>
                </a:cubicBezTo>
                <a:lnTo>
                  <a:pt x="6011819" y="4547957"/>
                </a:lnTo>
                <a:lnTo>
                  <a:pt x="6012791" y="4548262"/>
                </a:lnTo>
                <a:cubicBezTo>
                  <a:pt x="6014837" y="4549595"/>
                  <a:pt x="6016087" y="4551811"/>
                  <a:pt x="6015703" y="4555939"/>
                </a:cubicBezTo>
                <a:cubicBezTo>
                  <a:pt x="6031790" y="4548276"/>
                  <a:pt x="6021405" y="4557977"/>
                  <a:pt x="6018854" y="4570815"/>
                </a:cubicBezTo>
                <a:cubicBezTo>
                  <a:pt x="6021736" y="4583801"/>
                  <a:pt x="6030754" y="4622347"/>
                  <a:pt x="6033000" y="4633846"/>
                </a:cubicBezTo>
                <a:lnTo>
                  <a:pt x="6032325" y="4639816"/>
                </a:lnTo>
                <a:lnTo>
                  <a:pt x="6032549" y="4639923"/>
                </a:lnTo>
                <a:cubicBezTo>
                  <a:pt x="6032911" y="4641190"/>
                  <a:pt x="6032878" y="4643141"/>
                  <a:pt x="6032309" y="4646192"/>
                </a:cubicBezTo>
                <a:lnTo>
                  <a:pt x="6031095" y="4650706"/>
                </a:lnTo>
                <a:lnTo>
                  <a:pt x="6029786" y="4662290"/>
                </a:lnTo>
                <a:cubicBezTo>
                  <a:pt x="6030161" y="4663587"/>
                  <a:pt x="6030536" y="4664883"/>
                  <a:pt x="6030911" y="4666180"/>
                </a:cubicBezTo>
                <a:lnTo>
                  <a:pt x="6033630" y="4667585"/>
                </a:lnTo>
                <a:lnTo>
                  <a:pt x="6033189" y="4668660"/>
                </a:lnTo>
                <a:cubicBezTo>
                  <a:pt x="6027286" y="4676831"/>
                  <a:pt x="6019767" y="4679345"/>
                  <a:pt x="6038764" y="4689807"/>
                </a:cubicBezTo>
                <a:cubicBezTo>
                  <a:pt x="6028616" y="4708535"/>
                  <a:pt x="6040474" y="4712235"/>
                  <a:pt x="6042217" y="4737890"/>
                </a:cubicBezTo>
                <a:cubicBezTo>
                  <a:pt x="6033362" y="4748600"/>
                  <a:pt x="6035273" y="4757223"/>
                  <a:pt x="6040543" y="4765657"/>
                </a:cubicBezTo>
                <a:cubicBezTo>
                  <a:pt x="6034416" y="4790618"/>
                  <a:pt x="6040696" y="4813399"/>
                  <a:pt x="6039956" y="4841463"/>
                </a:cubicBezTo>
                <a:lnTo>
                  <a:pt x="6057123" y="4969863"/>
                </a:lnTo>
                <a:lnTo>
                  <a:pt x="6055039" y="4974028"/>
                </a:lnTo>
                <a:cubicBezTo>
                  <a:pt x="6053860" y="4976933"/>
                  <a:pt x="6053409" y="4978909"/>
                  <a:pt x="6053462" y="4980318"/>
                </a:cubicBezTo>
                <a:lnTo>
                  <a:pt x="6053643" y="4980501"/>
                </a:lnTo>
                <a:lnTo>
                  <a:pt x="6051733" y="4986338"/>
                </a:lnTo>
                <a:lnTo>
                  <a:pt x="6049602" y="4991296"/>
                </a:lnTo>
                <a:cubicBezTo>
                  <a:pt x="6058123" y="5019829"/>
                  <a:pt x="6066643" y="5048361"/>
                  <a:pt x="6075165" y="5076895"/>
                </a:cubicBezTo>
                <a:lnTo>
                  <a:pt x="6073751" y="5081568"/>
                </a:lnTo>
                <a:cubicBezTo>
                  <a:pt x="6073034" y="5084748"/>
                  <a:pt x="6072888" y="5086810"/>
                  <a:pt x="6073150" y="5088173"/>
                </a:cubicBezTo>
                <a:lnTo>
                  <a:pt x="6073355" y="5088300"/>
                </a:lnTo>
                <a:lnTo>
                  <a:pt x="6072362" y="5094558"/>
                </a:lnTo>
                <a:cubicBezTo>
                  <a:pt x="6070184" y="5105196"/>
                  <a:pt x="6067588" y="5115626"/>
                  <a:pt x="6064726" y="5125620"/>
                </a:cubicBezTo>
                <a:cubicBezTo>
                  <a:pt x="6063568" y="5154527"/>
                  <a:pt x="6065189" y="5244020"/>
                  <a:pt x="6065415" y="5268004"/>
                </a:cubicBezTo>
                <a:cubicBezTo>
                  <a:pt x="6065637" y="5268513"/>
                  <a:pt x="6065860" y="5269021"/>
                  <a:pt x="6066081" y="5269530"/>
                </a:cubicBezTo>
                <a:lnTo>
                  <a:pt x="6043407" y="5390941"/>
                </a:lnTo>
                <a:cubicBezTo>
                  <a:pt x="6032545" y="5438194"/>
                  <a:pt x="6020942" y="5465286"/>
                  <a:pt x="6025377" y="5539927"/>
                </a:cubicBezTo>
                <a:cubicBezTo>
                  <a:pt x="6019787" y="5610775"/>
                  <a:pt x="6013913" y="5740573"/>
                  <a:pt x="6010052" y="5791594"/>
                </a:cubicBezTo>
                <a:cubicBezTo>
                  <a:pt x="5989401" y="5787060"/>
                  <a:pt x="6018524" y="5849672"/>
                  <a:pt x="5994220" y="5855206"/>
                </a:cubicBezTo>
                <a:cubicBezTo>
                  <a:pt x="5995282" y="5860240"/>
                  <a:pt x="5980598" y="5868910"/>
                  <a:pt x="5982580" y="5873582"/>
                </a:cubicBezTo>
                <a:cubicBezTo>
                  <a:pt x="5982922" y="5874401"/>
                  <a:pt x="5983265" y="5875218"/>
                  <a:pt x="5983608" y="5876037"/>
                </a:cubicBezTo>
                <a:lnTo>
                  <a:pt x="5983535" y="5886534"/>
                </a:lnTo>
                <a:lnTo>
                  <a:pt x="5988737" y="5888644"/>
                </a:lnTo>
                <a:cubicBezTo>
                  <a:pt x="5989948" y="5893707"/>
                  <a:pt x="5991159" y="5898769"/>
                  <a:pt x="5992371" y="5903832"/>
                </a:cubicBezTo>
                <a:cubicBezTo>
                  <a:pt x="5992924" y="5909651"/>
                  <a:pt x="5992578" y="5916068"/>
                  <a:pt x="5990780" y="5923391"/>
                </a:cubicBezTo>
                <a:cubicBezTo>
                  <a:pt x="5975822" y="5948880"/>
                  <a:pt x="6013580" y="5981626"/>
                  <a:pt x="5993870" y="6013205"/>
                </a:cubicBezTo>
                <a:cubicBezTo>
                  <a:pt x="5988486" y="6024901"/>
                  <a:pt x="5991718" y="6066777"/>
                  <a:pt x="5997673" y="6074018"/>
                </a:cubicBezTo>
                <a:cubicBezTo>
                  <a:pt x="5998007" y="6081731"/>
                  <a:pt x="6007861" y="6126985"/>
                  <a:pt x="6014840" y="6130837"/>
                </a:cubicBezTo>
                <a:cubicBezTo>
                  <a:pt x="6022998" y="6137057"/>
                  <a:pt x="5999420" y="6156330"/>
                  <a:pt x="6010704" y="6152982"/>
                </a:cubicBezTo>
                <a:cubicBezTo>
                  <a:pt x="6008682" y="6186619"/>
                  <a:pt x="6039938" y="6191636"/>
                  <a:pt x="6038294" y="6221100"/>
                </a:cubicBezTo>
                <a:cubicBezTo>
                  <a:pt x="6039643" y="6222126"/>
                  <a:pt x="6046356" y="6257468"/>
                  <a:pt x="6052331" y="6287550"/>
                </a:cubicBezTo>
                <a:cubicBezTo>
                  <a:pt x="6058307" y="6317632"/>
                  <a:pt x="6082079" y="6391312"/>
                  <a:pt x="6074143" y="6401595"/>
                </a:cubicBezTo>
                <a:cubicBezTo>
                  <a:pt x="6074931" y="6423902"/>
                  <a:pt x="6059614" y="6432919"/>
                  <a:pt x="6060199" y="6487110"/>
                </a:cubicBezTo>
                <a:cubicBezTo>
                  <a:pt x="6075583" y="6574474"/>
                  <a:pt x="6076150" y="6553611"/>
                  <a:pt x="6081156" y="6588589"/>
                </a:cubicBezTo>
                <a:cubicBezTo>
                  <a:pt x="6102088" y="6637976"/>
                  <a:pt x="6067660" y="6687723"/>
                  <a:pt x="6114944" y="6769963"/>
                </a:cubicBezTo>
                <a:cubicBezTo>
                  <a:pt x="6130462" y="6819284"/>
                  <a:pt x="6119243" y="6817955"/>
                  <a:pt x="6128950" y="6835814"/>
                </a:cubicBezTo>
                <a:lnTo>
                  <a:pt x="6132536" y="6858000"/>
                </a:lnTo>
                <a:lnTo>
                  <a:pt x="4789511" y="6858000"/>
                </a:lnTo>
                <a:lnTo>
                  <a:pt x="1866294" y="6858000"/>
                </a:lnTo>
                <a:lnTo>
                  <a:pt x="1705866" y="6858000"/>
                </a:lnTo>
                <a:lnTo>
                  <a:pt x="1343025" y="6858000"/>
                </a:lnTo>
                <a:lnTo>
                  <a:pt x="523269" y="6858000"/>
                </a:lnTo>
                <a:lnTo>
                  <a:pt x="362841"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tel 1"/>
          <p:cNvSpPr>
            <a:spLocks noGrp="1"/>
          </p:cNvSpPr>
          <p:nvPr>
            <p:ph type="title"/>
          </p:nvPr>
        </p:nvSpPr>
        <p:spPr>
          <a:xfrm>
            <a:off x="643467" y="448365"/>
            <a:ext cx="5803632" cy="1330840"/>
          </a:xfrm>
        </p:spPr>
        <p:txBody>
          <a:bodyPr vert="horz" lIns="91440" tIns="45720" rIns="91440" bIns="45720" rtlCol="0" anchor="ctr">
            <a:noAutofit/>
          </a:bodyPr>
          <a:lstStyle/>
          <a:p>
            <a:r>
              <a:rPr lang="en-US" sz="3600" b="1" u="sng" kern="1200" dirty="0" err="1">
                <a:solidFill>
                  <a:schemeClr val="tx1"/>
                </a:solidFill>
                <a:latin typeface="Calibri "/>
              </a:rPr>
              <a:t>Marginalisation</a:t>
            </a:r>
            <a:r>
              <a:rPr lang="en-US" sz="3600" b="1" u="sng" kern="1200" dirty="0">
                <a:solidFill>
                  <a:schemeClr val="tx1"/>
                </a:solidFill>
                <a:latin typeface="Calibri "/>
              </a:rPr>
              <a:t> of Roma over the centuries: anti-Roma laws &amp; policies (I)</a:t>
            </a:r>
          </a:p>
        </p:txBody>
      </p:sp>
      <p:sp>
        <p:nvSpPr>
          <p:cNvPr id="3" name="Plassholder for innhold 2"/>
          <p:cNvSpPr>
            <a:spLocks noGrp="1"/>
          </p:cNvSpPr>
          <p:nvPr>
            <p:ph idx="1"/>
          </p:nvPr>
        </p:nvSpPr>
        <p:spPr>
          <a:xfrm>
            <a:off x="643467" y="2156638"/>
            <a:ext cx="5190174" cy="4252997"/>
          </a:xfrm>
        </p:spPr>
        <p:txBody>
          <a:bodyPr vert="horz" lIns="91440" tIns="45720" rIns="91440" bIns="45720" rtlCol="0">
            <a:normAutofit lnSpcReduction="10000"/>
          </a:bodyPr>
          <a:lstStyle/>
          <a:p>
            <a:r>
              <a:rPr lang="en-US" sz="2600" dirty="0"/>
              <a:t>18</a:t>
            </a:r>
            <a:r>
              <a:rPr lang="en-US" sz="2600" baseline="30000" dirty="0"/>
              <a:t>th</a:t>
            </a:r>
            <a:r>
              <a:rPr lang="en-US" sz="2600" dirty="0"/>
              <a:t> century – internment in Spain</a:t>
            </a:r>
          </a:p>
          <a:p>
            <a:r>
              <a:rPr lang="en-US" sz="2600" dirty="0"/>
              <a:t>Forced assimilation laws in Austro-Hungarian empire</a:t>
            </a:r>
          </a:p>
          <a:p>
            <a:r>
              <a:rPr lang="en-US" sz="2600" dirty="0"/>
              <a:t>Slavery of Romani people abolished mid-19</a:t>
            </a:r>
            <a:r>
              <a:rPr lang="en-US" sz="2600" baseline="30000" dirty="0"/>
              <a:t>th</a:t>
            </a:r>
            <a:r>
              <a:rPr lang="en-US" sz="2600" dirty="0"/>
              <a:t> century in Romania; deprivation and possession of land</a:t>
            </a:r>
          </a:p>
          <a:p>
            <a:r>
              <a:rPr lang="en-US" sz="2600" dirty="0"/>
              <a:t>Second wave of migration – second half of 19</a:t>
            </a:r>
            <a:r>
              <a:rPr lang="en-US" sz="2600" baseline="30000" dirty="0"/>
              <a:t>th</a:t>
            </a:r>
            <a:r>
              <a:rPr lang="en-US" sz="2600" dirty="0"/>
              <a:t> century Roma groups from Central and Southeast Europe moved to all regions of Europe and overseas</a:t>
            </a:r>
          </a:p>
          <a:p>
            <a:endParaRPr lang="en-US" sz="2000" dirty="0"/>
          </a:p>
        </p:txBody>
      </p:sp>
      <p:pic>
        <p:nvPicPr>
          <p:cNvPr id="5" name="Picture 4" descr="A person holding a flag&#10;&#10;Description automatically generated with low confidence">
            <a:extLst>
              <a:ext uri="{FF2B5EF4-FFF2-40B4-BE49-F238E27FC236}">
                <a16:creationId xmlns:a16="http://schemas.microsoft.com/office/drawing/2014/main" id="{E70A54E4-7FC3-B5D5-8F54-409B81A90538}"/>
              </a:ext>
            </a:extLst>
          </p:cNvPr>
          <p:cNvPicPr>
            <a:picLocks noChangeAspect="1"/>
          </p:cNvPicPr>
          <p:nvPr/>
        </p:nvPicPr>
        <p:blipFill rotWithShape="1">
          <a:blip r:embed="rId3">
            <a:extLst>
              <a:ext uri="{28A0092B-C50C-407E-A947-70E740481C1C}">
                <a14:useLocalDpi xmlns:a14="http://schemas.microsoft.com/office/drawing/2010/main" val="0"/>
              </a:ext>
            </a:extLst>
          </a:blip>
          <a:srcRect l="22047" r="18604" b="-2"/>
          <a:stretch/>
        </p:blipFill>
        <p:spPr>
          <a:xfrm>
            <a:off x="6880610" y="775830"/>
            <a:ext cx="4737650" cy="5328554"/>
          </a:xfrm>
          <a:prstGeom prst="rect">
            <a:avLst/>
          </a:prstGeom>
        </p:spPr>
      </p:pic>
    </p:spTree>
    <p:extLst>
      <p:ext uri="{BB962C8B-B14F-4D97-AF65-F5344CB8AC3E}">
        <p14:creationId xmlns:p14="http://schemas.microsoft.com/office/powerpoint/2010/main" val="2035539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tel 1"/>
          <p:cNvSpPr>
            <a:spLocks noGrp="1"/>
          </p:cNvSpPr>
          <p:nvPr>
            <p:ph type="title"/>
          </p:nvPr>
        </p:nvSpPr>
        <p:spPr>
          <a:xfrm>
            <a:off x="643467" y="321734"/>
            <a:ext cx="10905066" cy="1135737"/>
          </a:xfrm>
        </p:spPr>
        <p:txBody>
          <a:bodyPr vert="horz" lIns="91440" tIns="45720" rIns="91440" bIns="45720" rtlCol="0" anchor="ctr">
            <a:normAutofit/>
          </a:bodyPr>
          <a:lstStyle/>
          <a:p>
            <a:r>
              <a:rPr lang="en-US" sz="3600" b="1" u="sng" kern="1200" dirty="0" err="1">
                <a:solidFill>
                  <a:schemeClr val="tx1"/>
                </a:solidFill>
                <a:latin typeface="+mn-lt"/>
                <a:ea typeface="+mj-ea"/>
                <a:cs typeface="+mj-cs"/>
              </a:rPr>
              <a:t>Marginalisation</a:t>
            </a:r>
            <a:r>
              <a:rPr lang="en-US" sz="3600" b="1" u="sng" kern="1200" dirty="0">
                <a:solidFill>
                  <a:schemeClr val="tx1"/>
                </a:solidFill>
                <a:latin typeface="+mn-lt"/>
                <a:ea typeface="+mj-ea"/>
                <a:cs typeface="+mj-cs"/>
              </a:rPr>
              <a:t> of Roma over the centuries: anti-Roma laws &amp; policies (II)</a:t>
            </a:r>
          </a:p>
        </p:txBody>
      </p:sp>
      <p:sp>
        <p:nvSpPr>
          <p:cNvPr id="3" name="Plassholder for innhold 2"/>
          <p:cNvSpPr>
            <a:spLocks noGrp="1"/>
          </p:cNvSpPr>
          <p:nvPr>
            <p:ph idx="1"/>
          </p:nvPr>
        </p:nvSpPr>
        <p:spPr>
          <a:xfrm>
            <a:off x="643467" y="1577515"/>
            <a:ext cx="10905066" cy="4393982"/>
          </a:xfrm>
        </p:spPr>
        <p:txBody>
          <a:bodyPr vert="horz" lIns="91440" tIns="45720" rIns="91440" bIns="45720" rtlCol="0">
            <a:normAutofit/>
          </a:bodyPr>
          <a:lstStyle/>
          <a:p>
            <a:endParaRPr lang="en-US" sz="2400" dirty="0"/>
          </a:p>
          <a:p>
            <a:r>
              <a:rPr lang="en-US" sz="2400" dirty="0"/>
              <a:t>Second wave of migration – second half of 19</a:t>
            </a:r>
            <a:r>
              <a:rPr lang="en-US" sz="2400" baseline="30000" dirty="0"/>
              <a:t>th</a:t>
            </a:r>
            <a:r>
              <a:rPr lang="en-US" sz="2400" dirty="0"/>
              <a:t> century Roma groups from Central and Southeast Europe moved to all regions of Europe and overseas</a:t>
            </a:r>
          </a:p>
          <a:p>
            <a:r>
              <a:rPr lang="en-US" sz="2400" dirty="0"/>
              <a:t>Roma Holocaust</a:t>
            </a:r>
            <a:r>
              <a:rPr lang="hu-HU" sz="2400" dirty="0"/>
              <a:t> – </a:t>
            </a:r>
            <a:r>
              <a:rPr lang="hu-HU" sz="2400" i="1" dirty="0"/>
              <a:t>Porajmos (Genocide of the Roma in Romani language)</a:t>
            </a:r>
            <a:endParaRPr lang="en-US" sz="2400" i="1" dirty="0"/>
          </a:p>
          <a:p>
            <a:r>
              <a:rPr lang="en-US" sz="2400" dirty="0"/>
              <a:t>Situation of Roma under communism</a:t>
            </a:r>
          </a:p>
          <a:p>
            <a:r>
              <a:rPr lang="en-US" sz="2400" dirty="0"/>
              <a:t>Forced sterilizations - Norway, Slovakia, Hungary</a:t>
            </a:r>
          </a:p>
          <a:p>
            <a:r>
              <a:rPr lang="en-US" sz="2400" dirty="0"/>
              <a:t>Third wave of migration – collapse of Soviet Union &amp; former Yugoslavia </a:t>
            </a:r>
            <a:r>
              <a:rPr lang="en-US" sz="2400" dirty="0">
                <a:sym typeface="Wingdings" panose="05000000000000000000" pitchFamily="2" charset="2"/>
              </a:rPr>
              <a:t> </a:t>
            </a:r>
            <a:r>
              <a:rPr lang="en-US" sz="2400" dirty="0"/>
              <a:t>east-west migration of Roma as victims of war, poverty driven migration </a:t>
            </a:r>
            <a:r>
              <a:rPr lang="en-US" sz="2400" dirty="0">
                <a:sym typeface="Wingdings" panose="05000000000000000000" pitchFamily="2" charset="2"/>
              </a:rPr>
              <a:t> </a:t>
            </a:r>
            <a:r>
              <a:rPr lang="en-US" sz="2400" dirty="0"/>
              <a:t>recent waves branded as “economic refugees”</a:t>
            </a:r>
          </a:p>
          <a:p>
            <a:endParaRPr lang="en-US" sz="2000" dirty="0"/>
          </a:p>
        </p:txBody>
      </p:sp>
      <p:sp>
        <p:nvSpPr>
          <p:cNvPr id="10" name="Rectangle 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541766459"/>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tel 1"/>
          <p:cNvSpPr>
            <a:spLocks noGrp="1"/>
          </p:cNvSpPr>
          <p:nvPr>
            <p:ph type="title"/>
          </p:nvPr>
        </p:nvSpPr>
        <p:spPr>
          <a:xfrm>
            <a:off x="643467" y="321734"/>
            <a:ext cx="10905066" cy="1135737"/>
          </a:xfrm>
        </p:spPr>
        <p:txBody>
          <a:bodyPr vert="horz" lIns="91440" tIns="45720" rIns="91440" bIns="45720" rtlCol="0" anchor="ctr">
            <a:normAutofit/>
          </a:bodyPr>
          <a:lstStyle/>
          <a:p>
            <a:r>
              <a:rPr lang="en-US" sz="3600" b="1" u="sng" dirty="0">
                <a:latin typeface="+mn-lt"/>
              </a:rPr>
              <a:t>500 years of slavery in Romania (I)</a:t>
            </a:r>
            <a:endParaRPr lang="en-US" sz="3600" b="1" u="sng" kern="1200" dirty="0">
              <a:solidFill>
                <a:schemeClr val="tx1"/>
              </a:solidFill>
              <a:latin typeface="+mn-lt"/>
              <a:ea typeface="+mj-ea"/>
              <a:cs typeface="+mj-cs"/>
            </a:endParaRPr>
          </a:p>
        </p:txBody>
      </p:sp>
      <p:sp>
        <p:nvSpPr>
          <p:cNvPr id="10" name="Rectangle 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5" descr="A page from a book&#10;&#10;Description automatically generated with low confidence">
            <a:extLst>
              <a:ext uri="{FF2B5EF4-FFF2-40B4-BE49-F238E27FC236}">
                <a16:creationId xmlns:a16="http://schemas.microsoft.com/office/drawing/2014/main" id="{425CF282-13A8-DEB5-8DA4-1CD126286D62}"/>
              </a:ext>
            </a:extLst>
          </p:cNvPr>
          <p:cNvPicPr>
            <a:picLocks noChangeAspect="1"/>
          </p:cNvPicPr>
          <p:nvPr/>
        </p:nvPicPr>
        <p:blipFill rotWithShape="1">
          <a:blip r:embed="rId3">
            <a:extLst>
              <a:ext uri="{28A0092B-C50C-407E-A947-70E740481C1C}">
                <a14:useLocalDpi xmlns:a14="http://schemas.microsoft.com/office/drawing/2010/main" val="0"/>
              </a:ext>
            </a:extLst>
          </a:blip>
          <a:srcRect r="2" b="4702"/>
          <a:stretch/>
        </p:blipFill>
        <p:spPr>
          <a:xfrm>
            <a:off x="818202" y="1979543"/>
            <a:ext cx="5784827" cy="3555854"/>
          </a:xfrm>
          <a:prstGeom prst="rect">
            <a:avLst/>
          </a:prstGeom>
        </p:spPr>
      </p:pic>
      <p:sp>
        <p:nvSpPr>
          <p:cNvPr id="9" name="TextBox 8">
            <a:extLst>
              <a:ext uri="{FF2B5EF4-FFF2-40B4-BE49-F238E27FC236}">
                <a16:creationId xmlns:a16="http://schemas.microsoft.com/office/drawing/2014/main" id="{332055FF-F56A-03EC-F06B-F748C9C15B25}"/>
              </a:ext>
            </a:extLst>
          </p:cNvPr>
          <p:cNvSpPr txBox="1"/>
          <p:nvPr/>
        </p:nvSpPr>
        <p:spPr>
          <a:xfrm>
            <a:off x="6096000" y="1710756"/>
            <a:ext cx="5735658" cy="3785652"/>
          </a:xfrm>
          <a:prstGeom prst="rect">
            <a:avLst/>
          </a:prstGeom>
          <a:noFill/>
        </p:spPr>
        <p:txBody>
          <a:bodyPr wrap="square">
            <a:spAutoFit/>
          </a:bodyPr>
          <a:lstStyle/>
          <a:p>
            <a:pPr marL="285750" indent="-285750">
              <a:buFont typeface="Arial" panose="020B0604020202020204" pitchFamily="34" charset="0"/>
              <a:buChar char="•"/>
            </a:pPr>
            <a:r>
              <a:rPr lang="en-US" sz="2000" dirty="0"/>
              <a:t>Europe as the origin of slavery?</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“There was slavery only in the U.S.” - European Exceptionalism </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500 years-long slavery of Roma people in Wallachia and Moldavia (in today’s Romania) begins around the 14th century</a:t>
            </a:r>
          </a:p>
          <a:p>
            <a:endParaRPr lang="en-US" sz="2000" dirty="0"/>
          </a:p>
          <a:p>
            <a:pPr marL="285750" indent="-285750">
              <a:buFont typeface="Arial" panose="020B0604020202020204" pitchFamily="34" charset="0"/>
              <a:buChar char="•"/>
            </a:pPr>
            <a:r>
              <a:rPr lang="en-US" sz="2000" dirty="0"/>
              <a:t>Roma slave owners were the Crown (the state), monasteries (the Orthodox church) and the nobility (or the boyars)</a:t>
            </a:r>
          </a:p>
        </p:txBody>
      </p:sp>
    </p:spTree>
    <p:extLst>
      <p:ext uri="{BB962C8B-B14F-4D97-AF65-F5344CB8AC3E}">
        <p14:creationId xmlns:p14="http://schemas.microsoft.com/office/powerpoint/2010/main" val="3922198319"/>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tel 1"/>
          <p:cNvSpPr>
            <a:spLocks noGrp="1"/>
          </p:cNvSpPr>
          <p:nvPr>
            <p:ph type="title"/>
          </p:nvPr>
        </p:nvSpPr>
        <p:spPr>
          <a:xfrm>
            <a:off x="643467" y="321734"/>
            <a:ext cx="10905066" cy="1135737"/>
          </a:xfrm>
        </p:spPr>
        <p:txBody>
          <a:bodyPr vert="horz" lIns="91440" tIns="45720" rIns="91440" bIns="45720" rtlCol="0" anchor="ctr">
            <a:normAutofit/>
          </a:bodyPr>
          <a:lstStyle/>
          <a:p>
            <a:r>
              <a:rPr lang="en-ES" sz="3600" b="1" u="sng" dirty="0">
                <a:latin typeface="Calibri "/>
              </a:rPr>
              <a:t>Status</a:t>
            </a:r>
            <a:r>
              <a:rPr lang="hu-HU" sz="3600" b="1" u="sng" dirty="0">
                <a:latin typeface="Calibri "/>
              </a:rPr>
              <a:t> of the Roma slaves</a:t>
            </a:r>
            <a:endParaRPr lang="en-US" sz="3600" b="1" u="sng" kern="1200" dirty="0">
              <a:solidFill>
                <a:schemeClr val="tx1"/>
              </a:solidFill>
              <a:latin typeface="+mn-lt"/>
              <a:ea typeface="+mj-ea"/>
              <a:cs typeface="+mj-cs"/>
            </a:endParaRPr>
          </a:p>
        </p:txBody>
      </p:sp>
      <p:sp>
        <p:nvSpPr>
          <p:cNvPr id="10" name="Rectangle 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aphicFrame>
        <p:nvGraphicFramePr>
          <p:cNvPr id="3" name="Content Placeholder 2">
            <a:extLst>
              <a:ext uri="{FF2B5EF4-FFF2-40B4-BE49-F238E27FC236}">
                <a16:creationId xmlns:a16="http://schemas.microsoft.com/office/drawing/2014/main" id="{7E69A6C0-0596-036D-6DBA-45B085C0B083}"/>
              </a:ext>
            </a:extLst>
          </p:cNvPr>
          <p:cNvGraphicFramePr>
            <a:graphicFrameLocks noGrp="1"/>
          </p:cNvGraphicFramePr>
          <p:nvPr>
            <p:ph idx="1"/>
            <p:extLst>
              <p:ext uri="{D42A27DB-BD31-4B8C-83A1-F6EECF244321}">
                <p14:modId xmlns:p14="http://schemas.microsoft.com/office/powerpoint/2010/main" val="3754941972"/>
              </p:ext>
            </p:extLst>
          </p:nvPr>
        </p:nvGraphicFramePr>
        <p:xfrm>
          <a:off x="160020" y="1585731"/>
          <a:ext cx="11889226" cy="49495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45351735"/>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8e12d9bd-ea3e-4137-9ea7-b65ad54deda4">
      <Terms xmlns="http://schemas.microsoft.com/office/infopath/2007/PartnerControls"/>
    </lcf76f155ced4ddcb4097134ff3c332f>
    <TaxCatchAll xmlns="97ff6bad-ea69-4c81-826a-bb0324ae1e36"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10C49E8E779E44D8844BE7BFF36D096" ma:contentTypeVersion="16" ma:contentTypeDescription="Create a new document." ma:contentTypeScope="" ma:versionID="3cd6d71eb31930f2053e9e205eb13d80">
  <xsd:schema xmlns:xsd="http://www.w3.org/2001/XMLSchema" xmlns:xs="http://www.w3.org/2001/XMLSchema" xmlns:p="http://schemas.microsoft.com/office/2006/metadata/properties" xmlns:ns2="eb4defa2-306d-42f3-a45c-d773604bc3b6" xmlns:ns3="8e12d9bd-ea3e-4137-9ea7-b65ad54deda4" xmlns:ns4="97ff6bad-ea69-4c81-826a-bb0324ae1e36" targetNamespace="http://schemas.microsoft.com/office/2006/metadata/properties" ma:root="true" ma:fieldsID="e87bc6203fc8620a712b996371ed5ee1" ns2:_="" ns3:_="" ns4:_="">
    <xsd:import namespace="eb4defa2-306d-42f3-a45c-d773604bc3b6"/>
    <xsd:import namespace="8e12d9bd-ea3e-4137-9ea7-b65ad54deda4"/>
    <xsd:import namespace="97ff6bad-ea69-4c81-826a-bb0324ae1e3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EventHashCode" minOccurs="0"/>
                <xsd:element ref="ns3:MediaServiceGenerationTime" minOccurs="0"/>
                <xsd:element ref="ns3:MediaServiceLocation" minOccurs="0"/>
                <xsd:element ref="ns3:MediaServiceAutoKeyPoints" minOccurs="0"/>
                <xsd:element ref="ns3:MediaServiceKeyPoints" minOccurs="0"/>
                <xsd:element ref="ns3:MediaLengthInSeconds" minOccurs="0"/>
                <xsd:element ref="ns3: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4defa2-306d-42f3-a45c-d773604bc3b6"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e12d9bd-ea3e-4137-9ea7-b65ad54deda4"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description="" ma:hidden="true" ma:internalName="MediaServiceDateTaken" ma:readOnly="true">
      <xsd:simpleType>
        <xsd:restriction base="dms:Text"/>
      </xsd:simpleType>
    </xsd:element>
    <xsd:element name="MediaServiceAutoTags" ma:index="13" nillable="true" ma:displayName="MediaServiceAutoTags" ma:description=""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3005760b-5bc9-46b2-a7b5-dbc7377b682d"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97ff6bad-ea69-4c81-826a-bb0324ae1e36"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2842be00-423f-4ee5-af92-00e24213efa5}" ma:internalName="TaxCatchAll" ma:showField="CatchAllData" ma:web="97ff6bad-ea69-4c81-826a-bb0324ae1e3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7B41DDB-E736-4003-9C5F-A7C4425605B6}">
  <ds:schemaRefs>
    <ds:schemaRef ds:uri="http://schemas.openxmlformats.org/package/2006/metadata/core-properties"/>
    <ds:schemaRef ds:uri="http://schemas.microsoft.com/office/infopath/2007/PartnerControls"/>
    <ds:schemaRef ds:uri="http://schemas.microsoft.com/office/2006/documentManagement/types"/>
    <ds:schemaRef ds:uri="8e12d9bd-ea3e-4137-9ea7-b65ad54deda4"/>
    <ds:schemaRef ds:uri="97ff6bad-ea69-4c81-826a-bb0324ae1e36"/>
    <ds:schemaRef ds:uri="eb4defa2-306d-42f3-a45c-d773604bc3b6"/>
    <ds:schemaRef ds:uri="http://purl.org/dc/dcmitype/"/>
    <ds:schemaRef ds:uri="http://purl.org/dc/elements/1.1/"/>
    <ds:schemaRef ds:uri="http://schemas.microsoft.com/office/2006/metadata/properties"/>
    <ds:schemaRef ds:uri="http://www.w3.org/XML/1998/namespace"/>
    <ds:schemaRef ds:uri="http://purl.org/dc/terms/"/>
  </ds:schemaRefs>
</ds:datastoreItem>
</file>

<file path=customXml/itemProps2.xml><?xml version="1.0" encoding="utf-8"?>
<ds:datastoreItem xmlns:ds="http://schemas.openxmlformats.org/officeDocument/2006/customXml" ds:itemID="{71ABE4A2-1F19-49B2-8C44-72C0C8218705}">
  <ds:schemaRefs>
    <ds:schemaRef ds:uri="http://schemas.microsoft.com/sharepoint/v3/contenttype/forms"/>
  </ds:schemaRefs>
</ds:datastoreItem>
</file>

<file path=customXml/itemProps3.xml><?xml version="1.0" encoding="utf-8"?>
<ds:datastoreItem xmlns:ds="http://schemas.openxmlformats.org/officeDocument/2006/customXml" ds:itemID="{46BAD9C5-8E64-4A66-B3C1-4167DC87E82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4defa2-306d-42f3-a45c-d773604bc3b6"/>
    <ds:schemaRef ds:uri="8e12d9bd-ea3e-4137-9ea7-b65ad54deda4"/>
    <ds:schemaRef ds:uri="97ff6bad-ea69-4c81-826a-bb0324ae1e3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2025</TotalTime>
  <Words>9159</Words>
  <Application>Microsoft Office PowerPoint</Application>
  <PresentationFormat>Widescreen</PresentationFormat>
  <Paragraphs>315</Paragraphs>
  <Slides>27</Slides>
  <Notes>27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27</vt:i4>
      </vt:variant>
    </vt:vector>
  </HeadingPairs>
  <TitlesOfParts>
    <vt:vector size="35" baseType="lpstr">
      <vt:lpstr>Arial</vt:lpstr>
      <vt:lpstr>Calibri</vt:lpstr>
      <vt:lpstr>Calibri </vt:lpstr>
      <vt:lpstr>Calibri Light</vt:lpstr>
      <vt:lpstr>Open Sans</vt:lpstr>
      <vt:lpstr>Prompt</vt:lpstr>
      <vt:lpstr>Wingdings</vt:lpstr>
      <vt:lpstr>Office Theme</vt:lpstr>
      <vt:lpstr>PowerPoint Presentation</vt:lpstr>
      <vt:lpstr>Module 1 Roma history and discrimination against Roma in Europe - then and now  </vt:lpstr>
      <vt:lpstr>Who are the Roma?</vt:lpstr>
      <vt:lpstr>PowerPoint Presentation</vt:lpstr>
      <vt:lpstr>PowerPoint Presentation</vt:lpstr>
      <vt:lpstr>Marginalisation of Roma over the centuries: anti-Roma laws &amp; policies (I)</vt:lpstr>
      <vt:lpstr>Marginalisation of Roma over the centuries: anti-Roma laws &amp; policies (II)</vt:lpstr>
      <vt:lpstr>500 years of slavery in Romania (I)</vt:lpstr>
      <vt:lpstr>Status of the Roma slaves</vt:lpstr>
      <vt:lpstr>500 years of slavery in Romania (II)</vt:lpstr>
      <vt:lpstr>Justification of Roma slavery</vt:lpstr>
      <vt:lpstr>The Genocide of the Roma during WWII - Porajmos 1935: Nuremberg Racial Laws and radicalisation of anti-Roma policy </vt:lpstr>
      <vt:lpstr>1943: Mass murder of Roma in Auschwitz</vt:lpstr>
      <vt:lpstr>16th May 1944 - International Romani Resistance Day</vt:lpstr>
      <vt:lpstr>Towards the liquidation of Zigeunerlager – 2nd August, Roma Genocide Remembrance Day</vt:lpstr>
      <vt:lpstr>Forced sterilization practices throughout Europe (I): Forced sterilization of Roma during the WWII </vt:lpstr>
      <vt:lpstr>Forced sterilisation practices throughout Europe (II): After WWII</vt:lpstr>
      <vt:lpstr>The Situation of the Roma today</vt:lpstr>
      <vt:lpstr>Harassment and Hate Crimes Against Roma</vt:lpstr>
      <vt:lpstr>Antigypsyism/Anti-Roma Racism</vt:lpstr>
      <vt:lpstr>The Situation of the Roma today – Education (I)</vt:lpstr>
      <vt:lpstr>The Situation of the Roma today – Education II</vt:lpstr>
      <vt:lpstr>PowerPoint Presentation</vt:lpstr>
      <vt:lpstr>Employment</vt:lpstr>
      <vt:lpstr>Health</vt:lpstr>
      <vt:lpstr>Resources</vt:lpstr>
      <vt:lpstr>Thanks for reading! for further questions or comments please contact us at simona.barbu@feantsa.org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Rami_10@sulid.hu</dc:creator>
  <cp:lastModifiedBy>Information</cp:lastModifiedBy>
  <cp:revision>60</cp:revision>
  <dcterms:created xsi:type="dcterms:W3CDTF">2023-01-17T09:39:20Z</dcterms:created>
  <dcterms:modified xsi:type="dcterms:W3CDTF">2023-05-12T12:07:19Z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0x010100810C49E8E779E44D8844BE7BFF36D096</vt:lpwstr>
  </property>
</Properties>
</file>