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EOug1B8dgNCAkZatdajNgy4Q2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7a46e189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7a46e1895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47a46e1895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7a46e1895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47a46e189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7a46e1895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247a46e189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648812b94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4648812b94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24648812b94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648812b94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648812b94_1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4648812b94_1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648812b9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648812b94_1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4648812b94_1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648812b94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648812b94_1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4648812b94_1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4648812b94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4648812b94_1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4648812b94_1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4648812b9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4648812b9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24648812b94_1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648812b94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4648812b94_1_1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24648812b94_1_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-1" y="0"/>
            <a:ext cx="9037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7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18;p17"/>
          <p:cNvCxnSpPr/>
          <p:nvPr/>
        </p:nvCxnSpPr>
        <p:spPr>
          <a:xfrm>
            <a:off x="739466" y="1422401"/>
            <a:ext cx="0" cy="4765200"/>
          </a:xfrm>
          <a:prstGeom prst="straightConnector1">
            <a:avLst/>
          </a:prstGeom>
          <a:noFill/>
          <a:ln w="19050" cap="flat" cmpd="sng">
            <a:solidFill>
              <a:srgbClr val="F9F7F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" name="Google Shape;19;p1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9210" t="39523" r="3565" b="39032"/>
          <a:stretch/>
        </p:blipFill>
        <p:spPr>
          <a:xfrm>
            <a:off x="135219" y="61908"/>
            <a:ext cx="6976780" cy="147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2889" y="243598"/>
            <a:ext cx="1044280" cy="57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7" descr="A black and white logo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11659" y="100463"/>
            <a:ext cx="666665" cy="7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7"/>
          <p:cNvSpPr>
            <a:spLocks noGrp="1"/>
          </p:cNvSpPr>
          <p:nvPr>
            <p:ph type="pic" idx="2"/>
          </p:nvPr>
        </p:nvSpPr>
        <p:spPr>
          <a:xfrm>
            <a:off x="3924300" y="2095500"/>
            <a:ext cx="7953300" cy="23352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1066100" y="4811373"/>
            <a:ext cx="35448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body" idx="3"/>
          </p:nvPr>
        </p:nvSpPr>
        <p:spPr>
          <a:xfrm>
            <a:off x="6023180" y="5576372"/>
            <a:ext cx="29562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body" idx="4"/>
          </p:nvPr>
        </p:nvSpPr>
        <p:spPr>
          <a:xfrm>
            <a:off x="10794353" y="5882054"/>
            <a:ext cx="10833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4">
  <p:cSld name="Slide design 4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5" name="Google Shape;115;p25"/>
          <p:cNvCxnSpPr/>
          <p:nvPr/>
        </p:nvCxnSpPr>
        <p:spPr>
          <a:xfrm>
            <a:off x="901846" y="1487214"/>
            <a:ext cx="10388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5"/>
          <p:cNvSpPr txBox="1">
            <a:spLocks noGrp="1"/>
          </p:cNvSpPr>
          <p:nvPr>
            <p:ph type="body" idx="1"/>
          </p:nvPr>
        </p:nvSpPr>
        <p:spPr>
          <a:xfrm>
            <a:off x="838200" y="1965325"/>
            <a:ext cx="10515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7" name="Google Shape;117;p25"/>
          <p:cNvCxnSpPr/>
          <p:nvPr/>
        </p:nvCxnSpPr>
        <p:spPr>
          <a:xfrm>
            <a:off x="838200" y="6127531"/>
            <a:ext cx="10515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648812b94_0_104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10972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24648812b94_0_10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g24648812b94_0_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648812b94_0_222"/>
          <p:cNvSpPr txBox="1">
            <a:spLocks noGrp="1"/>
          </p:cNvSpPr>
          <p:nvPr>
            <p:ph type="body" idx="1"/>
          </p:nvPr>
        </p:nvSpPr>
        <p:spPr>
          <a:xfrm>
            <a:off x="493185" y="1214438"/>
            <a:ext cx="78360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000" b="0" i="0">
                <a:solidFill>
                  <a:srgbClr val="62BBB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24648812b94_0_222"/>
          <p:cNvSpPr txBox="1">
            <a:spLocks noGrp="1"/>
          </p:cNvSpPr>
          <p:nvPr>
            <p:ph type="body" idx="2"/>
          </p:nvPr>
        </p:nvSpPr>
        <p:spPr>
          <a:xfrm>
            <a:off x="493185" y="1897064"/>
            <a:ext cx="7836000" cy="4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6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Arial"/>
              <a:buChar char="•"/>
              <a:defRPr sz="16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16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600" b="0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g24648812b94_0_222"/>
          <p:cNvSpPr txBox="1">
            <a:spLocks noGrp="1"/>
          </p:cNvSpPr>
          <p:nvPr>
            <p:ph type="body" idx="3"/>
          </p:nvPr>
        </p:nvSpPr>
        <p:spPr>
          <a:xfrm>
            <a:off x="493185" y="523876"/>
            <a:ext cx="8714400" cy="6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b="1" i="0">
                <a:solidFill>
                  <a:srgbClr val="665F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24648812b94_0_222"/>
          <p:cNvSpPr txBox="1">
            <a:spLocks noGrp="1"/>
          </p:cNvSpPr>
          <p:nvPr>
            <p:ph type="ftr" idx="11"/>
          </p:nvPr>
        </p:nvSpPr>
        <p:spPr>
          <a:xfrm>
            <a:off x="317501" y="6551614"/>
            <a:ext cx="350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4648812b94_0_222"/>
          <p:cNvSpPr txBox="1">
            <a:spLocks noGrp="1"/>
          </p:cNvSpPr>
          <p:nvPr>
            <p:ph type="sldNum" idx="12"/>
          </p:nvPr>
        </p:nvSpPr>
        <p:spPr>
          <a:xfrm>
            <a:off x="11643784" y="6537325"/>
            <a:ext cx="7026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648812b94_1_1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4648812b94_1_1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4648812b94_1_1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/Agenda">
  <p:cSld name="Contents/Agenda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8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8"/>
          <p:cNvSpPr/>
          <p:nvPr/>
        </p:nvSpPr>
        <p:spPr>
          <a:xfrm>
            <a:off x="0" y="0"/>
            <a:ext cx="142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8"/>
          <p:cNvSpPr>
            <a:spLocks noGrp="1"/>
          </p:cNvSpPr>
          <p:nvPr>
            <p:ph type="pic" idx="2"/>
          </p:nvPr>
        </p:nvSpPr>
        <p:spPr>
          <a:xfrm>
            <a:off x="7196666" y="1418953"/>
            <a:ext cx="4013100" cy="41643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1675242" y="2051170"/>
            <a:ext cx="53625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1675242" y="1418953"/>
            <a:ext cx="53625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15718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9F7F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anisation/Speaker page">
  <p:cSld name="Organisation/Speaker page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9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9"/>
          <p:cNvSpPr/>
          <p:nvPr/>
        </p:nvSpPr>
        <p:spPr>
          <a:xfrm>
            <a:off x="0" y="0"/>
            <a:ext cx="142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9"/>
          <p:cNvSpPr txBox="1">
            <a:spLocks noGrp="1"/>
          </p:cNvSpPr>
          <p:nvPr>
            <p:ph type="dt" idx="10"/>
          </p:nvPr>
        </p:nvSpPr>
        <p:spPr>
          <a:xfrm>
            <a:off x="157184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9F7F6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ftr" idx="11"/>
          </p:nvPr>
        </p:nvSpPr>
        <p:spPr>
          <a:xfrm>
            <a:off x="6519230" y="6356350"/>
            <a:ext cx="3153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85C7B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10510344" y="6356350"/>
            <a:ext cx="84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85C7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6749508" y="2233014"/>
            <a:ext cx="32670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 b="1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6749508" y="2756830"/>
            <a:ext cx="4834500" cy="23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9" name="Google Shape;49;p19"/>
          <p:cNvCxnSpPr/>
          <p:nvPr/>
        </p:nvCxnSpPr>
        <p:spPr>
          <a:xfrm>
            <a:off x="740834" y="0"/>
            <a:ext cx="0" cy="2757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0" name="Google Shape;50;p19"/>
          <p:cNvCxnSpPr/>
          <p:nvPr/>
        </p:nvCxnSpPr>
        <p:spPr>
          <a:xfrm>
            <a:off x="9672142" y="2396358"/>
            <a:ext cx="2520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 rot="-5400000">
            <a:off x="-810911" y="4189192"/>
            <a:ext cx="31212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>
            <a:spLocks noGrp="1"/>
          </p:cNvSpPr>
          <p:nvPr>
            <p:ph type="pic" idx="3"/>
          </p:nvPr>
        </p:nvSpPr>
        <p:spPr>
          <a:xfrm>
            <a:off x="1571845" y="558800"/>
            <a:ext cx="4084500" cy="5425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0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>
            <a:spLocks noGrp="1"/>
          </p:cNvSpPr>
          <p:nvPr>
            <p:ph type="pic" idx="2"/>
          </p:nvPr>
        </p:nvSpPr>
        <p:spPr>
          <a:xfrm>
            <a:off x="1" y="0"/>
            <a:ext cx="63153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/>
          <p:nvPr/>
        </p:nvSpPr>
        <p:spPr>
          <a:xfrm>
            <a:off x="5397500" y="1899709"/>
            <a:ext cx="6794400" cy="300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6337298" y="3200401"/>
            <a:ext cx="52578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6337298" y="1962150"/>
            <a:ext cx="52578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1" type="twoObj">
  <p:cSld name="TWO_OBJECTS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1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1"/>
          <p:cNvSpPr/>
          <p:nvPr/>
        </p:nvSpPr>
        <p:spPr>
          <a:xfrm rot="-5400000">
            <a:off x="3324750" y="-2963737"/>
            <a:ext cx="977100" cy="762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447473" y="18680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2" type="objTx">
  <p:cSld name="OBJECT_WITH_CAPTION_TEXT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22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756708" y="457200"/>
            <a:ext cx="40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2"/>
          </p:nvPr>
        </p:nvSpPr>
        <p:spPr>
          <a:xfrm>
            <a:off x="756708" y="2057400"/>
            <a:ext cx="4015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9" name="Google Shape;79;p22"/>
          <p:cNvCxnSpPr/>
          <p:nvPr/>
        </p:nvCxnSpPr>
        <p:spPr>
          <a:xfrm>
            <a:off x="4969933" y="457200"/>
            <a:ext cx="0" cy="5411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22"/>
          <p:cNvSpPr/>
          <p:nvPr/>
        </p:nvSpPr>
        <p:spPr>
          <a:xfrm>
            <a:off x="322118" y="0"/>
            <a:ext cx="2367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3 (picture)">
  <p:cSld name="Slide design 3 (picture)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23"/>
          <p:cNvSpPr>
            <a:spLocks noGrp="1"/>
          </p:cNvSpPr>
          <p:nvPr>
            <p:ph type="pic" idx="2"/>
          </p:nvPr>
        </p:nvSpPr>
        <p:spPr>
          <a:xfrm>
            <a:off x="73025" y="73025"/>
            <a:ext cx="12023700" cy="6138900"/>
          </a:xfrm>
          <a:prstGeom prst="rect">
            <a:avLst/>
          </a:prstGeom>
          <a:noFill/>
          <a:ln>
            <a:noFill/>
          </a:ln>
        </p:spPr>
      </p:sp>
      <p:pic>
        <p:nvPicPr>
          <p:cNvPr id="86" name="Google Shape;86;p23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4 (verticle right text)">
  <p:cSld name="Slide design 4 (verticle right text)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3" name="Google Shape;93;p24"/>
          <p:cNvCxnSpPr/>
          <p:nvPr/>
        </p:nvCxnSpPr>
        <p:spPr>
          <a:xfrm rot="10800000">
            <a:off x="8724900" y="365063"/>
            <a:ext cx="0" cy="5811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24"/>
          <p:cNvSpPr/>
          <p:nvPr/>
        </p:nvSpPr>
        <p:spPr>
          <a:xfrm>
            <a:off x="10771572" y="0"/>
            <a:ext cx="1420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743088" y="365125"/>
            <a:ext cx="7678800" cy="2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2"/>
          </p:nvPr>
        </p:nvSpPr>
        <p:spPr>
          <a:xfrm>
            <a:off x="743088" y="3360737"/>
            <a:ext cx="5153100" cy="2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3"/>
          </p:nvPr>
        </p:nvSpPr>
        <p:spPr>
          <a:xfrm>
            <a:off x="6315269" y="3363419"/>
            <a:ext cx="2106600" cy="26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D4DBDF">
            <a:alpha val="72940"/>
          </a:srgb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-1" y="0"/>
            <a:ext cx="9037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6" descr="A picture containing mountain, nature, dark&#10;&#10;Description automatically generated"/>
          <p:cNvPicPr preferRelativeResize="0"/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-1303006" y="-652361"/>
            <a:ext cx="7618276" cy="5258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6"/>
          <p:cNvCxnSpPr/>
          <p:nvPr/>
        </p:nvCxnSpPr>
        <p:spPr>
          <a:xfrm>
            <a:off x="739466" y="1422401"/>
            <a:ext cx="0" cy="4765200"/>
          </a:xfrm>
          <a:prstGeom prst="straightConnector1">
            <a:avLst/>
          </a:prstGeom>
          <a:noFill/>
          <a:ln w="19050" cap="flat" cmpd="sng">
            <a:solidFill>
              <a:srgbClr val="F9F7F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2" name="Google Shape;102;p1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9210" t="39523" r="3565" b="39032"/>
          <a:stretch/>
        </p:blipFill>
        <p:spPr>
          <a:xfrm>
            <a:off x="135219" y="61908"/>
            <a:ext cx="6976780" cy="147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 descr="Shap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2889" y="243598"/>
            <a:ext cx="1044280" cy="57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 descr="A black and white logo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11659" y="100463"/>
            <a:ext cx="666665" cy="7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>
            <a:spLocks noGrp="1"/>
          </p:cNvSpPr>
          <p:nvPr>
            <p:ph type="pic" idx="2"/>
          </p:nvPr>
        </p:nvSpPr>
        <p:spPr>
          <a:xfrm>
            <a:off x="3924300" y="2095500"/>
            <a:ext cx="7953300" cy="23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066100" y="4811373"/>
            <a:ext cx="35448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3"/>
          </p:nvPr>
        </p:nvSpPr>
        <p:spPr>
          <a:xfrm>
            <a:off x="6023180" y="5576372"/>
            <a:ext cx="2956200" cy="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4"/>
          </p:nvPr>
        </p:nvSpPr>
        <p:spPr>
          <a:xfrm>
            <a:off x="10794353" y="5882054"/>
            <a:ext cx="10833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BDF">
            <a:alpha val="1765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BDF">
            <a:alpha val="17650"/>
          </a:srgbClr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D9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body" idx="1"/>
          </p:nvPr>
        </p:nvSpPr>
        <p:spPr>
          <a:xfrm>
            <a:off x="1023355" y="3624209"/>
            <a:ext cx="7301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GB" sz="3600" dirty="0"/>
              <a:t>Evaluation of the Blue Door </a:t>
            </a:r>
            <a:r>
              <a:rPr lang="en-GB" sz="3600" dirty="0" err="1"/>
              <a:t>INNclusion</a:t>
            </a:r>
            <a:r>
              <a:rPr lang="en-GB" sz="3600" dirty="0"/>
              <a:t> Program for 2SLGBTQ+ Youth in Ontario, Canada</a:t>
            </a:r>
            <a:endParaRPr dirty="0"/>
          </a:p>
        </p:txBody>
      </p:sp>
      <p:sp>
        <p:nvSpPr>
          <p:cNvPr id="137" name="Google Shape;137;p1"/>
          <p:cNvSpPr txBox="1">
            <a:spLocks noGrp="1"/>
          </p:cNvSpPr>
          <p:nvPr>
            <p:ph type="body" idx="3"/>
          </p:nvPr>
        </p:nvSpPr>
        <p:spPr>
          <a:xfrm>
            <a:off x="1095274" y="5459220"/>
            <a:ext cx="6721200" cy="9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2000" i="0" dirty="0" err="1">
                <a:latin typeface="Cambria"/>
                <a:ea typeface="Cambria"/>
                <a:cs typeface="Cambria"/>
                <a:sym typeface="Cambria"/>
              </a:rPr>
              <a:t>Dr.</a:t>
            </a:r>
            <a:r>
              <a:rPr lang="en-GB" sz="2000" i="0" dirty="0">
                <a:latin typeface="Cambria"/>
                <a:ea typeface="Cambria"/>
                <a:cs typeface="Cambria"/>
                <a:sym typeface="Cambria"/>
              </a:rPr>
              <a:t> Alex Abramovich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2000" i="0" dirty="0">
                <a:latin typeface="Cambria"/>
                <a:ea typeface="Cambria"/>
                <a:cs typeface="Cambria"/>
                <a:sym typeface="Cambria"/>
              </a:rPr>
              <a:t>Scientist, Centre for Addiction and Mental Health (CAMH)</a:t>
            </a:r>
            <a:endParaRPr sz="2000" i="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2000" i="0" dirty="0">
                <a:latin typeface="Cambria"/>
                <a:ea typeface="Cambria"/>
                <a:cs typeface="Cambria"/>
                <a:sym typeface="Cambria"/>
              </a:rPr>
              <a:t>Assistant Professor, University of Toronto</a:t>
            </a:r>
            <a:endParaRPr sz="2000" i="0" dirty="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47a46e1895_0_40"/>
          <p:cNvSpPr txBox="1">
            <a:spLocks noGrp="1"/>
          </p:cNvSpPr>
          <p:nvPr>
            <p:ph type="title"/>
          </p:nvPr>
        </p:nvSpPr>
        <p:spPr>
          <a:xfrm>
            <a:off x="447473" y="18680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Community Advisory Board</a:t>
            </a:r>
            <a:endParaRPr dirty="0"/>
          </a:p>
        </p:txBody>
      </p:sp>
      <p:sp>
        <p:nvSpPr>
          <p:cNvPr id="220" name="Google Shape;220;g247a46e1895_0_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21" name="Google Shape;221;g247a46e1895_0_40"/>
          <p:cNvSpPr txBox="1">
            <a:spLocks noGrp="1"/>
          </p:cNvSpPr>
          <p:nvPr>
            <p:ph type="body" idx="2"/>
          </p:nvPr>
        </p:nvSpPr>
        <p:spPr>
          <a:xfrm>
            <a:off x="227400" y="1707300"/>
            <a:ext cx="10161300" cy="515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/>
              <a:t>Created at start of project, meet virtually every 4 months (3 times/year)</a:t>
            </a:r>
          </a:p>
          <a:p>
            <a:pPr marL="76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/>
              <a:t>14 members (individuals with lived experience, frontline shelter staff and management, educators, social workers)</a:t>
            </a: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dirty="0"/>
              <a:t>Advise on various aspects of the project: feedback and testing of data collection tools, interpretation of findings and recommendations, knowledge translation activities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247a46e1895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225" y="464225"/>
            <a:ext cx="3753050" cy="56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47a46e1895_0_3"/>
          <p:cNvSpPr txBox="1">
            <a:spLocks noGrp="1"/>
          </p:cNvSpPr>
          <p:nvPr>
            <p:ph type="title"/>
          </p:nvPr>
        </p:nvSpPr>
        <p:spPr>
          <a:xfrm>
            <a:off x="875158" y="295800"/>
            <a:ext cx="40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GB" b="1"/>
              <a:t>What’s Working?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endParaRPr/>
          </a:p>
        </p:txBody>
      </p:sp>
      <p:sp>
        <p:nvSpPr>
          <p:cNvPr id="228" name="Google Shape;228;g247a46e1895_0_3"/>
          <p:cNvSpPr txBox="1">
            <a:spLocks noGrp="1"/>
          </p:cNvSpPr>
          <p:nvPr>
            <p:ph type="body" idx="1"/>
          </p:nvPr>
        </p:nvSpPr>
        <p:spPr>
          <a:xfrm>
            <a:off x="5183200" y="632650"/>
            <a:ext cx="6615000" cy="52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800"/>
              <a:t>Housing </a:t>
            </a:r>
            <a:endParaRPr sz="2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2400"/>
              <a:t>Safe and stable environment 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2400"/>
              <a:t>Location (proximity to resources)</a:t>
            </a:r>
            <a:endParaRPr sz="24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2400"/>
              <a:t>Independent and hands-off approach</a:t>
            </a:r>
            <a:endParaRPr sz="24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800"/>
              <a:t>Representative Staffing </a:t>
            </a:r>
            <a:endParaRPr sz="2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2400"/>
              <a:t>By us for us</a:t>
            </a:r>
            <a:endParaRPr sz="24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800"/>
              <a:t>Feedback Loop</a:t>
            </a:r>
            <a:endParaRPr sz="2800"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2400"/>
              <a:t>Integration of residents’ feedback into the program 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47a46e1895_0_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FEANTSA FORUM 2023</a:t>
            </a:r>
            <a:endParaRPr/>
          </a:p>
        </p:txBody>
      </p:sp>
      <p:sp>
        <p:nvSpPr>
          <p:cNvPr id="231" name="Google Shape;231;g247a46e1895_0_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247a46e1895_0_12"/>
          <p:cNvPicPr preferRelativeResize="0"/>
          <p:nvPr/>
        </p:nvPicPr>
        <p:blipFill rotWithShape="1">
          <a:blip r:embed="rId3">
            <a:alphaModFix/>
          </a:blip>
          <a:srcRect t="-661" r="48453" b="4839"/>
          <a:stretch/>
        </p:blipFill>
        <p:spPr>
          <a:xfrm>
            <a:off x="1056700" y="247000"/>
            <a:ext cx="3472600" cy="633492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47a46e1895_0_12"/>
          <p:cNvSpPr txBox="1">
            <a:spLocks noGrp="1"/>
          </p:cNvSpPr>
          <p:nvPr>
            <p:ph type="title"/>
          </p:nvPr>
        </p:nvSpPr>
        <p:spPr>
          <a:xfrm>
            <a:off x="785396" y="538950"/>
            <a:ext cx="40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GB" b="1"/>
              <a:t>Areas for Improvement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GB"/>
              <a:t>     </a:t>
            </a:r>
            <a:endParaRPr/>
          </a:p>
        </p:txBody>
      </p:sp>
      <p:sp>
        <p:nvSpPr>
          <p:cNvPr id="239" name="Google Shape;239;g247a46e1895_0_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FEANTSA FORUM 2023</a:t>
            </a:r>
            <a:endParaRPr/>
          </a:p>
        </p:txBody>
      </p:sp>
      <p:sp>
        <p:nvSpPr>
          <p:cNvPr id="240" name="Google Shape;240;g247a46e1895_0_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41" name="Google Shape;241;g247a46e1895_0_12"/>
          <p:cNvSpPr txBox="1">
            <a:spLocks noGrp="1"/>
          </p:cNvSpPr>
          <p:nvPr>
            <p:ph type="body" idx="2"/>
          </p:nvPr>
        </p:nvSpPr>
        <p:spPr>
          <a:xfrm>
            <a:off x="5536950" y="538950"/>
            <a:ext cx="6361200" cy="5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Food Insecurity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Accessibility and availability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Mental Health Support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Unmet needs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Uncertainty about available resources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More Staffing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Broader expertise across staff members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Housing Post INNclusion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Support transitioning out of housing programs</a:t>
            </a:r>
            <a:endParaRPr sz="2400"/>
          </a:p>
          <a:p>
            <a:pPr marL="914400" lvl="1" indent="-228600" algn="l" rtl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225" y="514625"/>
            <a:ext cx="3674506" cy="5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875158" y="632650"/>
            <a:ext cx="40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r>
              <a:rPr lang="en-GB" b="1"/>
              <a:t>Recommendations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</a:pPr>
            <a:endParaRPr/>
          </a:p>
        </p:txBody>
      </p:sp>
      <p:sp>
        <p:nvSpPr>
          <p:cNvPr id="248" name="Google Shape;248;p7"/>
          <p:cNvSpPr txBox="1">
            <a:spLocks noGrp="1"/>
          </p:cNvSpPr>
          <p:nvPr>
            <p:ph type="body" idx="1"/>
          </p:nvPr>
        </p:nvSpPr>
        <p:spPr>
          <a:xfrm>
            <a:off x="5052425" y="632650"/>
            <a:ext cx="5655900" cy="55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Implementing regular feedback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Mental health supports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Providing recommendations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Crisis planning for youth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Ensuring food security 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GB" sz="2400"/>
              <a:t>Readily available and accessible 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Provide structured programming 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50" name="Google Shape;2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FEANTSA FORUM 2023</a:t>
            </a:r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body" idx="1"/>
          </p:nvPr>
        </p:nvSpPr>
        <p:spPr>
          <a:xfrm>
            <a:off x="6337300" y="2943775"/>
            <a:ext cx="5809800" cy="19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2000" dirty="0"/>
              <a:t>For any comments or questions: 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2000" b="1" dirty="0"/>
              <a:t>Email:</a:t>
            </a:r>
            <a:r>
              <a:rPr lang="en-GB" sz="2000" dirty="0"/>
              <a:t> </a:t>
            </a:r>
            <a:r>
              <a:rPr lang="en-GB" sz="2000" dirty="0" err="1"/>
              <a:t>Alex.Abramovich@camh.ca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2000" b="1" dirty="0"/>
              <a:t>Twitter:</a:t>
            </a:r>
            <a:r>
              <a:rPr lang="en-GB" sz="2000" dirty="0"/>
              <a:t> @</a:t>
            </a:r>
            <a:r>
              <a:rPr lang="en-GB" sz="2000" dirty="0" err="1"/>
              <a:t>IAlexAbramovich</a:t>
            </a: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dirty="0"/>
          </a:p>
        </p:txBody>
      </p:sp>
      <p:sp>
        <p:nvSpPr>
          <p:cNvPr id="265" name="Google Shape;265;p4"/>
          <p:cNvSpPr txBox="1">
            <a:spLocks noGrp="1"/>
          </p:cNvSpPr>
          <p:nvPr>
            <p:ph type="title"/>
          </p:nvPr>
        </p:nvSpPr>
        <p:spPr>
          <a:xfrm>
            <a:off x="6337298" y="1972050"/>
            <a:ext cx="5257800" cy="12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mbria"/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" name="Google Shape;2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25" y="319650"/>
            <a:ext cx="5932323" cy="330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body" idx="1"/>
          </p:nvPr>
        </p:nvSpPr>
        <p:spPr>
          <a:xfrm>
            <a:off x="1675250" y="1059425"/>
            <a:ext cx="5362500" cy="54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836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42"/>
              <a:buAutoNum type="arabicPeriod"/>
            </a:pPr>
            <a:r>
              <a:rPr lang="en-GB" sz="2441" dirty="0"/>
              <a:t>Introduction to 2SLGBTQ+ youth homelessness </a:t>
            </a:r>
            <a:endParaRPr sz="2441" dirty="0"/>
          </a:p>
          <a:p>
            <a:pPr marL="342900" lvl="0" indent="-3836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42"/>
              <a:buAutoNum type="arabicPeriod"/>
            </a:pPr>
            <a:r>
              <a:rPr lang="en-GB" sz="2441" dirty="0"/>
              <a:t>York Region, Ontario, Canada </a:t>
            </a:r>
            <a:endParaRPr sz="2441" dirty="0"/>
          </a:p>
          <a:p>
            <a:pPr marL="342900" lvl="0" indent="-3836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2"/>
              <a:buAutoNum type="arabicPeriod"/>
            </a:pPr>
            <a:r>
              <a:rPr lang="en-GB" sz="2441" dirty="0"/>
              <a:t>Blue Door, </a:t>
            </a:r>
            <a:r>
              <a:rPr lang="en-GB" sz="2441" dirty="0" err="1"/>
              <a:t>INNclusion</a:t>
            </a:r>
            <a:r>
              <a:rPr lang="en-GB" sz="2441" dirty="0"/>
              <a:t> Program</a:t>
            </a:r>
            <a:endParaRPr sz="2441" dirty="0"/>
          </a:p>
          <a:p>
            <a:pPr marL="342900" lvl="0" indent="-3836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2"/>
              <a:buAutoNum type="arabicPeriod"/>
            </a:pPr>
            <a:r>
              <a:rPr lang="en-GB" sz="2441" dirty="0"/>
              <a:t>Our approach: Developmental Evaluation Framework</a:t>
            </a:r>
            <a:endParaRPr sz="2441" dirty="0"/>
          </a:p>
          <a:p>
            <a:pPr marL="342900" lvl="0" indent="-3836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2"/>
              <a:buAutoNum type="arabicPeriod"/>
            </a:pPr>
            <a:r>
              <a:rPr lang="en-GB" sz="2441" dirty="0"/>
              <a:t>Preliminary results </a:t>
            </a:r>
            <a:endParaRPr sz="2441" dirty="0"/>
          </a:p>
          <a:p>
            <a:pPr marL="685800" lvl="1" indent="-2693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2"/>
              <a:buAutoNum type="alphaLcPeriod"/>
            </a:pPr>
            <a:r>
              <a:rPr lang="en-GB" sz="2441" dirty="0"/>
              <a:t>What is working </a:t>
            </a:r>
            <a:endParaRPr sz="2441" dirty="0"/>
          </a:p>
          <a:p>
            <a:pPr marL="685800" lvl="1" indent="-2693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2"/>
              <a:buAutoNum type="alphaLcPeriod"/>
            </a:pPr>
            <a:r>
              <a:rPr lang="en-GB" sz="2441" dirty="0"/>
              <a:t>Areas for program improvement</a:t>
            </a:r>
          </a:p>
          <a:p>
            <a:pPr marL="416445" lvl="1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42"/>
              <a:buNone/>
            </a:pPr>
            <a:endParaRPr sz="244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42"/>
            </a:pPr>
            <a:r>
              <a:rPr lang="en-GB" sz="2441" dirty="0"/>
              <a:t>6. Recommendations</a:t>
            </a:r>
            <a:endParaRPr sz="244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42"/>
            </a:pPr>
            <a:r>
              <a:rPr lang="en-GB" sz="2441" dirty="0"/>
              <a:t>7. Closing statement </a:t>
            </a:r>
            <a:endParaRPr sz="2441" dirty="0"/>
          </a:p>
          <a:p>
            <a:pPr marL="3429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Cambria"/>
              <a:buNone/>
            </a:pPr>
            <a:endParaRPr sz="400" dirty="0"/>
          </a:p>
        </p:txBody>
      </p:sp>
      <p:sp>
        <p:nvSpPr>
          <p:cNvPr id="143" name="Google Shape;143;p2"/>
          <p:cNvSpPr txBox="1">
            <a:spLocks noGrp="1"/>
          </p:cNvSpPr>
          <p:nvPr>
            <p:ph type="title"/>
          </p:nvPr>
        </p:nvSpPr>
        <p:spPr>
          <a:xfrm>
            <a:off x="1675242" y="477003"/>
            <a:ext cx="53625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mbria"/>
              <a:buNone/>
            </a:pPr>
            <a:r>
              <a:rPr lang="en-GB" b="1"/>
              <a:t>Contents</a:t>
            </a:r>
            <a:endParaRPr b="1"/>
          </a:p>
        </p:txBody>
      </p:sp>
      <p:sp>
        <p:nvSpPr>
          <p:cNvPr id="144" name="Google Shape;14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FEANTSA FORUM 2023</a:t>
            </a:r>
            <a:endParaRPr/>
          </a:p>
        </p:txBody>
      </p:sp>
      <p:sp>
        <p:nvSpPr>
          <p:cNvPr id="145" name="Google Shape;14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146" name="Google Shape;146;p2" descr="Home front ya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9425" y="1418950"/>
            <a:ext cx="5362575" cy="389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648812b94_1_9"/>
          <p:cNvSpPr txBox="1">
            <a:spLocks noGrp="1"/>
          </p:cNvSpPr>
          <p:nvPr>
            <p:ph type="title"/>
          </p:nvPr>
        </p:nvSpPr>
        <p:spPr>
          <a:xfrm>
            <a:off x="1669050" y="124975"/>
            <a:ext cx="10064100" cy="62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11" b="1"/>
              <a:t>2SLGBTQ+ Youth Homelessness in Canada</a:t>
            </a:r>
            <a:endParaRPr sz="3311" b="1"/>
          </a:p>
        </p:txBody>
      </p:sp>
      <p:sp>
        <p:nvSpPr>
          <p:cNvPr id="153" name="Google Shape;153;g24648812b94_1_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154" name="Google Shape;154;g24648812b94_1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9000" y="1021738"/>
            <a:ext cx="2370136" cy="254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4648812b94_1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8375" y="1021750"/>
            <a:ext cx="2641199" cy="2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24648812b94_1_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0112" y="1021747"/>
            <a:ext cx="3421524" cy="189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24648812b94_1_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37000" y="1021750"/>
            <a:ext cx="2388250" cy="269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4648812b94_1_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19004" y="3680638"/>
            <a:ext cx="1185125" cy="295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4648812b94_1_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4376" y="3680638"/>
            <a:ext cx="3825075" cy="295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4648812b94_1_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69487" y="3097200"/>
            <a:ext cx="3237613" cy="35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4648812b94_1_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37000" y="3843400"/>
            <a:ext cx="2458075" cy="279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648812b94_1_128"/>
          <p:cNvSpPr>
            <a:spLocks noGrp="1"/>
          </p:cNvSpPr>
          <p:nvPr>
            <p:ph type="pic" idx="2"/>
          </p:nvPr>
        </p:nvSpPr>
        <p:spPr>
          <a:xfrm>
            <a:off x="7196666" y="1418953"/>
            <a:ext cx="4013100" cy="4164300"/>
          </a:xfrm>
          <a:prstGeom prst="rect">
            <a:avLst/>
          </a:prstGeom>
        </p:spPr>
      </p:sp>
      <p:sp>
        <p:nvSpPr>
          <p:cNvPr id="168" name="Google Shape;168;g24648812b94_1_128"/>
          <p:cNvSpPr txBox="1">
            <a:spLocks noGrp="1"/>
          </p:cNvSpPr>
          <p:nvPr>
            <p:ph type="body" idx="1"/>
          </p:nvPr>
        </p:nvSpPr>
        <p:spPr>
          <a:xfrm>
            <a:off x="1675242" y="2051170"/>
            <a:ext cx="5362500" cy="35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9" name="Google Shape;169;g24648812b94_1_128"/>
          <p:cNvSpPr txBox="1">
            <a:spLocks noGrp="1"/>
          </p:cNvSpPr>
          <p:nvPr>
            <p:ph type="title"/>
          </p:nvPr>
        </p:nvSpPr>
        <p:spPr>
          <a:xfrm>
            <a:off x="1675242" y="1418953"/>
            <a:ext cx="5362500" cy="495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4648812b94_1_1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171" name="Google Shape;171;g24648812b94_1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108" y="0"/>
            <a:ext cx="107638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648812b94_1_137"/>
          <p:cNvSpPr txBox="1">
            <a:spLocks noGrp="1"/>
          </p:cNvSpPr>
          <p:nvPr>
            <p:ph type="body" idx="1"/>
          </p:nvPr>
        </p:nvSpPr>
        <p:spPr>
          <a:xfrm>
            <a:off x="1675250" y="1055500"/>
            <a:ext cx="5154300" cy="552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York Region’s first population-based housing program for 2SLGBTQ+ youth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Supportive housing program serving 4 2SLGBTQ+ youth at a time</a:t>
            </a:r>
            <a:br>
              <a:rPr lang="en-GB" sz="2300"/>
            </a:b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Single occupancy bedrooms</a:t>
            </a:r>
            <a:br>
              <a:rPr lang="en-GB" sz="2300"/>
            </a:b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Pet friendly</a:t>
            </a:r>
            <a:br>
              <a:rPr lang="en-GB" sz="2300"/>
            </a:b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Youth are supported by a Peer Mentor</a:t>
            </a:r>
            <a:br>
              <a:rPr lang="en-GB" sz="2300"/>
            </a:b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Flexible length of stay (approximately 1 year)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8" name="Google Shape;178;g24648812b94_1_137"/>
          <p:cNvSpPr txBox="1">
            <a:spLocks noGrp="1"/>
          </p:cNvSpPr>
          <p:nvPr>
            <p:ph type="title"/>
          </p:nvPr>
        </p:nvSpPr>
        <p:spPr>
          <a:xfrm>
            <a:off x="1519100" y="356400"/>
            <a:ext cx="5466600" cy="76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Blue Door, INNclusion Program</a:t>
            </a:r>
            <a:endParaRPr b="1"/>
          </a:p>
        </p:txBody>
      </p:sp>
      <p:sp>
        <p:nvSpPr>
          <p:cNvPr id="179" name="Google Shape;179;g24648812b94_1_1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180" name="Google Shape;180;g24648812b94_1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7750" y="0"/>
            <a:ext cx="5154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648812b94_1_153"/>
          <p:cNvSpPr txBox="1">
            <a:spLocks noGrp="1"/>
          </p:cNvSpPr>
          <p:nvPr>
            <p:ph type="title"/>
          </p:nvPr>
        </p:nvSpPr>
        <p:spPr>
          <a:xfrm>
            <a:off x="447474" y="186800"/>
            <a:ext cx="67575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Key Evaluation Objectives</a:t>
            </a:r>
            <a:endParaRPr/>
          </a:p>
        </p:txBody>
      </p:sp>
      <p:sp>
        <p:nvSpPr>
          <p:cNvPr id="187" name="Google Shape;187;g24648812b94_1_153"/>
          <p:cNvSpPr txBox="1">
            <a:spLocks noGrp="1"/>
          </p:cNvSpPr>
          <p:nvPr>
            <p:ph type="body" idx="1"/>
          </p:nvPr>
        </p:nvSpPr>
        <p:spPr>
          <a:xfrm>
            <a:off x="682900" y="1680325"/>
            <a:ext cx="6522000" cy="510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255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r>
              <a:rPr lang="en-GB" sz="2300" dirty="0"/>
              <a:t>1. Document the experiences and perspectives of program residents and staff.</a:t>
            </a:r>
            <a:endParaRPr sz="2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dirty="0"/>
          </a:p>
          <a:p>
            <a:pPr marL="8255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2300" dirty="0"/>
              <a:t>2. Assess and measure changes in mental health, alcohol and substance use, community participation, housing stability, employment status, and school </a:t>
            </a:r>
            <a:r>
              <a:rPr lang="en-GB" sz="2300" dirty="0" err="1"/>
              <a:t>enrollment</a:t>
            </a:r>
            <a:r>
              <a:rPr lang="en-GB" sz="2300" dirty="0"/>
              <a:t>.</a:t>
            </a:r>
            <a:endParaRPr sz="2300" dirty="0"/>
          </a:p>
          <a:p>
            <a:pPr marL="45720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/>
          </a:p>
          <a:p>
            <a:pPr marL="8255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-GB" sz="2300" dirty="0"/>
              <a:t>3. Determine the strengths and gaps of </a:t>
            </a:r>
            <a:r>
              <a:rPr lang="en-GB" sz="2300" dirty="0" err="1"/>
              <a:t>INNclusion</a:t>
            </a:r>
            <a:r>
              <a:rPr lang="en-GB" sz="2300" dirty="0"/>
              <a:t> programming, and provide recommendations to ensure that 2SLGBTQ+ youth will be able to transition into safe, stable, and independent housing.</a:t>
            </a:r>
            <a:endParaRPr sz="2300" dirty="0"/>
          </a:p>
        </p:txBody>
      </p:sp>
      <p:sp>
        <p:nvSpPr>
          <p:cNvPr id="188" name="Google Shape;188;g24648812b94_1_1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189" name="Google Shape;189;g24648812b94_1_153"/>
          <p:cNvPicPr preferRelativeResize="0"/>
          <p:nvPr/>
        </p:nvPicPr>
        <p:blipFill rotWithShape="1">
          <a:blip r:embed="rId3">
            <a:alphaModFix amt="89000"/>
          </a:blip>
          <a:srcRect/>
          <a:stretch/>
        </p:blipFill>
        <p:spPr>
          <a:xfrm>
            <a:off x="7618175" y="0"/>
            <a:ext cx="45668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648812b94_1_161"/>
          <p:cNvSpPr txBox="1">
            <a:spLocks noGrp="1"/>
          </p:cNvSpPr>
          <p:nvPr>
            <p:ph type="title"/>
          </p:nvPr>
        </p:nvSpPr>
        <p:spPr>
          <a:xfrm>
            <a:off x="447473" y="18680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Developmental Evaluation Framework</a:t>
            </a:r>
            <a:endParaRPr/>
          </a:p>
        </p:txBody>
      </p:sp>
      <p:sp>
        <p:nvSpPr>
          <p:cNvPr id="196" name="Google Shape;196;g24648812b94_1_161"/>
          <p:cNvSpPr txBox="1">
            <a:spLocks noGrp="1"/>
          </p:cNvSpPr>
          <p:nvPr>
            <p:ph type="body" idx="1"/>
          </p:nvPr>
        </p:nvSpPr>
        <p:spPr>
          <a:xfrm>
            <a:off x="447475" y="1720450"/>
            <a:ext cx="10515600" cy="500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51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8"/>
              <a:buChar char="●"/>
            </a:pPr>
            <a:r>
              <a:rPr lang="en-GB" sz="2408"/>
              <a:t>Characterised by repeated cycles of data collection, feedback, reflection and adaptation. 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Char char="●"/>
            </a:pPr>
            <a:r>
              <a:rPr lang="en-GB" sz="2408"/>
              <a:t>Feedback is looped back to the organization in a timely manner, allowing for results and recommendations to be implemented quickly.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Char char="●"/>
            </a:pPr>
            <a:r>
              <a:rPr lang="en-GB" sz="2408"/>
              <a:t>We work closely with program residents and staff on an ongoing basis, while respecting and sustaining the independent nature of the program. 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Char char="●"/>
            </a:pPr>
            <a:r>
              <a:rPr lang="en-GB" sz="2408"/>
              <a:t>Principal Investigator meets with Program Manager every 3-4 months to discuss findings and recommendations.</a:t>
            </a:r>
            <a:endParaRPr sz="2408"/>
          </a:p>
          <a:p>
            <a:pPr marL="457200" lvl="0" indent="-38151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8"/>
              <a:buChar char="●"/>
            </a:pPr>
            <a:r>
              <a:rPr lang="en-GB" sz="2408"/>
              <a:t>2-3 interim reports per year and a final report at end of project.</a:t>
            </a:r>
            <a:endParaRPr sz="2408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</a:endParaRPr>
          </a:p>
        </p:txBody>
      </p:sp>
      <p:sp>
        <p:nvSpPr>
          <p:cNvPr id="197" name="Google Shape;197;g24648812b94_1_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648812b94_1_170"/>
          <p:cNvSpPr txBox="1">
            <a:spLocks noGrp="1"/>
          </p:cNvSpPr>
          <p:nvPr>
            <p:ph type="title"/>
          </p:nvPr>
        </p:nvSpPr>
        <p:spPr>
          <a:xfrm>
            <a:off x="447473" y="18680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Collection</a:t>
            </a:r>
            <a:endParaRPr dirty="0"/>
          </a:p>
        </p:txBody>
      </p:sp>
      <p:sp>
        <p:nvSpPr>
          <p:cNvPr id="204" name="Google Shape;204;g24648812b94_1_170"/>
          <p:cNvSpPr txBox="1">
            <a:spLocks noGrp="1"/>
          </p:cNvSpPr>
          <p:nvPr>
            <p:ph type="body" idx="1"/>
          </p:nvPr>
        </p:nvSpPr>
        <p:spPr>
          <a:xfrm>
            <a:off x="125625" y="1712600"/>
            <a:ext cx="10757100" cy="489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GB" sz="2400" u="sng" dirty="0"/>
              <a:t>Youth/</a:t>
            </a:r>
            <a:r>
              <a:rPr lang="en-GB" sz="2400" u="sng" dirty="0" err="1"/>
              <a:t>INNclusion</a:t>
            </a:r>
            <a:r>
              <a:rPr lang="en-GB" sz="2400" u="sng" dirty="0"/>
              <a:t> residents</a:t>
            </a:r>
            <a:r>
              <a:rPr lang="en-GB" sz="2400" dirty="0"/>
              <a:t>: Surveys &amp; one-on-one interviews (every 3-4 months), &amp; monthly check-in surveys while they are living at </a:t>
            </a:r>
            <a:r>
              <a:rPr lang="en-GB" sz="2400" dirty="0" err="1"/>
              <a:t>INNclusion</a:t>
            </a:r>
            <a:endParaRPr lang="en-GB" sz="2400" dirty="0"/>
          </a:p>
          <a:p>
            <a:pPr marL="76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u="sng" dirty="0"/>
              <a:t>Youth who move out</a:t>
            </a:r>
            <a:r>
              <a:rPr lang="en-GB" sz="2400" dirty="0"/>
              <a:t>: Follow youth for 1 </a:t>
            </a:r>
            <a:r>
              <a:rPr lang="en-GB" sz="2400" dirty="0" err="1"/>
              <a:t>yr</a:t>
            </a:r>
            <a:r>
              <a:rPr lang="en-GB" sz="2400" dirty="0"/>
              <a:t> after they move out of </a:t>
            </a:r>
            <a:r>
              <a:rPr lang="en-GB" sz="2400" dirty="0" err="1"/>
              <a:t>INNclusion</a:t>
            </a:r>
            <a:r>
              <a:rPr lang="en-GB" sz="2400" dirty="0"/>
              <a:t> with surveys &amp; one-on-one interviews (every 3-4 months)</a:t>
            </a: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u="sng" dirty="0" err="1"/>
              <a:t>INNclusion</a:t>
            </a:r>
            <a:r>
              <a:rPr lang="en-GB" sz="2400" u="sng" dirty="0"/>
              <a:t> program staff &amp; management</a:t>
            </a:r>
            <a:r>
              <a:rPr lang="en-GB" sz="2400" dirty="0"/>
              <a:t>: Focus groups &amp; one-on-one interviews</a:t>
            </a:r>
          </a:p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 u="sng" dirty="0"/>
              <a:t>External youth &amp; population-based housing programs</a:t>
            </a:r>
            <a:r>
              <a:rPr lang="en-GB" sz="2400" dirty="0"/>
              <a:t>: One-on-one interviews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24648812b94_1_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648812b94_1_1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12" name="Google Shape;212;g24648812b94_1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225" y="0"/>
            <a:ext cx="53009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4648812b94_1_192"/>
          <p:cNvSpPr txBox="1"/>
          <p:nvPr/>
        </p:nvSpPr>
        <p:spPr>
          <a:xfrm>
            <a:off x="1819750" y="2948700"/>
            <a:ext cx="3890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INNclusion residents are invited to:</a:t>
            </a:r>
            <a:endParaRPr sz="1600"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1354E"/>
      </a:dk1>
      <a:lt1>
        <a:srgbClr val="FFFFFF"/>
      </a:lt1>
      <a:dk2>
        <a:srgbClr val="4B7BA5"/>
      </a:dk2>
      <a:lt2>
        <a:srgbClr val="FFFFFF"/>
      </a:lt2>
      <a:accent1>
        <a:srgbClr val="4B7BA5"/>
      </a:accent1>
      <a:accent2>
        <a:srgbClr val="D3572A"/>
      </a:accent2>
      <a:accent3>
        <a:srgbClr val="B23426"/>
      </a:accent3>
      <a:accent4>
        <a:srgbClr val="FEDF00"/>
      </a:accent4>
      <a:accent5>
        <a:srgbClr val="E6DDD9"/>
      </a:accent5>
      <a:accent6>
        <a:srgbClr val="4B7B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2">
      <a:dk1>
        <a:srgbClr val="11354E"/>
      </a:dk1>
      <a:lt1>
        <a:srgbClr val="FFFFFF"/>
      </a:lt1>
      <a:dk2>
        <a:srgbClr val="4B7BA5"/>
      </a:dk2>
      <a:lt2>
        <a:srgbClr val="FFFFFF"/>
      </a:lt2>
      <a:accent1>
        <a:srgbClr val="4B7BA5"/>
      </a:accent1>
      <a:accent2>
        <a:srgbClr val="D3572A"/>
      </a:accent2>
      <a:accent3>
        <a:srgbClr val="B23426"/>
      </a:accent3>
      <a:accent4>
        <a:srgbClr val="FEDF00"/>
      </a:accent4>
      <a:accent5>
        <a:srgbClr val="E6DDD9"/>
      </a:accent5>
      <a:accent6>
        <a:srgbClr val="4B7B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Props1.xml><?xml version="1.0" encoding="utf-8"?>
<ds:datastoreItem xmlns:ds="http://schemas.openxmlformats.org/officeDocument/2006/customXml" ds:itemID="{E96CA655-03CD-405C-85B8-33AEC78750BB}"/>
</file>

<file path=customXml/itemProps2.xml><?xml version="1.0" encoding="utf-8"?>
<ds:datastoreItem xmlns:ds="http://schemas.openxmlformats.org/officeDocument/2006/customXml" ds:itemID="{A888D35D-8A70-437F-A75F-73F572C8E7B5}"/>
</file>

<file path=customXml/itemProps3.xml><?xml version="1.0" encoding="utf-8"?>
<ds:datastoreItem xmlns:ds="http://schemas.openxmlformats.org/officeDocument/2006/customXml" ds:itemID="{84EE184B-2A48-4B72-8657-EFD14BA2D323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591</Words>
  <Application>Microsoft Macintosh PowerPoint</Application>
  <PresentationFormat>Widescreen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Office Theme</vt:lpstr>
      <vt:lpstr>PowerPoint Presentation</vt:lpstr>
      <vt:lpstr>Contents</vt:lpstr>
      <vt:lpstr>2SLGBTQ+ Youth Homelessness in Canada</vt:lpstr>
      <vt:lpstr>PowerPoint Presentation</vt:lpstr>
      <vt:lpstr>Blue Door, INNclusion Program</vt:lpstr>
      <vt:lpstr>Key Evaluation Objectives</vt:lpstr>
      <vt:lpstr>Developmental Evaluation Framework</vt:lpstr>
      <vt:lpstr>Data Collection</vt:lpstr>
      <vt:lpstr>PowerPoint Presentation</vt:lpstr>
      <vt:lpstr>Community Advisory Board</vt:lpstr>
      <vt:lpstr>What’s Working? </vt:lpstr>
      <vt:lpstr>Areas for Improvement      </vt:lpstr>
      <vt:lpstr>Recommendations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</dc:creator>
  <cp:lastModifiedBy>Alex Abramovich</cp:lastModifiedBy>
  <cp:revision>4</cp:revision>
  <dcterms:created xsi:type="dcterms:W3CDTF">2023-04-27T10:57:22Z</dcterms:created>
  <dcterms:modified xsi:type="dcterms:W3CDTF">2023-05-27T15:05:10Z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