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2" r:id="rId1"/>
  </p:sldMasterIdLst>
  <p:sldIdLst>
    <p:sldId id="256" r:id="rId2"/>
    <p:sldId id="364" r:id="rId3"/>
    <p:sldId id="370" r:id="rId4"/>
    <p:sldId id="363" r:id="rId5"/>
    <p:sldId id="366" r:id="rId6"/>
    <p:sldId id="367" r:id="rId7"/>
    <p:sldId id="371" r:id="rId8"/>
    <p:sldId id="368" r:id="rId9"/>
    <p:sldId id="369" r:id="rId10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04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15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6821" autoAdjust="0"/>
  </p:normalViewPr>
  <p:slideViewPr>
    <p:cSldViewPr snapToGrid="0">
      <p:cViewPr varScale="1">
        <p:scale>
          <a:sx n="77" d="100"/>
          <a:sy n="77" d="100"/>
        </p:scale>
        <p:origin x="64" y="144"/>
      </p:cViewPr>
      <p:guideLst>
        <p:guide orient="horz" pos="4104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E8227BD-2652-4205-B0B6-F614F23AAF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9EDF6C92-8AB1-440E-A26F-A2D634363F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4D6527FC-490D-4391-B22A-366C1F2B6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C9D6D6-EC9A-4779-94A5-BB6BB2ADE984}" type="datetimeFigureOut">
              <a:rPr lang="en-US" smtClean="0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D8C3B5E-0EB7-4DA7-86B9-E28E71319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4F06B98-FF0E-46E9-972B-8EB2AE411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1CF61-FAC2-42B4-B804-135C4631C6E2}" type="slidenum">
              <a:rPr lang="en-US" altLang="hu-HU" smtClean="0"/>
              <a:pPr>
                <a:defRPr/>
              </a:pPr>
              <a:t>‹#›</a:t>
            </a:fld>
            <a:endParaRPr lang="en-US" altLang="hu-HU"/>
          </a:p>
        </p:txBody>
      </p:sp>
      <p:pic>
        <p:nvPicPr>
          <p:cNvPr id="7" name="Picture 28">
            <a:extLst>
              <a:ext uri="{FF2B5EF4-FFF2-40B4-BE49-F238E27FC236}">
                <a16:creationId xmlns:a16="http://schemas.microsoft.com/office/drawing/2014/main" id="{874E6512-0838-4B8A-9B2D-20B044817C3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838" y="5881687"/>
            <a:ext cx="3128962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2831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E318A60-89B7-46E8-AC7A-7C54B1F10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4C124A4E-2F73-4C47-9477-EBF23F23CE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CA3D10C-363A-470B-881F-850444167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B6CA48-FC25-45F7-83B2-6494EA220DB9}" type="datetimeFigureOut">
              <a:rPr lang="en-US" smtClean="0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14B23F72-FE5C-45A7-AA89-7A97F1A1C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91A2273-9597-4395-8F9B-5272EF834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82918A-9842-470B-96ED-6DC615AA7F97}" type="slidenum">
              <a:rPr lang="en-US" altLang="hu-HU" smtClean="0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727943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30F8EB49-7676-49B5-B625-D5127883ED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1698F562-8359-4B17-9C83-F0A1440FF9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09CC549-8991-431F-B7CE-B3B008B5C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26C1DE-BC73-4120-8504-A52A4255787A}" type="datetimeFigureOut">
              <a:rPr lang="en-US" smtClean="0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0E3ED52-8899-4544-BC63-0857E85DA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B8188DB-B067-4559-B877-26C407FDA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388B3-D32A-49CD-BA77-0C6045D45908}" type="slidenum">
              <a:rPr lang="en-US" altLang="hu-HU" smtClean="0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4075178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57E2030-37D8-471D-8019-9D93DFFA0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DEF9E89-8690-45A9-8189-546837E1D0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8633FF4-4B1B-4665-9F0B-A4099EB0B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CDC85F-F6F1-4125-BE25-72F0CB52C01F}" type="datetimeFigureOut">
              <a:rPr lang="en-US" smtClean="0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370F68C-8C78-4EF6-AB6C-BED7ADD08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05897652-3CD0-4BDB-BD8E-E6E10E402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1CAC26-779D-4BDC-A238-4E29462FA147}" type="slidenum">
              <a:rPr lang="en-US" altLang="hu-HU" smtClean="0"/>
              <a:pPr>
                <a:defRPr/>
              </a:pPr>
              <a:t>‹#›</a:t>
            </a:fld>
            <a:endParaRPr lang="en-US" altLang="hu-HU"/>
          </a:p>
        </p:txBody>
      </p:sp>
      <p:pic>
        <p:nvPicPr>
          <p:cNvPr id="7" name="Picture 28">
            <a:extLst>
              <a:ext uri="{FF2B5EF4-FFF2-40B4-BE49-F238E27FC236}">
                <a16:creationId xmlns:a16="http://schemas.microsoft.com/office/drawing/2014/main" id="{6CE7DE16-B8C6-4007-9EC6-DF9DDD73AE5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838" y="5892006"/>
            <a:ext cx="3128962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2264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24C7C5F-6ACB-4A67-A122-FB26D2CE6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66A68540-01BA-4337-B918-D9AF677938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763532A-07B5-4D00-A656-FBB7158AF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0AA568-6318-4E11-B9BF-EF07F17B14E4}" type="datetimeFigureOut">
              <a:rPr lang="en-US" smtClean="0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6EADFD8-9CA6-4BA2-A302-1A88EFCF5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8A8A977-9629-4496-992F-8FAE5EAD8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12034-F7E6-4161-B2C4-8A67F963E5FB}" type="slidenum">
              <a:rPr lang="en-US" altLang="hu-HU" smtClean="0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1344108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434DC05-7F7F-4DF1-9A6E-B8A5F01B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B186FCE-6843-47B7-929C-76B146BE72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823BA5C7-637E-45C1-97C4-6321C31DB8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261E1778-A6FF-44DC-87D6-DC1B515D7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A2165B-2D65-4FC9-8167-F5AE974C700A}" type="datetimeFigureOut">
              <a:rPr lang="en-US" smtClean="0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EE0BF076-77D1-4604-88EA-D560CD08F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0314D7B-D88D-401C-94FA-9D102645E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782F5-A757-4E54-9915-FEB98CC8E98B}" type="slidenum">
              <a:rPr lang="en-US" altLang="hu-HU" smtClean="0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1292022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E0F44A5-CB44-4A84-8DE8-C85AC8D0F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024485B4-30FA-4C1F-8E77-0C41A06CFA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D5FD1865-0C07-4286-B1E8-2B02FB0ADA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360EB943-8A00-4296-8A2C-C5165EE67B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EAF52F00-BCD1-4FCD-8C6D-B7F0BA232C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7DA4541B-7097-4634-97EE-F5BBCDD6B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4E0401-083D-4EBD-ABC6-D12F1C50B072}" type="datetimeFigureOut">
              <a:rPr lang="en-US" smtClean="0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BF34AEB-730E-4EC4-81CD-830CB9F59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8399E793-B1AD-4E38-99F1-4D4EC7D83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CC39D1-21BF-4A63-B999-870EF2D12873}" type="slidenum">
              <a:rPr lang="en-US" altLang="hu-HU" smtClean="0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2363041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1F0989D-F58B-48D7-B489-9A78858EE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E85BCBC2-C1DF-436A-8637-38A95DCEC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196D8E-2CD4-4C22-97F1-9F5897D0CD98}" type="datetimeFigureOut">
              <a:rPr lang="en-US" smtClean="0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6BD600B-0FC6-43EA-BCA9-7D6C37631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7E7DC9FC-3F7F-4FA2-91D2-832491552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766E52-4670-4186-BC21-B652D3E718B6}" type="slidenum">
              <a:rPr lang="en-US" altLang="hu-HU" smtClean="0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529607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8A32D6D4-22F4-4B3C-9DD5-C0CA48D01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646F28-13EC-441A-BD2E-64D9A374A7D3}" type="datetimeFigureOut">
              <a:rPr lang="en-US" smtClean="0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A6218A32-59E3-4EBF-8B47-72E27E133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1A5F0B36-50A8-42FC-8442-7668F42BD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DA9B9C-A6FE-4042-81EA-0D9B828098B8}" type="slidenum">
              <a:rPr lang="en-US" altLang="hu-HU" smtClean="0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512057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ACCE360-C799-43DA-9116-D8804B1FA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5782BE2-95E3-4D82-8DD3-38DD5C3B6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058007C5-7D66-40BB-A7F2-DEFD9A4998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69ED43A1-0E26-4EA4-8443-2371046A3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CF924A-C1F5-4970-8B5A-D5D852CB62E0}" type="datetimeFigureOut">
              <a:rPr lang="en-US" smtClean="0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190F019-9B54-46B7-9758-5C805179E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C32C7E54-AFA9-4012-86AD-A5394346B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F78B6C-FDE2-42C1-B881-D800757A6EB6}" type="slidenum">
              <a:rPr lang="en-US" altLang="hu-HU" smtClean="0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3254120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87BA912-A6A6-474E-8570-436338A9D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EBFA6541-15E7-4559-B181-206DCAAAB9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121EA4E7-D31F-49CD-B01B-6A3C7EB3A6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1E9E8862-807B-4E07-BD2E-2B7433B0B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F7A797-89F3-45D4-A6E3-42DB977E0D28}" type="datetimeFigureOut">
              <a:rPr lang="en-US" smtClean="0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85FE6064-8A90-4FF5-8725-C43FB8558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3FE4FAA-D145-459E-BEA0-95A92A774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F74951-0E0C-421F-8E37-A0214D0C9524}" type="slidenum">
              <a:rPr lang="en-US" altLang="hu-HU" smtClean="0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2867995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F57DC27F-E1BB-47EA-9CBB-ACF78A7D2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B541636-429E-47F4-8A9B-017FDE514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106BE173-90BE-46D2-ABBE-06096DA44B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C951978-F686-4DAB-872B-29F09F0B7857}" type="datetimeFigureOut">
              <a:rPr lang="en-US" smtClean="0"/>
              <a:pPr>
                <a:defRPr/>
              </a:pPr>
              <a:t>4/28/2021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9A643A7-2143-4BF8-933F-3DB32F3BA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9E54BA1-7B29-46B3-8FBB-F4067DF0BD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64E8384-9FC9-4113-9FA9-EADD711E14C9}" type="slidenum">
              <a:rPr lang="en-US" altLang="hu-HU" smtClean="0"/>
              <a:pPr>
                <a:defRPr/>
              </a:pPr>
              <a:t>‹#›</a:t>
            </a:fld>
            <a:endParaRPr lang="en-US" altLang="hu-HU"/>
          </a:p>
        </p:txBody>
      </p:sp>
    </p:spTree>
    <p:extLst>
      <p:ext uri="{BB962C8B-B14F-4D97-AF65-F5344CB8AC3E}">
        <p14:creationId xmlns:p14="http://schemas.microsoft.com/office/powerpoint/2010/main" val="696360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D0695C8-47C8-4C01-932D-D1615BAD0A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5463" y="1219200"/>
            <a:ext cx="9809162" cy="24828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kern="0" cap="all" dirty="0"/>
              <a:t>Webinar on COVID-19 vaccination campaigns for people experiencing homelessness across Europe</a:t>
            </a:r>
            <a:endParaRPr lang="en-US" sz="5400" kern="0" cap="all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5EAA2B4D-C519-4DDF-ABC5-A27830E749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5463" y="3938588"/>
            <a:ext cx="8826500" cy="8604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Font typeface="Wingdings 3" charset="2"/>
              <a:buNone/>
              <a:defRPr/>
            </a:pPr>
            <a:r>
              <a:rPr lang="en-GB" sz="4800" b="1" dirty="0">
                <a:solidFill>
                  <a:srgbClr val="FFC000"/>
                </a:solidFill>
              </a:rPr>
              <a:t>Case study from </a:t>
            </a:r>
            <a:r>
              <a:rPr lang="hu-HU" sz="4800" b="1" dirty="0">
                <a:solidFill>
                  <a:srgbClr val="FFC000"/>
                </a:solidFill>
              </a:rPr>
              <a:t>H</a:t>
            </a:r>
            <a:r>
              <a:rPr lang="en-GB" sz="4800" b="1" dirty="0" err="1">
                <a:solidFill>
                  <a:srgbClr val="FFC000"/>
                </a:solidFill>
              </a:rPr>
              <a:t>ungary</a:t>
            </a:r>
            <a:endParaRPr lang="en-GB" sz="4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AC5966D-6392-455A-8181-98FFF2878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Experiences – about us</a:t>
            </a:r>
            <a:r>
              <a:rPr lang="hu-HU" dirty="0"/>
              <a:t>: </a:t>
            </a:r>
            <a:r>
              <a:rPr lang="en-GB" dirty="0"/>
              <a:t>Budapest Methodological Centre of Social Policy and Its Institutions 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0039EA4-516F-4E74-8106-5C4BD8DC62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10 hostels – 1551 beds</a:t>
            </a:r>
            <a:r>
              <a:rPr lang="hu-HU" dirty="0"/>
              <a:t> </a:t>
            </a:r>
            <a:endParaRPr lang="en-GB" dirty="0"/>
          </a:p>
          <a:p>
            <a:r>
              <a:rPr lang="en-GB" dirty="0"/>
              <a:t>6 shelters – 1060 beds</a:t>
            </a:r>
          </a:p>
          <a:p>
            <a:r>
              <a:rPr lang="en-GB" dirty="0"/>
              <a:t>6 day centres (4 together with shelter)</a:t>
            </a:r>
            <a:endParaRPr lang="hu-HU" dirty="0"/>
          </a:p>
          <a:p>
            <a:pPr marL="0" indent="0" algn="ctr">
              <a:buNone/>
            </a:pPr>
            <a:r>
              <a:rPr lang="en-GB" dirty="0"/>
              <a:t>! 155-175 beds on the average</a:t>
            </a:r>
          </a:p>
          <a:p>
            <a:pPr marL="0" indent="0" algn="ctr">
              <a:buNone/>
            </a:pPr>
            <a:endParaRPr lang="en-GB" dirty="0"/>
          </a:p>
          <a:p>
            <a:r>
              <a:rPr lang="en-GB" dirty="0"/>
              <a:t>1 hospital, 0-24 Health Centres for homeless people, psychiatric and dermatological services</a:t>
            </a:r>
          </a:p>
        </p:txBody>
      </p:sp>
    </p:spTree>
    <p:extLst>
      <p:ext uri="{BB962C8B-B14F-4D97-AF65-F5344CB8AC3E}">
        <p14:creationId xmlns:p14="http://schemas.microsoft.com/office/powerpoint/2010/main" val="2795602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EEE896C-56C3-40CE-A6E8-EE0A001DB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do you get vaccine in Hungary?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43D2CAD1-5C3D-4B68-89AA-A643297A4F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Government vaccination strategy</a:t>
            </a:r>
            <a:endParaRPr lang="hu-HU" dirty="0"/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1593A20A-969A-4E90-9A55-96D20EDB25D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dirty="0"/>
              <a:t>I. Health care workers</a:t>
            </a:r>
          </a:p>
          <a:p>
            <a:r>
              <a:rPr lang="en-GB" dirty="0">
                <a:solidFill>
                  <a:srgbClr val="FF0000"/>
                </a:solidFill>
              </a:rPr>
              <a:t>II. Clients and workers of social services</a:t>
            </a:r>
          </a:p>
          <a:p>
            <a:r>
              <a:rPr lang="en-GB" dirty="0"/>
              <a:t>60+ population</a:t>
            </a:r>
            <a:r>
              <a:rPr lang="hu-HU" dirty="0"/>
              <a:t> - REGISTRATION</a:t>
            </a:r>
            <a:endParaRPr lang="en-GB" dirty="0"/>
          </a:p>
          <a:p>
            <a:r>
              <a:rPr lang="en-GB" dirty="0"/>
              <a:t>….</a:t>
            </a:r>
          </a:p>
          <a:p>
            <a:endParaRPr lang="hu-HU" dirty="0"/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5572A11E-63AE-4382-96F0-0E633AEB01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hu-HU" dirty="0" err="1"/>
              <a:t>Registration</a:t>
            </a:r>
            <a:endParaRPr lang="hu-HU" dirty="0"/>
          </a:p>
        </p:txBody>
      </p:sp>
      <p:pic>
        <p:nvPicPr>
          <p:cNvPr id="7" name="Tartalom helye 6">
            <a:extLst>
              <a:ext uri="{FF2B5EF4-FFF2-40B4-BE49-F238E27FC236}">
                <a16:creationId xmlns:a16="http://schemas.microsoft.com/office/drawing/2014/main" id="{DB0D2868-F17C-45F8-A411-DA29DB617D2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307402" y="2505075"/>
            <a:ext cx="4912784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538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E138AD9-928D-44A4-9982-DBA734B6D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II. Clients and workers of social services</a:t>
            </a:r>
            <a:br>
              <a:rPr lang="hu-HU" dirty="0"/>
            </a:b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8494DE2-AAFA-40AB-992D-BF80E5B77B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Pandemic 1st and 2nd waves affected seriously homes for elderly, which are residential care institution</a:t>
            </a:r>
            <a:r>
              <a:rPr lang="en-GB" i="1" dirty="0"/>
              <a:t>.</a:t>
            </a:r>
            <a:endParaRPr lang="en-GB" dirty="0"/>
          </a:p>
          <a:p>
            <a:r>
              <a:rPr lang="en-GB" dirty="0"/>
              <a:t>Later COVID-against actions – such as obligatory infection control measures, vaccination - targeted all residential care services.</a:t>
            </a:r>
          </a:p>
          <a:p>
            <a:r>
              <a:rPr lang="en-GB" dirty="0"/>
              <a:t>Both hostels and shelters are residential care institutions (Act III of 1993 on the administration of the social security system)</a:t>
            </a:r>
            <a:endParaRPr lang="hu-HU" dirty="0"/>
          </a:p>
          <a:p>
            <a:r>
              <a:rPr lang="en-GB" dirty="0"/>
              <a:t>Data collection in December 2020 for health care workers towards Government Office of the Capital City Budapest</a:t>
            </a:r>
          </a:p>
          <a:p>
            <a:r>
              <a:rPr lang="en-GB" dirty="0"/>
              <a:t>In January 2021 for clients and workers of social services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1558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643F093-10EC-4A85-BB98-D8BEA2630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Vaccination in our institutions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8F9CA74-1E0E-471D-BF42-A7D33E2AA4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3" y="2100139"/>
            <a:ext cx="8947150" cy="419576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round: 29-30-31 January</a:t>
            </a:r>
          </a:p>
          <a:p>
            <a:r>
              <a:rPr lang="en-GB" dirty="0"/>
              <a:t>Vaccine, doctors, assistants, equipment, etc. provided by the Government Office – Pfizer, special storing conditions</a:t>
            </a:r>
          </a:p>
          <a:p>
            <a:r>
              <a:rPr lang="en-GB" dirty="0"/>
              <a:t>1068 clients, 334 workers (excl. health care workers)</a:t>
            </a:r>
          </a:p>
          <a:p>
            <a:r>
              <a:rPr lang="en-GB" dirty="0"/>
              <a:t>Take-up rate: lower in shelters; 55% average (workers: 83%)</a:t>
            </a:r>
          </a:p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round: 19-20-21 February</a:t>
            </a:r>
          </a:p>
          <a:p>
            <a:r>
              <a:rPr lang="en-GB" dirty="0"/>
              <a:t>Enormous efforts in shelters to find clients </a:t>
            </a:r>
          </a:p>
          <a:p>
            <a:r>
              <a:rPr lang="en-GB" dirty="0"/>
              <a:t>Take-up rate: 95%</a:t>
            </a:r>
          </a:p>
        </p:txBody>
      </p:sp>
    </p:spTree>
    <p:extLst>
      <p:ext uri="{BB962C8B-B14F-4D97-AF65-F5344CB8AC3E}">
        <p14:creationId xmlns:p14="http://schemas.microsoft.com/office/powerpoint/2010/main" val="1933800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643F093-10EC-4A85-BB98-D8BEA2630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Vaccination in our institutions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8F9CA74-1E0E-471D-BF42-A7D33E2AA4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3" y="2100139"/>
            <a:ext cx="8947150" cy="4195762"/>
          </a:xfrm>
        </p:spPr>
        <p:txBody>
          <a:bodyPr/>
          <a:lstStyle/>
          <a:p>
            <a:r>
              <a:rPr lang="en-GB" dirty="0"/>
              <a:t>New data collection for a new 1</a:t>
            </a:r>
            <a:r>
              <a:rPr lang="en-GB" baseline="30000" dirty="0"/>
              <a:t>st</a:t>
            </a:r>
            <a:r>
              <a:rPr lang="en-GB" dirty="0"/>
              <a:t> round in middle of February</a:t>
            </a:r>
          </a:p>
          <a:p>
            <a:r>
              <a:rPr lang="en-GB" dirty="0" err="1"/>
              <a:t>Moderna</a:t>
            </a:r>
            <a:r>
              <a:rPr lang="en-GB" dirty="0"/>
              <a:t> vaccine, delivered to our hospital</a:t>
            </a:r>
          </a:p>
          <a:p>
            <a:r>
              <a:rPr lang="en-GB" dirty="0"/>
              <a:t>Further 205 clients, 65 workers</a:t>
            </a:r>
          </a:p>
          <a:p>
            <a:r>
              <a:rPr lang="en-GB" dirty="0"/>
              <a:t>Take-up rate increased to 65%</a:t>
            </a:r>
          </a:p>
          <a:p>
            <a:r>
              <a:rPr lang="en-GB" dirty="0"/>
              <a:t>Weekly reports on COVID – 1 client in hospital </a:t>
            </a:r>
            <a:r>
              <a:rPr lang="hu-HU" dirty="0" err="1"/>
              <a:t>this</a:t>
            </a:r>
            <a:r>
              <a:rPr lang="en-GB" dirty="0"/>
              <a:t> week</a:t>
            </a:r>
          </a:p>
          <a:p>
            <a:r>
              <a:rPr lang="en-GB" dirty="0"/>
              <a:t>Vaccination for those who are far away from institutions?</a:t>
            </a:r>
          </a:p>
        </p:txBody>
      </p:sp>
    </p:spTree>
    <p:extLst>
      <p:ext uri="{BB962C8B-B14F-4D97-AF65-F5344CB8AC3E}">
        <p14:creationId xmlns:p14="http://schemas.microsoft.com/office/powerpoint/2010/main" val="2270225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experiences with the immunization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87930"/>
            <a:ext cx="10515600" cy="4351338"/>
          </a:xfrm>
        </p:spPr>
        <p:txBody>
          <a:bodyPr/>
          <a:lstStyle/>
          <a:p>
            <a:r>
              <a:rPr lang="en-US"/>
              <a:t>In the last two months we have collected blood from workers to check their immunization status</a:t>
            </a:r>
          </a:p>
          <a:p>
            <a:r>
              <a:rPr lang="en-US"/>
              <a:t>Nearly 200 workers (and some of their relatives) has joint to this status assessment</a:t>
            </a:r>
          </a:p>
          <a:p>
            <a:r>
              <a:rPr lang="en-US"/>
              <a:t>Our first impressions about that research:</a:t>
            </a:r>
          </a:p>
          <a:p>
            <a:pPr lvl="1"/>
            <a:r>
              <a:rPr lang="en-US"/>
              <a:t>Approximately 80% of the clients have got the vaccination before the blood sampling – only 1 of them did not have adequate immunization</a:t>
            </a:r>
          </a:p>
          <a:p>
            <a:pPr lvl="1"/>
            <a:r>
              <a:rPr lang="en-US"/>
              <a:t>Approximately 20% of the clients were pre-infected (and not vaccinated yet) – most of them did have adequate immunization, but their immunoglobulin levels were ten to twenty times lower</a:t>
            </a:r>
          </a:p>
        </p:txBody>
      </p:sp>
    </p:spTree>
    <p:extLst>
      <p:ext uri="{BB962C8B-B14F-4D97-AF65-F5344CB8AC3E}">
        <p14:creationId xmlns:p14="http://schemas.microsoft.com/office/powerpoint/2010/main" val="2610373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643F093-10EC-4A85-BB98-D8BEA2630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Lessons learnt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8F9CA74-1E0E-471D-BF42-A7D33E2AA4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3" y="2100139"/>
            <a:ext cx="8947150" cy="419576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Pfizer: 6 doses per vial</a:t>
            </a:r>
          </a:p>
          <a:p>
            <a:pPr marL="0" indent="0">
              <a:buNone/>
            </a:pPr>
            <a:r>
              <a:rPr lang="en-GB" dirty="0" err="1"/>
              <a:t>Moderna</a:t>
            </a:r>
            <a:r>
              <a:rPr lang="en-GB" dirty="0"/>
              <a:t>: 10 doses per vial</a:t>
            </a:r>
          </a:p>
          <a:p>
            <a:pPr marL="0" indent="0">
              <a:buNone/>
            </a:pPr>
            <a:r>
              <a:rPr lang="en-GB" dirty="0"/>
              <a:t>Make sure your clients will be available for the 2</a:t>
            </a:r>
            <a:r>
              <a:rPr lang="en-GB" baseline="30000" dirty="0"/>
              <a:t>nd</a:t>
            </a:r>
            <a:r>
              <a:rPr lang="en-GB" dirty="0"/>
              <a:t> round</a:t>
            </a:r>
          </a:p>
          <a:p>
            <a:pPr marL="0" indent="0">
              <a:buNone/>
            </a:pPr>
            <a:r>
              <a:rPr lang="en-GB" dirty="0"/>
              <a:t>Give reminder documentation after the 1</a:t>
            </a:r>
            <a:r>
              <a:rPr lang="en-GB" baseline="30000" dirty="0"/>
              <a:t>st</a:t>
            </a:r>
            <a:r>
              <a:rPr lang="en-GB" dirty="0"/>
              <a:t> vaccination</a:t>
            </a:r>
          </a:p>
          <a:p>
            <a:pPr marL="0" indent="0">
              <a:buNone/>
            </a:pPr>
            <a:r>
              <a:rPr lang="en-GB" dirty="0"/>
              <a:t>Make reminder warnings before that 2</a:t>
            </a:r>
            <a:r>
              <a:rPr lang="en-GB" baseline="30000" dirty="0"/>
              <a:t>nd</a:t>
            </a:r>
            <a:r>
              <a:rPr lang="en-GB" dirty="0"/>
              <a:t> round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7703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4E2ED8-7896-49D4-8E3D-6372E1BFEC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1B940000-3090-4590-B2CC-9BA8F60E2C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Dr Magor Papp, Lead Family Doctor</a:t>
            </a:r>
          </a:p>
          <a:p>
            <a:r>
              <a:rPr lang="en-GB" dirty="0"/>
              <a:t>Istvan </a:t>
            </a:r>
            <a:r>
              <a:rPr lang="en-GB" dirty="0" err="1"/>
              <a:t>Dande</a:t>
            </a:r>
            <a:r>
              <a:rPr lang="en-GB" dirty="0"/>
              <a:t>, Health Service Deputy Manager</a:t>
            </a:r>
          </a:p>
        </p:txBody>
      </p:sp>
    </p:spTree>
    <p:extLst>
      <p:ext uri="{BB962C8B-B14F-4D97-AF65-F5344CB8AC3E}">
        <p14:creationId xmlns:p14="http://schemas.microsoft.com/office/powerpoint/2010/main" val="4215639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1068</TotalTime>
  <Words>484</Words>
  <Application>Microsoft Office PowerPoint</Application>
  <PresentationFormat>Widescreen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 3</vt:lpstr>
      <vt:lpstr>Office-téma</vt:lpstr>
      <vt:lpstr>Webinar on COVID-19 vaccination campaigns for people experiencing homelessness across Europe</vt:lpstr>
      <vt:lpstr>Experiences – about us: Budapest Methodological Centre of Social Policy and Its Institutions </vt:lpstr>
      <vt:lpstr>How do you get vaccine in Hungary?</vt:lpstr>
      <vt:lpstr>II. Clients and workers of social services </vt:lpstr>
      <vt:lpstr>Vaccination in our institutions</vt:lpstr>
      <vt:lpstr>Vaccination in our institutions</vt:lpstr>
      <vt:lpstr>Our experiences with the immunization</vt:lpstr>
      <vt:lpstr>Lessons learnt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covid-19 koronavírus-járvány elleni védekezés  feladatai és lehetőségei</dc:title>
  <dc:creator>Tóth Bálint</dc:creator>
  <cp:lastModifiedBy>Dalma Fabian</cp:lastModifiedBy>
  <cp:revision>88</cp:revision>
  <dcterms:created xsi:type="dcterms:W3CDTF">2020-05-02T15:06:30Z</dcterms:created>
  <dcterms:modified xsi:type="dcterms:W3CDTF">2021-04-28T08:41:21Z</dcterms:modified>
</cp:coreProperties>
</file>