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5" r:id="rId4"/>
  </p:sldMasterIdLst>
  <p:notesMasterIdLst>
    <p:notesMasterId r:id="rId15"/>
  </p:notesMasterIdLst>
  <p:sldIdLst>
    <p:sldId id="270" r:id="rId5"/>
    <p:sldId id="291" r:id="rId6"/>
    <p:sldId id="268" r:id="rId7"/>
    <p:sldId id="292" r:id="rId8"/>
    <p:sldId id="279" r:id="rId9"/>
    <p:sldId id="276" r:id="rId10"/>
    <p:sldId id="278" r:id="rId11"/>
    <p:sldId id="287" r:id="rId12"/>
    <p:sldId id="293" r:id="rId13"/>
    <p:sldId id="275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9BA193-18AA-4F28-ABFB-AF4A703D793A}" v="771" dt="2021-06-18T11:01:47.345"/>
  </p1510:revLst>
</p1510:revInfo>
</file>

<file path=ppt/tableStyles.xml><?xml version="1.0" encoding="utf-8"?>
<a:tblStyleLst xmlns:a="http://schemas.openxmlformats.org/drawingml/2006/main" def="{5A8E5824-66B9-487B-B61E-ED303AECDD21}">
  <a:tblStyle styleId="{5A8E5824-66B9-487B-B61E-ED303AECDD21}" styleName="Table_0"/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249" autoAdjust="0"/>
  </p:normalViewPr>
  <p:slideViewPr>
    <p:cSldViewPr snapToGrid="0">
      <p:cViewPr>
        <p:scale>
          <a:sx n="80" d="100"/>
          <a:sy n="80" d="100"/>
        </p:scale>
        <p:origin x="1032" y="-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th Kasper" userId="b9c52423-cff7-4109-bd62-3827e1ca64f2" providerId="ADAL" clId="{119BA193-18AA-4F28-ABFB-AF4A703D793A}"/>
    <pc:docChg chg="undo redo custSel addSld delSld modSld sldOrd modMainMaster">
      <pc:chgData name="Ruth Kasper" userId="b9c52423-cff7-4109-bd62-3827e1ca64f2" providerId="ADAL" clId="{119BA193-18AA-4F28-ABFB-AF4A703D793A}" dt="2021-06-18T11:02:14.179" v="4935" actId="20577"/>
      <pc:docMkLst>
        <pc:docMk/>
      </pc:docMkLst>
      <pc:sldChg chg="addSp delSp modSp mod delAnim modAnim modNotesTx">
        <pc:chgData name="Ruth Kasper" userId="b9c52423-cff7-4109-bd62-3827e1ca64f2" providerId="ADAL" clId="{119BA193-18AA-4F28-ABFB-AF4A703D793A}" dt="2021-06-17T16:23:20.146" v="4711" actId="207"/>
        <pc:sldMkLst>
          <pc:docMk/>
          <pc:sldMk cId="1713300062" sldId="268"/>
        </pc:sldMkLst>
        <pc:spChg chg="mod">
          <ac:chgData name="Ruth Kasper" userId="b9c52423-cff7-4109-bd62-3827e1ca64f2" providerId="ADAL" clId="{119BA193-18AA-4F28-ABFB-AF4A703D793A}" dt="2021-06-17T16:20:22.695" v="4707" actId="6549"/>
          <ac:spMkLst>
            <pc:docMk/>
            <pc:sldMk cId="1713300062" sldId="268"/>
            <ac:spMk id="2" creationId="{00000000-0000-0000-0000-000000000000}"/>
          </ac:spMkLst>
        </pc:spChg>
        <pc:spChg chg="del mod">
          <ac:chgData name="Ruth Kasper" userId="b9c52423-cff7-4109-bd62-3827e1ca64f2" providerId="ADAL" clId="{119BA193-18AA-4F28-ABFB-AF4A703D793A}" dt="2021-06-16T11:40:50.908" v="931"/>
          <ac:spMkLst>
            <pc:docMk/>
            <pc:sldMk cId="1713300062" sldId="268"/>
            <ac:spMk id="4" creationId="{8A8CADD5-B82E-426D-9D58-1A78EB453D6E}"/>
          </ac:spMkLst>
        </pc:spChg>
        <pc:spChg chg="add mod">
          <ac:chgData name="Ruth Kasper" userId="b9c52423-cff7-4109-bd62-3827e1ca64f2" providerId="ADAL" clId="{119BA193-18AA-4F28-ABFB-AF4A703D793A}" dt="2021-06-17T10:59:48.546" v="3275" actId="1076"/>
          <ac:spMkLst>
            <pc:docMk/>
            <pc:sldMk cId="1713300062" sldId="268"/>
            <ac:spMk id="4" creationId="{E6D36D4C-378B-493C-9483-8DC94C54E5C9}"/>
          </ac:spMkLst>
        </pc:spChg>
        <pc:spChg chg="del mod">
          <ac:chgData name="Ruth Kasper" userId="b9c52423-cff7-4109-bd62-3827e1ca64f2" providerId="ADAL" clId="{119BA193-18AA-4F28-ABFB-AF4A703D793A}" dt="2021-06-17T10:59:39.151" v="3272" actId="478"/>
          <ac:spMkLst>
            <pc:docMk/>
            <pc:sldMk cId="1713300062" sldId="268"/>
            <ac:spMk id="13" creationId="{99D4F6CA-2C47-47DC-B021-4C7A60AA1173}"/>
          </ac:spMkLst>
        </pc:spChg>
        <pc:graphicFrameChg chg="add del mod">
          <ac:chgData name="Ruth Kasper" userId="b9c52423-cff7-4109-bd62-3827e1ca64f2" providerId="ADAL" clId="{119BA193-18AA-4F28-ABFB-AF4A703D793A}" dt="2021-06-17T10:59:32.812" v="3263" actId="21"/>
          <ac:graphicFrameMkLst>
            <pc:docMk/>
            <pc:sldMk cId="1713300062" sldId="268"/>
            <ac:graphicFrameMk id="11" creationId="{D8E92468-540A-4A7A-BCBA-6CAA7EA9F81E}"/>
          </ac:graphicFrameMkLst>
        </pc:graphicFrameChg>
        <pc:graphicFrameChg chg="add del mod">
          <ac:chgData name="Ruth Kasper" userId="b9c52423-cff7-4109-bd62-3827e1ca64f2" providerId="ADAL" clId="{119BA193-18AA-4F28-ABFB-AF4A703D793A}" dt="2021-06-16T11:37:16.190" v="891" actId="478"/>
          <ac:graphicFrameMkLst>
            <pc:docMk/>
            <pc:sldMk cId="1713300062" sldId="268"/>
            <ac:graphicFrameMk id="12" creationId="{E3C6DDE8-405A-4361-BFCF-04FB5F1B9DBA}"/>
          </ac:graphicFrameMkLst>
        </pc:graphicFrameChg>
        <pc:graphicFrameChg chg="add mod">
          <ac:chgData name="Ruth Kasper" userId="b9c52423-cff7-4109-bd62-3827e1ca64f2" providerId="ADAL" clId="{119BA193-18AA-4F28-ABFB-AF4A703D793A}" dt="2021-06-17T16:23:14.134" v="4709" actId="207"/>
          <ac:graphicFrameMkLst>
            <pc:docMk/>
            <pc:sldMk cId="1713300062" sldId="268"/>
            <ac:graphicFrameMk id="12" creationId="{F8263E08-7051-4CD0-B17F-2A4189BC66F2}"/>
          </ac:graphicFrameMkLst>
        </pc:graphicFrameChg>
        <pc:graphicFrameChg chg="add mod">
          <ac:chgData name="Ruth Kasper" userId="b9c52423-cff7-4109-bd62-3827e1ca64f2" providerId="ADAL" clId="{119BA193-18AA-4F28-ABFB-AF4A703D793A}" dt="2021-06-17T16:23:20.146" v="4711" actId="207"/>
          <ac:graphicFrameMkLst>
            <pc:docMk/>
            <pc:sldMk cId="1713300062" sldId="268"/>
            <ac:graphicFrameMk id="14" creationId="{E3C6DDE8-405A-4361-BFCF-04FB5F1B9DBA}"/>
          </ac:graphicFrameMkLst>
        </pc:graphicFrameChg>
        <pc:graphicFrameChg chg="del mod">
          <ac:chgData name="Ruth Kasper" userId="b9c52423-cff7-4109-bd62-3827e1ca64f2" providerId="ADAL" clId="{119BA193-18AA-4F28-ABFB-AF4A703D793A}" dt="2021-06-16T11:28:21.258" v="852" actId="478"/>
          <ac:graphicFrameMkLst>
            <pc:docMk/>
            <pc:sldMk cId="1713300062" sldId="268"/>
            <ac:graphicFrameMk id="17" creationId="{E6004D26-004A-4C21-8713-27F53336A498}"/>
          </ac:graphicFrameMkLst>
        </pc:graphicFrameChg>
        <pc:graphicFrameChg chg="del">
          <ac:chgData name="Ruth Kasper" userId="b9c52423-cff7-4109-bd62-3827e1ca64f2" providerId="ADAL" clId="{119BA193-18AA-4F28-ABFB-AF4A703D793A}" dt="2021-06-16T11:33:03.121" v="865" actId="478"/>
          <ac:graphicFrameMkLst>
            <pc:docMk/>
            <pc:sldMk cId="1713300062" sldId="268"/>
            <ac:graphicFrameMk id="19" creationId="{154C828A-9AD1-4B21-8B9F-445D58ACDF59}"/>
          </ac:graphicFrameMkLst>
        </pc:graphicFrameChg>
        <pc:graphicFrameChg chg="mod">
          <ac:chgData name="Ruth Kasper" userId="b9c52423-cff7-4109-bd62-3827e1ca64f2" providerId="ADAL" clId="{119BA193-18AA-4F28-ABFB-AF4A703D793A}" dt="2021-06-17T16:23:17.519" v="4710" actId="207"/>
          <ac:graphicFrameMkLst>
            <pc:docMk/>
            <pc:sldMk cId="1713300062" sldId="268"/>
            <ac:graphicFrameMk id="20" creationId="{107EBA71-808B-469B-A5CB-D0D7305B9BC1}"/>
          </ac:graphicFrameMkLst>
        </pc:graphicFrameChg>
      </pc:sldChg>
      <pc:sldChg chg="modSp del mod">
        <pc:chgData name="Ruth Kasper" userId="b9c52423-cff7-4109-bd62-3827e1ca64f2" providerId="ADAL" clId="{119BA193-18AA-4F28-ABFB-AF4A703D793A}" dt="2021-06-16T10:51:12.655" v="743" actId="47"/>
        <pc:sldMkLst>
          <pc:docMk/>
          <pc:sldMk cId="2070602792" sldId="269"/>
        </pc:sldMkLst>
        <pc:spChg chg="mod">
          <ac:chgData name="Ruth Kasper" userId="b9c52423-cff7-4109-bd62-3827e1ca64f2" providerId="ADAL" clId="{119BA193-18AA-4F28-ABFB-AF4A703D793A}" dt="2021-06-16T10:25:04.517" v="184"/>
          <ac:spMkLst>
            <pc:docMk/>
            <pc:sldMk cId="2070602792" sldId="269"/>
            <ac:spMk id="2" creationId="{00000000-0000-0000-0000-000000000000}"/>
          </ac:spMkLst>
        </pc:spChg>
        <pc:spChg chg="mod">
          <ac:chgData name="Ruth Kasper" userId="b9c52423-cff7-4109-bd62-3827e1ca64f2" providerId="ADAL" clId="{119BA193-18AA-4F28-ABFB-AF4A703D793A}" dt="2021-06-16T10:51:08.038" v="742" actId="6549"/>
          <ac:spMkLst>
            <pc:docMk/>
            <pc:sldMk cId="2070602792" sldId="269"/>
            <ac:spMk id="3" creationId="{00000000-0000-0000-0000-000000000000}"/>
          </ac:spMkLst>
        </pc:spChg>
      </pc:sldChg>
      <pc:sldChg chg="modSp mod modNotesTx">
        <pc:chgData name="Ruth Kasper" userId="b9c52423-cff7-4109-bd62-3827e1ca64f2" providerId="ADAL" clId="{119BA193-18AA-4F28-ABFB-AF4A703D793A}" dt="2021-06-17T13:32:11.614" v="4365" actId="6549"/>
        <pc:sldMkLst>
          <pc:docMk/>
          <pc:sldMk cId="3909756558" sldId="270"/>
        </pc:sldMkLst>
        <pc:spChg chg="mod">
          <ac:chgData name="Ruth Kasper" userId="b9c52423-cff7-4109-bd62-3827e1ca64f2" providerId="ADAL" clId="{119BA193-18AA-4F28-ABFB-AF4A703D793A}" dt="2021-06-17T13:32:11.614" v="4365" actId="6549"/>
          <ac:spMkLst>
            <pc:docMk/>
            <pc:sldMk cId="3909756558" sldId="270"/>
            <ac:spMk id="2" creationId="{00000000-0000-0000-0000-000000000000}"/>
          </ac:spMkLst>
        </pc:spChg>
        <pc:picChg chg="mod">
          <ac:chgData name="Ruth Kasper" userId="b9c52423-cff7-4109-bd62-3827e1ca64f2" providerId="ADAL" clId="{119BA193-18AA-4F28-ABFB-AF4A703D793A}" dt="2021-06-16T10:52:27.219" v="783" actId="1036"/>
          <ac:picMkLst>
            <pc:docMk/>
            <pc:sldMk cId="3909756558" sldId="270"/>
            <ac:picMk id="5" creationId="{E8DCB8AE-D58D-411F-921A-6B28319C9753}"/>
          </ac:picMkLst>
        </pc:picChg>
      </pc:sldChg>
      <pc:sldChg chg="modSp mod">
        <pc:chgData name="Ruth Kasper" userId="b9c52423-cff7-4109-bd62-3827e1ca64f2" providerId="ADAL" clId="{119BA193-18AA-4F28-ABFB-AF4A703D793A}" dt="2021-06-16T15:11:56.187" v="1592" actId="20577"/>
        <pc:sldMkLst>
          <pc:docMk/>
          <pc:sldMk cId="2894744480" sldId="275"/>
        </pc:sldMkLst>
        <pc:spChg chg="mod">
          <ac:chgData name="Ruth Kasper" userId="b9c52423-cff7-4109-bd62-3827e1ca64f2" providerId="ADAL" clId="{119BA193-18AA-4F28-ABFB-AF4A703D793A}" dt="2021-06-16T15:11:56.187" v="1592" actId="20577"/>
          <ac:spMkLst>
            <pc:docMk/>
            <pc:sldMk cId="2894744480" sldId="275"/>
            <ac:spMk id="5" creationId="{BC36AD08-533A-42F6-B7C8-4C913565672A}"/>
          </ac:spMkLst>
        </pc:spChg>
      </pc:sldChg>
      <pc:sldChg chg="addSp delSp modSp mod">
        <pc:chgData name="Ruth Kasper" userId="b9c52423-cff7-4109-bd62-3827e1ca64f2" providerId="ADAL" clId="{119BA193-18AA-4F28-ABFB-AF4A703D793A}" dt="2021-06-17T16:29:12.951" v="4741" actId="207"/>
        <pc:sldMkLst>
          <pc:docMk/>
          <pc:sldMk cId="1973702210" sldId="276"/>
        </pc:sldMkLst>
        <pc:spChg chg="mod">
          <ac:chgData name="Ruth Kasper" userId="b9c52423-cff7-4109-bd62-3827e1ca64f2" providerId="ADAL" clId="{119BA193-18AA-4F28-ABFB-AF4A703D793A}" dt="2021-06-17T10:55:03.131" v="3228" actId="122"/>
          <ac:spMkLst>
            <pc:docMk/>
            <pc:sldMk cId="1973702210" sldId="276"/>
            <ac:spMk id="2" creationId="{00000000-0000-0000-0000-000000000000}"/>
          </ac:spMkLst>
        </pc:spChg>
        <pc:spChg chg="mod">
          <ac:chgData name="Ruth Kasper" userId="b9c52423-cff7-4109-bd62-3827e1ca64f2" providerId="ADAL" clId="{119BA193-18AA-4F28-ABFB-AF4A703D793A}" dt="2021-06-17T11:49:12.050" v="3338" actId="20577"/>
          <ac:spMkLst>
            <pc:docMk/>
            <pc:sldMk cId="1973702210" sldId="276"/>
            <ac:spMk id="16" creationId="{0FC3B5A5-8977-4AD7-A295-F7C0359F6DE9}"/>
          </ac:spMkLst>
        </pc:spChg>
        <pc:graphicFrameChg chg="add mod">
          <ac:chgData name="Ruth Kasper" userId="b9c52423-cff7-4109-bd62-3827e1ca64f2" providerId="ADAL" clId="{119BA193-18AA-4F28-ABFB-AF4A703D793A}" dt="2021-06-17T16:29:12.951" v="4741" actId="207"/>
          <ac:graphicFrameMkLst>
            <pc:docMk/>
            <pc:sldMk cId="1973702210" sldId="276"/>
            <ac:graphicFrameMk id="5" creationId="{B34B8F64-0A80-4ACA-84CF-3BF69E2483D8}"/>
          </ac:graphicFrameMkLst>
        </pc:graphicFrameChg>
        <pc:graphicFrameChg chg="del mod">
          <ac:chgData name="Ruth Kasper" userId="b9c52423-cff7-4109-bd62-3827e1ca64f2" providerId="ADAL" clId="{119BA193-18AA-4F28-ABFB-AF4A703D793A}" dt="2021-06-16T12:49:33.457" v="1119" actId="478"/>
          <ac:graphicFrameMkLst>
            <pc:docMk/>
            <pc:sldMk cId="1973702210" sldId="276"/>
            <ac:graphicFrameMk id="19" creationId="{67E34632-C997-4C69-902C-DCF13891AFE2}"/>
          </ac:graphicFrameMkLst>
        </pc:graphicFrameChg>
      </pc:sldChg>
      <pc:sldChg chg="addSp delSp modSp mod">
        <pc:chgData name="Ruth Kasper" userId="b9c52423-cff7-4109-bd62-3827e1ca64f2" providerId="ADAL" clId="{119BA193-18AA-4F28-ABFB-AF4A703D793A}" dt="2021-06-17T16:24:14.451" v="4725" actId="108"/>
        <pc:sldMkLst>
          <pc:docMk/>
          <pc:sldMk cId="1472891862" sldId="278"/>
        </pc:sldMkLst>
        <pc:spChg chg="mod">
          <ac:chgData name="Ruth Kasper" userId="b9c52423-cff7-4109-bd62-3827e1ca64f2" providerId="ADAL" clId="{119BA193-18AA-4F28-ABFB-AF4A703D793A}" dt="2021-06-17T11:48:39.375" v="3312" actId="21"/>
          <ac:spMkLst>
            <pc:docMk/>
            <pc:sldMk cId="1472891862" sldId="278"/>
            <ac:spMk id="2" creationId="{00000000-0000-0000-0000-000000000000}"/>
          </ac:spMkLst>
        </pc:spChg>
        <pc:spChg chg="add mod">
          <ac:chgData name="Ruth Kasper" userId="b9c52423-cff7-4109-bd62-3827e1ca64f2" providerId="ADAL" clId="{119BA193-18AA-4F28-ABFB-AF4A703D793A}" dt="2021-06-16T13:16:56.242" v="1155" actId="478"/>
          <ac:spMkLst>
            <pc:docMk/>
            <pc:sldMk cId="1472891862" sldId="278"/>
            <ac:spMk id="4" creationId="{BE7BF39A-3AC9-487F-87E9-454F96C114BC}"/>
          </ac:spMkLst>
        </pc:spChg>
        <pc:graphicFrameChg chg="del">
          <ac:chgData name="Ruth Kasper" userId="b9c52423-cff7-4109-bd62-3827e1ca64f2" providerId="ADAL" clId="{119BA193-18AA-4F28-ABFB-AF4A703D793A}" dt="2021-06-16T13:16:56.242" v="1155" actId="478"/>
          <ac:graphicFrameMkLst>
            <pc:docMk/>
            <pc:sldMk cId="1472891862" sldId="278"/>
            <ac:graphicFrameMk id="6" creationId="{34FF86B2-3031-4AD6-B001-53B1B078C260}"/>
          </ac:graphicFrameMkLst>
        </pc:graphicFrameChg>
        <pc:graphicFrameChg chg="add del mod">
          <ac:chgData name="Ruth Kasper" userId="b9c52423-cff7-4109-bd62-3827e1ca64f2" providerId="ADAL" clId="{119BA193-18AA-4F28-ABFB-AF4A703D793A}" dt="2021-06-17T11:51:51.262" v="3339" actId="478"/>
          <ac:graphicFrameMkLst>
            <pc:docMk/>
            <pc:sldMk cId="1472891862" sldId="278"/>
            <ac:graphicFrameMk id="7" creationId="{A8300EEE-C53B-40B3-9523-4E04B65D62C5}"/>
          </ac:graphicFrameMkLst>
        </pc:graphicFrameChg>
        <pc:graphicFrameChg chg="add mod">
          <ac:chgData name="Ruth Kasper" userId="b9c52423-cff7-4109-bd62-3827e1ca64f2" providerId="ADAL" clId="{119BA193-18AA-4F28-ABFB-AF4A703D793A}" dt="2021-06-17T16:24:14.451" v="4725" actId="108"/>
          <ac:graphicFrameMkLst>
            <pc:docMk/>
            <pc:sldMk cId="1472891862" sldId="278"/>
            <ac:graphicFrameMk id="8" creationId="{A8300EEE-C53B-40B3-9523-4E04B65D62C5}"/>
          </ac:graphicFrameMkLst>
        </pc:graphicFrameChg>
        <pc:picChg chg="add del">
          <ac:chgData name="Ruth Kasper" userId="b9c52423-cff7-4109-bd62-3827e1ca64f2" providerId="ADAL" clId="{119BA193-18AA-4F28-ABFB-AF4A703D793A}" dt="2021-06-17T11:48:32.902" v="3309" actId="22"/>
          <ac:picMkLst>
            <pc:docMk/>
            <pc:sldMk cId="1472891862" sldId="278"/>
            <ac:picMk id="5" creationId="{182E51C8-FDD2-4DD3-B7AB-2D35EB9B73F9}"/>
          </ac:picMkLst>
        </pc:picChg>
      </pc:sldChg>
      <pc:sldChg chg="addSp delSp modSp mod ord">
        <pc:chgData name="Ruth Kasper" userId="b9c52423-cff7-4109-bd62-3827e1ca64f2" providerId="ADAL" clId="{119BA193-18AA-4F28-ABFB-AF4A703D793A}" dt="2021-06-17T16:29:04.568" v="4740" actId="1076"/>
        <pc:sldMkLst>
          <pc:docMk/>
          <pc:sldMk cId="1250377257" sldId="279"/>
        </pc:sldMkLst>
        <pc:spChg chg="mod">
          <ac:chgData name="Ruth Kasper" userId="b9c52423-cff7-4109-bd62-3827e1ca64f2" providerId="ADAL" clId="{119BA193-18AA-4F28-ABFB-AF4A703D793A}" dt="2021-06-17T10:55:58.943" v="3236" actId="122"/>
          <ac:spMkLst>
            <pc:docMk/>
            <pc:sldMk cId="1250377257" sldId="279"/>
            <ac:spMk id="2" creationId="{00000000-0000-0000-0000-000000000000}"/>
          </ac:spMkLst>
        </pc:spChg>
        <pc:spChg chg="del mod">
          <ac:chgData name="Ruth Kasper" userId="b9c52423-cff7-4109-bd62-3827e1ca64f2" providerId="ADAL" clId="{119BA193-18AA-4F28-ABFB-AF4A703D793A}" dt="2021-06-17T16:28:56.239" v="4738" actId="21"/>
          <ac:spMkLst>
            <pc:docMk/>
            <pc:sldMk cId="1250377257" sldId="279"/>
            <ac:spMk id="5" creationId="{F8A47A40-2371-44A4-8114-ED4B75E057E5}"/>
          </ac:spMkLst>
        </pc:spChg>
        <pc:spChg chg="add mod">
          <ac:chgData name="Ruth Kasper" userId="b9c52423-cff7-4109-bd62-3827e1ca64f2" providerId="ADAL" clId="{119BA193-18AA-4F28-ABFB-AF4A703D793A}" dt="2021-06-17T16:29:04.568" v="4740" actId="1076"/>
          <ac:spMkLst>
            <pc:docMk/>
            <pc:sldMk cId="1250377257" sldId="279"/>
            <ac:spMk id="6" creationId="{E34E8E9A-B4BD-407B-99FC-87CBA68757E4}"/>
          </ac:spMkLst>
        </pc:spChg>
        <pc:graphicFrameChg chg="del">
          <ac:chgData name="Ruth Kasper" userId="b9c52423-cff7-4109-bd62-3827e1ca64f2" providerId="ADAL" clId="{119BA193-18AA-4F28-ABFB-AF4A703D793A}" dt="2021-06-16T15:04:04.359" v="1432" actId="478"/>
          <ac:graphicFrameMkLst>
            <pc:docMk/>
            <pc:sldMk cId="1250377257" sldId="279"/>
            <ac:graphicFrameMk id="6" creationId="{155121F2-4543-4841-B5C1-87D0BB82B0D1}"/>
          </ac:graphicFrameMkLst>
        </pc:graphicFrameChg>
        <pc:graphicFrameChg chg="add del mod">
          <ac:chgData name="Ruth Kasper" userId="b9c52423-cff7-4109-bd62-3827e1ca64f2" providerId="ADAL" clId="{119BA193-18AA-4F28-ABFB-AF4A703D793A}" dt="2021-06-17T16:28:53.628" v="4737" actId="21"/>
          <ac:graphicFrameMkLst>
            <pc:docMk/>
            <pc:sldMk cId="1250377257" sldId="279"/>
            <ac:graphicFrameMk id="7" creationId="{FD320106-39F3-4B73-9825-505B261AEDF6}"/>
          </ac:graphicFrameMkLst>
        </pc:graphicFrameChg>
      </pc:sldChg>
      <pc:sldChg chg="modSp del mod">
        <pc:chgData name="Ruth Kasper" userId="b9c52423-cff7-4109-bd62-3827e1ca64f2" providerId="ADAL" clId="{119BA193-18AA-4F28-ABFB-AF4A703D793A}" dt="2021-06-16T16:13:55.640" v="2634" actId="47"/>
        <pc:sldMkLst>
          <pc:docMk/>
          <pc:sldMk cId="2987539843" sldId="286"/>
        </pc:sldMkLst>
        <pc:graphicFrameChg chg="modGraphic">
          <ac:chgData name="Ruth Kasper" userId="b9c52423-cff7-4109-bd62-3827e1ca64f2" providerId="ADAL" clId="{119BA193-18AA-4F28-ABFB-AF4A703D793A}" dt="2021-06-16T16:02:30.081" v="2260" actId="14734"/>
          <ac:graphicFrameMkLst>
            <pc:docMk/>
            <pc:sldMk cId="2987539843" sldId="286"/>
            <ac:graphicFrameMk id="4" creationId="{A6FB5489-B463-4940-92F9-72BCDE1987E5}"/>
          </ac:graphicFrameMkLst>
        </pc:graphicFrameChg>
      </pc:sldChg>
      <pc:sldChg chg="modSp add del mod modNotesTx">
        <pc:chgData name="Ruth Kasper" userId="b9c52423-cff7-4109-bd62-3827e1ca64f2" providerId="ADAL" clId="{119BA193-18AA-4F28-ABFB-AF4A703D793A}" dt="2021-06-17T16:36:08.545" v="4887" actId="113"/>
        <pc:sldMkLst>
          <pc:docMk/>
          <pc:sldMk cId="3166591163" sldId="287"/>
        </pc:sldMkLst>
        <pc:spChg chg="mod">
          <ac:chgData name="Ruth Kasper" userId="b9c52423-cff7-4109-bd62-3827e1ca64f2" providerId="ADAL" clId="{119BA193-18AA-4F28-ABFB-AF4A703D793A}" dt="2021-06-17T10:55:50.869" v="3235" actId="122"/>
          <ac:spMkLst>
            <pc:docMk/>
            <pc:sldMk cId="3166591163" sldId="287"/>
            <ac:spMk id="2" creationId="{EEBF4B11-0297-4548-B18E-40CEA9393CBC}"/>
          </ac:spMkLst>
        </pc:spChg>
        <pc:graphicFrameChg chg="mod modGraphic">
          <ac:chgData name="Ruth Kasper" userId="b9c52423-cff7-4109-bd62-3827e1ca64f2" providerId="ADAL" clId="{119BA193-18AA-4F28-ABFB-AF4A703D793A}" dt="2021-06-17T16:36:08.545" v="4887" actId="113"/>
          <ac:graphicFrameMkLst>
            <pc:docMk/>
            <pc:sldMk cId="3166591163" sldId="287"/>
            <ac:graphicFrameMk id="4" creationId="{A6FB5489-B463-4940-92F9-72BCDE1987E5}"/>
          </ac:graphicFrameMkLst>
        </pc:graphicFrameChg>
      </pc:sldChg>
      <pc:sldChg chg="modSp mod modAnim">
        <pc:chgData name="Ruth Kasper" userId="b9c52423-cff7-4109-bd62-3827e1ca64f2" providerId="ADAL" clId="{119BA193-18AA-4F28-ABFB-AF4A703D793A}" dt="2021-06-17T16:19:36.874" v="4700" actId="20577"/>
        <pc:sldMkLst>
          <pc:docMk/>
          <pc:sldMk cId="3498708503" sldId="291"/>
        </pc:sldMkLst>
        <pc:spChg chg="mod">
          <ac:chgData name="Ruth Kasper" userId="b9c52423-cff7-4109-bd62-3827e1ca64f2" providerId="ADAL" clId="{119BA193-18AA-4F28-ABFB-AF4A703D793A}" dt="2021-06-17T12:35:08.173" v="4264" actId="20577"/>
          <ac:spMkLst>
            <pc:docMk/>
            <pc:sldMk cId="3498708503" sldId="291"/>
            <ac:spMk id="2" creationId="{00000000-0000-0000-0000-000000000000}"/>
          </ac:spMkLst>
        </pc:spChg>
        <pc:spChg chg="mod">
          <ac:chgData name="Ruth Kasper" userId="b9c52423-cff7-4109-bd62-3827e1ca64f2" providerId="ADAL" clId="{119BA193-18AA-4F28-ABFB-AF4A703D793A}" dt="2021-06-17T16:19:36.874" v="4700" actId="20577"/>
          <ac:spMkLst>
            <pc:docMk/>
            <pc:sldMk cId="3498708503" sldId="291"/>
            <ac:spMk id="3" creationId="{00000000-0000-0000-0000-000000000000}"/>
          </ac:spMkLst>
        </pc:spChg>
      </pc:sldChg>
      <pc:sldChg chg="addSp delSp modSp mod ord">
        <pc:chgData name="Ruth Kasper" userId="b9c52423-cff7-4109-bd62-3827e1ca64f2" providerId="ADAL" clId="{119BA193-18AA-4F28-ABFB-AF4A703D793A}" dt="2021-06-17T16:24:41.456" v="4727" actId="207"/>
        <pc:sldMkLst>
          <pc:docMk/>
          <pc:sldMk cId="2960518725" sldId="292"/>
        </pc:sldMkLst>
        <pc:spChg chg="mod">
          <ac:chgData name="Ruth Kasper" userId="b9c52423-cff7-4109-bd62-3827e1ca64f2" providerId="ADAL" clId="{119BA193-18AA-4F28-ABFB-AF4A703D793A}" dt="2021-06-17T13:42:09.662" v="4473" actId="20577"/>
          <ac:spMkLst>
            <pc:docMk/>
            <pc:sldMk cId="2960518725" sldId="292"/>
            <ac:spMk id="7" creationId="{CE62C6A1-BC97-4FC5-8AF8-0A6544719625}"/>
          </ac:spMkLst>
        </pc:spChg>
        <pc:spChg chg="mod">
          <ac:chgData name="Ruth Kasper" userId="b9c52423-cff7-4109-bd62-3827e1ca64f2" providerId="ADAL" clId="{119BA193-18AA-4F28-ABFB-AF4A703D793A}" dt="2021-06-16T16:15:25.613" v="2636" actId="6549"/>
          <ac:spMkLst>
            <pc:docMk/>
            <pc:sldMk cId="2960518725" sldId="292"/>
            <ac:spMk id="10" creationId="{26DF4C3E-8790-49CD-A101-2A14DC5FF04F}"/>
          </ac:spMkLst>
        </pc:spChg>
        <pc:graphicFrameChg chg="add mod">
          <ac:chgData name="Ruth Kasper" userId="b9c52423-cff7-4109-bd62-3827e1ca64f2" providerId="ADAL" clId="{119BA193-18AA-4F28-ABFB-AF4A703D793A}" dt="2021-06-17T16:24:41.456" v="4727" actId="207"/>
          <ac:graphicFrameMkLst>
            <pc:docMk/>
            <pc:sldMk cId="2960518725" sldId="292"/>
            <ac:graphicFrameMk id="5" creationId="{19FE7DDC-C241-47BA-8E08-00F239F7C9FB}"/>
          </ac:graphicFrameMkLst>
        </pc:graphicFrameChg>
        <pc:graphicFrameChg chg="del">
          <ac:chgData name="Ruth Kasper" userId="b9c52423-cff7-4109-bd62-3827e1ca64f2" providerId="ADAL" clId="{119BA193-18AA-4F28-ABFB-AF4A703D793A}" dt="2021-06-16T13:56:30.731" v="1281" actId="478"/>
          <ac:graphicFrameMkLst>
            <pc:docMk/>
            <pc:sldMk cId="2960518725" sldId="292"/>
            <ac:graphicFrameMk id="9" creationId="{E9CE41B2-2E29-4F8C-8947-4E7EB6B71B26}"/>
          </ac:graphicFrameMkLst>
        </pc:graphicFrameChg>
      </pc:sldChg>
      <pc:sldChg chg="add del">
        <pc:chgData name="Ruth Kasper" userId="b9c52423-cff7-4109-bd62-3827e1ca64f2" providerId="ADAL" clId="{119BA193-18AA-4F28-ABFB-AF4A703D793A}" dt="2021-06-16T10:51:38.377" v="774" actId="47"/>
        <pc:sldMkLst>
          <pc:docMk/>
          <pc:sldMk cId="1084097662" sldId="293"/>
        </pc:sldMkLst>
      </pc:sldChg>
      <pc:sldChg chg="add del">
        <pc:chgData name="Ruth Kasper" userId="b9c52423-cff7-4109-bd62-3827e1ca64f2" providerId="ADAL" clId="{119BA193-18AA-4F28-ABFB-AF4A703D793A}" dt="2021-06-16T10:47:37.577" v="642" actId="47"/>
        <pc:sldMkLst>
          <pc:docMk/>
          <pc:sldMk cId="1294524325" sldId="293"/>
        </pc:sldMkLst>
      </pc:sldChg>
      <pc:sldChg chg="addSp modSp add mod">
        <pc:chgData name="Ruth Kasper" userId="b9c52423-cff7-4109-bd62-3827e1ca64f2" providerId="ADAL" clId="{119BA193-18AA-4F28-ABFB-AF4A703D793A}" dt="2021-06-18T11:02:14.179" v="4935" actId="20577"/>
        <pc:sldMkLst>
          <pc:docMk/>
          <pc:sldMk cId="3308419609" sldId="293"/>
        </pc:sldMkLst>
        <pc:spChg chg="mod">
          <ac:chgData name="Ruth Kasper" userId="b9c52423-cff7-4109-bd62-3827e1ca64f2" providerId="ADAL" clId="{119BA193-18AA-4F28-ABFB-AF4A703D793A}" dt="2021-06-17T12:34:55.014" v="4261" actId="20577"/>
          <ac:spMkLst>
            <pc:docMk/>
            <pc:sldMk cId="3308419609" sldId="293"/>
            <ac:spMk id="2" creationId="{EEBF4B11-0297-4548-B18E-40CEA9393CBC}"/>
          </ac:spMkLst>
        </pc:spChg>
        <pc:spChg chg="add mod">
          <ac:chgData name="Ruth Kasper" userId="b9c52423-cff7-4109-bd62-3827e1ca64f2" providerId="ADAL" clId="{119BA193-18AA-4F28-ABFB-AF4A703D793A}" dt="2021-06-17T12:23:09.150" v="3879" actId="207"/>
          <ac:spMkLst>
            <pc:docMk/>
            <pc:sldMk cId="3308419609" sldId="293"/>
            <ac:spMk id="5" creationId="{1CE4C048-2530-4A68-B8C7-05FFAA092A99}"/>
          </ac:spMkLst>
        </pc:spChg>
        <pc:graphicFrameChg chg="mod modGraphic">
          <ac:chgData name="Ruth Kasper" userId="b9c52423-cff7-4109-bd62-3827e1ca64f2" providerId="ADAL" clId="{119BA193-18AA-4F28-ABFB-AF4A703D793A}" dt="2021-06-18T11:02:14.179" v="4935" actId="20577"/>
          <ac:graphicFrameMkLst>
            <pc:docMk/>
            <pc:sldMk cId="3308419609" sldId="293"/>
            <ac:graphicFrameMk id="4" creationId="{A6FB5489-B463-4940-92F9-72BCDE1987E5}"/>
          </ac:graphicFrameMkLst>
        </pc:graphicFrameChg>
      </pc:sldChg>
      <pc:sldChg chg="new del">
        <pc:chgData name="Ruth Kasper" userId="b9c52423-cff7-4109-bd62-3827e1ca64f2" providerId="ADAL" clId="{119BA193-18AA-4F28-ABFB-AF4A703D793A}" dt="2021-06-17T16:36:42.128" v="4889" actId="47"/>
        <pc:sldMkLst>
          <pc:docMk/>
          <pc:sldMk cId="2158483472" sldId="294"/>
        </pc:sldMkLst>
      </pc:sldChg>
      <pc:sldMasterChg chg="modSldLayout">
        <pc:chgData name="Ruth Kasper" userId="b9c52423-cff7-4109-bd62-3827e1ca64f2" providerId="ADAL" clId="{119BA193-18AA-4F28-ABFB-AF4A703D793A}" dt="2021-06-16T10:52:20.922" v="780" actId="1035"/>
        <pc:sldMasterMkLst>
          <pc:docMk/>
          <pc:sldMasterMk cId="778356213" sldId="2147483685"/>
        </pc:sldMasterMkLst>
        <pc:sldLayoutChg chg="addSp delSp modSp mod">
          <pc:chgData name="Ruth Kasper" userId="b9c52423-cff7-4109-bd62-3827e1ca64f2" providerId="ADAL" clId="{119BA193-18AA-4F28-ABFB-AF4A703D793A}" dt="2021-06-16T10:52:20.922" v="780" actId="1035"/>
          <pc:sldLayoutMkLst>
            <pc:docMk/>
            <pc:sldMasterMk cId="778356213" sldId="2147483685"/>
            <pc:sldLayoutMk cId="1998971586" sldId="2147483687"/>
          </pc:sldLayoutMkLst>
          <pc:picChg chg="mod">
            <ac:chgData name="Ruth Kasper" userId="b9c52423-cff7-4109-bd62-3827e1ca64f2" providerId="ADAL" clId="{119BA193-18AA-4F28-ABFB-AF4A703D793A}" dt="2021-06-16T10:52:20.922" v="780" actId="1035"/>
            <ac:picMkLst>
              <pc:docMk/>
              <pc:sldMasterMk cId="778356213" sldId="2147483685"/>
              <pc:sldLayoutMk cId="1998971586" sldId="2147483687"/>
              <ac:picMk id="8" creationId="{CB9FABA6-FEF3-4852-BFB9-CDFA15E747A5}"/>
            </ac:picMkLst>
          </pc:picChg>
          <pc:picChg chg="del">
            <ac:chgData name="Ruth Kasper" userId="b9c52423-cff7-4109-bd62-3827e1ca64f2" providerId="ADAL" clId="{119BA193-18AA-4F28-ABFB-AF4A703D793A}" dt="2021-06-16T10:17:49.714" v="71" actId="478"/>
            <ac:picMkLst>
              <pc:docMk/>
              <pc:sldMasterMk cId="778356213" sldId="2147483685"/>
              <pc:sldLayoutMk cId="1998971586" sldId="2147483687"/>
              <ac:picMk id="9" creationId="{0FF4FCDE-962E-4530-96C3-5156D70578DE}"/>
            </ac:picMkLst>
          </pc:picChg>
          <pc:picChg chg="del">
            <ac:chgData name="Ruth Kasper" userId="b9c52423-cff7-4109-bd62-3827e1ca64f2" providerId="ADAL" clId="{119BA193-18AA-4F28-ABFB-AF4A703D793A}" dt="2021-06-16T10:17:48.761" v="70" actId="478"/>
            <ac:picMkLst>
              <pc:docMk/>
              <pc:sldMasterMk cId="778356213" sldId="2147483685"/>
              <pc:sldLayoutMk cId="1998971586" sldId="2147483687"/>
              <ac:picMk id="10" creationId="{A0E1EC8F-9822-434A-9EED-D517861EF9DC}"/>
            </ac:picMkLst>
          </pc:picChg>
          <pc:picChg chg="add mod">
            <ac:chgData name="Ruth Kasper" userId="b9c52423-cff7-4109-bd62-3827e1ca64f2" providerId="ADAL" clId="{119BA193-18AA-4F28-ABFB-AF4A703D793A}" dt="2021-06-16T10:52:19.748" v="778" actId="1035"/>
            <ac:picMkLst>
              <pc:docMk/>
              <pc:sldMasterMk cId="778356213" sldId="2147483685"/>
              <pc:sldLayoutMk cId="1998971586" sldId="2147483687"/>
              <ac:picMk id="11" creationId="{1FF9EA11-BAE8-45BB-95C6-B94FFA87C9A4}"/>
            </ac:picMkLst>
          </pc:picChg>
          <pc:picChg chg="del">
            <ac:chgData name="Ruth Kasper" userId="b9c52423-cff7-4109-bd62-3827e1ca64f2" providerId="ADAL" clId="{119BA193-18AA-4F28-ABFB-AF4A703D793A}" dt="2021-06-16T10:17:50.824" v="72" actId="478"/>
            <ac:picMkLst>
              <pc:docMk/>
              <pc:sldMasterMk cId="778356213" sldId="2147483685"/>
              <pc:sldLayoutMk cId="1998971586" sldId="2147483687"/>
              <ac:picMk id="12" creationId="{2046554E-7556-4844-BC6B-FB263AE4D710}"/>
            </ac:picMkLst>
          </pc:picChg>
          <pc:picChg chg="mod">
            <ac:chgData name="Ruth Kasper" userId="b9c52423-cff7-4109-bd62-3827e1ca64f2" providerId="ADAL" clId="{119BA193-18AA-4F28-ABFB-AF4A703D793A}" dt="2021-06-16T10:52:18.420" v="776" actId="1035"/>
            <ac:picMkLst>
              <pc:docMk/>
              <pc:sldMasterMk cId="778356213" sldId="2147483685"/>
              <pc:sldLayoutMk cId="1998971586" sldId="2147483687"/>
              <ac:picMk id="16" creationId="{26858C7B-2870-4ED4-92EF-312FBEA16761}"/>
            </ac:picMkLst>
          </pc:picChg>
          <pc:picChg chg="del">
            <ac:chgData name="Ruth Kasper" userId="b9c52423-cff7-4109-bd62-3827e1ca64f2" providerId="ADAL" clId="{119BA193-18AA-4F28-ABFB-AF4A703D793A}" dt="2021-06-16T10:17:51.621" v="73" actId="478"/>
            <ac:picMkLst>
              <pc:docMk/>
              <pc:sldMasterMk cId="778356213" sldId="2147483685"/>
              <pc:sldLayoutMk cId="1998971586" sldId="2147483687"/>
              <ac:picMk id="18" creationId="{DFF9F12B-6758-4380-8BA6-B8383A9F3D89}"/>
            </ac:picMkLst>
          </pc:picChg>
          <pc:picChg chg="del">
            <ac:chgData name="Ruth Kasper" userId="b9c52423-cff7-4109-bd62-3827e1ca64f2" providerId="ADAL" clId="{119BA193-18AA-4F28-ABFB-AF4A703D793A}" dt="2021-06-16T10:17:52.668" v="74" actId="478"/>
            <ac:picMkLst>
              <pc:docMk/>
              <pc:sldMasterMk cId="778356213" sldId="2147483685"/>
              <pc:sldLayoutMk cId="1998971586" sldId="2147483687"/>
              <ac:picMk id="20" creationId="{E6EE64AA-ED05-49C6-A91C-067C19E8A8C9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feantsa.sharepoint.com/FEANTSA/Commun/Projects/2019/HR4Homelessness/Survey/European%20Survey%20on%20current%20Harm%20Reduction%20service%20provision%20for%20people%208%2006%202020%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feantsa-my.sharepoint.com/personal/ruth_kasper_feantsa_org/Documents/HR4Homelessness/IO2%20Survey%20&amp;%20European%20Report/European%20Survey%20on%20current%20Harm%20Reduction%20service%20provision%20for%20people%208%2006%202020_including%20Spanish%20&amp;%20French%20graphs%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feantsa-my.sharepoint.com/personal/ruth_kasper_feantsa_org/Documents/HR4Homelessness/IO2%20Survey%20&amp;%20European%20Report/European%20Survey%20on%20current%20Harm%20Reduction%20service%20provision%20for%20people%208%2006%202020_including%20Spanish%20&amp;%20French%20graphs%20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feantsa-my.sharepoint.com/personal/ruth_kasper_feantsa_org/Documents/HR4Homelessness/IO2%20Survey%20&amp;%20European%20Report/European%20Survey%20on%20current%20Harm%20Reduction%20service%20provision%20for%20people%208%2006%202020_including%20Spanish%20&amp;%20French%20graphs%20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feantsa-my.sharepoint.com/personal/ruth_kasper_feantsa_org/Documents/HR4Homelessness/IO2%20Survey%20&amp;%20European%20Report/European%20Survey%20on%20current%20Harm%20Reduction%20service%20provision%20for%20people%208%2006%202020_including%20Spanish%20&amp;%20French%20graphs%20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feantsa-my.sharepoint.com/personal/ruth_kasper_feantsa_org/Documents/HR4Homelessness/IO2%20Survey%20&amp;%20European%20Report/European%20Survey%20on%20current%20Harm%20Reduction%20service%20provision%20for%20people%208%2006%202020_including%20Spanish%20&amp;%20French%20graphs%20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feantsa-my.sharepoint.com/personal/ruth_kasper_feantsa_org/Documents/HR4Homelessness/IO2%20Survey%20&amp;%20European%20Report/European%20Survey%20on%20current%20Harm%20Reduction%20service%20provision%20for%20people%208%2006%202020_including%20Spanish%20&amp;%25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97571264565173"/>
          <c:y val="3.8654711283663029E-3"/>
          <c:w val="0.76480459627585917"/>
          <c:h val="0.8581720595842062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graphs!$A$348:$A$359</c:f>
              <c:strCache>
                <c:ptCount val="12"/>
                <c:pt idx="0">
                  <c:v>Luxembourg</c:v>
                </c:pt>
                <c:pt idx="1">
                  <c:v>Sweden</c:v>
                </c:pt>
                <c:pt idx="2">
                  <c:v>Netherlands</c:v>
                </c:pt>
                <c:pt idx="3">
                  <c:v>United Kingdom</c:v>
                </c:pt>
                <c:pt idx="4">
                  <c:v>Austria</c:v>
                </c:pt>
                <c:pt idx="5">
                  <c:v>Switzerland</c:v>
                </c:pt>
                <c:pt idx="6">
                  <c:v>Belgium</c:v>
                </c:pt>
                <c:pt idx="7">
                  <c:v>Spain</c:v>
                </c:pt>
                <c:pt idx="8">
                  <c:v>Ireland</c:v>
                </c:pt>
                <c:pt idx="9">
                  <c:v>Denmark</c:v>
                </c:pt>
                <c:pt idx="10">
                  <c:v>Portugal</c:v>
                </c:pt>
                <c:pt idx="11">
                  <c:v>Germany</c:v>
                </c:pt>
              </c:strCache>
            </c:strRef>
          </c:cat>
          <c:val>
            <c:numRef>
              <c:f>graphs!$B$348:$B$359</c:f>
              <c:numCache>
                <c:formatCode>General</c:formatCode>
                <c:ptCount val="12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4</c:v>
                </c:pt>
                <c:pt idx="4">
                  <c:v>5</c:v>
                </c:pt>
                <c:pt idx="5">
                  <c:v>7</c:v>
                </c:pt>
                <c:pt idx="6">
                  <c:v>8</c:v>
                </c:pt>
                <c:pt idx="7">
                  <c:v>14</c:v>
                </c:pt>
                <c:pt idx="8">
                  <c:v>15</c:v>
                </c:pt>
                <c:pt idx="9">
                  <c:v>18</c:v>
                </c:pt>
                <c:pt idx="10">
                  <c:v>23</c:v>
                </c:pt>
                <c:pt idx="11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B2-47A2-AF41-044A09BD7CE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352908448"/>
        <c:axId val="352909432"/>
      </c:barChart>
      <c:catAx>
        <c:axId val="352908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2909432"/>
        <c:crosses val="autoZero"/>
        <c:auto val="1"/>
        <c:lblAlgn val="ctr"/>
        <c:lblOffset val="100"/>
        <c:noMultiLvlLbl val="0"/>
      </c:catAx>
      <c:valAx>
        <c:axId val="352909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2908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B0-42C4-B86E-F49AFD615788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B0-42C4-B86E-F49AFD61578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graphs!$A$376:$A$377</c:f>
              <c:strCache>
                <c:ptCount val="2"/>
                <c:pt idx="0">
                  <c:v>Villes &amp; zones urbaines</c:v>
                </c:pt>
                <c:pt idx="1">
                  <c:v>Zones rurales</c:v>
                </c:pt>
              </c:strCache>
            </c:strRef>
          </c:cat>
          <c:val>
            <c:numRef>
              <c:f>graphs!$B$376:$B$377</c:f>
              <c:numCache>
                <c:formatCode>0%</c:formatCode>
                <c:ptCount val="2"/>
                <c:pt idx="0">
                  <c:v>0.91</c:v>
                </c:pt>
                <c:pt idx="1">
                  <c:v>8.6092715231788075E-2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B0-42C4-B86E-F49AFD61578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1130336832895884"/>
          <c:y val="4.1666666666666664E-2"/>
          <c:w val="0.45042585301837268"/>
          <c:h val="0.841674686497521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graphs!$H$29:$H$32</c:f>
              <c:strCache>
                <c:ptCount val="4"/>
                <c:pt idx="0">
                  <c:v>organisation publique / service de santé publique</c:v>
                </c:pt>
                <c:pt idx="1">
                  <c:v>service spécialisé dans la consommation de drogues / d'alcool</c:v>
                </c:pt>
                <c:pt idx="2">
                  <c:v>autre organisation locale / régionale </c:v>
                </c:pt>
                <c:pt idx="3">
                  <c:v>service d'aide aux sans-abri </c:v>
                </c:pt>
              </c:strCache>
            </c:strRef>
          </c:cat>
          <c:val>
            <c:numRef>
              <c:f>graphs!$I$29:$I$32</c:f>
              <c:numCache>
                <c:formatCode>0%</c:formatCode>
                <c:ptCount val="4"/>
                <c:pt idx="0">
                  <c:v>6.4864864864864868E-2</c:v>
                </c:pt>
                <c:pt idx="1">
                  <c:v>7.567567567567568E-2</c:v>
                </c:pt>
                <c:pt idx="2">
                  <c:v>0.16756756756756758</c:v>
                </c:pt>
                <c:pt idx="3">
                  <c:v>0.69189189189189193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17-433F-880D-980FC03384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624492296"/>
        <c:axId val="624490656"/>
      </c:barChart>
      <c:catAx>
        <c:axId val="624492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490656"/>
        <c:crosses val="autoZero"/>
        <c:auto val="1"/>
        <c:lblAlgn val="ctr"/>
        <c:lblOffset val="100"/>
        <c:noMultiLvlLbl val="0"/>
      </c:catAx>
      <c:valAx>
        <c:axId val="62449065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492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graphs!$P$50</c:f>
              <c:strCache>
                <c:ptCount val="1"/>
                <c:pt idx="0">
                  <c:v>oui</c:v>
                </c:pt>
              </c:strCache>
            </c:strRef>
          </c:tx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graphs!$O$51:$O$54</c:f>
              <c:strCache>
                <c:ptCount val="4"/>
                <c:pt idx="0">
                  <c:v>Espaces spécifiques pour la consommation de drogues </c:v>
                </c:pt>
                <c:pt idx="1">
                  <c:v>Approche fondée sur abstinence</c:v>
                </c:pt>
                <c:pt idx="2">
                  <c:v>Consommation est autorisée dans le service</c:v>
                </c:pt>
                <c:pt idx="3">
                  <c:v>Les personnes peuvent accéder au service sous l'influence de drogues</c:v>
                </c:pt>
              </c:strCache>
            </c:strRef>
          </c:cat>
          <c:val>
            <c:numRef>
              <c:f>graphs!$P$51:$P$54</c:f>
              <c:numCache>
                <c:formatCode>0%</c:formatCode>
                <c:ptCount val="4"/>
                <c:pt idx="0">
                  <c:v>0.1125</c:v>
                </c:pt>
                <c:pt idx="1">
                  <c:v>0.27160493827160492</c:v>
                </c:pt>
                <c:pt idx="2">
                  <c:v>0.3515151515151515</c:v>
                </c:pt>
                <c:pt idx="3">
                  <c:v>0.8224852071005917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27-4702-A7C4-6EC9D6473A3B}"/>
            </c:ext>
          </c:extLst>
        </c:ser>
        <c:ser>
          <c:idx val="1"/>
          <c:order val="1"/>
          <c:tx>
            <c:strRef>
              <c:f>graphs!$Q$50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graphs!$O$51:$O$54</c:f>
              <c:strCache>
                <c:ptCount val="4"/>
                <c:pt idx="0">
                  <c:v>Espaces spécifiques pour la consommation de drogues </c:v>
                </c:pt>
                <c:pt idx="1">
                  <c:v>Approche fondée sur abstinence</c:v>
                </c:pt>
                <c:pt idx="2">
                  <c:v>Consommation est autorisée dans le service</c:v>
                </c:pt>
                <c:pt idx="3">
                  <c:v>Les personnes peuvent accéder au service sous l'influence de drogues</c:v>
                </c:pt>
              </c:strCache>
            </c:strRef>
          </c:cat>
          <c:val>
            <c:numRef>
              <c:f>graphs!$Q$51:$Q$54</c:f>
              <c:numCache>
                <c:formatCode>0%</c:formatCode>
                <c:ptCount val="4"/>
                <c:pt idx="0">
                  <c:v>0.88749999999999996</c:v>
                </c:pt>
                <c:pt idx="1">
                  <c:v>0.72839506172839508</c:v>
                </c:pt>
                <c:pt idx="2">
                  <c:v>0.64848484848484844</c:v>
                </c:pt>
                <c:pt idx="3">
                  <c:v>0.17751479289940827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27-4702-A7C4-6EC9D6473A3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70038064"/>
        <c:axId val="770040032"/>
      </c:barChart>
      <c:catAx>
        <c:axId val="770038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0040032"/>
        <c:crosses val="autoZero"/>
        <c:auto val="1"/>
        <c:lblAlgn val="ctr"/>
        <c:lblOffset val="100"/>
        <c:noMultiLvlLbl val="0"/>
      </c:catAx>
      <c:valAx>
        <c:axId val="770040032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0038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384047353600004"/>
          <c:y val="4.1578766911277994E-2"/>
          <c:w val="0.58040635915546857"/>
          <c:h val="0.561983018481568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graphs!$P$247</c:f>
              <c:strCache>
                <c:ptCount val="1"/>
                <c:pt idx="0">
                  <c:v>service d'aide aux sans-abri </c:v>
                </c:pt>
              </c:strCache>
            </c:strRef>
          </c:tx>
          <c:spPr>
            <a:solidFill>
              <a:schemeClr val="accent5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graphs!$O$248:$O$251</c:f>
              <c:strCache>
                <c:ptCount val="4"/>
                <c:pt idx="0">
                  <c:v>Éducation et formation professionnelle</c:v>
                </c:pt>
                <c:pt idx="1">
                  <c:v>Soutien à l'emploi</c:v>
                </c:pt>
                <c:pt idx="2">
                  <c:v>Soutien pour réinsertion sociale</c:v>
                </c:pt>
                <c:pt idx="3">
                  <c:v>Soutien psychosocial, travail social</c:v>
                </c:pt>
              </c:strCache>
            </c:strRef>
          </c:cat>
          <c:val>
            <c:numRef>
              <c:f>graphs!$P$248:$P$251</c:f>
              <c:numCache>
                <c:formatCode>General</c:formatCode>
                <c:ptCount val="4"/>
                <c:pt idx="0">
                  <c:v>49</c:v>
                </c:pt>
                <c:pt idx="1">
                  <c:v>74</c:v>
                </c:pt>
                <c:pt idx="2">
                  <c:v>115</c:v>
                </c:pt>
                <c:pt idx="3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66-4BBA-86CC-63F997439BB6}"/>
            </c:ext>
          </c:extLst>
        </c:ser>
        <c:ser>
          <c:idx val="1"/>
          <c:order val="1"/>
          <c:tx>
            <c:strRef>
              <c:f>graphs!$Q$247</c:f>
              <c:strCache>
                <c:ptCount val="1"/>
                <c:pt idx="0">
                  <c:v>service spécialisé dans la consommation de drogues / d'alcool</c:v>
                </c:pt>
              </c:strCache>
            </c:strRef>
          </c:tx>
          <c:spPr>
            <a:solidFill>
              <a:schemeClr val="accent5">
                <a:shade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graphs!$O$248:$O$251</c:f>
              <c:strCache>
                <c:ptCount val="4"/>
                <c:pt idx="0">
                  <c:v>Éducation et formation professionnelle</c:v>
                </c:pt>
                <c:pt idx="1">
                  <c:v>Soutien à l'emploi</c:v>
                </c:pt>
                <c:pt idx="2">
                  <c:v>Soutien pour réinsertion sociale</c:v>
                </c:pt>
                <c:pt idx="3">
                  <c:v>Soutien psychosocial, travail social</c:v>
                </c:pt>
              </c:strCache>
            </c:strRef>
          </c:cat>
          <c:val>
            <c:numRef>
              <c:f>graphs!$Q$248:$Q$251</c:f>
              <c:numCache>
                <c:formatCode>General</c:formatCode>
                <c:ptCount val="4"/>
                <c:pt idx="0">
                  <c:v>20</c:v>
                </c:pt>
                <c:pt idx="1">
                  <c:v>25</c:v>
                </c:pt>
                <c:pt idx="2">
                  <c:v>51</c:v>
                </c:pt>
                <c:pt idx="3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66-4BBA-86CC-63F997439BB6}"/>
            </c:ext>
          </c:extLst>
        </c:ser>
        <c:ser>
          <c:idx val="2"/>
          <c:order val="2"/>
          <c:tx>
            <c:strRef>
              <c:f>graphs!$R$247</c:f>
              <c:strCache>
                <c:ptCount val="1"/>
                <c:pt idx="0">
                  <c:v>autre organisation locale / régionale </c:v>
                </c:pt>
              </c:strCache>
            </c:strRef>
          </c:tx>
          <c:spPr>
            <a:solidFill>
              <a:schemeClr val="accent5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graphs!$O$248:$O$251</c:f>
              <c:strCache>
                <c:ptCount val="4"/>
                <c:pt idx="0">
                  <c:v>Éducation et formation professionnelle</c:v>
                </c:pt>
                <c:pt idx="1">
                  <c:v>Soutien à l'emploi</c:v>
                </c:pt>
                <c:pt idx="2">
                  <c:v>Soutien pour réinsertion sociale</c:v>
                </c:pt>
                <c:pt idx="3">
                  <c:v>Soutien psychosocial, travail social</c:v>
                </c:pt>
              </c:strCache>
            </c:strRef>
          </c:cat>
          <c:val>
            <c:numRef>
              <c:f>graphs!$R$248:$R$251</c:f>
              <c:numCache>
                <c:formatCode>General</c:formatCode>
                <c:ptCount val="4"/>
                <c:pt idx="0">
                  <c:v>46</c:v>
                </c:pt>
                <c:pt idx="1">
                  <c:v>50</c:v>
                </c:pt>
                <c:pt idx="2">
                  <c:v>64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66-4BBA-86CC-63F997439BB6}"/>
            </c:ext>
          </c:extLst>
        </c:ser>
        <c:ser>
          <c:idx val="3"/>
          <c:order val="3"/>
          <c:tx>
            <c:strRef>
              <c:f>graphs!$S$247</c:f>
              <c:strCache>
                <c:ptCount val="1"/>
                <c:pt idx="0">
                  <c:v>organisation publique / service de santé publique</c:v>
                </c:pt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graphs!$O$248:$O$251</c:f>
              <c:strCache>
                <c:ptCount val="4"/>
                <c:pt idx="0">
                  <c:v>Éducation et formation professionnelle</c:v>
                </c:pt>
                <c:pt idx="1">
                  <c:v>Soutien à l'emploi</c:v>
                </c:pt>
                <c:pt idx="2">
                  <c:v>Soutien pour réinsertion sociale</c:v>
                </c:pt>
                <c:pt idx="3">
                  <c:v>Soutien psychosocial, travail social</c:v>
                </c:pt>
              </c:strCache>
            </c:strRef>
          </c:cat>
          <c:val>
            <c:numRef>
              <c:f>graphs!$S$248:$S$251</c:f>
              <c:numCache>
                <c:formatCode>General</c:formatCode>
                <c:ptCount val="4"/>
                <c:pt idx="0">
                  <c:v>38</c:v>
                </c:pt>
                <c:pt idx="1">
                  <c:v>42</c:v>
                </c:pt>
                <c:pt idx="2">
                  <c:v>49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366-4BBA-86CC-63F997439BB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37545224"/>
        <c:axId val="837550800"/>
      </c:barChart>
      <c:catAx>
        <c:axId val="837545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7550800"/>
        <c:crosses val="autoZero"/>
        <c:auto val="1"/>
        <c:lblAlgn val="ctr"/>
        <c:lblOffset val="100"/>
        <c:noMultiLvlLbl val="0"/>
      </c:catAx>
      <c:valAx>
        <c:axId val="83755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7545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graphs!$S$159</c:f>
              <c:strCache>
                <c:ptCount val="1"/>
                <c:pt idx="0">
                  <c:v>service d'aide aux sans-abri </c:v>
                </c:pt>
              </c:strCache>
            </c:strRef>
          </c:tx>
          <c:spPr>
            <a:solidFill>
              <a:schemeClr val="accent5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graphs!$R$160:$R$165</c:f>
              <c:strCache>
                <c:ptCount val="6"/>
                <c:pt idx="0">
                  <c:v>Dépistage des maladies infectieuses </c:v>
                </c:pt>
                <c:pt idx="1">
                  <c:v>Dépistage du VIH</c:v>
                </c:pt>
                <c:pt idx="2">
                  <c:v>Dépistage hépatite C </c:v>
                </c:pt>
                <c:pt idx="3">
                  <c:v>Prévention des surdoses d'opioïdes</c:v>
                </c:pt>
                <c:pt idx="4">
                  <c:v>Echange de seringues</c:v>
                </c:pt>
                <c:pt idx="5">
                  <c:v>Mise à disposition de seringues</c:v>
                </c:pt>
              </c:strCache>
            </c:strRef>
          </c:cat>
          <c:val>
            <c:numRef>
              <c:f>graphs!$S$160:$S$165</c:f>
              <c:numCache>
                <c:formatCode>General</c:formatCode>
                <c:ptCount val="6"/>
                <c:pt idx="0">
                  <c:v>28</c:v>
                </c:pt>
                <c:pt idx="1">
                  <c:v>37</c:v>
                </c:pt>
                <c:pt idx="2">
                  <c:v>35</c:v>
                </c:pt>
                <c:pt idx="3">
                  <c:v>43</c:v>
                </c:pt>
                <c:pt idx="4">
                  <c:v>48</c:v>
                </c:pt>
                <c:pt idx="5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81-4394-BBDD-C4221F188E9C}"/>
            </c:ext>
          </c:extLst>
        </c:ser>
        <c:ser>
          <c:idx val="1"/>
          <c:order val="1"/>
          <c:tx>
            <c:strRef>
              <c:f>graphs!$T$159</c:f>
              <c:strCache>
                <c:ptCount val="1"/>
                <c:pt idx="0">
                  <c:v>service spécialisé dans la consommation de drogues / d'alcool</c:v>
                </c:pt>
              </c:strCache>
            </c:strRef>
          </c:tx>
          <c:spPr>
            <a:solidFill>
              <a:schemeClr val="accent5">
                <a:shade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graphs!$R$160:$R$165</c:f>
              <c:strCache>
                <c:ptCount val="6"/>
                <c:pt idx="0">
                  <c:v>Dépistage des maladies infectieuses </c:v>
                </c:pt>
                <c:pt idx="1">
                  <c:v>Dépistage du VIH</c:v>
                </c:pt>
                <c:pt idx="2">
                  <c:v>Dépistage hépatite C </c:v>
                </c:pt>
                <c:pt idx="3">
                  <c:v>Prévention des surdoses d'opioïdes</c:v>
                </c:pt>
                <c:pt idx="4">
                  <c:v>Echange de seringues</c:v>
                </c:pt>
                <c:pt idx="5">
                  <c:v>Mise à disposition de seringues</c:v>
                </c:pt>
              </c:strCache>
            </c:strRef>
          </c:cat>
          <c:val>
            <c:numRef>
              <c:f>graphs!$T$160:$T$165</c:f>
              <c:numCache>
                <c:formatCode>General</c:formatCode>
                <c:ptCount val="6"/>
                <c:pt idx="0">
                  <c:v>31</c:v>
                </c:pt>
                <c:pt idx="1">
                  <c:v>41</c:v>
                </c:pt>
                <c:pt idx="2">
                  <c:v>45</c:v>
                </c:pt>
                <c:pt idx="3">
                  <c:v>67</c:v>
                </c:pt>
                <c:pt idx="4">
                  <c:v>79</c:v>
                </c:pt>
                <c:pt idx="5">
                  <c:v>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81-4394-BBDD-C4221F188E9C}"/>
            </c:ext>
          </c:extLst>
        </c:ser>
        <c:ser>
          <c:idx val="2"/>
          <c:order val="2"/>
          <c:tx>
            <c:strRef>
              <c:f>graphs!$U$159</c:f>
              <c:strCache>
                <c:ptCount val="1"/>
                <c:pt idx="0">
                  <c:v>autre organisation locale / régionale </c:v>
                </c:pt>
              </c:strCache>
            </c:strRef>
          </c:tx>
          <c:spPr>
            <a:solidFill>
              <a:schemeClr val="accent5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graphs!$R$160:$R$165</c:f>
              <c:strCache>
                <c:ptCount val="6"/>
                <c:pt idx="0">
                  <c:v>Dépistage des maladies infectieuses </c:v>
                </c:pt>
                <c:pt idx="1">
                  <c:v>Dépistage du VIH</c:v>
                </c:pt>
                <c:pt idx="2">
                  <c:v>Dépistage hépatite C </c:v>
                </c:pt>
                <c:pt idx="3">
                  <c:v>Prévention des surdoses d'opioïdes</c:v>
                </c:pt>
                <c:pt idx="4">
                  <c:v>Echange de seringues</c:v>
                </c:pt>
                <c:pt idx="5">
                  <c:v>Mise à disposition de seringues</c:v>
                </c:pt>
              </c:strCache>
            </c:strRef>
          </c:cat>
          <c:val>
            <c:numRef>
              <c:f>graphs!$U$160:$U$165</c:f>
              <c:numCache>
                <c:formatCode>General</c:formatCode>
                <c:ptCount val="6"/>
                <c:pt idx="0">
                  <c:v>36</c:v>
                </c:pt>
                <c:pt idx="1">
                  <c:v>60</c:v>
                </c:pt>
                <c:pt idx="2">
                  <c:v>50</c:v>
                </c:pt>
                <c:pt idx="3">
                  <c:v>38</c:v>
                </c:pt>
                <c:pt idx="4">
                  <c:v>58</c:v>
                </c:pt>
                <c:pt idx="5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81-4394-BBDD-C4221F188E9C}"/>
            </c:ext>
          </c:extLst>
        </c:ser>
        <c:ser>
          <c:idx val="3"/>
          <c:order val="3"/>
          <c:tx>
            <c:strRef>
              <c:f>graphs!$V$159</c:f>
              <c:strCache>
                <c:ptCount val="1"/>
                <c:pt idx="0">
                  <c:v>organisation publique / service de santé publique</c:v>
                </c:pt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graphs!$R$160:$R$165</c:f>
              <c:strCache>
                <c:ptCount val="6"/>
                <c:pt idx="0">
                  <c:v>Dépistage des maladies infectieuses </c:v>
                </c:pt>
                <c:pt idx="1">
                  <c:v>Dépistage du VIH</c:v>
                </c:pt>
                <c:pt idx="2">
                  <c:v>Dépistage hépatite C </c:v>
                </c:pt>
                <c:pt idx="3">
                  <c:v>Prévention des surdoses d'opioïdes</c:v>
                </c:pt>
                <c:pt idx="4">
                  <c:v>Echange de seringues</c:v>
                </c:pt>
                <c:pt idx="5">
                  <c:v>Mise à disposition de seringues</c:v>
                </c:pt>
              </c:strCache>
            </c:strRef>
          </c:cat>
          <c:val>
            <c:numRef>
              <c:f>graphs!$V$160:$V$165</c:f>
              <c:numCache>
                <c:formatCode>General</c:formatCode>
                <c:ptCount val="6"/>
                <c:pt idx="0">
                  <c:v>78</c:v>
                </c:pt>
                <c:pt idx="1">
                  <c:v>65</c:v>
                </c:pt>
                <c:pt idx="2">
                  <c:v>56</c:v>
                </c:pt>
                <c:pt idx="3">
                  <c:v>40</c:v>
                </c:pt>
                <c:pt idx="4">
                  <c:v>41</c:v>
                </c:pt>
                <c:pt idx="5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181-4394-BBDD-C4221F188E9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64918080"/>
        <c:axId val="764912832"/>
      </c:barChart>
      <c:catAx>
        <c:axId val="764918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4912832"/>
        <c:crosses val="autoZero"/>
        <c:auto val="1"/>
        <c:lblAlgn val="ctr"/>
        <c:lblOffset val="100"/>
        <c:noMultiLvlLbl val="0"/>
      </c:catAx>
      <c:valAx>
        <c:axId val="76491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4918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'[European Survey on current Harm Reduction service provision for people 8 06 2020_including Spanish &amp; French graphs .xlsx]graphs'!$R$217</c:f>
              <c:strCache>
                <c:ptCount val="1"/>
                <c:pt idx="0">
                  <c:v>service d'aide aux sans-abri </c:v>
                </c:pt>
              </c:strCache>
            </c:strRef>
          </c:tx>
          <c:spPr>
            <a:solidFill>
              <a:schemeClr val="accent5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en-US" sz="11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'[European Survey on current Harm Reduction service provision for people 8 06 2020_including Spanish &amp; French graphs .xlsx]graphs'!$Q$218:$Q$226</c:f>
              <c:strCache>
                <c:ptCount val="9"/>
                <c:pt idx="0">
                  <c:v>Thérapie / traitement de prescription médicale d'héroïne</c:v>
                </c:pt>
                <c:pt idx="1">
                  <c:v>"Therapeutic community" (non fondé sur abstinence)</c:v>
                </c:pt>
                <c:pt idx="2">
                  <c:v>Traitements de substitution aux opioïdes</c:v>
                </c:pt>
                <c:pt idx="3">
                  <c:v>Détoxification</c:v>
                </c:pt>
                <c:pt idx="4">
                  <c:v>Utilisation contrôlée de drogues</c:v>
                </c:pt>
                <c:pt idx="5">
                  <c:v>Soins de santé mentale</c:v>
                </c:pt>
                <c:pt idx="6">
                  <c:v>"Therapeutic community"</c:v>
                </c:pt>
                <c:pt idx="7">
                  <c:v>Services médicaux liés à la consommation de drogues </c:v>
                </c:pt>
                <c:pt idx="8">
                  <c:v>Services médicaux liés à la consommation d'alcool</c:v>
                </c:pt>
              </c:strCache>
            </c:strRef>
          </c:cat>
          <c:val>
            <c:numRef>
              <c:f>'[European Survey on current Harm Reduction service provision for people 8 06 2020_including Spanish &amp; French graphs .xlsx]graphs'!$R$218:$R$226</c:f>
              <c:numCache>
                <c:formatCode>General</c:formatCode>
                <c:ptCount val="9"/>
                <c:pt idx="0">
                  <c:v>6</c:v>
                </c:pt>
                <c:pt idx="1">
                  <c:v>14</c:v>
                </c:pt>
                <c:pt idx="2">
                  <c:v>21</c:v>
                </c:pt>
                <c:pt idx="3">
                  <c:v>23</c:v>
                </c:pt>
                <c:pt idx="4">
                  <c:v>26</c:v>
                </c:pt>
                <c:pt idx="5">
                  <c:v>29</c:v>
                </c:pt>
                <c:pt idx="6">
                  <c:v>33</c:v>
                </c:pt>
                <c:pt idx="7">
                  <c:v>35</c:v>
                </c:pt>
                <c:pt idx="8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4F-4CB0-9C84-DA88C27123E8}"/>
            </c:ext>
          </c:extLst>
        </c:ser>
        <c:ser>
          <c:idx val="1"/>
          <c:order val="1"/>
          <c:tx>
            <c:strRef>
              <c:f>'[European Survey on current Harm Reduction service provision for people 8 06 2020_including Spanish &amp; French graphs .xlsx]graphs'!$S$217</c:f>
              <c:strCache>
                <c:ptCount val="1"/>
                <c:pt idx="0">
                  <c:v>service spécialisé dans la consommation de drogues / d'alcool</c:v>
                </c:pt>
              </c:strCache>
            </c:strRef>
          </c:tx>
          <c:spPr>
            <a:solidFill>
              <a:schemeClr val="accent5">
                <a:shade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en-US"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'[European Survey on current Harm Reduction service provision for people 8 06 2020_including Spanish &amp; French graphs .xlsx]graphs'!$Q$218:$Q$226</c:f>
              <c:strCache>
                <c:ptCount val="9"/>
                <c:pt idx="0">
                  <c:v>Thérapie / traitement de prescription médicale d'héroïne</c:v>
                </c:pt>
                <c:pt idx="1">
                  <c:v>"Therapeutic community" (non fondé sur abstinence)</c:v>
                </c:pt>
                <c:pt idx="2">
                  <c:v>Traitements de substitution aux opioïdes</c:v>
                </c:pt>
                <c:pt idx="3">
                  <c:v>Détoxification</c:v>
                </c:pt>
                <c:pt idx="4">
                  <c:v>Utilisation contrôlée de drogues</c:v>
                </c:pt>
                <c:pt idx="5">
                  <c:v>Soins de santé mentale</c:v>
                </c:pt>
                <c:pt idx="6">
                  <c:v>"Therapeutic community"</c:v>
                </c:pt>
                <c:pt idx="7">
                  <c:v>Services médicaux liés à la consommation de drogues </c:v>
                </c:pt>
                <c:pt idx="8">
                  <c:v>Services médicaux liés à la consommation d'alcool</c:v>
                </c:pt>
              </c:strCache>
            </c:strRef>
          </c:cat>
          <c:val>
            <c:numRef>
              <c:f>'[European Survey on current Harm Reduction service provision for people 8 06 2020_including Spanish &amp; French graphs .xlsx]graphs'!$S$218:$S$226</c:f>
              <c:numCache>
                <c:formatCode>General</c:formatCode>
                <c:ptCount val="9"/>
                <c:pt idx="0">
                  <c:v>32</c:v>
                </c:pt>
                <c:pt idx="1">
                  <c:v>27</c:v>
                </c:pt>
                <c:pt idx="2">
                  <c:v>82</c:v>
                </c:pt>
                <c:pt idx="3">
                  <c:v>68</c:v>
                </c:pt>
                <c:pt idx="4">
                  <c:v>57</c:v>
                </c:pt>
                <c:pt idx="5">
                  <c:v>47</c:v>
                </c:pt>
                <c:pt idx="6">
                  <c:v>66</c:v>
                </c:pt>
                <c:pt idx="7">
                  <c:v>84</c:v>
                </c:pt>
                <c:pt idx="8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4F-4CB0-9C84-DA88C27123E8}"/>
            </c:ext>
          </c:extLst>
        </c:ser>
        <c:ser>
          <c:idx val="2"/>
          <c:order val="2"/>
          <c:tx>
            <c:strRef>
              <c:f>'[European Survey on current Harm Reduction service provision for people 8 06 2020_including Spanish &amp; French graphs .xlsx]graphs'!$T$217</c:f>
              <c:strCache>
                <c:ptCount val="1"/>
                <c:pt idx="0">
                  <c:v>autre organisation locale / régionale </c:v>
                </c:pt>
              </c:strCache>
            </c:strRef>
          </c:tx>
          <c:spPr>
            <a:solidFill>
              <a:schemeClr val="accent5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'[European Survey on current Harm Reduction service provision for people 8 06 2020_including Spanish &amp; French graphs .xlsx]graphs'!$Q$218:$Q$226</c:f>
              <c:strCache>
                <c:ptCount val="9"/>
                <c:pt idx="0">
                  <c:v>Thérapie / traitement de prescription médicale d'héroïne</c:v>
                </c:pt>
                <c:pt idx="1">
                  <c:v>"Therapeutic community" (non fondé sur abstinence)</c:v>
                </c:pt>
                <c:pt idx="2">
                  <c:v>Traitements de substitution aux opioïdes</c:v>
                </c:pt>
                <c:pt idx="3">
                  <c:v>Détoxification</c:v>
                </c:pt>
                <c:pt idx="4">
                  <c:v>Utilisation contrôlée de drogues</c:v>
                </c:pt>
                <c:pt idx="5">
                  <c:v>Soins de santé mentale</c:v>
                </c:pt>
                <c:pt idx="6">
                  <c:v>"Therapeutic community"</c:v>
                </c:pt>
                <c:pt idx="7">
                  <c:v>Services médicaux liés à la consommation de drogues </c:v>
                </c:pt>
                <c:pt idx="8">
                  <c:v>Services médicaux liés à la consommation d'alcool</c:v>
                </c:pt>
              </c:strCache>
            </c:strRef>
          </c:cat>
          <c:val>
            <c:numRef>
              <c:f>'[European Survey on current Harm Reduction service provision for people 8 06 2020_including Spanish &amp; French graphs .xlsx]graphs'!$T$218:$T$226</c:f>
              <c:numCache>
                <c:formatCode>General</c:formatCode>
                <c:ptCount val="9"/>
                <c:pt idx="0">
                  <c:v>17</c:v>
                </c:pt>
                <c:pt idx="1">
                  <c:v>16</c:v>
                </c:pt>
                <c:pt idx="2">
                  <c:v>41</c:v>
                </c:pt>
                <c:pt idx="3">
                  <c:v>35</c:v>
                </c:pt>
                <c:pt idx="4">
                  <c:v>35</c:v>
                </c:pt>
                <c:pt idx="5">
                  <c:v>40</c:v>
                </c:pt>
                <c:pt idx="6">
                  <c:v>47</c:v>
                </c:pt>
                <c:pt idx="7">
                  <c:v>44</c:v>
                </c:pt>
                <c:pt idx="8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4F-4CB0-9C84-DA88C27123E8}"/>
            </c:ext>
          </c:extLst>
        </c:ser>
        <c:ser>
          <c:idx val="3"/>
          <c:order val="3"/>
          <c:tx>
            <c:strRef>
              <c:f>'[European Survey on current Harm Reduction service provision for people 8 06 2020_including Spanish &amp; French graphs .xlsx]graphs'!$U$217</c:f>
              <c:strCache>
                <c:ptCount val="1"/>
                <c:pt idx="0">
                  <c:v>organisation publique / service de santé publique</c:v>
                </c:pt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'[European Survey on current Harm Reduction service provision for people 8 06 2020_including Spanish &amp; French graphs .xlsx]graphs'!$Q$218:$Q$226</c:f>
              <c:strCache>
                <c:ptCount val="9"/>
                <c:pt idx="0">
                  <c:v>Thérapie / traitement de prescription médicale d'héroïne</c:v>
                </c:pt>
                <c:pt idx="1">
                  <c:v>"Therapeutic community" (non fondé sur abstinence)</c:v>
                </c:pt>
                <c:pt idx="2">
                  <c:v>Traitements de substitution aux opioïdes</c:v>
                </c:pt>
                <c:pt idx="3">
                  <c:v>Détoxification</c:v>
                </c:pt>
                <c:pt idx="4">
                  <c:v>Utilisation contrôlée de drogues</c:v>
                </c:pt>
                <c:pt idx="5">
                  <c:v>Soins de santé mentale</c:v>
                </c:pt>
                <c:pt idx="6">
                  <c:v>"Therapeutic community"</c:v>
                </c:pt>
                <c:pt idx="7">
                  <c:v>Services médicaux liés à la consommation de drogues </c:v>
                </c:pt>
                <c:pt idx="8">
                  <c:v>Services médicaux liés à la consommation d'alcool</c:v>
                </c:pt>
              </c:strCache>
            </c:strRef>
          </c:cat>
          <c:val>
            <c:numRef>
              <c:f>'[European Survey on current Harm Reduction service provision for people 8 06 2020_including Spanish &amp; French graphs .xlsx]graphs'!$U$218:$U$226</c:f>
              <c:numCache>
                <c:formatCode>General</c:formatCode>
                <c:ptCount val="9"/>
                <c:pt idx="0">
                  <c:v>32</c:v>
                </c:pt>
                <c:pt idx="1">
                  <c:v>14</c:v>
                </c:pt>
                <c:pt idx="2">
                  <c:v>73</c:v>
                </c:pt>
                <c:pt idx="3">
                  <c:v>89</c:v>
                </c:pt>
                <c:pt idx="4">
                  <c:v>31</c:v>
                </c:pt>
                <c:pt idx="5">
                  <c:v>82</c:v>
                </c:pt>
                <c:pt idx="6">
                  <c:v>52</c:v>
                </c:pt>
                <c:pt idx="7">
                  <c:v>75</c:v>
                </c:pt>
                <c:pt idx="8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54F-4CB0-9C84-DA88C27123E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24952824"/>
        <c:axId val="824950856"/>
      </c:barChart>
      <c:catAx>
        <c:axId val="824952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950856"/>
        <c:crosses val="autoZero"/>
        <c:auto val="1"/>
        <c:lblAlgn val="ctr"/>
        <c:lblOffset val="100"/>
        <c:noMultiLvlLbl val="0"/>
      </c:catAx>
      <c:valAx>
        <c:axId val="824950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952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 algn="ctr">
        <a:defRPr lang="en-US" sz="1100" b="0" i="0" u="none" strike="noStrike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5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6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7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636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1102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(autre que le service spécialisé dans la lutte contre le sans-abrisme / la toxicomanie / l'alcoolisme)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426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6128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345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8473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/>
              <a:t>NL</a:t>
            </a:r>
            <a:r>
              <a:rPr lang="fr-FR" dirty="0"/>
              <a:t>: 31 </a:t>
            </a:r>
            <a:r>
              <a:rPr lang="fr-FR" dirty="0" err="1"/>
              <a:t>DCRs</a:t>
            </a:r>
            <a:r>
              <a:rPr lang="fr-FR" dirty="0"/>
              <a:t>, </a:t>
            </a:r>
            <a:r>
              <a:rPr lang="en-GB" sz="1100" dirty="0"/>
              <a:t>18 </a:t>
            </a:r>
            <a:r>
              <a:rPr lang="en-GB" sz="1100" dirty="0" err="1"/>
              <a:t>ACRs</a:t>
            </a:r>
            <a:r>
              <a:rPr lang="en-GB" sz="1100" dirty="0"/>
              <a:t> (alcohol consumption rooms); </a:t>
            </a:r>
            <a:r>
              <a:rPr lang="fr-FR" sz="1100" dirty="0">
                <a:solidFill>
                  <a:srgbClr val="0070C0"/>
                </a:solidFill>
              </a:rPr>
              <a:t>Traitement de substitution, prescription médicale d'héroïne</a:t>
            </a:r>
            <a:endParaRPr lang="en-GB" sz="1100" dirty="0"/>
          </a:p>
          <a:p>
            <a:r>
              <a:rPr lang="en-GB" sz="1100" dirty="0"/>
              <a:t>NL: Substitution treatment is methadone and buprenorphine based 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DK</a:t>
            </a:r>
            <a:r>
              <a:rPr lang="fr-FR" dirty="0"/>
              <a:t>: </a:t>
            </a:r>
            <a:r>
              <a:rPr lang="en-GB" sz="1100" dirty="0"/>
              <a:t>Guarantee to get access to treatment  only for persons with residence permit (however , 14-day guarantee for treatment initiation for everybody) </a:t>
            </a:r>
          </a:p>
          <a:p>
            <a:endParaRPr lang="en-GB" sz="11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/>
              <a:t>HU: 3-fold increase of HCV infections 2011 and 2014: shift in the drug market in HU after 2010: Amphetamines and heroin were largely replaced by NPS which are injected more frequently,  decrease of needle supply at the same time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357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IE: </a:t>
            </a:r>
            <a:r>
              <a:rPr lang="en-GB" sz="1100" dirty="0"/>
              <a:t>Risk of substance use  and problematic drug use increased much more rapidly among persons in HL than in total pop in Dublin (13-22 times increase among men, 28-45 times among women);</a:t>
            </a:r>
            <a:endParaRPr lang="fr-FR" dirty="0"/>
          </a:p>
          <a:p>
            <a:r>
              <a:rPr lang="fr-FR" dirty="0"/>
              <a:t>HU: </a:t>
            </a:r>
            <a:r>
              <a:rPr lang="en-GB" sz="1100" dirty="0"/>
              <a:t>new synthetic stimulants = mostly Cathinone type substances dubbed "crystal"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/>
              <a:t>Vulnerabilities to use drugs are age (young people in HLS even more likely) , rough-sleeping, region, Roma community, specific vulnerability to synthetic stimulants and synthetic cannabinoid agonists increased among these marginalised groups  </a:t>
            </a:r>
          </a:p>
          <a:p>
            <a:endParaRPr lang="en-GB" sz="11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/>
              <a:t>IE: </a:t>
            </a:r>
            <a:r>
              <a:rPr lang="en-GB" sz="1100" b="0" dirty="0"/>
              <a:t>13 times for alcohol (men), 29 times for alcohol (women)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0" dirty="0"/>
              <a:t>PT: Cannabis most frequently used </a:t>
            </a:r>
            <a:r>
              <a:rPr lang="en-GB" sz="1100" dirty="0"/>
              <a:t>both  domiciled pop &amp; among people in HL BUT huge difference in prevalence (70% compared to 6%)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b="0" dirty="0"/>
          </a:p>
        </p:txBody>
      </p:sp>
    </p:spTree>
    <p:extLst>
      <p:ext uri="{BB962C8B-B14F-4D97-AF65-F5344CB8AC3E}">
        <p14:creationId xmlns:p14="http://schemas.microsoft.com/office/powerpoint/2010/main" val="2793880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14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661248"/>
            <a:ext cx="1165116" cy="109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17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83806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92433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9FABA6-FEF3-4852-BFB9-CDFA15E747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97202" y="6281429"/>
            <a:ext cx="1550029" cy="372445"/>
          </a:xfrm>
          <a:prstGeom prst="rect">
            <a:avLst/>
          </a:prstGeom>
        </p:spPr>
      </p:pic>
      <p:pic>
        <p:nvPicPr>
          <p:cNvPr id="16" name="Picture 15" descr="A drawing of a person&#10;&#10;Description automatically generated">
            <a:extLst>
              <a:ext uri="{FF2B5EF4-FFF2-40B4-BE49-F238E27FC236}">
                <a16:creationId xmlns:a16="http://schemas.microsoft.com/office/drawing/2014/main" id="{26858C7B-2870-4ED4-92EF-312FBEA167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0392" y="5930159"/>
            <a:ext cx="829267" cy="781770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1FF9EA11-BAE8-45BB-95C6-B94FFA87C9A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57913" y="5882663"/>
            <a:ext cx="829266" cy="82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971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0169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5791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4262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9013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64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61925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6943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000"/>
            <a:lum/>
          </a:blip>
          <a:srcRect/>
          <a:stretch>
            <a:fillRect l="7000" t="-1000" r="8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082D9-BCF2-4DAE-B672-91096F5CE9AB}" type="datetimeFigureOut">
              <a:rPr lang="fr-BE" smtClean="0"/>
              <a:t>18-06-21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4A70D-7B48-47DB-B782-2CBF3CF2190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7835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antsa.org/en/project/2019/09/01/hr4homelessness-integrating-harm-reduction-in-homeless-services-2019-2021?bcParent=41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uth.kasper@feantsa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antsa.org/en/project/2019/09/01/hr4homelessness-integrating-harm-reduction-in-homeless-services-2019-2021?bcParent=41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96" y="1543492"/>
            <a:ext cx="8201608" cy="3771015"/>
          </a:xfrm>
        </p:spPr>
        <p:txBody>
          <a:bodyPr>
            <a:normAutofit/>
          </a:bodyPr>
          <a:lstStyle/>
          <a:p>
            <a:br>
              <a:rPr lang="en-GB" sz="3600" dirty="0">
                <a:solidFill>
                  <a:srgbClr val="0070C0"/>
                </a:solidFill>
              </a:rPr>
            </a:br>
            <a:r>
              <a:rPr lang="fr-FR" sz="2200" dirty="0">
                <a:solidFill>
                  <a:srgbClr val="0070C0"/>
                </a:solidFill>
              </a:rPr>
              <a:t>Webinaire </a:t>
            </a:r>
            <a:br>
              <a:rPr lang="fr-FR" sz="2200" dirty="0">
                <a:solidFill>
                  <a:srgbClr val="0070C0"/>
                </a:solidFill>
              </a:rPr>
            </a:br>
            <a:r>
              <a:rPr lang="fr-FR" sz="2200" b="1" dirty="0">
                <a:solidFill>
                  <a:srgbClr val="0070C0"/>
                </a:solidFill>
              </a:rPr>
              <a:t>Améliorer les services de réduction des risques pour les personnes consommatrices de drogues/d’alcool en situation de sans-abrisme </a:t>
            </a:r>
            <a:br>
              <a:rPr lang="fr-FR" sz="2700" b="1" dirty="0">
                <a:solidFill>
                  <a:srgbClr val="0070C0"/>
                </a:solidFill>
              </a:rPr>
            </a:br>
            <a:br>
              <a:rPr lang="fr-FR" sz="3600" dirty="0">
                <a:solidFill>
                  <a:srgbClr val="0070C0"/>
                </a:solidFill>
              </a:rPr>
            </a:br>
            <a:r>
              <a:rPr lang="fr-FR" sz="1600" dirty="0">
                <a:solidFill>
                  <a:srgbClr val="0070C0"/>
                </a:solidFill>
              </a:rPr>
              <a:t>Evénement de dissémination du projet </a:t>
            </a:r>
            <a:r>
              <a:rPr lang="en-GB" sz="1600" i="1" dirty="0">
                <a:solidFill>
                  <a:srgbClr val="0070C0"/>
                </a:solidFill>
              </a:rPr>
              <a:t>HR4homelessness</a:t>
            </a:r>
            <a:r>
              <a:rPr lang="en-GB" sz="1600" dirty="0">
                <a:solidFill>
                  <a:srgbClr val="0070C0"/>
                </a:solidFill>
              </a:rPr>
              <a:t> - </a:t>
            </a:r>
            <a:r>
              <a:rPr lang="fr-FR" sz="1600" dirty="0">
                <a:solidFill>
                  <a:srgbClr val="0070C0"/>
                </a:solidFill>
              </a:rPr>
              <a:t>Intégrer la réduction des risques dans les services d’aide aux personnes sans-abri (2019 - 2021)</a:t>
            </a:r>
            <a:br>
              <a:rPr lang="en-GB" sz="1600" dirty="0">
                <a:solidFill>
                  <a:srgbClr val="0070C0"/>
                </a:solidFill>
              </a:rPr>
            </a:br>
            <a:br>
              <a:rPr lang="en-GB" sz="1600" dirty="0">
                <a:solidFill>
                  <a:srgbClr val="0070C0"/>
                </a:solidFill>
              </a:rPr>
            </a:br>
            <a:r>
              <a:rPr lang="en-GB" sz="1600" dirty="0">
                <a:solidFill>
                  <a:srgbClr val="0070C0"/>
                </a:solidFill>
              </a:rPr>
              <a:t>18 </a:t>
            </a:r>
            <a:r>
              <a:rPr lang="en-GB" sz="1600" dirty="0" err="1">
                <a:solidFill>
                  <a:srgbClr val="0070C0"/>
                </a:solidFill>
              </a:rPr>
              <a:t>juin</a:t>
            </a:r>
            <a:r>
              <a:rPr lang="en-GB" sz="1600" dirty="0">
                <a:solidFill>
                  <a:srgbClr val="0070C0"/>
                </a:solidFill>
              </a:rPr>
              <a:t> 2021 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5" name="Picture 4" descr="A picture containing clock&#10;&#10;Description automatically generated">
            <a:extLst>
              <a:ext uri="{FF2B5EF4-FFF2-40B4-BE49-F238E27FC236}">
                <a16:creationId xmlns:a16="http://schemas.microsoft.com/office/drawing/2014/main" id="{E8DCB8AE-D58D-411F-921A-6B28319C97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561" y="421900"/>
            <a:ext cx="2422978" cy="80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756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6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36AD08-533A-42F6-B7C8-4C9135656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sz="16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sz="1600" b="1" i="1" dirty="0">
                <a:solidFill>
                  <a:srgbClr val="0070C0"/>
                </a:solidFill>
                <a:latin typeface="Arial" panose="020B0604020202020204" pitchFamily="34" charset="0"/>
              </a:rPr>
              <a:t>Merci pour </a:t>
            </a:r>
            <a:r>
              <a:rPr lang="en-GB" sz="1600" b="1" i="1" dirty="0" err="1">
                <a:solidFill>
                  <a:srgbClr val="0070C0"/>
                </a:solidFill>
                <a:latin typeface="Arial" panose="020B0604020202020204" pitchFamily="34" charset="0"/>
              </a:rPr>
              <a:t>votre</a:t>
            </a:r>
            <a:r>
              <a:rPr lang="en-GB" sz="1600" b="1" i="1" dirty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en-GB" sz="1600" b="1" i="1" dirty="0" err="1">
                <a:solidFill>
                  <a:srgbClr val="0070C0"/>
                </a:solidFill>
                <a:latin typeface="Arial" panose="020B0604020202020204" pitchFamily="34" charset="0"/>
              </a:rPr>
              <a:t>intérêt</a:t>
            </a:r>
            <a:endParaRPr lang="en-GB" sz="1600" b="1" i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en-GB" sz="1600" b="1" i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sz="1600" b="1" i="1" dirty="0">
                <a:solidFill>
                  <a:srgbClr val="0070C0"/>
                </a:solidFill>
                <a:latin typeface="Arial" panose="020B0604020202020204" pitchFamily="34" charset="0"/>
              </a:rPr>
              <a:t>Plus </a:t>
            </a:r>
            <a:r>
              <a:rPr lang="en-GB" sz="1600" b="1" i="1" dirty="0" err="1">
                <a:solidFill>
                  <a:srgbClr val="0070C0"/>
                </a:solidFill>
                <a:latin typeface="Arial" panose="020B0604020202020204" pitchFamily="34" charset="0"/>
              </a:rPr>
              <a:t>d’information</a:t>
            </a:r>
            <a:r>
              <a:rPr lang="en-GB" sz="1600" b="1" i="1" dirty="0">
                <a:solidFill>
                  <a:srgbClr val="0070C0"/>
                </a:solidFill>
                <a:latin typeface="Arial" panose="020B0604020202020204" pitchFamily="34" charset="0"/>
              </a:rPr>
              <a:t> &gt;&gt;&gt; </a:t>
            </a:r>
            <a:r>
              <a:rPr lang="en-GB" sz="1600" b="1" i="1" dirty="0">
                <a:solidFill>
                  <a:srgbClr val="0070C0"/>
                </a:solidFill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page web HR4Homelessness </a:t>
            </a:r>
            <a:r>
              <a:rPr lang="en-GB" sz="1600" dirty="0">
                <a:solidFill>
                  <a:srgbClr val="0070C0"/>
                </a:solidFill>
                <a:latin typeface="Arial" panose="020B0604020202020204" pitchFamily="34" charset="0"/>
              </a:rPr>
              <a:t>(</a:t>
            </a:r>
            <a:r>
              <a:rPr lang="en-GB" sz="1600" dirty="0" err="1">
                <a:solidFill>
                  <a:srgbClr val="0070C0"/>
                </a:solidFill>
                <a:latin typeface="Arial" panose="020B0604020202020204" pitchFamily="34" charset="0"/>
              </a:rPr>
              <a:t>en</a:t>
            </a:r>
            <a:r>
              <a:rPr lang="en-GB" sz="1600" dirty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rgbClr val="0070C0"/>
                </a:solidFill>
                <a:latin typeface="Arial" panose="020B0604020202020204" pitchFamily="34" charset="0"/>
              </a:rPr>
              <a:t>français</a:t>
            </a:r>
            <a:r>
              <a:rPr lang="en-GB" sz="1600" dirty="0">
                <a:solidFill>
                  <a:srgbClr val="0070C0"/>
                </a:solidFill>
                <a:latin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endParaRPr lang="en-GB" sz="1600" b="1" i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Ruth Kasper: </a:t>
            </a:r>
            <a:r>
              <a:rPr lang="en-US" sz="1600" u="sng" dirty="0">
                <a:solidFill>
                  <a:schemeClr val="hlink"/>
                </a:solidFill>
                <a:ea typeface="Arial"/>
                <a:cs typeface="Arial"/>
                <a:sym typeface="Arial"/>
                <a:hlinkClick r:id="rId4"/>
              </a:rPr>
              <a:t>ruth.kasper@feantsa.org</a:t>
            </a:r>
            <a:r>
              <a:rPr lang="en-US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- HR4Homelessness project coordinator</a:t>
            </a:r>
          </a:p>
        </p:txBody>
      </p:sp>
    </p:spTree>
    <p:extLst>
      <p:ext uri="{BB962C8B-B14F-4D97-AF65-F5344CB8AC3E}">
        <p14:creationId xmlns:p14="http://schemas.microsoft.com/office/powerpoint/2010/main" val="2894744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786"/>
            <a:ext cx="8229600" cy="11430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70C0"/>
                </a:solidFill>
                <a:cs typeface="Calibri"/>
              </a:rPr>
              <a:t>Le projet </a:t>
            </a:r>
            <a:r>
              <a:rPr lang="en-US" sz="1800" i="1" dirty="0">
                <a:solidFill>
                  <a:srgbClr val="0070C0"/>
                </a:solidFill>
                <a:cs typeface="Calibri"/>
              </a:rPr>
              <a:t>HR4homelessness</a:t>
            </a:r>
            <a:r>
              <a:rPr lang="en-US" sz="1800" dirty="0">
                <a:solidFill>
                  <a:srgbClr val="0070C0"/>
                </a:solidFill>
                <a:cs typeface="Calibri"/>
              </a:rPr>
              <a:t> </a:t>
            </a:r>
            <a:r>
              <a:rPr lang="en-US" sz="1800" dirty="0" err="1">
                <a:solidFill>
                  <a:srgbClr val="0070C0"/>
                </a:solidFill>
                <a:cs typeface="Calibri"/>
              </a:rPr>
              <a:t>en</a:t>
            </a:r>
            <a:r>
              <a:rPr lang="en-US" sz="1800" dirty="0">
                <a:solidFill>
                  <a:srgbClr val="0070C0"/>
                </a:solidFill>
                <a:cs typeface="Calibri"/>
              </a:rPr>
              <a:t> </a:t>
            </a:r>
            <a:r>
              <a:rPr lang="en-US" sz="1800" dirty="0" err="1">
                <a:solidFill>
                  <a:srgbClr val="0070C0"/>
                </a:solidFill>
                <a:cs typeface="Calibri"/>
              </a:rPr>
              <a:t>bref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786"/>
            <a:ext cx="8229600" cy="508019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200" dirty="0">
                <a:solidFill>
                  <a:srgbClr val="0070C0"/>
                </a:solidFill>
              </a:rPr>
              <a:t>Objectif principal : </a:t>
            </a:r>
            <a:r>
              <a:rPr lang="fr-FR" sz="1200" dirty="0"/>
              <a:t>améliorer les services de réduction des risques (</a:t>
            </a:r>
            <a:r>
              <a:rPr lang="fr-FR" sz="1200" dirty="0" err="1"/>
              <a:t>RdR</a:t>
            </a:r>
            <a:r>
              <a:rPr lang="fr-FR" sz="1200" dirty="0"/>
              <a:t>) pour les personnes en situation de sans-abrisme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200" dirty="0">
                <a:solidFill>
                  <a:srgbClr val="0070C0"/>
                </a:solidFill>
              </a:rPr>
              <a:t>Méthodologie :</a:t>
            </a:r>
            <a:r>
              <a:rPr lang="fr-FR" sz="1200" dirty="0"/>
              <a:t> réunir les services d'aide aux sans-abri et les services d’appui aux usagers de drogues et d’alcool pour favoriser la </a:t>
            </a:r>
            <a:r>
              <a:rPr lang="fr-FR" sz="1200" b="1" dirty="0"/>
              <a:t>partage d’expertise enfin d’améliorer la prestation de services de </a:t>
            </a:r>
            <a:r>
              <a:rPr lang="fr-FR" sz="1200" b="1" dirty="0" err="1"/>
              <a:t>RdR</a:t>
            </a:r>
            <a:r>
              <a:rPr lang="fr-FR" sz="1200" b="1" dirty="0"/>
              <a:t> </a:t>
            </a:r>
            <a:r>
              <a:rPr lang="fr-FR" sz="1200" dirty="0"/>
              <a:t>pour les personnes consommatrices en situation de sans-abrisme.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200" dirty="0">
                <a:solidFill>
                  <a:srgbClr val="0070C0"/>
                </a:solidFill>
              </a:rPr>
              <a:t>Objectifs</a:t>
            </a:r>
            <a:r>
              <a:rPr lang="fr-FR" sz="1200" dirty="0"/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200" dirty="0"/>
              <a:t>Le projet s’adresse au </a:t>
            </a:r>
            <a:r>
              <a:rPr lang="fr-FR" sz="1200" b="1" dirty="0"/>
              <a:t>personnel</a:t>
            </a:r>
            <a:r>
              <a:rPr lang="fr-FR" sz="1200" dirty="0"/>
              <a:t> qui accompagne les personnes en situation de sans-abrisme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FR" sz="1200" dirty="0"/>
              <a:t>développer une compréhension approfondie de l'approche </a:t>
            </a:r>
            <a:r>
              <a:rPr lang="fr-FR" sz="1200" dirty="0" err="1"/>
              <a:t>RdR</a:t>
            </a:r>
            <a:r>
              <a:rPr lang="fr-FR" sz="1200" dirty="0"/>
              <a:t>,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FR" sz="1200" dirty="0"/>
              <a:t>améliorer la compréhension de la relation entre le sans-abrisme et la consommation de drogues/d’alcool.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200" dirty="0"/>
              <a:t>Améliorer les </a:t>
            </a:r>
            <a:r>
              <a:rPr lang="fr-FR" sz="1200" b="1" dirty="0"/>
              <a:t>résultats, la santé et l’inclusion sociale </a:t>
            </a:r>
            <a:r>
              <a:rPr lang="fr-FR" sz="1200" dirty="0"/>
              <a:t>des </a:t>
            </a:r>
            <a:r>
              <a:rPr lang="fr-FR" sz="1200" b="1" dirty="0"/>
              <a:t>personnes en situation de sans-abrisme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FR" sz="1200" dirty="0"/>
              <a:t>Réduction des décès liés à la consommation de drogues et diminution des infections par l'hépatite C/le VIH, amélioration de l'état de santé général.</a:t>
            </a:r>
          </a:p>
          <a:p>
            <a:pPr marL="1028700" lvl="2" indent="-1714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fr-FR" sz="1200" i="1" dirty="0"/>
              <a:t>Améliorer l'accès aux services d'aide aux sans-abri, aux services d'aide sociale et psychologique, participation à des activités sociales et soutenir l’inclusion sociale. </a:t>
            </a:r>
          </a:p>
          <a:p>
            <a:pPr marL="5715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200" dirty="0">
                <a:solidFill>
                  <a:srgbClr val="0070C0"/>
                </a:solidFill>
              </a:rPr>
              <a:t>Pays participants</a:t>
            </a:r>
            <a:r>
              <a:rPr lang="en-GB" sz="1200" dirty="0"/>
              <a:t>: BE, NL, DK, IR, HU, PT</a:t>
            </a:r>
          </a:p>
          <a:p>
            <a:pPr marL="1028700" lvl="2" indent="-1714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349870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48" y="353825"/>
            <a:ext cx="8489852" cy="749212"/>
          </a:xfrm>
        </p:spPr>
        <p:txBody>
          <a:bodyPr>
            <a:noAutofit/>
          </a:bodyPr>
          <a:lstStyle/>
          <a:p>
            <a:r>
              <a:rPr lang="fr-FR" sz="1800" dirty="0">
                <a:solidFill>
                  <a:srgbClr val="0070C0"/>
                </a:solidFill>
                <a:cs typeface="Calibri"/>
              </a:rPr>
              <a:t>Résultats de l'enquête européenne: Quels services pour les </a:t>
            </a:r>
            <a:r>
              <a:rPr lang="fr-FR" sz="1800" dirty="0">
                <a:solidFill>
                  <a:srgbClr val="0070C0"/>
                </a:solidFill>
              </a:rPr>
              <a:t>personnes consommatrices de drogues/d’alcool en situation de sans-abrisme ? </a:t>
            </a:r>
            <a:br>
              <a:rPr lang="fr-FR" sz="2400" dirty="0">
                <a:solidFill>
                  <a:srgbClr val="0070C0"/>
                </a:solidFill>
              </a:rPr>
            </a:b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fr-FR" sz="1600" dirty="0"/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fr-FR" sz="1600" dirty="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F718C146-276B-413F-B016-1A67D6D69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107" y="213714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107EBA71-808B-469B-A5CB-D0D7305B9B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1674256"/>
              </p:ext>
            </p:extLst>
          </p:nvPr>
        </p:nvGraphicFramePr>
        <p:xfrm>
          <a:off x="4773023" y="3138293"/>
          <a:ext cx="3916394" cy="2596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E3C6DDE8-405A-4361-BFCF-04FB5F1B9D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030507"/>
              </p:ext>
            </p:extLst>
          </p:nvPr>
        </p:nvGraphicFramePr>
        <p:xfrm>
          <a:off x="1127763" y="4161719"/>
          <a:ext cx="2429301" cy="1897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6D36D4C-378B-493C-9483-8DC94C54E5C9}"/>
              </a:ext>
            </a:extLst>
          </p:cNvPr>
          <p:cNvSpPr txBox="1"/>
          <p:nvPr/>
        </p:nvSpPr>
        <p:spPr>
          <a:xfrm>
            <a:off x="246776" y="4030914"/>
            <a:ext cx="9918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tx1"/>
                </a:solidFill>
              </a:rPr>
              <a:t>(N=185)</a:t>
            </a:r>
            <a:endParaRPr lang="en-GB" sz="1100" dirty="0">
              <a:solidFill>
                <a:schemeClr val="tx1"/>
              </a:solidFill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F8263E08-7051-4CD0-B17F-2A4189BC66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9224620"/>
              </p:ext>
            </p:extLst>
          </p:nvPr>
        </p:nvGraphicFramePr>
        <p:xfrm>
          <a:off x="198406" y="122274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71330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20" grpId="0">
        <p:bldAsOne/>
      </p:bldGraphic>
      <p:bldGraphic spid="14" grpId="0">
        <p:bldAsOne/>
      </p:bldGraphic>
      <p:bldP spid="4" grpId="0"/>
      <p:bldGraphic spid="1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E62C6A1-BC97-4FC5-8AF8-0A6544719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fr-FR" sz="1800" dirty="0">
                <a:solidFill>
                  <a:srgbClr val="0070C0"/>
                </a:solidFill>
              </a:rPr>
              <a:t>Consommer des drogues dans les services- quelle approche? </a:t>
            </a:r>
            <a:endParaRPr lang="en-GB" sz="1800" dirty="0">
              <a:solidFill>
                <a:srgbClr val="0070C0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6DF4C3E-8790-49CD-A101-2A14DC5FF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endParaRPr lang="fr-FR" sz="1100" dirty="0">
              <a:latin typeface="+mj-lt"/>
            </a:endParaRPr>
          </a:p>
          <a:p>
            <a:pPr marL="0" indent="0">
              <a:buNone/>
            </a:pPr>
            <a:r>
              <a:rPr lang="fr-FR" sz="1100" dirty="0">
                <a:latin typeface="+mj-lt"/>
              </a:rPr>
              <a:t>	N=160 </a:t>
            </a:r>
            <a:endParaRPr lang="en-GB" sz="1100" dirty="0">
              <a:latin typeface="+mj-lt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9FE7DDC-C241-47BA-8E08-00F239F7C9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3246779"/>
              </p:ext>
            </p:extLst>
          </p:nvPr>
        </p:nvGraphicFramePr>
        <p:xfrm>
          <a:off x="1158949" y="1212111"/>
          <a:ext cx="5986130" cy="3955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051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070C0"/>
                </a:solidFill>
              </a:rPr>
              <a:t>Prestation des services</a:t>
            </a:r>
            <a:r>
              <a:rPr lang="fr-FR" sz="1800" dirty="0">
                <a:solidFill>
                  <a:srgbClr val="0070C0"/>
                </a:solidFill>
              </a:rPr>
              <a:t> sociaux et de réintégration sociale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0FC3B5A5-8977-4AD7-A295-F7C0359F6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12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D320106-39F3-4B73-9825-505B261AED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119453"/>
              </p:ext>
            </p:extLst>
          </p:nvPr>
        </p:nvGraphicFramePr>
        <p:xfrm>
          <a:off x="1403497" y="1289569"/>
          <a:ext cx="6337005" cy="3359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34E8E9A-B4BD-407B-99FC-87CBA68757E4}"/>
              </a:ext>
            </a:extLst>
          </p:cNvPr>
          <p:cNvSpPr txBox="1"/>
          <p:nvPr/>
        </p:nvSpPr>
        <p:spPr>
          <a:xfrm>
            <a:off x="4933013" y="4957718"/>
            <a:ext cx="2551815" cy="6001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51%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 ses services d’aide aux sans-abri fournissent des services </a:t>
            </a: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spécifiques pour femmes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377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50" y="40932"/>
            <a:ext cx="8229600" cy="1143000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fr-FR" sz="1800" dirty="0">
                <a:solidFill>
                  <a:srgbClr val="0070C0"/>
                </a:solidFill>
              </a:rPr>
              <a:t>Prestation des services liés à la consommation de drogues</a:t>
            </a:r>
            <a:br>
              <a:rPr lang="fr-FR" sz="1800" dirty="0">
                <a:solidFill>
                  <a:srgbClr val="0070C0"/>
                </a:solidFill>
              </a:rPr>
            </a:br>
            <a:r>
              <a:rPr lang="fr-FR" sz="1800" dirty="0">
                <a:solidFill>
                  <a:srgbClr val="0070C0"/>
                </a:solidFill>
              </a:rPr>
              <a:t>(au niveau local et régional)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0FC3B5A5-8977-4AD7-A295-F7C0359F6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316" y="1183932"/>
            <a:ext cx="8229600" cy="4708525"/>
          </a:xfrm>
        </p:spPr>
        <p:txBody>
          <a:bodyPr/>
          <a:lstStyle/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(choix multiple)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34B8F64-0A80-4ACA-84CF-3BF69E2483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7760612"/>
              </p:ext>
            </p:extLst>
          </p:nvPr>
        </p:nvGraphicFramePr>
        <p:xfrm>
          <a:off x="818866" y="965543"/>
          <a:ext cx="7710984" cy="4322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3702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337"/>
            <a:ext cx="9016408" cy="11430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fr-FR" sz="1800" dirty="0">
                <a:solidFill>
                  <a:srgbClr val="0070C0"/>
                </a:solidFill>
              </a:rPr>
              <a:t>Prestation des services médicaux liés à la consommation de drogues / d’alcool</a:t>
            </a:r>
            <a:br>
              <a:rPr lang="fr-FR" sz="1800" dirty="0">
                <a:solidFill>
                  <a:srgbClr val="0070C0"/>
                </a:solidFill>
              </a:rPr>
            </a:br>
            <a:endParaRPr lang="fr-FR" sz="1800" dirty="0">
              <a:solidFill>
                <a:srgbClr val="0070C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7BF39A-3AC9-487F-87E9-454F96C11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8300EEE-C53B-40B3-9523-4E04B65D62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2550623"/>
              </p:ext>
            </p:extLst>
          </p:nvPr>
        </p:nvGraphicFramePr>
        <p:xfrm>
          <a:off x="697424" y="1017587"/>
          <a:ext cx="7330697" cy="4822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72891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F4B11-0297-4548-B18E-40CEA9393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340" y="236446"/>
            <a:ext cx="8378460" cy="682292"/>
          </a:xfrm>
        </p:spPr>
        <p:txBody>
          <a:bodyPr>
            <a:normAutofit/>
          </a:bodyPr>
          <a:lstStyle/>
          <a:p>
            <a:r>
              <a:rPr lang="fr-FR" sz="1800" dirty="0">
                <a:solidFill>
                  <a:srgbClr val="0070C0"/>
                </a:solidFill>
                <a:latin typeface="+mn-lt"/>
              </a:rPr>
              <a:t>Consommation de drogues chez les personnes sans-abri et accès aux services</a:t>
            </a:r>
            <a:endParaRPr lang="en-GB" sz="1800" dirty="0">
              <a:solidFill>
                <a:srgbClr val="0070C0"/>
              </a:solidFill>
              <a:latin typeface="+mn-lt"/>
              <a:ea typeface="Arial" panose="020B06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6FB5489-B463-4940-92F9-72BCDE1987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691695"/>
              </p:ext>
            </p:extLst>
          </p:nvPr>
        </p:nvGraphicFramePr>
        <p:xfrm>
          <a:off x="850602" y="1056964"/>
          <a:ext cx="7262040" cy="466916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52408">
                  <a:extLst>
                    <a:ext uri="{9D8B030D-6E8A-4147-A177-3AD203B41FA5}">
                      <a16:colId xmlns:a16="http://schemas.microsoft.com/office/drawing/2014/main" val="3340997229"/>
                    </a:ext>
                  </a:extLst>
                </a:gridCol>
                <a:gridCol w="1452408">
                  <a:extLst>
                    <a:ext uri="{9D8B030D-6E8A-4147-A177-3AD203B41FA5}">
                      <a16:colId xmlns:a16="http://schemas.microsoft.com/office/drawing/2014/main" val="3747214029"/>
                    </a:ext>
                  </a:extLst>
                </a:gridCol>
                <a:gridCol w="1452408">
                  <a:extLst>
                    <a:ext uri="{9D8B030D-6E8A-4147-A177-3AD203B41FA5}">
                      <a16:colId xmlns:a16="http://schemas.microsoft.com/office/drawing/2014/main" val="2135934369"/>
                    </a:ext>
                  </a:extLst>
                </a:gridCol>
                <a:gridCol w="1452408">
                  <a:extLst>
                    <a:ext uri="{9D8B030D-6E8A-4147-A177-3AD203B41FA5}">
                      <a16:colId xmlns:a16="http://schemas.microsoft.com/office/drawing/2014/main" val="7358687"/>
                    </a:ext>
                  </a:extLst>
                </a:gridCol>
                <a:gridCol w="1452408">
                  <a:extLst>
                    <a:ext uri="{9D8B030D-6E8A-4147-A177-3AD203B41FA5}">
                      <a16:colId xmlns:a16="http://schemas.microsoft.com/office/drawing/2014/main" val="1444831527"/>
                    </a:ext>
                  </a:extLst>
                </a:gridCol>
              </a:tblGrid>
              <a:tr h="266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>
                          <a:solidFill>
                            <a:srgbClr val="0070C0"/>
                          </a:solidFill>
                        </a:rPr>
                        <a:t>NL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rgbClr val="0070C0"/>
                          </a:solidFill>
                        </a:rPr>
                        <a:t>DK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70C0"/>
                          </a:solidFill>
                        </a:rPr>
                        <a:t>IE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70C0"/>
                          </a:solidFill>
                        </a:rPr>
                        <a:t>PT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1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HU</a:t>
                      </a:r>
                      <a:endParaRPr lang="en-GB" sz="12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0591095"/>
                  </a:ext>
                </a:extLst>
              </a:tr>
              <a:tr h="1551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18 % des personnes en situation de sans-abrisme estime dépendance comme une des causes de leur situation (2018)</a:t>
                      </a:r>
                      <a:endParaRPr lang="en-GB" sz="1100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Forte incidence de la consommation de drogues et d'alcool chez les personnes sans-abri (66%), encore plus chez les hommes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Forte augmentation de consommation </a:t>
                      </a:r>
                      <a:r>
                        <a:rPr lang="fr-FR" sz="1100" b="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de drogues à Dublin </a:t>
                      </a:r>
                      <a:r>
                        <a:rPr lang="fr-FR" sz="11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entre 1997 et 2013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(de 30 % à près de 80 %) parmi personnes sans-abri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Consommation</a:t>
                      </a:r>
                      <a:r>
                        <a:rPr lang="fr-FR" sz="11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de drogues estimée la </a:t>
                      </a:r>
                      <a:r>
                        <a:rPr lang="fr-FR" sz="1100" b="1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cause la plus fréquente </a:t>
                      </a:r>
                      <a:r>
                        <a:rPr lang="fr-FR" sz="11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du sans-abrisme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Augmentation significative de la consommation de drogues</a:t>
                      </a:r>
                      <a:r>
                        <a:rPr lang="fr-FR" sz="1100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chez les personnes en situation de sans-abrisme entre 2007 - 2017 (de 18% à 25% / 10%)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04843"/>
                  </a:ext>
                </a:extLst>
              </a:tr>
              <a:tr h="220214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Réseau étendu des centres d’injection et de consommation d’alcool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Pays-Bas: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b="0" dirty="0">
                          <a:solidFill>
                            <a:srgbClr val="0070C0"/>
                          </a:solidFill>
                        </a:rPr>
                        <a:t>accès aux salles de consommation 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prioritaire pour personnes  sans-abri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Toxicomanie donne accès à un 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parcours d'accompagnement intégré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Salles de consommation de drogues largement accessibles</a:t>
                      </a:r>
                      <a:endParaRPr lang="fr-FR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Pas de centre d'injection supervisé, bien qu'un centre pilote ait été mis en service.</a:t>
                      </a:r>
                    </a:p>
                    <a:p>
                      <a:endParaRPr lang="fr-FR" sz="1100" dirty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. </a:t>
                      </a:r>
                      <a:endParaRPr lang="en-GB" sz="11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Etablissement des services d'assistance à bas seuil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 qui offrent des services variés sans limitation temporaire.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Services </a:t>
                      </a:r>
                      <a:r>
                        <a:rPr lang="fr-FR" sz="1100" dirty="0" err="1">
                          <a:solidFill>
                            <a:srgbClr val="0070C0"/>
                          </a:solidFill>
                        </a:rPr>
                        <a:t>RdR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sous-d</a:t>
                      </a:r>
                      <a:endParaRPr lang="fr-FR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err="1">
                          <a:solidFill>
                            <a:srgbClr val="0070C0"/>
                          </a:solidFill>
                        </a:rPr>
                        <a:t>imensionnés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,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 surtout à Lisbonne et à Porto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Service pour sans-abri souvent toujours basés sur 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l'abstinence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Accès aux services de </a:t>
                      </a:r>
                      <a:r>
                        <a:rPr lang="fr-FR" sz="1100" b="1" dirty="0" err="1">
                          <a:solidFill>
                            <a:srgbClr val="0070C0"/>
                          </a:solidFill>
                        </a:rPr>
                        <a:t>RdR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 de plus en plus limité 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&gt; les services d’aide pour personnes en sans-abrisme encore  + importants pour s’adresser aux personnes consommatrices en situation de rue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318050"/>
                  </a:ext>
                </a:extLst>
              </a:tr>
              <a:tr h="356246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Traitement de substitution disponible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605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591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F4B11-0297-4548-B18E-40CEA9393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60" y="411592"/>
            <a:ext cx="7910623" cy="682292"/>
          </a:xfrm>
        </p:spPr>
        <p:txBody>
          <a:bodyPr>
            <a:normAutofit/>
          </a:bodyPr>
          <a:lstStyle/>
          <a:p>
            <a:r>
              <a:rPr lang="fr-FR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Produits principaux du projet HR4homelessness</a:t>
            </a:r>
            <a:endParaRPr lang="en-GB" sz="2400" dirty="0">
              <a:latin typeface="+mn-lt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6FB5489-B463-4940-92F9-72BCDE1987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854395"/>
              </p:ext>
            </p:extLst>
          </p:nvPr>
        </p:nvGraphicFramePr>
        <p:xfrm>
          <a:off x="241191" y="1407953"/>
          <a:ext cx="8349920" cy="372527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69984">
                  <a:extLst>
                    <a:ext uri="{9D8B030D-6E8A-4147-A177-3AD203B41FA5}">
                      <a16:colId xmlns:a16="http://schemas.microsoft.com/office/drawing/2014/main" val="3340997229"/>
                    </a:ext>
                  </a:extLst>
                </a:gridCol>
                <a:gridCol w="1669984">
                  <a:extLst>
                    <a:ext uri="{9D8B030D-6E8A-4147-A177-3AD203B41FA5}">
                      <a16:colId xmlns:a16="http://schemas.microsoft.com/office/drawing/2014/main" val="1005050781"/>
                    </a:ext>
                  </a:extLst>
                </a:gridCol>
                <a:gridCol w="1669984">
                  <a:extLst>
                    <a:ext uri="{9D8B030D-6E8A-4147-A177-3AD203B41FA5}">
                      <a16:colId xmlns:a16="http://schemas.microsoft.com/office/drawing/2014/main" val="3747214029"/>
                    </a:ext>
                  </a:extLst>
                </a:gridCol>
                <a:gridCol w="1669984">
                  <a:extLst>
                    <a:ext uri="{9D8B030D-6E8A-4147-A177-3AD203B41FA5}">
                      <a16:colId xmlns:a16="http://schemas.microsoft.com/office/drawing/2014/main" val="2135934369"/>
                    </a:ext>
                  </a:extLst>
                </a:gridCol>
                <a:gridCol w="1669984">
                  <a:extLst>
                    <a:ext uri="{9D8B030D-6E8A-4147-A177-3AD203B41FA5}">
                      <a16:colId xmlns:a16="http://schemas.microsoft.com/office/drawing/2014/main" val="7358687"/>
                    </a:ext>
                  </a:extLst>
                </a:gridCol>
              </a:tblGrid>
              <a:tr h="4791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Country Reports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>
                          <a:solidFill>
                            <a:srgbClr val="0070C0"/>
                          </a:solidFill>
                        </a:rPr>
                        <a:t>European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 Report 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Formation 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0070C0"/>
                          </a:solidFill>
                        </a:rPr>
                        <a:t>HR Key Principles/</a:t>
                      </a:r>
                    </a:p>
                    <a:p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« </a:t>
                      </a:r>
                      <a:r>
                        <a:rPr lang="en-GB" sz="1100" dirty="0" err="1">
                          <a:solidFill>
                            <a:srgbClr val="0070C0"/>
                          </a:solidFill>
                        </a:rPr>
                        <a:t>Principes</a:t>
                      </a: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0070C0"/>
                          </a:solidFill>
                        </a:rPr>
                        <a:t>Clés</a:t>
                      </a: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0070C0"/>
                          </a:solidFill>
                        </a:rPr>
                        <a:t>RdR</a:t>
                      </a: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  » </a:t>
                      </a: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0070C0"/>
                          </a:solidFill>
                        </a:rPr>
                        <a:t>Resource Hub &amp; Good Practice Collection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591095"/>
                  </a:ext>
                </a:extLst>
              </a:tr>
              <a:tr h="273805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décrivent et analysent la prestation actuelle des services </a:t>
                      </a:r>
                      <a:r>
                        <a:rPr lang="fr-FR" sz="1100" b="1" dirty="0" err="1">
                          <a:solidFill>
                            <a:srgbClr val="0070C0"/>
                          </a:solidFill>
                        </a:rPr>
                        <a:t>RdR</a:t>
                      </a:r>
                      <a:endParaRPr lang="fr-FR" sz="1100" b="1" dirty="0">
                        <a:solidFill>
                          <a:srgbClr val="0070C0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évaluent de manière critique les politiques et les stratégies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identifient les programmes/stratégies innovants.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fournit une 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synthèse comparative 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des rapports nationaux,</a:t>
                      </a:r>
                    </a:p>
                    <a:p>
                      <a:pPr marL="171450" indent="-1714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Résultats de l’enquête européenne sur la prestation des services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identifie les 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dénominateurs communs des interventions réussies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.</a:t>
                      </a:r>
                    </a:p>
                    <a:p>
                      <a:pPr marL="171450" indent="-1714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Serie de 6 </a:t>
                      </a:r>
                      <a:r>
                        <a:rPr lang="en-GB" sz="1100" dirty="0" err="1">
                          <a:solidFill>
                            <a:srgbClr val="0070C0"/>
                          </a:solidFill>
                        </a:rPr>
                        <a:t>webinaires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b="1" dirty="0" err="1">
                          <a:solidFill>
                            <a:srgbClr val="0070C0"/>
                          </a:solidFill>
                        </a:rPr>
                        <a:t>Enregistrements</a:t>
                      </a:r>
                      <a:r>
                        <a:rPr lang="en-GB" sz="1100" b="1" dirty="0">
                          <a:solidFill>
                            <a:srgbClr val="0070C0"/>
                          </a:solidFill>
                        </a:rPr>
                        <a:t> des modules </a:t>
                      </a:r>
                      <a:r>
                        <a:rPr lang="en-GB" sz="1100" b="1" dirty="0" err="1">
                          <a:solidFill>
                            <a:srgbClr val="0070C0"/>
                          </a:solidFill>
                        </a:rPr>
                        <a:t>disponibles</a:t>
                      </a:r>
                      <a:r>
                        <a:rPr lang="en-GB" sz="1100" b="1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sur la page web du projet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Surtout  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pour le personnel de première ligne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Objectif: 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améliorer les connaissances de l’approche </a:t>
                      </a:r>
                      <a:r>
                        <a:rPr lang="fr-FR" sz="1100" b="1" dirty="0" err="1">
                          <a:solidFill>
                            <a:srgbClr val="0070C0"/>
                          </a:solidFill>
                        </a:rPr>
                        <a:t>RdR</a:t>
                      </a:r>
                      <a:endParaRPr lang="fr-FR" sz="11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 err="1">
                          <a:solidFill>
                            <a:srgbClr val="0070C0"/>
                          </a:solidFill>
                        </a:rPr>
                        <a:t>Synthèse</a:t>
                      </a: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 des </a:t>
                      </a:r>
                      <a:r>
                        <a:rPr lang="en-GB" sz="1100" dirty="0" err="1">
                          <a:solidFill>
                            <a:srgbClr val="0070C0"/>
                          </a:solidFill>
                        </a:rPr>
                        <a:t>enseignements</a:t>
                      </a: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0070C0"/>
                          </a:solidFill>
                        </a:rPr>
                        <a:t>tirés</a:t>
                      </a: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 du projet, de la formation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 err="1">
                          <a:solidFill>
                            <a:srgbClr val="0070C0"/>
                          </a:solidFill>
                        </a:rPr>
                        <a:t>Proposent</a:t>
                      </a:r>
                      <a:r>
                        <a:rPr lang="en-GB" sz="1100" dirty="0">
                          <a:solidFill>
                            <a:srgbClr val="0070C0"/>
                          </a:solidFill>
                        </a:rPr>
                        <a:t> strategies concretes pour 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améliorer les services d’aide aux personnes sans-abri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Font lien aux autres produits du projet (bonne pratiques, modules de formation …)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Expliqués en </a:t>
                      </a:r>
                      <a:r>
                        <a:rPr lang="fr-FR" sz="1100" b="1" dirty="0">
                          <a:solidFill>
                            <a:srgbClr val="0070C0"/>
                          </a:solidFill>
                        </a:rPr>
                        <a:t>vidéo</a:t>
                      </a:r>
                      <a:r>
                        <a:rPr lang="fr-FR" sz="1100" dirty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Recueil de bonnes pratiques et des outils pour inspirer et soutenir des services 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531805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CE4C048-2530-4A68-B8C7-05FFAA092A99}"/>
              </a:ext>
            </a:extLst>
          </p:cNvPr>
          <p:cNvSpPr txBox="1"/>
          <p:nvPr/>
        </p:nvSpPr>
        <p:spPr>
          <a:xfrm>
            <a:off x="2147777" y="5109102"/>
            <a:ext cx="60711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i="1" dirty="0">
                <a:solidFill>
                  <a:srgbClr val="7030A0"/>
                </a:solidFill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&gt; </a:t>
            </a:r>
            <a:r>
              <a:rPr lang="en-GB" sz="1400" b="1" i="1" dirty="0" err="1">
                <a:solidFill>
                  <a:srgbClr val="7030A0"/>
                </a:solidFill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Disponibles</a:t>
            </a:r>
            <a:r>
              <a:rPr lang="en-GB" sz="1400" b="1" i="1" dirty="0">
                <a:solidFill>
                  <a:srgbClr val="7030A0"/>
                </a:solidFill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sur la page web du projet HR4Homelessness 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41960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 template with 2016 log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2433E9C77D2A43B074F977E6CE7ABC" ma:contentTypeVersion="13" ma:contentTypeDescription="Crée un document." ma:contentTypeScope="" ma:versionID="4fb6759a4e94295e97fe209130707b70">
  <xsd:schema xmlns:xsd="http://www.w3.org/2001/XMLSchema" xmlns:xs="http://www.w3.org/2001/XMLSchema" xmlns:p="http://schemas.microsoft.com/office/2006/metadata/properties" xmlns:ns3="80cdcf76-6000-4c59-b235-b572c95c12f7" xmlns:ns4="d43937f6-42e6-4f78-83f8-9d9723791c73" targetNamespace="http://schemas.microsoft.com/office/2006/metadata/properties" ma:root="true" ma:fieldsID="1a4da1f97a49c327861396e3a4413277" ns3:_="" ns4:_="">
    <xsd:import namespace="80cdcf76-6000-4c59-b235-b572c95c12f7"/>
    <xsd:import namespace="d43937f6-42e6-4f78-83f8-9d9723791c7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cdcf76-6000-4c59-b235-b572c95c12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3937f6-42e6-4f78-83f8-9d9723791c7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48D80C-3A15-498A-B2B9-3BE2F0723F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6673FD-3BF5-4433-AF0E-B9F642AD5A07}">
  <ds:schemaRefs>
    <ds:schemaRef ds:uri="http://purl.org/dc/elements/1.1/"/>
    <ds:schemaRef ds:uri="http://schemas.microsoft.com/office/2006/metadata/properties"/>
    <ds:schemaRef ds:uri="80cdcf76-6000-4c59-b235-b572c95c12f7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d43937f6-42e6-4f78-83f8-9d9723791c7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9D08ED9-4E29-42B4-8253-0A664F30C3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0cdcf76-6000-4c59-b235-b572c95c12f7"/>
    <ds:schemaRef ds:uri="d43937f6-42e6-4f78-83f8-9d9723791c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2964</TotalTime>
  <Words>1004</Words>
  <Application>Microsoft Office PowerPoint</Application>
  <PresentationFormat>On-screen Show (4:3)</PresentationFormat>
  <Paragraphs>136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Presentation template with 2016 logo</vt:lpstr>
      <vt:lpstr> Webinaire  Améliorer les services de réduction des risques pour les personnes consommatrices de drogues/d’alcool en situation de sans-abrisme   Evénement de dissémination du projet HR4homelessness - Intégrer la réduction des risques dans les services d’aide aux personnes sans-abri (2019 - 2021)  18 juin 2021 </vt:lpstr>
      <vt:lpstr>Le projet HR4homelessness en bref</vt:lpstr>
      <vt:lpstr>Résultats de l'enquête européenne: Quels services pour les personnes consommatrices de drogues/d’alcool en situation de sans-abrisme ?  </vt:lpstr>
      <vt:lpstr>Consommer des drogues dans les services- quelle approche? </vt:lpstr>
      <vt:lpstr>Prestation des services sociaux et de réintégration sociale</vt:lpstr>
      <vt:lpstr>Prestation des services liés à la consommation de drogues (au niveau local et régional)</vt:lpstr>
      <vt:lpstr>Prestation des services médicaux liés à la consommation de drogues / d’alcool </vt:lpstr>
      <vt:lpstr>Consommation de drogues chez les personnes sans-abri et accès aux services</vt:lpstr>
      <vt:lpstr>Produits principaux du projet HR4homelessness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Ruth Kasper</cp:lastModifiedBy>
  <cp:revision>5</cp:revision>
  <dcterms:modified xsi:type="dcterms:W3CDTF">2021-06-18T11:02:37Z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0x010100CB2433E9C77D2A43B074F977E6CE7ABC</vt:lpwstr>
  </property>
</Properties>
</file>