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9" r:id="rId6"/>
    <p:sldId id="259" r:id="rId7"/>
    <p:sldId id="261" r:id="rId8"/>
    <p:sldId id="262" r:id="rId9"/>
    <p:sldId id="265" r:id="rId10"/>
    <p:sldId id="267" r:id="rId11"/>
    <p:sldId id="274" r:id="rId12"/>
    <p:sldId id="276" r:id="rId13"/>
    <p:sldId id="278" r:id="rId14"/>
    <p:sldId id="280" r:id="rId15"/>
    <p:sldId id="282" r:id="rId16"/>
    <p:sldId id="284" r:id="rId17"/>
    <p:sldId id="264" r:id="rId18"/>
    <p:sldId id="28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2" autoAdjust="0"/>
    <p:restoredTop sz="77582" autoAdjust="0"/>
  </p:normalViewPr>
  <p:slideViewPr>
    <p:cSldViewPr snapToGrid="0">
      <p:cViewPr varScale="1">
        <p:scale>
          <a:sx n="70" d="100"/>
          <a:sy n="70" d="100"/>
        </p:scale>
        <p:origin x="15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8B12F-A6A5-4A90-9E49-33F3730B373E}" type="datetimeFigureOut">
              <a:rPr lang="en-IE" smtClean="0"/>
              <a:t>14/01/2020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B77E6-24A7-47B0-A1B6-63BDE046BE3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80448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Lisa can you introduce.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B77E6-24A7-47B0-A1B6-63BDE046BE3A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915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B77E6-24A7-47B0-A1B6-63BDE046BE3A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66369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How did you start the service?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B77E6-24A7-47B0-A1B6-63BDE046BE3A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07562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Talk to me about the housing. Big issue for people. How do you offer?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B77E6-24A7-47B0-A1B6-63BDE046BE3A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2849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Can you take us through a real case of someone who has been through the system.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B77E6-24A7-47B0-A1B6-63BDE046BE3A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81487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Samara mentioned the principles, can you apply those for us?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B77E6-24A7-47B0-A1B6-63BDE046BE3A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4147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B77E6-24A7-47B0-A1B6-63BDE046BE3A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59633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Can you talk us through some of the results from the HF4Y so far?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6B77E6-24A7-47B0-A1B6-63BDE046BE3A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75476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3330000"/>
            <a:ext cx="7772400" cy="1470025"/>
          </a:xfrm>
        </p:spPr>
        <p:txBody>
          <a:bodyPr lIns="0" tIns="0" rIns="0" bIns="0">
            <a:noAutofit/>
          </a:bodyPr>
          <a:lstStyle>
            <a:lvl1pPr>
              <a:lnSpc>
                <a:spcPts val="5900"/>
              </a:lnSpc>
              <a:defRPr sz="6500" baseline="0"/>
            </a:lvl1pPr>
          </a:lstStyle>
          <a:p>
            <a:r>
              <a:rPr lang="en-US" dirty="0"/>
              <a:t>Click to edit Master title style over three lines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0000" y="6120000"/>
            <a:ext cx="2121007" cy="537654"/>
          </a:xfrm>
          <a:prstGeom prst="rect">
            <a:avLst/>
          </a:prstGeom>
        </p:spPr>
        <p:txBody>
          <a:bodyPr lIns="0" tIns="0" rIns="0" bIns="0"/>
          <a:lstStyle>
            <a:lvl1pPr>
              <a:defRPr sz="3000" b="1">
                <a:solidFill>
                  <a:schemeClr val="bg2"/>
                </a:solidFill>
              </a:defRPr>
            </a:lvl1pPr>
          </a:lstStyle>
          <a:p>
            <a:fld id="{CB522004-ADF5-44B7-B3D2-0376C73874B4}" type="datetimeFigureOut">
              <a:rPr lang="en-IE" smtClean="0"/>
              <a:pPr/>
              <a:t>14/01/2020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4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5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6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7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8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9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10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1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12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720000"/>
            <a:ext cx="7920000" cy="584818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en-US" dirty="0"/>
              <a:t>Click to edit Master graph title style</a:t>
            </a:r>
            <a:endParaRPr lang="en-IE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/>
          </p:nvPr>
        </p:nvSpPr>
        <p:spPr>
          <a:xfrm>
            <a:off x="540000" y="1512000"/>
            <a:ext cx="7920000" cy="41400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icon to add chart</a:t>
            </a:r>
            <a:endParaRPr lang="en-I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42925" y="6225560"/>
            <a:ext cx="4953000" cy="287337"/>
          </a:xfrm>
        </p:spPr>
        <p:txBody>
          <a:bodyPr>
            <a:normAutofit/>
          </a:bodyPr>
          <a:lstStyle>
            <a:lvl1pPr>
              <a:buNone/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edit Master source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duc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1440000"/>
            <a:ext cx="7920000" cy="2381987"/>
          </a:xfrm>
        </p:spPr>
        <p:txBody>
          <a:bodyPr anchor="t">
            <a:normAutofit/>
          </a:bodyPr>
          <a:lstStyle>
            <a:lvl1pPr algn="l">
              <a:lnSpc>
                <a:spcPts val="4000"/>
              </a:lnSpc>
              <a:defRPr sz="35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 for introduction up to 25 words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42925" y="3863083"/>
            <a:ext cx="7920000" cy="1297715"/>
          </a:xfrm>
        </p:spPr>
        <p:txBody>
          <a:bodyPr anchor="t">
            <a:normAutofit/>
          </a:bodyPr>
          <a:lstStyle>
            <a:lvl1pPr marL="0" indent="0" algn="l">
              <a:buNone/>
              <a:defRPr sz="3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 up to 10 words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Purpl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2000" y="3600000"/>
            <a:ext cx="4320000" cy="1548000"/>
          </a:xfrm>
        </p:spPr>
        <p:txBody>
          <a:bodyPr>
            <a:noAutofit/>
          </a:bodyPr>
          <a:lstStyle>
            <a:lvl1pPr>
              <a:lnSpc>
                <a:spcPts val="6000"/>
              </a:lnSpc>
              <a:defRPr sz="5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027488" y="2846388"/>
            <a:ext cx="4346575" cy="677862"/>
          </a:xfrm>
        </p:spPr>
        <p:txBody>
          <a:bodyPr>
            <a:noAutofit/>
          </a:bodyPr>
          <a:lstStyle>
            <a:lvl1pPr marL="0" indent="0">
              <a:buNone/>
              <a:defRPr lang="en-US" sz="2800" b="1" dirty="0" smtClean="0">
                <a:solidFill>
                  <a:schemeClr val="tx2"/>
                </a:solidFill>
              </a:defRPr>
            </a:lvl1pPr>
            <a:lvl2pPr>
              <a:buNone/>
              <a:defRPr lang="en-US" sz="2800" b="1" dirty="0" smtClean="0">
                <a:solidFill>
                  <a:schemeClr val="tx2"/>
                </a:solidFill>
              </a:defRPr>
            </a:lvl2pPr>
            <a:lvl3pPr>
              <a:buNone/>
              <a:defRPr lang="en-US" sz="2800" b="1" dirty="0" smtClean="0">
                <a:solidFill>
                  <a:schemeClr val="tx2"/>
                </a:solidFill>
              </a:defRPr>
            </a:lvl3pPr>
            <a:lvl4pPr>
              <a:buNone/>
              <a:defRPr lang="en-US" sz="2800" b="1" dirty="0" smtClean="0">
                <a:solidFill>
                  <a:schemeClr val="tx2"/>
                </a:solidFill>
              </a:defRPr>
            </a:lvl4pPr>
            <a:lvl5pPr>
              <a:buNone/>
              <a:defRPr lang="en-IE" sz="2800" b="1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divider 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Yellow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2000" y="3600000"/>
            <a:ext cx="4320000" cy="1548000"/>
          </a:xfrm>
        </p:spPr>
        <p:txBody>
          <a:bodyPr>
            <a:noAutofit/>
          </a:bodyPr>
          <a:lstStyle>
            <a:lvl1pPr>
              <a:lnSpc>
                <a:spcPts val="6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027488" y="2846388"/>
            <a:ext cx="4346575" cy="677862"/>
          </a:xfrm>
        </p:spPr>
        <p:txBody>
          <a:bodyPr>
            <a:noAutofit/>
          </a:bodyPr>
          <a:lstStyle>
            <a:lvl1pPr marL="0" indent="0">
              <a:buNone/>
              <a:defRPr lang="en-US" sz="2800" b="1" dirty="0" smtClean="0">
                <a:solidFill>
                  <a:schemeClr val="bg2"/>
                </a:solidFill>
              </a:defRPr>
            </a:lvl1pPr>
            <a:lvl2pPr>
              <a:buNone/>
              <a:defRPr lang="en-US" sz="2800" b="1" dirty="0" smtClean="0">
                <a:solidFill>
                  <a:schemeClr val="tx2"/>
                </a:solidFill>
              </a:defRPr>
            </a:lvl2pPr>
            <a:lvl3pPr>
              <a:buNone/>
              <a:defRPr lang="en-US" sz="2800" b="1" dirty="0" smtClean="0">
                <a:solidFill>
                  <a:schemeClr val="tx2"/>
                </a:solidFill>
              </a:defRPr>
            </a:lvl3pPr>
            <a:lvl4pPr>
              <a:buNone/>
              <a:defRPr lang="en-US" sz="2800" b="1" dirty="0" smtClean="0">
                <a:solidFill>
                  <a:schemeClr val="tx2"/>
                </a:solidFill>
              </a:defRPr>
            </a:lvl4pPr>
            <a:lvl5pPr>
              <a:buNone/>
              <a:defRPr lang="en-IE" sz="2800" b="1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divider 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2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F Overlay_3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09064" y="233871"/>
            <a:ext cx="4114808" cy="6400813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3" y="3195638"/>
            <a:ext cx="2795587" cy="2362200"/>
          </a:xfrm>
        </p:spPr>
        <p:txBody>
          <a:bodyPr>
            <a:norm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800" b="1">
                <a:solidFill>
                  <a:schemeClr val="bg2"/>
                </a:solidFill>
              </a:defRPr>
            </a:lvl1pPr>
            <a:lvl2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2pPr>
            <a:lvl3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3pPr>
            <a:lvl4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4pPr>
            <a:lvl5pPr>
              <a:lnSpc>
                <a:spcPts val="2000"/>
              </a:lnSpc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edit Master text styles up to 25 words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900000"/>
            <a:ext cx="8069744" cy="90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2924" y="1900719"/>
            <a:ext cx="8087368" cy="38322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5" r:id="rId3"/>
    <p:sldLayoutId id="2147483663" r:id="rId4"/>
    <p:sldLayoutId id="2147483666" r:id="rId5"/>
    <p:sldLayoutId id="2147483684" r:id="rId6"/>
    <p:sldLayoutId id="2147483671" r:id="rId7"/>
    <p:sldLayoutId id="2147483673" r:id="rId8"/>
    <p:sldLayoutId id="2147483674" r:id="rId9"/>
    <p:sldLayoutId id="2147483675" r:id="rId10"/>
    <p:sldLayoutId id="2147483677" r:id="rId11"/>
    <p:sldLayoutId id="2147483676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</p:sldLayoutIdLst>
  <p:txStyles>
    <p:titleStyle>
      <a:lvl1pPr algn="l" defTabSz="914400" rtl="0" eaLnBrk="1" latinLnBrk="0" hangingPunct="1">
        <a:spcBef>
          <a:spcPct val="0"/>
        </a:spcBef>
        <a:buNone/>
        <a:defRPr sz="4200" b="1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Housing First for Youth in practice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13980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433" y="626101"/>
            <a:ext cx="8087368" cy="5174335"/>
          </a:xfrm>
        </p:spPr>
        <p:txBody>
          <a:bodyPr/>
          <a:lstStyle/>
          <a:p>
            <a:r>
              <a:rPr lang="en-GB" dirty="0"/>
              <a:t>Timeframes and Expectations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Young people                         </a:t>
            </a:r>
          </a:p>
          <a:p>
            <a:r>
              <a:rPr lang="en-GB" dirty="0"/>
              <a:t>Society</a:t>
            </a:r>
          </a:p>
          <a:p>
            <a:r>
              <a:rPr lang="en-GB" dirty="0"/>
              <a:t>Other professionals</a:t>
            </a:r>
          </a:p>
          <a:p>
            <a:pPr lvl="8"/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872" y="2407315"/>
            <a:ext cx="3459950" cy="262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352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Case Study  :  Customer Profile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27 year old female </a:t>
            </a:r>
          </a:p>
          <a:p>
            <a:r>
              <a:rPr lang="en-IE" dirty="0"/>
              <a:t>Social work involvement from an early age</a:t>
            </a:r>
          </a:p>
          <a:p>
            <a:r>
              <a:rPr lang="en-IE" dirty="0"/>
              <a:t>Family history of drug dependency </a:t>
            </a:r>
          </a:p>
          <a:p>
            <a:r>
              <a:rPr lang="en-IE" dirty="0"/>
              <a:t>First contact with Focus Ireland through Aftercare Service at 18 years old (not using heroin) </a:t>
            </a:r>
          </a:p>
          <a:p>
            <a:r>
              <a:rPr lang="en-IE" dirty="0"/>
              <a:t>Re-referred to HFY4 in 2016 </a:t>
            </a:r>
          </a:p>
          <a:p>
            <a:r>
              <a:rPr lang="en-IE" dirty="0"/>
              <a:t>Housed by HF4Y in 2018 </a:t>
            </a:r>
          </a:p>
        </p:txBody>
      </p:sp>
    </p:spTree>
    <p:extLst>
      <p:ext uri="{BB962C8B-B14F-4D97-AF65-F5344CB8AC3E}">
        <p14:creationId xmlns:p14="http://schemas.microsoft.com/office/powerpoint/2010/main" val="340866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Experience of homelessness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After leaving care supported by Focus Ireland into private rented accommodation.</a:t>
            </a:r>
          </a:p>
          <a:p>
            <a:r>
              <a:rPr lang="en-IE" dirty="0"/>
              <a:t>She recognised that managing family, brothers in particular was going to create issues for her tenancy.</a:t>
            </a:r>
          </a:p>
          <a:p>
            <a:r>
              <a:rPr lang="en-IE" dirty="0"/>
              <a:t>Unplanned disengagement from service.</a:t>
            </a:r>
          </a:p>
          <a:p>
            <a:r>
              <a:rPr lang="en-IE" dirty="0"/>
              <a:t>Next contact she was in active heroin addiction(WCC referral) </a:t>
            </a:r>
          </a:p>
          <a:p>
            <a:r>
              <a:rPr lang="en-IE" dirty="0"/>
              <a:t>Residing as part of transitional programme (not Focus Ireland)</a:t>
            </a:r>
          </a:p>
          <a:p>
            <a:r>
              <a:rPr lang="en-IE" dirty="0"/>
              <a:t>Spent time in RSU(Rough Sleepers Unit)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11431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/>
              <a:t>Steps taken by Housing First for Youth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b="1" dirty="0"/>
              <a:t>Principles outlined by Gaetz (2013)</a:t>
            </a:r>
          </a:p>
          <a:p>
            <a:r>
              <a:rPr lang="en-IE" b="1" dirty="0"/>
              <a:t>Immediate access to housing with no preconditions </a:t>
            </a:r>
            <a:r>
              <a:rPr lang="en-IE" dirty="0"/>
              <a:t>– Housed without requirement for abstinence.  </a:t>
            </a:r>
          </a:p>
          <a:p>
            <a:r>
              <a:rPr lang="en-IE" b="1" dirty="0"/>
              <a:t>Youth choice and self-determination </a:t>
            </a:r>
            <a:r>
              <a:rPr lang="en-IE" dirty="0"/>
              <a:t>– Offered secure gated accommodation to support manage visitors which she accepted </a:t>
            </a:r>
          </a:p>
          <a:p>
            <a:r>
              <a:rPr lang="en-IE" b="1" dirty="0"/>
              <a:t>Positive youth development orientation </a:t>
            </a:r>
            <a:r>
              <a:rPr lang="en-IE" dirty="0"/>
              <a:t>– Challenges in this area due to addiction and peer associations </a:t>
            </a:r>
          </a:p>
          <a:p>
            <a:r>
              <a:rPr lang="en-IE" b="1" dirty="0"/>
              <a:t>Individualised and client-driven supports </a:t>
            </a:r>
            <a:r>
              <a:rPr lang="en-IE" dirty="0"/>
              <a:t>–Supported to maintain her tenancy and engage with substance misuse and mental health services.   </a:t>
            </a:r>
          </a:p>
          <a:p>
            <a:r>
              <a:rPr lang="en-IE" b="1" dirty="0"/>
              <a:t>Social and community integration</a:t>
            </a:r>
            <a:r>
              <a:rPr lang="en-IE" dirty="0"/>
              <a:t> – Major challenges in this area</a:t>
            </a:r>
          </a:p>
          <a:p>
            <a:pPr marL="0" indent="0">
              <a:buNone/>
            </a:pPr>
            <a:r>
              <a:rPr lang="en-IE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951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Challenges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9152784"/>
              </p:ext>
            </p:extLst>
          </p:nvPr>
        </p:nvGraphicFramePr>
        <p:xfrm>
          <a:off x="542925" y="1900238"/>
          <a:ext cx="8086726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3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43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2800" dirty="0"/>
                        <a:t>For the customer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dirty="0"/>
                        <a:t>For</a:t>
                      </a:r>
                      <a:r>
                        <a:rPr lang="en-IE" sz="2800" baseline="0" dirty="0"/>
                        <a:t> the service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dirty="0"/>
                        <a:t>Integration</a:t>
                      </a:r>
                      <a:r>
                        <a:rPr lang="en-IE" baseline="0" dirty="0"/>
                        <a:t> into community(appearance/judgements) </a:t>
                      </a:r>
                      <a:endParaRPr lang="en-I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dirty="0"/>
                        <a:t>Managing visitors</a:t>
                      </a:r>
                      <a:r>
                        <a:rPr lang="en-IE" baseline="0" dirty="0"/>
                        <a:t> </a:t>
                      </a:r>
                      <a:endParaRPr lang="en-I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Managing addiction (usage/offending)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Budgeting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Peers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Family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IE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IE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IE" baseline="0" dirty="0"/>
                    </a:p>
                    <a:p>
                      <a:endParaRPr lang="en-IE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Customers engagement (sporadic engagement)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Supporting to attend appointments.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Presenting substance affected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Remaining focused on tenancy/support plan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Maintaining positive relationships with external agencies(local letting agents)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Staff risk assessment double cover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IE" baseline="0" dirty="0"/>
                        <a:t>Maintaining tenancy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97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Our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/>
              <a:t>No preconditions – engaged with while under the influence</a:t>
            </a:r>
          </a:p>
          <a:p>
            <a:r>
              <a:rPr lang="en-IE" dirty="0"/>
              <a:t>Tailored support plan to meet needs of Customer </a:t>
            </a:r>
          </a:p>
          <a:p>
            <a:r>
              <a:rPr lang="en-IE" dirty="0"/>
              <a:t>Ensuring general safety of staff and customer </a:t>
            </a:r>
          </a:p>
          <a:p>
            <a:r>
              <a:rPr lang="en-IE" dirty="0"/>
              <a:t>Warnings issued</a:t>
            </a:r>
          </a:p>
          <a:p>
            <a:r>
              <a:rPr lang="en-IE" dirty="0"/>
              <a:t>Advocacy on behalf of the young person</a:t>
            </a:r>
          </a:p>
          <a:p>
            <a:r>
              <a:rPr lang="en-IE" dirty="0"/>
              <a:t>Customer then needed to be moved</a:t>
            </a:r>
          </a:p>
          <a:p>
            <a:r>
              <a:rPr lang="en-IE" b="1" dirty="0"/>
              <a:t>0% discharge into homelessness </a:t>
            </a:r>
            <a:r>
              <a:rPr lang="en-IE" dirty="0"/>
              <a:t>– moved customer into other property and maintained engagement and individualised support</a:t>
            </a:r>
          </a:p>
          <a:p>
            <a:r>
              <a:rPr lang="en-IE" b="1" dirty="0"/>
              <a:t>Community integration – </a:t>
            </a:r>
            <a:r>
              <a:rPr lang="en-IE" dirty="0"/>
              <a:t>Opportunity for second chance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994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Complex needs of Customers are not understood by private management companies (judgements based on appearance/fear)</a:t>
            </a:r>
          </a:p>
          <a:p>
            <a:r>
              <a:rPr lang="en-IE" dirty="0"/>
              <a:t>Decision to move rather than NOT (notice of termination)</a:t>
            </a:r>
          </a:p>
          <a:p>
            <a:r>
              <a:rPr lang="en-IE" dirty="0"/>
              <a:t>Location </a:t>
            </a:r>
          </a:p>
          <a:p>
            <a:r>
              <a:rPr lang="en-IE" dirty="0"/>
              <a:t>Not our role to manage addiction </a:t>
            </a:r>
          </a:p>
        </p:txBody>
      </p:sp>
    </p:spTree>
    <p:extLst>
      <p:ext uri="{BB962C8B-B14F-4D97-AF65-F5344CB8AC3E}">
        <p14:creationId xmlns:p14="http://schemas.microsoft.com/office/powerpoint/2010/main" val="411009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Outcomes of Service to date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376" y="1645080"/>
            <a:ext cx="8087368" cy="4382094"/>
          </a:xfrm>
        </p:spPr>
        <p:txBody>
          <a:bodyPr/>
          <a:lstStyle/>
          <a:p>
            <a:r>
              <a:rPr lang="en-GB" dirty="0"/>
              <a:t>Since 2015 we have worked with 42 Young people</a:t>
            </a:r>
          </a:p>
          <a:p>
            <a:r>
              <a:rPr lang="en-GB" dirty="0"/>
              <a:t>32 young people got tenancies </a:t>
            </a:r>
          </a:p>
          <a:p>
            <a:r>
              <a:rPr lang="en-GB" dirty="0"/>
              <a:t>96 % Sustainment Rate – includes early intervention and house moves </a:t>
            </a:r>
          </a:p>
          <a:p>
            <a:r>
              <a:rPr lang="en-GB" dirty="0"/>
              <a:t>Zero Discharge to homelessness – working with 3 young people currently in prison. One young person disengaged from the service .</a:t>
            </a:r>
          </a:p>
          <a:p>
            <a:r>
              <a:rPr lang="en-GB" dirty="0"/>
              <a:t>13 young people accessing education and employment</a:t>
            </a:r>
          </a:p>
          <a:p>
            <a:r>
              <a:rPr lang="en-GB" dirty="0"/>
              <a:t>Gender balance : 48% male and 52% female </a:t>
            </a:r>
          </a:p>
          <a:p>
            <a:r>
              <a:rPr lang="en-GB" dirty="0"/>
              <a:t>21 Young families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70897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Questions ?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6223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 Ireland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sz="2400" dirty="0"/>
              <a:t>Limerick 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Waterford</a:t>
            </a:r>
          </a:p>
        </p:txBody>
      </p:sp>
    </p:spTree>
    <p:extLst>
      <p:ext uri="{BB962C8B-B14F-4D97-AF65-F5344CB8AC3E}">
        <p14:creationId xmlns:p14="http://schemas.microsoft.com/office/powerpoint/2010/main" val="84226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beginning ………</a:t>
            </a:r>
            <a:endParaRPr lang="en-IE" dirty="0"/>
          </a:p>
        </p:txBody>
      </p:sp>
      <p:pic>
        <p:nvPicPr>
          <p:cNvPr id="4" name="Picture 2" descr="C:\Users\lobrien\AppData\Local\Microsoft\Windows\Temporary Internet Files\Content.Outlook\ZA9JC6GR\Study Session 2014 group photo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471" y="1900238"/>
            <a:ext cx="5109633" cy="383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989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Waterford :</a:t>
            </a:r>
            <a:r>
              <a:rPr lang="en-GB" sz="3100" b="0" dirty="0"/>
              <a:t> 53,504 people live in the city, with a wider metropolitan population of 82,963. </a:t>
            </a:r>
            <a:endParaRPr lang="en-IE" sz="3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464" y="2207491"/>
            <a:ext cx="3435409" cy="4245409"/>
          </a:xfrm>
        </p:spPr>
      </p:pic>
    </p:spTree>
    <p:extLst>
      <p:ext uri="{BB962C8B-B14F-4D97-AF65-F5344CB8AC3E}">
        <p14:creationId xmlns:p14="http://schemas.microsoft.com/office/powerpoint/2010/main" val="1272683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Setting Up the Service – Why &amp; How 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376" y="1524000"/>
            <a:ext cx="8087368" cy="5334000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Funding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Local Government - municipality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Statutory Health Service</a:t>
            </a:r>
          </a:p>
          <a:p>
            <a:pPr>
              <a:buFont typeface="Wingdings" panose="05000000000000000000" pitchFamily="2" charset="2"/>
              <a:buChar char="v"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Mentoring</a:t>
            </a:r>
          </a:p>
          <a:p>
            <a:pPr marL="0" indent="0">
              <a:buNone/>
            </a:pPr>
            <a:r>
              <a:rPr lang="en-GB" dirty="0"/>
              <a:t>Feantsa  -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400" b="1" dirty="0"/>
              <a:t>Service Model Details</a:t>
            </a:r>
          </a:p>
          <a:p>
            <a:pPr marL="0" indent="0">
              <a:buNone/>
            </a:pPr>
            <a:r>
              <a:rPr lang="en-GB" sz="2400" dirty="0"/>
              <a:t>Target Group : </a:t>
            </a:r>
            <a:r>
              <a:rPr lang="en-IE" sz="2400" dirty="0"/>
              <a:t> Young people aged 18-26 yrs. of age who are in unstable or emergency accommodation and for young people at risk of homelessness coming from state care.</a:t>
            </a:r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22634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br>
              <a:rPr lang="en-GB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724" y="900000"/>
            <a:ext cx="8087368" cy="498424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sz="9600" dirty="0"/>
          </a:p>
          <a:p>
            <a:pPr marL="0" indent="0">
              <a:buNone/>
            </a:pPr>
            <a:r>
              <a:rPr lang="en-GB" sz="9600" dirty="0"/>
              <a:t>Base :</a:t>
            </a:r>
            <a:r>
              <a:rPr lang="ga-IE" sz="9600" dirty="0"/>
              <a:t>Our base is an apartment block in the city centre that is made up of  five  apartments in one building  and a building adjoined to the service which has three apartments . We  run the aftercare service, funded by Tusla and HSE( Social Inclusion)  alongside the youth housing from this office.</a:t>
            </a:r>
            <a:endParaRPr lang="en-IE" sz="9600" dirty="0"/>
          </a:p>
          <a:p>
            <a:pPr marL="0" indent="0">
              <a:buNone/>
            </a:pPr>
            <a:endParaRPr lang="en-GB" sz="9600" dirty="0"/>
          </a:p>
          <a:p>
            <a:pPr marL="0" indent="0">
              <a:buNone/>
            </a:pPr>
            <a:r>
              <a:rPr lang="en-GB" sz="9600" dirty="0"/>
              <a:t>Tools to Service Delivery :</a:t>
            </a:r>
          </a:p>
          <a:p>
            <a:pPr marL="0" indent="0">
              <a:buNone/>
            </a:pPr>
            <a:endParaRPr lang="en-GB" sz="9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9600" dirty="0"/>
              <a:t>P.I.E. – Psychologically Informed Environment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9600" dirty="0"/>
              <a:t>T.C.I. – Therapeutic Crisis Intervention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9600" dirty="0"/>
              <a:t>Restorative Practices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9600" dirty="0"/>
              <a:t>Intensive Case Management 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9600" dirty="0"/>
          </a:p>
          <a:p>
            <a:pPr>
              <a:buFont typeface="Wingdings" panose="05000000000000000000" pitchFamily="2" charset="2"/>
              <a:buChar char="§"/>
            </a:pPr>
            <a:endParaRPr lang="en-GB" sz="4400" dirty="0"/>
          </a:p>
          <a:p>
            <a:r>
              <a:rPr lang="en-IE" dirty="0"/>
              <a:t> </a:t>
            </a:r>
          </a:p>
          <a:p>
            <a:pPr marL="0" indent="0">
              <a:buNone/>
            </a:pPr>
            <a:endParaRPr lang="en-IE" sz="1800" dirty="0"/>
          </a:p>
          <a:p>
            <a:r>
              <a:rPr lang="en-IE" dirty="0"/>
              <a:t> </a:t>
            </a:r>
          </a:p>
          <a:p>
            <a:r>
              <a:rPr lang="en-IE" dirty="0"/>
              <a:t> </a:t>
            </a:r>
          </a:p>
          <a:p>
            <a:r>
              <a:rPr lang="en-IE" dirty="0"/>
              <a:t> </a:t>
            </a:r>
          </a:p>
          <a:p>
            <a:r>
              <a:rPr lang="en-IE" dirty="0"/>
              <a:t> </a:t>
            </a:r>
          </a:p>
          <a:p>
            <a:pPr marL="0" indent="0">
              <a:buNone/>
            </a:pPr>
            <a:endParaRPr lang="en-IE" sz="1400" dirty="0"/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02252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Types of Housing </a:t>
            </a:r>
            <a:br>
              <a:rPr lang="en-GB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GB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ga-IE" dirty="0"/>
              <a:t>Supported housing </a:t>
            </a:r>
            <a:endParaRPr lang="en-IE" dirty="0"/>
          </a:p>
          <a:p>
            <a:pPr lvl="0"/>
            <a:r>
              <a:rPr lang="ga-IE" dirty="0"/>
              <a:t>Transitional Housing </a:t>
            </a:r>
            <a:endParaRPr lang="en-IE" dirty="0"/>
          </a:p>
          <a:p>
            <a:pPr lvl="0"/>
            <a:r>
              <a:rPr lang="ga-IE" dirty="0"/>
              <a:t>Step down housing</a:t>
            </a:r>
            <a:endParaRPr lang="en-IE" dirty="0"/>
          </a:p>
          <a:p>
            <a:pPr lvl="0"/>
            <a:r>
              <a:rPr lang="ga-IE" dirty="0"/>
              <a:t>Long term housing </a:t>
            </a:r>
            <a:endParaRPr lang="en-IE" dirty="0"/>
          </a:p>
          <a:p>
            <a:pPr lvl="0"/>
            <a:r>
              <a:rPr lang="ga-IE" dirty="0"/>
              <a:t>Privated Rented</a:t>
            </a:r>
            <a:endParaRPr lang="en-IE" dirty="0"/>
          </a:p>
          <a:p>
            <a:pPr marL="0" indent="0">
              <a:buNone/>
            </a:pPr>
            <a:r>
              <a:rPr lang="ga-IE" dirty="0"/>
              <a:t> 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43174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and Remedial actions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000" y="1614392"/>
            <a:ext cx="8087368" cy="3832261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/>
              <a:t>Housing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Access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Flexible &amp; Secure Tenancy</a:t>
            </a:r>
            <a:endParaRPr lang="en-IE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21" y="2867091"/>
            <a:ext cx="5545305" cy="36595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817" y="3816849"/>
            <a:ext cx="21590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78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273" y="719345"/>
            <a:ext cx="8087368" cy="48819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600" b="1" dirty="0"/>
              <a:t>Social and Community Integration </a:t>
            </a:r>
          </a:p>
          <a:p>
            <a:pPr marL="0" indent="0">
              <a:buNone/>
            </a:pPr>
            <a:endParaRPr lang="en-GB" b="1" dirty="0"/>
          </a:p>
          <a:p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r>
              <a:rPr lang="en-GB" sz="2600" dirty="0"/>
              <a:t>Nimby ( Not in my back yard)</a:t>
            </a:r>
          </a:p>
          <a:p>
            <a:r>
              <a:rPr lang="en-GB" sz="2600" dirty="0"/>
              <a:t>Negative perceptions and prejudice</a:t>
            </a:r>
          </a:p>
          <a:p>
            <a:endParaRPr lang="en-GB" b="1" dirty="0"/>
          </a:p>
          <a:p>
            <a:endParaRPr lang="en-IE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356" y="1727200"/>
            <a:ext cx="2460625" cy="265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321630"/>
      </p:ext>
    </p:extLst>
  </p:cSld>
  <p:clrMapOvr>
    <a:masterClrMapping/>
  </p:clrMapOvr>
</p:sld>
</file>

<file path=ppt/theme/theme1.xml><?xml version="1.0" encoding="utf-8"?>
<a:theme xmlns:a="http://schemas.openxmlformats.org/drawingml/2006/main" name="FocusIreland_MasterPPTTheme">
  <a:themeElements>
    <a:clrScheme name="FocusIreland_MasterColours">
      <a:dk1>
        <a:sysClr val="windowText" lastClr="000000"/>
      </a:dk1>
      <a:lt1>
        <a:sysClr val="window" lastClr="FFFFFF"/>
      </a:lt1>
      <a:dk2>
        <a:srgbClr val="4E1A40"/>
      </a:dk2>
      <a:lt2>
        <a:srgbClr val="FFDA00"/>
      </a:lt2>
      <a:accent1>
        <a:srgbClr val="8C236E"/>
      </a:accent1>
      <a:accent2>
        <a:srgbClr val="00BBCB"/>
      </a:accent2>
      <a:accent3>
        <a:srgbClr val="ED1944"/>
      </a:accent3>
      <a:accent4>
        <a:srgbClr val="F17920"/>
      </a:accent4>
      <a:accent5>
        <a:srgbClr val="4E1A40"/>
      </a:accent5>
      <a:accent6>
        <a:srgbClr val="FFDA00"/>
      </a:accent6>
      <a:hlink>
        <a:srgbClr val="ED1944"/>
      </a:hlink>
      <a:folHlink>
        <a:srgbClr val="00BBCB"/>
      </a:folHlink>
    </a:clrScheme>
    <a:fontScheme name="FocusIreland_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FocusIreland_MasterPPTTheme[1]</Template>
  <TotalTime>344</TotalTime>
  <Words>764</Words>
  <Application>Microsoft Office PowerPoint</Application>
  <PresentationFormat>On-screen Show (4:3)</PresentationFormat>
  <Paragraphs>152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FocusIreland_MasterPPTTheme</vt:lpstr>
      <vt:lpstr>Housing First for Youth in practice</vt:lpstr>
      <vt:lpstr>Focus Ireland </vt:lpstr>
      <vt:lpstr>The beginning ………</vt:lpstr>
      <vt:lpstr>Waterford : 53,504 people live in the city, with a wider metropolitan population of 82,963. </vt:lpstr>
      <vt:lpstr>Setting Up the Service – Why &amp; How ?</vt:lpstr>
      <vt:lpstr>  </vt:lpstr>
      <vt:lpstr>Types of Housing  </vt:lpstr>
      <vt:lpstr>Challenges and Remedial actions</vt:lpstr>
      <vt:lpstr>PowerPoint Presentation</vt:lpstr>
      <vt:lpstr>PowerPoint Presentation</vt:lpstr>
      <vt:lpstr>Case Study  :  Customer Profile</vt:lpstr>
      <vt:lpstr>Experience of homelessness</vt:lpstr>
      <vt:lpstr>Steps taken by Housing First for Youth</vt:lpstr>
      <vt:lpstr>Challenges</vt:lpstr>
      <vt:lpstr>Our Response</vt:lpstr>
      <vt:lpstr>Lessons learned</vt:lpstr>
      <vt:lpstr>Outcomes of Service to date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O'Brien</dc:creator>
  <cp:lastModifiedBy>Robbie Stakelum</cp:lastModifiedBy>
  <cp:revision>22</cp:revision>
  <dcterms:created xsi:type="dcterms:W3CDTF">2020-01-09T11:16:17Z</dcterms:created>
  <dcterms:modified xsi:type="dcterms:W3CDTF">2020-01-14T16:35:39Z</dcterms:modified>
</cp:coreProperties>
</file>