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17"/>
  </p:notesMasterIdLst>
  <p:sldIdLst>
    <p:sldId id="381" r:id="rId2"/>
    <p:sldId id="256" r:id="rId3"/>
    <p:sldId id="340" r:id="rId4"/>
    <p:sldId id="289" r:id="rId5"/>
    <p:sldId id="300" r:id="rId6"/>
    <p:sldId id="385" r:id="rId7"/>
    <p:sldId id="384" r:id="rId8"/>
    <p:sldId id="262" r:id="rId9"/>
    <p:sldId id="298" r:id="rId10"/>
    <p:sldId id="382" r:id="rId11"/>
    <p:sldId id="296" r:id="rId12"/>
    <p:sldId id="297" r:id="rId13"/>
    <p:sldId id="293" r:id="rId14"/>
    <p:sldId id="299"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AD9546-A1F3-7D74-C9FB-655910DA0C5F}" name="Information" initials="I" userId="S::information@feantsa.org::6f899a9c-3102-4247-8307-fa28cd2ab3d7" providerId="AD"/>
  <p188:author id="{E37CCCEA-1F4D-6144-5F8F-CB6812E33DBC}" name="Simona Barbu" initials="SB" userId="S::simona.barbu@feantsa.org::9fe21551-ad7a-4f5e-98d3-b6c0f0b67d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imona Barbu" initials="SB" lastIdx="1" clrIdx="0">
    <p:extLst>
      <p:ext uri="{19B8F6BF-5375-455C-9EA6-DF929625EA0E}">
        <p15:presenceInfo xmlns:p15="http://schemas.microsoft.com/office/powerpoint/2012/main" userId="Simona Barb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74452" autoAdjust="0"/>
  </p:normalViewPr>
  <p:slideViewPr>
    <p:cSldViewPr snapToGrid="0">
      <p:cViewPr varScale="1">
        <p:scale>
          <a:sx n="50" d="100"/>
          <a:sy n="50" d="100"/>
        </p:scale>
        <p:origin x="1260" y="24"/>
      </p:cViewPr>
      <p:guideLst/>
    </p:cSldViewPr>
  </p:slideViewPr>
  <p:outlineViewPr>
    <p:cViewPr>
      <p:scale>
        <a:sx n="33" d="100"/>
        <a:sy n="33" d="100"/>
      </p:scale>
      <p:origin x="0" y="-2717"/>
    </p:cViewPr>
  </p:outlineViewPr>
  <p:notesTextViewPr>
    <p:cViewPr>
      <p:scale>
        <a:sx n="1" d="1"/>
        <a:sy n="1" d="1"/>
      </p:scale>
      <p:origin x="0" y="0"/>
    </p:cViewPr>
  </p:notesTextViewPr>
  <p:notesViewPr>
    <p:cSldViewPr snapToGrid="0">
      <p:cViewPr>
        <p:scale>
          <a:sx n="90" d="100"/>
          <a:sy n="90" d="100"/>
        </p:scale>
        <p:origin x="2334" y="-6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2" Type="http://schemas.openxmlformats.org/officeDocument/2006/relationships/hyperlink" Target="https://www.feantsa.org/download/fea-006-18-uf-guide_en_ok8989677850574822932.pdf" TargetMode="External"/><Relationship Id="rId1" Type="http://schemas.openxmlformats.org/officeDocument/2006/relationships/hyperlink" Target="https://www.feantsa.org/en/toolkit/2021/06/03/eu-free-movement-guide?bcParent=27" TargetMode="External"/></Relationships>
</file>

<file path=ppt/diagrams/_rels/data4.xml.rels><?xml version="1.0" encoding="UTF-8" standalone="yes"?>
<Relationships xmlns="http://schemas.openxmlformats.org/package/2006/relationships"><Relationship Id="rId3" Type="http://schemas.openxmlformats.org/officeDocument/2006/relationships/hyperlink" Target="https://www.feantsa.org/en/report/2019/05/22/the-working-poor-and-eu-free-movement-the-notion-of-worker-in-the-context-of-low-wage-and-low-hour-employment" TargetMode="External"/><Relationship Id="rId2" Type="http://schemas.openxmlformats.org/officeDocument/2006/relationships/hyperlink" Target="https://www.feantsa.org/en/press-release/2022/07/18/eu-rights-clinic-and-feantsa-welcome-move-by-european-commission-to-start-infringement-proceedings-against-belgium-over-eu-jobseekers?bcParent=27" TargetMode="External"/><Relationship Id="rId1" Type="http://schemas.openxmlformats.org/officeDocument/2006/relationships/hyperlink" Target="https://www.feantsa.org/en/report/2018/09/10/eu-free-movement-fitness-check-reports?bcParent=27"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www.feantsa.org/download/fea-006-18-uf-guide_en_ok8989677850574822932.pdf" TargetMode="External"/><Relationship Id="rId1" Type="http://schemas.openxmlformats.org/officeDocument/2006/relationships/hyperlink" Target="https://www.feantsa.org/en/toolkit/2021/06/03/eu-free-movement-guide?bcParent=27" TargetMode="External"/></Relationships>
</file>

<file path=ppt/diagrams/_rels/drawing4.xml.rels><?xml version="1.0" encoding="UTF-8" standalone="yes"?>
<Relationships xmlns="http://schemas.openxmlformats.org/package/2006/relationships"><Relationship Id="rId3" Type="http://schemas.openxmlformats.org/officeDocument/2006/relationships/hyperlink" Target="https://www.feantsa.org/en/press-release/2022/07/18/eu-rights-clinic-and-feantsa-welcome-move-by-european-commission-to-start-infringement-proceedings-against-belgium-over-eu-jobseekers?bcParent=27" TargetMode="External"/><Relationship Id="rId2" Type="http://schemas.openxmlformats.org/officeDocument/2006/relationships/hyperlink" Target="https://www.feantsa.org/en/report/2019/05/22/the-working-poor-and-eu-free-movement-the-notion-of-worker-in-the-context-of-low-wage-and-low-hour-employment" TargetMode="External"/><Relationship Id="rId1" Type="http://schemas.openxmlformats.org/officeDocument/2006/relationships/hyperlink" Target="https://www.feantsa.org/en/report/2018/09/10/eu-free-movement-fitness-check-reports?bcParent=27"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74F2B-894D-4E66-A822-5625916BD2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256190B-4348-4927-AB62-E793B61101B8}">
      <dgm:prSet/>
      <dgm:spPr/>
      <dgm:t>
        <a:bodyPr/>
        <a:lstStyle/>
        <a:p>
          <a:r>
            <a:rPr lang="es-ES"/>
            <a:t>Mediation with authorities and civil servants </a:t>
          </a:r>
          <a:endParaRPr lang="en-US"/>
        </a:p>
      </dgm:t>
    </dgm:pt>
    <dgm:pt modelId="{1F9C7662-DD54-49ED-B04A-4DE697EF30B6}" type="parTrans" cxnId="{31D77997-FECF-4D24-8363-2923094873A8}">
      <dgm:prSet/>
      <dgm:spPr/>
      <dgm:t>
        <a:bodyPr/>
        <a:lstStyle/>
        <a:p>
          <a:endParaRPr lang="en-US"/>
        </a:p>
      </dgm:t>
    </dgm:pt>
    <dgm:pt modelId="{CC37FDF0-BA87-4128-800D-17DCBFFA3989}" type="sibTrans" cxnId="{31D77997-FECF-4D24-8363-2923094873A8}">
      <dgm:prSet/>
      <dgm:spPr/>
      <dgm:t>
        <a:bodyPr/>
        <a:lstStyle/>
        <a:p>
          <a:endParaRPr lang="en-US"/>
        </a:p>
      </dgm:t>
    </dgm:pt>
    <dgm:pt modelId="{0076622B-AA81-4EAD-BCF5-DF55FD35187D}">
      <dgm:prSet/>
      <dgm:spPr/>
      <dgm:t>
        <a:bodyPr/>
        <a:lstStyle/>
        <a:p>
          <a:r>
            <a:rPr lang="es-ES" dirty="0"/>
            <a:t>Legal </a:t>
          </a:r>
          <a:r>
            <a:rPr lang="es-ES" dirty="0" err="1"/>
            <a:t>counselling</a:t>
          </a:r>
          <a:r>
            <a:rPr lang="es-ES" dirty="0"/>
            <a:t>, </a:t>
          </a:r>
          <a:r>
            <a:rPr lang="es-ES" dirty="0" err="1"/>
            <a:t>migration</a:t>
          </a:r>
          <a:r>
            <a:rPr lang="es-ES" dirty="0"/>
            <a:t> </a:t>
          </a:r>
          <a:r>
            <a:rPr lang="es-ES" dirty="0" err="1"/>
            <a:t>advice</a:t>
          </a:r>
          <a:endParaRPr lang="en-US" dirty="0"/>
        </a:p>
      </dgm:t>
    </dgm:pt>
    <dgm:pt modelId="{BA470B70-923D-44AB-9B1F-2400CC43D576}" type="parTrans" cxnId="{F0A4CA4F-17D7-4D05-B1ED-EFC41CE119AD}">
      <dgm:prSet/>
      <dgm:spPr/>
      <dgm:t>
        <a:bodyPr/>
        <a:lstStyle/>
        <a:p>
          <a:endParaRPr lang="en-US"/>
        </a:p>
      </dgm:t>
    </dgm:pt>
    <dgm:pt modelId="{0996818A-A6A3-4420-B5BB-643D0FA08544}" type="sibTrans" cxnId="{F0A4CA4F-17D7-4D05-B1ED-EFC41CE119AD}">
      <dgm:prSet/>
      <dgm:spPr/>
      <dgm:t>
        <a:bodyPr/>
        <a:lstStyle/>
        <a:p>
          <a:endParaRPr lang="en-US"/>
        </a:p>
      </dgm:t>
    </dgm:pt>
    <dgm:pt modelId="{6D8DB966-A6BD-4100-A693-A494FA11DCAF}">
      <dgm:prSet/>
      <dgm:spPr/>
      <dgm:t>
        <a:bodyPr/>
        <a:lstStyle/>
        <a:p>
          <a:r>
            <a:rPr lang="es-ES" dirty="0"/>
            <a:t>Access </a:t>
          </a:r>
          <a:r>
            <a:rPr lang="es-ES" dirty="0" err="1"/>
            <a:t>to</a:t>
          </a:r>
          <a:r>
            <a:rPr lang="es-ES" dirty="0"/>
            <a:t> </a:t>
          </a:r>
          <a:r>
            <a:rPr lang="es-ES" dirty="0" err="1"/>
            <a:t>rights</a:t>
          </a:r>
          <a:r>
            <a:rPr lang="es-ES" dirty="0"/>
            <a:t>: </a:t>
          </a:r>
          <a:r>
            <a:rPr lang="es-ES" dirty="0" err="1"/>
            <a:t>healthcare</a:t>
          </a:r>
          <a:r>
            <a:rPr lang="es-ES" dirty="0"/>
            <a:t>, </a:t>
          </a:r>
          <a:r>
            <a:rPr lang="es-ES" dirty="0" err="1"/>
            <a:t>welfare</a:t>
          </a:r>
          <a:r>
            <a:rPr lang="es-ES" dirty="0"/>
            <a:t> </a:t>
          </a:r>
          <a:r>
            <a:rPr lang="es-ES" dirty="0" err="1"/>
            <a:t>benefits</a:t>
          </a:r>
          <a:r>
            <a:rPr lang="es-ES" dirty="0"/>
            <a:t>, etc.</a:t>
          </a:r>
          <a:endParaRPr lang="en-US" dirty="0"/>
        </a:p>
      </dgm:t>
    </dgm:pt>
    <dgm:pt modelId="{1B511B4C-2AF1-42E9-9935-DA7FCA95842F}" type="parTrans" cxnId="{AFD65912-BA18-486E-81B1-0ED12D6F4A14}">
      <dgm:prSet/>
      <dgm:spPr/>
      <dgm:t>
        <a:bodyPr/>
        <a:lstStyle/>
        <a:p>
          <a:endParaRPr lang="en-US"/>
        </a:p>
      </dgm:t>
    </dgm:pt>
    <dgm:pt modelId="{9F40D4EC-CC45-4BAD-BE55-32F06FDF96ED}" type="sibTrans" cxnId="{AFD65912-BA18-486E-81B1-0ED12D6F4A14}">
      <dgm:prSet/>
      <dgm:spPr/>
      <dgm:t>
        <a:bodyPr/>
        <a:lstStyle/>
        <a:p>
          <a:endParaRPr lang="en-US"/>
        </a:p>
      </dgm:t>
    </dgm:pt>
    <dgm:pt modelId="{D45C2615-1B74-4155-A72D-41AC58DF5EB8}" type="pres">
      <dgm:prSet presAssocID="{8A674F2B-894D-4E66-A822-5625916BD25C}" presName="diagram" presStyleCnt="0">
        <dgm:presLayoutVars>
          <dgm:dir/>
          <dgm:resizeHandles val="exact"/>
        </dgm:presLayoutVars>
      </dgm:prSet>
      <dgm:spPr/>
    </dgm:pt>
    <dgm:pt modelId="{70BEAAC3-E206-4DFB-A795-00B3173086EB}" type="pres">
      <dgm:prSet presAssocID="{D256190B-4348-4927-AB62-E793B61101B8}" presName="node" presStyleLbl="node1" presStyleIdx="0" presStyleCnt="3" custScaleX="59928" custScaleY="85359" custLinFactNeighborX="8391" custLinFactNeighborY="1173">
        <dgm:presLayoutVars>
          <dgm:bulletEnabled val="1"/>
        </dgm:presLayoutVars>
      </dgm:prSet>
      <dgm:spPr/>
    </dgm:pt>
    <dgm:pt modelId="{82CF347B-16FF-4665-8A2D-E52942356790}" type="pres">
      <dgm:prSet presAssocID="{CC37FDF0-BA87-4128-800D-17DCBFFA3989}" presName="sibTrans" presStyleCnt="0"/>
      <dgm:spPr/>
    </dgm:pt>
    <dgm:pt modelId="{9577A7D8-C9E4-4E45-84A2-78CD87283151}" type="pres">
      <dgm:prSet presAssocID="{0076622B-AA81-4EAD-BCF5-DF55FD35187D}" presName="node" presStyleLbl="node1" presStyleIdx="1" presStyleCnt="3" custScaleX="65833" custScaleY="84316" custLinFactNeighborX="22729" custLinFactNeighborY="35266">
        <dgm:presLayoutVars>
          <dgm:bulletEnabled val="1"/>
        </dgm:presLayoutVars>
      </dgm:prSet>
      <dgm:spPr/>
    </dgm:pt>
    <dgm:pt modelId="{D5D4FEC2-D2A7-429B-94B6-44C7604B086F}" type="pres">
      <dgm:prSet presAssocID="{0996818A-A6A3-4420-B5BB-643D0FA08544}" presName="sibTrans" presStyleCnt="0"/>
      <dgm:spPr/>
    </dgm:pt>
    <dgm:pt modelId="{849B877D-C637-4474-8C3D-13B1963CB432}" type="pres">
      <dgm:prSet presAssocID="{6D8DB966-A6BD-4100-A693-A494FA11DCAF}" presName="node" presStyleLbl="node1" presStyleIdx="2" presStyleCnt="3" custScaleX="68393" custScaleY="74412" custLinFactNeighborX="-28213" custLinFactNeighborY="-2562">
        <dgm:presLayoutVars>
          <dgm:bulletEnabled val="1"/>
        </dgm:presLayoutVars>
      </dgm:prSet>
      <dgm:spPr/>
    </dgm:pt>
  </dgm:ptLst>
  <dgm:cxnLst>
    <dgm:cxn modelId="{5354D50C-1455-447A-A4D0-AFE56576B931}" type="presOf" srcId="{8A674F2B-894D-4E66-A822-5625916BD25C}" destId="{D45C2615-1B74-4155-A72D-41AC58DF5EB8}" srcOrd="0" destOrd="0" presId="urn:microsoft.com/office/officeart/2005/8/layout/default"/>
    <dgm:cxn modelId="{AFD65912-BA18-486E-81B1-0ED12D6F4A14}" srcId="{8A674F2B-894D-4E66-A822-5625916BD25C}" destId="{6D8DB966-A6BD-4100-A693-A494FA11DCAF}" srcOrd="2" destOrd="0" parTransId="{1B511B4C-2AF1-42E9-9935-DA7FCA95842F}" sibTransId="{9F40D4EC-CC45-4BAD-BE55-32F06FDF96ED}"/>
    <dgm:cxn modelId="{77636926-554E-4B70-A8F9-0D4F768CB030}" type="presOf" srcId="{0076622B-AA81-4EAD-BCF5-DF55FD35187D}" destId="{9577A7D8-C9E4-4E45-84A2-78CD87283151}" srcOrd="0" destOrd="0" presId="urn:microsoft.com/office/officeart/2005/8/layout/default"/>
    <dgm:cxn modelId="{F0A4CA4F-17D7-4D05-B1ED-EFC41CE119AD}" srcId="{8A674F2B-894D-4E66-A822-5625916BD25C}" destId="{0076622B-AA81-4EAD-BCF5-DF55FD35187D}" srcOrd="1" destOrd="0" parTransId="{BA470B70-923D-44AB-9B1F-2400CC43D576}" sibTransId="{0996818A-A6A3-4420-B5BB-643D0FA08544}"/>
    <dgm:cxn modelId="{26C14F8B-AB4A-4167-9309-003088897228}" type="presOf" srcId="{6D8DB966-A6BD-4100-A693-A494FA11DCAF}" destId="{849B877D-C637-4474-8C3D-13B1963CB432}" srcOrd="0" destOrd="0" presId="urn:microsoft.com/office/officeart/2005/8/layout/default"/>
    <dgm:cxn modelId="{31D77997-FECF-4D24-8363-2923094873A8}" srcId="{8A674F2B-894D-4E66-A822-5625916BD25C}" destId="{D256190B-4348-4927-AB62-E793B61101B8}" srcOrd="0" destOrd="0" parTransId="{1F9C7662-DD54-49ED-B04A-4DE697EF30B6}" sibTransId="{CC37FDF0-BA87-4128-800D-17DCBFFA3989}"/>
    <dgm:cxn modelId="{13F6DCB7-ADD7-4B58-8BF1-E2AA1B03D0F9}" type="presOf" srcId="{D256190B-4348-4927-AB62-E793B61101B8}" destId="{70BEAAC3-E206-4DFB-A795-00B3173086EB}" srcOrd="0" destOrd="0" presId="urn:microsoft.com/office/officeart/2005/8/layout/default"/>
    <dgm:cxn modelId="{C388D58C-37B0-467F-AA34-D6428CB05DD3}" type="presParOf" srcId="{D45C2615-1B74-4155-A72D-41AC58DF5EB8}" destId="{70BEAAC3-E206-4DFB-A795-00B3173086EB}" srcOrd="0" destOrd="0" presId="urn:microsoft.com/office/officeart/2005/8/layout/default"/>
    <dgm:cxn modelId="{36A311C6-7C93-46F4-8522-FB5BA60BBA66}" type="presParOf" srcId="{D45C2615-1B74-4155-A72D-41AC58DF5EB8}" destId="{82CF347B-16FF-4665-8A2D-E52942356790}" srcOrd="1" destOrd="0" presId="urn:microsoft.com/office/officeart/2005/8/layout/default"/>
    <dgm:cxn modelId="{F8DAF9E6-D295-49EA-8FB2-1F1389EEA6DC}" type="presParOf" srcId="{D45C2615-1B74-4155-A72D-41AC58DF5EB8}" destId="{9577A7D8-C9E4-4E45-84A2-78CD87283151}" srcOrd="2" destOrd="0" presId="urn:microsoft.com/office/officeart/2005/8/layout/default"/>
    <dgm:cxn modelId="{2E2E1A26-5005-42CD-B6A9-3D64EF49D694}" type="presParOf" srcId="{D45C2615-1B74-4155-A72D-41AC58DF5EB8}" destId="{D5D4FEC2-D2A7-429B-94B6-44C7604B086F}" srcOrd="3" destOrd="0" presId="urn:microsoft.com/office/officeart/2005/8/layout/default"/>
    <dgm:cxn modelId="{BB2755F6-20DA-4DF1-9D9F-0DCED8E19C14}" type="presParOf" srcId="{D45C2615-1B74-4155-A72D-41AC58DF5EB8}" destId="{849B877D-C637-4474-8C3D-13B1963CB43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674F2B-894D-4E66-A822-5625916BD25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17AC673-DF84-4C05-A4A8-F1BA4DD94AF1}">
      <dgm:prSet/>
      <dgm:spPr/>
      <dgm:t>
        <a:bodyPr/>
        <a:lstStyle/>
        <a:p>
          <a:r>
            <a:rPr lang="es-ES" dirty="0"/>
            <a:t>Support </a:t>
          </a:r>
          <a:r>
            <a:rPr lang="es-ES" dirty="0" err="1"/>
            <a:t>with</a:t>
          </a:r>
          <a:r>
            <a:rPr lang="es-ES" dirty="0"/>
            <a:t> </a:t>
          </a:r>
          <a:r>
            <a:rPr lang="es-ES" dirty="0" err="1"/>
            <a:t>basic</a:t>
          </a:r>
          <a:r>
            <a:rPr lang="es-ES" dirty="0"/>
            <a:t> </a:t>
          </a:r>
          <a:r>
            <a:rPr lang="es-ES" dirty="0" err="1"/>
            <a:t>needs</a:t>
          </a:r>
          <a:r>
            <a:rPr lang="es-ES" dirty="0"/>
            <a:t>: </a:t>
          </a:r>
          <a:r>
            <a:rPr lang="es-ES" dirty="0" err="1"/>
            <a:t>food</a:t>
          </a:r>
          <a:r>
            <a:rPr lang="es-ES" dirty="0"/>
            <a:t>, </a:t>
          </a:r>
          <a:r>
            <a:rPr lang="es-ES" dirty="0" err="1"/>
            <a:t>bed</a:t>
          </a:r>
          <a:r>
            <a:rPr lang="es-ES" dirty="0"/>
            <a:t>, </a:t>
          </a:r>
          <a:r>
            <a:rPr lang="es-ES" dirty="0" err="1"/>
            <a:t>hygiene</a:t>
          </a:r>
          <a:r>
            <a:rPr lang="es-ES" dirty="0"/>
            <a:t> </a:t>
          </a:r>
          <a:endParaRPr lang="en-US" dirty="0"/>
        </a:p>
      </dgm:t>
    </dgm:pt>
    <dgm:pt modelId="{3165D3FC-4DF3-4EB1-9E92-CAF0A1F271D1}" type="parTrans" cxnId="{7B1DE22F-5948-4038-972B-55F1E68FDC7D}">
      <dgm:prSet/>
      <dgm:spPr/>
      <dgm:t>
        <a:bodyPr/>
        <a:lstStyle/>
        <a:p>
          <a:endParaRPr lang="en-US"/>
        </a:p>
      </dgm:t>
    </dgm:pt>
    <dgm:pt modelId="{35AC12DC-53D8-44E1-BEED-CD5A163DFB8A}" type="sibTrans" cxnId="{7B1DE22F-5948-4038-972B-55F1E68FDC7D}">
      <dgm:prSet/>
      <dgm:spPr/>
      <dgm:t>
        <a:bodyPr/>
        <a:lstStyle/>
        <a:p>
          <a:endParaRPr lang="en-US"/>
        </a:p>
      </dgm:t>
    </dgm:pt>
    <dgm:pt modelId="{2A035B9F-EEAD-4181-BE8E-9C048B8396EB}">
      <dgm:prSet/>
      <dgm:spPr/>
      <dgm:t>
        <a:bodyPr/>
        <a:lstStyle/>
        <a:p>
          <a:r>
            <a:rPr lang="es-ES" dirty="0" err="1"/>
            <a:t>Accompanying</a:t>
          </a:r>
          <a:r>
            <a:rPr lang="es-ES" dirty="0"/>
            <a:t> </a:t>
          </a:r>
          <a:r>
            <a:rPr lang="es-ES" dirty="0" err="1"/>
            <a:t>people</a:t>
          </a:r>
          <a:r>
            <a:rPr lang="es-ES" dirty="0"/>
            <a:t> </a:t>
          </a:r>
          <a:r>
            <a:rPr lang="es-ES" dirty="0" err="1"/>
            <a:t>to</a:t>
          </a:r>
          <a:r>
            <a:rPr lang="es-ES" dirty="0"/>
            <a:t> </a:t>
          </a:r>
          <a:r>
            <a:rPr lang="es-ES" dirty="0" err="1"/>
            <a:t>obtain</a:t>
          </a:r>
          <a:r>
            <a:rPr lang="es-ES" dirty="0"/>
            <a:t> </a:t>
          </a:r>
          <a:r>
            <a:rPr lang="es-ES" dirty="0" err="1"/>
            <a:t>stable</a:t>
          </a:r>
          <a:r>
            <a:rPr lang="es-ES" dirty="0"/>
            <a:t> </a:t>
          </a:r>
          <a:r>
            <a:rPr lang="es-ES" dirty="0" err="1"/>
            <a:t>housing</a:t>
          </a:r>
          <a:endParaRPr lang="en-US" dirty="0"/>
        </a:p>
      </dgm:t>
    </dgm:pt>
    <dgm:pt modelId="{FFA560FF-616B-4C39-9598-53339C37922D}" type="parTrans" cxnId="{5F8ADB7B-9184-4158-9518-8DCDCD1E5879}">
      <dgm:prSet/>
      <dgm:spPr/>
      <dgm:t>
        <a:bodyPr/>
        <a:lstStyle/>
        <a:p>
          <a:endParaRPr lang="en-US"/>
        </a:p>
      </dgm:t>
    </dgm:pt>
    <dgm:pt modelId="{13C2AE69-21F7-45B9-B50E-710C77C65EF6}" type="sibTrans" cxnId="{5F8ADB7B-9184-4158-9518-8DCDCD1E5879}">
      <dgm:prSet/>
      <dgm:spPr/>
      <dgm:t>
        <a:bodyPr/>
        <a:lstStyle/>
        <a:p>
          <a:endParaRPr lang="en-US"/>
        </a:p>
      </dgm:t>
    </dgm:pt>
    <dgm:pt modelId="{CE3A65AE-9434-4711-94C4-67E30B06943C}">
      <dgm:prSet/>
      <dgm:spPr/>
      <dgm:t>
        <a:bodyPr/>
        <a:lstStyle/>
        <a:p>
          <a:r>
            <a:rPr lang="es-ES" dirty="0"/>
            <a:t>Job </a:t>
          </a:r>
          <a:r>
            <a:rPr lang="es-ES" dirty="0" err="1"/>
            <a:t>seeking</a:t>
          </a:r>
          <a:r>
            <a:rPr lang="es-ES" dirty="0"/>
            <a:t> and personal </a:t>
          </a:r>
          <a:r>
            <a:rPr lang="es-ES" dirty="0" err="1"/>
            <a:t>skills</a:t>
          </a:r>
          <a:endParaRPr lang="en-US" dirty="0"/>
        </a:p>
      </dgm:t>
    </dgm:pt>
    <dgm:pt modelId="{9C52FB5B-0602-47D2-B490-2481DEDB8FC4}" type="parTrans" cxnId="{D62F72A5-4075-4198-AE8D-995CF3E53471}">
      <dgm:prSet/>
      <dgm:spPr/>
      <dgm:t>
        <a:bodyPr/>
        <a:lstStyle/>
        <a:p>
          <a:endParaRPr lang="en-US"/>
        </a:p>
      </dgm:t>
    </dgm:pt>
    <dgm:pt modelId="{493A38FE-5284-4BC8-87EC-BA8FAE4670FC}" type="sibTrans" cxnId="{D62F72A5-4075-4198-AE8D-995CF3E53471}">
      <dgm:prSet/>
      <dgm:spPr/>
      <dgm:t>
        <a:bodyPr/>
        <a:lstStyle/>
        <a:p>
          <a:endParaRPr lang="en-US"/>
        </a:p>
      </dgm:t>
    </dgm:pt>
    <dgm:pt modelId="{D45C2615-1B74-4155-A72D-41AC58DF5EB8}" type="pres">
      <dgm:prSet presAssocID="{8A674F2B-894D-4E66-A822-5625916BD25C}" presName="diagram" presStyleCnt="0">
        <dgm:presLayoutVars>
          <dgm:dir/>
          <dgm:resizeHandles val="exact"/>
        </dgm:presLayoutVars>
      </dgm:prSet>
      <dgm:spPr/>
    </dgm:pt>
    <dgm:pt modelId="{07D99109-9588-4153-A874-8CAEA405F629}" type="pres">
      <dgm:prSet presAssocID="{E17AC673-DF84-4C05-A4A8-F1BA4DD94AF1}" presName="node" presStyleLbl="node1" presStyleIdx="0" presStyleCnt="3" custLinFactNeighborX="371" custLinFactNeighborY="-27298">
        <dgm:presLayoutVars>
          <dgm:bulletEnabled val="1"/>
        </dgm:presLayoutVars>
      </dgm:prSet>
      <dgm:spPr/>
    </dgm:pt>
    <dgm:pt modelId="{A1682D1C-464B-43BD-859B-44BF56A1CAC7}" type="pres">
      <dgm:prSet presAssocID="{35AC12DC-53D8-44E1-BEED-CD5A163DFB8A}" presName="sibTrans" presStyleCnt="0"/>
      <dgm:spPr/>
    </dgm:pt>
    <dgm:pt modelId="{6B04B538-9AF6-4C9F-A5BC-B9221CF3DCC2}" type="pres">
      <dgm:prSet presAssocID="{2A035B9F-EEAD-4181-BE8E-9C048B8396EB}" presName="node" presStyleLbl="node1" presStyleIdx="1" presStyleCnt="3" custLinFactNeighborX="26" custLinFactNeighborY="30894">
        <dgm:presLayoutVars>
          <dgm:bulletEnabled val="1"/>
        </dgm:presLayoutVars>
      </dgm:prSet>
      <dgm:spPr/>
    </dgm:pt>
    <dgm:pt modelId="{30564155-8570-43D0-929A-4177789BC18B}" type="pres">
      <dgm:prSet presAssocID="{13C2AE69-21F7-45B9-B50E-710C77C65EF6}" presName="sibTrans" presStyleCnt="0"/>
      <dgm:spPr/>
    </dgm:pt>
    <dgm:pt modelId="{8F4E65B8-1123-4422-8F4D-E7EF978B219E}" type="pres">
      <dgm:prSet presAssocID="{CE3A65AE-9434-4711-94C4-67E30B06943C}" presName="node" presStyleLbl="node1" presStyleIdx="2" presStyleCnt="3" custLinFactNeighborX="-34705" custLinFactNeighborY="33169">
        <dgm:presLayoutVars>
          <dgm:bulletEnabled val="1"/>
        </dgm:presLayoutVars>
      </dgm:prSet>
      <dgm:spPr/>
    </dgm:pt>
  </dgm:ptLst>
  <dgm:cxnLst>
    <dgm:cxn modelId="{FC03540B-294E-4C00-B078-0110ABAF0CCE}" type="presOf" srcId="{CE3A65AE-9434-4711-94C4-67E30B06943C}" destId="{8F4E65B8-1123-4422-8F4D-E7EF978B219E}" srcOrd="0" destOrd="0" presId="urn:microsoft.com/office/officeart/2005/8/layout/default"/>
    <dgm:cxn modelId="{5354D50C-1455-447A-A4D0-AFE56576B931}" type="presOf" srcId="{8A674F2B-894D-4E66-A822-5625916BD25C}" destId="{D45C2615-1B74-4155-A72D-41AC58DF5EB8}" srcOrd="0" destOrd="0" presId="urn:microsoft.com/office/officeart/2005/8/layout/default"/>
    <dgm:cxn modelId="{7B1DE22F-5948-4038-972B-55F1E68FDC7D}" srcId="{8A674F2B-894D-4E66-A822-5625916BD25C}" destId="{E17AC673-DF84-4C05-A4A8-F1BA4DD94AF1}" srcOrd="0" destOrd="0" parTransId="{3165D3FC-4DF3-4EB1-9E92-CAF0A1F271D1}" sibTransId="{35AC12DC-53D8-44E1-BEED-CD5A163DFB8A}"/>
    <dgm:cxn modelId="{5F8ADB7B-9184-4158-9518-8DCDCD1E5879}" srcId="{8A674F2B-894D-4E66-A822-5625916BD25C}" destId="{2A035B9F-EEAD-4181-BE8E-9C048B8396EB}" srcOrd="1" destOrd="0" parTransId="{FFA560FF-616B-4C39-9598-53339C37922D}" sibTransId="{13C2AE69-21F7-45B9-B50E-710C77C65EF6}"/>
    <dgm:cxn modelId="{D62F72A5-4075-4198-AE8D-995CF3E53471}" srcId="{8A674F2B-894D-4E66-A822-5625916BD25C}" destId="{CE3A65AE-9434-4711-94C4-67E30B06943C}" srcOrd="2" destOrd="0" parTransId="{9C52FB5B-0602-47D2-B490-2481DEDB8FC4}" sibTransId="{493A38FE-5284-4BC8-87EC-BA8FAE4670FC}"/>
    <dgm:cxn modelId="{4D0785CE-F77E-4791-ACFB-30D4083EFE4E}" type="presOf" srcId="{E17AC673-DF84-4C05-A4A8-F1BA4DD94AF1}" destId="{07D99109-9588-4153-A874-8CAEA405F629}" srcOrd="0" destOrd="0" presId="urn:microsoft.com/office/officeart/2005/8/layout/default"/>
    <dgm:cxn modelId="{5B1EC3EE-C3C7-4AA2-987F-EB7E8752C135}" type="presOf" srcId="{2A035B9F-EEAD-4181-BE8E-9C048B8396EB}" destId="{6B04B538-9AF6-4C9F-A5BC-B9221CF3DCC2}" srcOrd="0" destOrd="0" presId="urn:microsoft.com/office/officeart/2005/8/layout/default"/>
    <dgm:cxn modelId="{2BBE2E9F-7E1F-475A-9785-A344560F37F0}" type="presParOf" srcId="{D45C2615-1B74-4155-A72D-41AC58DF5EB8}" destId="{07D99109-9588-4153-A874-8CAEA405F629}" srcOrd="0" destOrd="0" presId="urn:microsoft.com/office/officeart/2005/8/layout/default"/>
    <dgm:cxn modelId="{2F2ACD43-F90B-4F0F-BD23-D34535AC5BD8}" type="presParOf" srcId="{D45C2615-1B74-4155-A72D-41AC58DF5EB8}" destId="{A1682D1C-464B-43BD-859B-44BF56A1CAC7}" srcOrd="1" destOrd="0" presId="urn:microsoft.com/office/officeart/2005/8/layout/default"/>
    <dgm:cxn modelId="{827FB90E-0CC4-4B18-B3C9-3EA923BA2C9B}" type="presParOf" srcId="{D45C2615-1B74-4155-A72D-41AC58DF5EB8}" destId="{6B04B538-9AF6-4C9F-A5BC-B9221CF3DCC2}" srcOrd="2" destOrd="0" presId="urn:microsoft.com/office/officeart/2005/8/layout/default"/>
    <dgm:cxn modelId="{F5E25F22-FDB8-49F9-8F14-9473AD1AF6B3}" type="presParOf" srcId="{D45C2615-1B74-4155-A72D-41AC58DF5EB8}" destId="{30564155-8570-43D0-929A-4177789BC18B}" srcOrd="3" destOrd="0" presId="urn:microsoft.com/office/officeart/2005/8/layout/default"/>
    <dgm:cxn modelId="{0070FBE6-7772-43EF-9B9C-721E62DB7D34}" type="presParOf" srcId="{D45C2615-1B74-4155-A72D-41AC58DF5EB8}" destId="{8F4E65B8-1123-4422-8F4D-E7EF978B219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132A68-B435-4FEC-889E-4935C5612B6F}"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2FCA021-3466-4AE9-88E4-891FAF9886FA}">
      <dgm:prSet custT="1"/>
      <dgm:spPr/>
      <dgm:t>
        <a:bodyPr/>
        <a:lstStyle/>
        <a:p>
          <a:r>
            <a:rPr lang="en-US" sz="2400" dirty="0"/>
            <a:t>Collaborating with professionals in the homelessness sector.</a:t>
          </a:r>
        </a:p>
      </dgm:t>
    </dgm:pt>
    <dgm:pt modelId="{E27D2FE8-CDDA-4CC8-A3B2-FF2E3AB177B1}" type="parTrans" cxnId="{5F0F2215-55A9-4229-AD2C-C831E6933B51}">
      <dgm:prSet/>
      <dgm:spPr/>
      <dgm:t>
        <a:bodyPr/>
        <a:lstStyle/>
        <a:p>
          <a:endParaRPr lang="en-US"/>
        </a:p>
      </dgm:t>
    </dgm:pt>
    <dgm:pt modelId="{C12F7FE0-A1E2-4788-888C-079265E1BE0C}" type="sibTrans" cxnId="{5F0F2215-55A9-4229-AD2C-C831E6933B51}">
      <dgm:prSet/>
      <dgm:spPr/>
      <dgm:t>
        <a:bodyPr/>
        <a:lstStyle/>
        <a:p>
          <a:endParaRPr lang="en-US"/>
        </a:p>
      </dgm:t>
    </dgm:pt>
    <dgm:pt modelId="{B51CD1EA-8FB8-4658-BA2C-C5E903F7EDB1}">
      <dgm:prSet/>
      <dgm:spPr/>
      <dgm:t>
        <a:bodyPr/>
        <a:lstStyle/>
        <a:p>
          <a:pPr>
            <a:buFont typeface="Arial" panose="020B0604020202020204" pitchFamily="34" charset="0"/>
            <a:buNone/>
          </a:pPr>
          <a:endParaRPr lang="en-US" dirty="0"/>
        </a:p>
      </dgm:t>
    </dgm:pt>
    <dgm:pt modelId="{D95BAB8A-A967-4B50-BE0A-17A0A36E9828}" type="parTrans" cxnId="{E5D3BD29-411C-4481-9D55-FEF0FC820359}">
      <dgm:prSet/>
      <dgm:spPr/>
      <dgm:t>
        <a:bodyPr/>
        <a:lstStyle/>
        <a:p>
          <a:endParaRPr lang="en-US"/>
        </a:p>
      </dgm:t>
    </dgm:pt>
    <dgm:pt modelId="{8DB05C61-768C-4CB4-9E7F-E6279EA16F46}" type="sibTrans" cxnId="{E5D3BD29-411C-4481-9D55-FEF0FC820359}">
      <dgm:prSet/>
      <dgm:spPr/>
      <dgm:t>
        <a:bodyPr/>
        <a:lstStyle/>
        <a:p>
          <a:endParaRPr lang="en-US"/>
        </a:p>
      </dgm:t>
    </dgm:pt>
    <dgm:pt modelId="{B6DC2F5A-2D12-4F11-98CB-F2B00C7E0D30}">
      <dgm:prSet custT="1"/>
      <dgm:spPr/>
      <dgm:t>
        <a:bodyPr/>
        <a:lstStyle/>
        <a:p>
          <a:r>
            <a:rPr lang="en-US" sz="2400" dirty="0"/>
            <a:t>Developing </a:t>
          </a:r>
          <a:r>
            <a:rPr lang="en-US" sz="2400" dirty="0" err="1"/>
            <a:t>specialised</a:t>
          </a:r>
          <a:r>
            <a:rPr lang="en-US" sz="2400" dirty="0"/>
            <a:t> guidelines and materials.</a:t>
          </a:r>
        </a:p>
      </dgm:t>
    </dgm:pt>
    <dgm:pt modelId="{80EC36B6-891C-4A69-AB5A-7B670E1E68EC}" type="parTrans" cxnId="{7D8E0278-35ED-44F0-8AAC-1C023CC12AA0}">
      <dgm:prSet/>
      <dgm:spPr/>
      <dgm:t>
        <a:bodyPr/>
        <a:lstStyle/>
        <a:p>
          <a:endParaRPr lang="en-US"/>
        </a:p>
      </dgm:t>
    </dgm:pt>
    <dgm:pt modelId="{899154A7-C4E3-4F7E-936E-8D64899A5A69}" type="sibTrans" cxnId="{7D8E0278-35ED-44F0-8AAC-1C023CC12AA0}">
      <dgm:prSet/>
      <dgm:spPr/>
      <dgm:t>
        <a:bodyPr/>
        <a:lstStyle/>
        <a:p>
          <a:endParaRPr lang="en-US"/>
        </a:p>
      </dgm:t>
    </dgm:pt>
    <dgm:pt modelId="{A642CDA7-F352-47A2-9B90-814AE00DEF49}">
      <dgm:prSet custT="1"/>
      <dgm:spPr/>
      <dgm:t>
        <a:bodyPr/>
        <a:lstStyle/>
        <a:p>
          <a:pPr>
            <a:buFont typeface="Arial" panose="020B0604020202020204" pitchFamily="34" charset="0"/>
            <a:buChar char="•"/>
          </a:pPr>
          <a:r>
            <a:rPr lang="en-US" sz="24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EU free movement guide</a:t>
          </a:r>
          <a:endParaRPr lang="en-US" sz="2400" dirty="0">
            <a:solidFill>
              <a:schemeClr val="accent1"/>
            </a:solidFill>
          </a:endParaRPr>
        </a:p>
      </dgm:t>
    </dgm:pt>
    <dgm:pt modelId="{1AA7CDF2-8415-4329-8BD4-053682ADD9CA}" type="parTrans" cxnId="{ED4B442E-7B67-43AC-AD7E-5F8E9F54181B}">
      <dgm:prSet/>
      <dgm:spPr/>
      <dgm:t>
        <a:bodyPr/>
        <a:lstStyle/>
        <a:p>
          <a:endParaRPr lang="en-US"/>
        </a:p>
      </dgm:t>
    </dgm:pt>
    <dgm:pt modelId="{1DF6B22A-93F8-47C5-A3AB-DE6F60A7FD2F}" type="sibTrans" cxnId="{ED4B442E-7B67-43AC-AD7E-5F8E9F54181B}">
      <dgm:prSet/>
      <dgm:spPr/>
      <dgm:t>
        <a:bodyPr/>
        <a:lstStyle/>
        <a:p>
          <a:endParaRPr lang="en-US"/>
        </a:p>
      </dgm:t>
    </dgm:pt>
    <dgm:pt modelId="{99DC2A63-094D-4EE8-98A0-DE6398C61637}">
      <dgm:prSet custT="1"/>
      <dgm:spPr/>
      <dgm:t>
        <a:bodyPr/>
        <a:lstStyle/>
        <a:p>
          <a:pPr>
            <a:buFont typeface="Arial" panose="020B0604020202020204" pitchFamily="34" charset="0"/>
            <a:buChar char="•"/>
          </a:pPr>
          <a:r>
            <a:rPr lang="en-US" sz="24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A guide for professionals working with destitute mobile EU citizens</a:t>
          </a:r>
          <a:endParaRPr lang="en-US" sz="2400" dirty="0">
            <a:solidFill>
              <a:schemeClr val="accent1"/>
            </a:solidFill>
          </a:endParaRPr>
        </a:p>
      </dgm:t>
    </dgm:pt>
    <dgm:pt modelId="{52B9312D-B964-4FE1-91EA-13C2733DFDD7}" type="parTrans" cxnId="{4680B103-E531-4A76-8318-E1AC2E039EAB}">
      <dgm:prSet/>
      <dgm:spPr/>
      <dgm:t>
        <a:bodyPr/>
        <a:lstStyle/>
        <a:p>
          <a:endParaRPr lang="en-GB"/>
        </a:p>
      </dgm:t>
    </dgm:pt>
    <dgm:pt modelId="{1B719AA1-4652-48AC-99F6-540368A1A4E7}" type="sibTrans" cxnId="{4680B103-E531-4A76-8318-E1AC2E039EAB}">
      <dgm:prSet/>
      <dgm:spPr/>
      <dgm:t>
        <a:bodyPr/>
        <a:lstStyle/>
        <a:p>
          <a:endParaRPr lang="en-GB"/>
        </a:p>
      </dgm:t>
    </dgm:pt>
    <dgm:pt modelId="{FAD42513-F8ED-4FE3-956F-19F51A747DA5}" type="pres">
      <dgm:prSet presAssocID="{81132A68-B435-4FEC-889E-4935C5612B6F}" presName="linear" presStyleCnt="0">
        <dgm:presLayoutVars>
          <dgm:dir/>
          <dgm:animLvl val="lvl"/>
          <dgm:resizeHandles val="exact"/>
        </dgm:presLayoutVars>
      </dgm:prSet>
      <dgm:spPr/>
    </dgm:pt>
    <dgm:pt modelId="{9DD4A46E-916F-4AFD-BE3D-DE262DC7A9A6}" type="pres">
      <dgm:prSet presAssocID="{C2FCA021-3466-4AE9-88E4-891FAF9886FA}" presName="parentLin" presStyleCnt="0"/>
      <dgm:spPr/>
    </dgm:pt>
    <dgm:pt modelId="{E15C0848-2755-42AA-9145-60C0370E9FAE}" type="pres">
      <dgm:prSet presAssocID="{C2FCA021-3466-4AE9-88E4-891FAF9886FA}" presName="parentLeftMargin" presStyleLbl="node1" presStyleIdx="0" presStyleCnt="2"/>
      <dgm:spPr/>
    </dgm:pt>
    <dgm:pt modelId="{A26E686C-CEE8-4792-A408-F5FE0ABE5A81}" type="pres">
      <dgm:prSet presAssocID="{C2FCA021-3466-4AE9-88E4-891FAF9886FA}" presName="parentText" presStyleLbl="node1" presStyleIdx="0" presStyleCnt="2">
        <dgm:presLayoutVars>
          <dgm:chMax val="0"/>
          <dgm:bulletEnabled val="1"/>
        </dgm:presLayoutVars>
      </dgm:prSet>
      <dgm:spPr/>
    </dgm:pt>
    <dgm:pt modelId="{BC469308-7B44-40C7-A117-F80846164B78}" type="pres">
      <dgm:prSet presAssocID="{C2FCA021-3466-4AE9-88E4-891FAF9886FA}" presName="negativeSpace" presStyleCnt="0"/>
      <dgm:spPr/>
    </dgm:pt>
    <dgm:pt modelId="{394C7B5A-EF0C-4620-A224-604828A4318C}" type="pres">
      <dgm:prSet presAssocID="{C2FCA021-3466-4AE9-88E4-891FAF9886FA}" presName="childText" presStyleLbl="conFgAcc1" presStyleIdx="0" presStyleCnt="2">
        <dgm:presLayoutVars>
          <dgm:bulletEnabled val="1"/>
        </dgm:presLayoutVars>
      </dgm:prSet>
      <dgm:spPr/>
    </dgm:pt>
    <dgm:pt modelId="{3F8DE653-8F8C-48E8-A1B2-176D09922024}" type="pres">
      <dgm:prSet presAssocID="{C12F7FE0-A1E2-4788-888C-079265E1BE0C}" presName="spaceBetweenRectangles" presStyleCnt="0"/>
      <dgm:spPr/>
    </dgm:pt>
    <dgm:pt modelId="{E5D5669A-2A4C-4D2B-B278-88E9C27D4F42}" type="pres">
      <dgm:prSet presAssocID="{B6DC2F5A-2D12-4F11-98CB-F2B00C7E0D30}" presName="parentLin" presStyleCnt="0"/>
      <dgm:spPr/>
    </dgm:pt>
    <dgm:pt modelId="{FE6B4A8D-9D34-44E3-9CB2-970682BB6227}" type="pres">
      <dgm:prSet presAssocID="{B6DC2F5A-2D12-4F11-98CB-F2B00C7E0D30}" presName="parentLeftMargin" presStyleLbl="node1" presStyleIdx="0" presStyleCnt="2"/>
      <dgm:spPr/>
    </dgm:pt>
    <dgm:pt modelId="{70ED81B2-CF51-48B6-9AC5-7809FBE7325B}" type="pres">
      <dgm:prSet presAssocID="{B6DC2F5A-2D12-4F11-98CB-F2B00C7E0D30}" presName="parentText" presStyleLbl="node1" presStyleIdx="1" presStyleCnt="2">
        <dgm:presLayoutVars>
          <dgm:chMax val="0"/>
          <dgm:bulletEnabled val="1"/>
        </dgm:presLayoutVars>
      </dgm:prSet>
      <dgm:spPr/>
    </dgm:pt>
    <dgm:pt modelId="{157802B2-E433-4A4A-9B8A-0638F92BF1EC}" type="pres">
      <dgm:prSet presAssocID="{B6DC2F5A-2D12-4F11-98CB-F2B00C7E0D30}" presName="negativeSpace" presStyleCnt="0"/>
      <dgm:spPr/>
    </dgm:pt>
    <dgm:pt modelId="{F25276F9-4175-4A7C-8443-115C91D57215}" type="pres">
      <dgm:prSet presAssocID="{B6DC2F5A-2D12-4F11-98CB-F2B00C7E0D30}" presName="childText" presStyleLbl="conFgAcc1" presStyleIdx="1" presStyleCnt="2">
        <dgm:presLayoutVars>
          <dgm:bulletEnabled val="1"/>
        </dgm:presLayoutVars>
      </dgm:prSet>
      <dgm:spPr/>
    </dgm:pt>
  </dgm:ptLst>
  <dgm:cxnLst>
    <dgm:cxn modelId="{4680B103-E531-4A76-8318-E1AC2E039EAB}" srcId="{B6DC2F5A-2D12-4F11-98CB-F2B00C7E0D30}" destId="{99DC2A63-094D-4EE8-98A0-DE6398C61637}" srcOrd="1" destOrd="0" parTransId="{52B9312D-B964-4FE1-91EA-13C2733DFDD7}" sibTransId="{1B719AA1-4652-48AC-99F6-540368A1A4E7}"/>
    <dgm:cxn modelId="{5F0F2215-55A9-4229-AD2C-C831E6933B51}" srcId="{81132A68-B435-4FEC-889E-4935C5612B6F}" destId="{C2FCA021-3466-4AE9-88E4-891FAF9886FA}" srcOrd="0" destOrd="0" parTransId="{E27D2FE8-CDDA-4CC8-A3B2-FF2E3AB177B1}" sibTransId="{C12F7FE0-A1E2-4788-888C-079265E1BE0C}"/>
    <dgm:cxn modelId="{E5D3BD29-411C-4481-9D55-FEF0FC820359}" srcId="{C2FCA021-3466-4AE9-88E4-891FAF9886FA}" destId="{B51CD1EA-8FB8-4658-BA2C-C5E903F7EDB1}" srcOrd="0" destOrd="0" parTransId="{D95BAB8A-A967-4B50-BE0A-17A0A36E9828}" sibTransId="{8DB05C61-768C-4CB4-9E7F-E6279EA16F46}"/>
    <dgm:cxn modelId="{ED4B442E-7B67-43AC-AD7E-5F8E9F54181B}" srcId="{B6DC2F5A-2D12-4F11-98CB-F2B00C7E0D30}" destId="{A642CDA7-F352-47A2-9B90-814AE00DEF49}" srcOrd="0" destOrd="0" parTransId="{1AA7CDF2-8415-4329-8BD4-053682ADD9CA}" sibTransId="{1DF6B22A-93F8-47C5-A3AB-DE6F60A7FD2F}"/>
    <dgm:cxn modelId="{B6901D39-9B94-4439-A662-168E56552CAC}" type="presOf" srcId="{B51CD1EA-8FB8-4658-BA2C-C5E903F7EDB1}" destId="{394C7B5A-EF0C-4620-A224-604828A4318C}" srcOrd="0" destOrd="0" presId="urn:microsoft.com/office/officeart/2005/8/layout/list1"/>
    <dgm:cxn modelId="{7659945F-7EBE-483E-97F1-DF24CFD575BF}" type="presOf" srcId="{C2FCA021-3466-4AE9-88E4-891FAF9886FA}" destId="{E15C0848-2755-42AA-9145-60C0370E9FAE}" srcOrd="0" destOrd="0" presId="urn:microsoft.com/office/officeart/2005/8/layout/list1"/>
    <dgm:cxn modelId="{FF5A8969-4850-4B90-BAF9-DAA01C4A448E}" type="presOf" srcId="{B6DC2F5A-2D12-4F11-98CB-F2B00C7E0D30}" destId="{FE6B4A8D-9D34-44E3-9CB2-970682BB6227}" srcOrd="0" destOrd="0" presId="urn:microsoft.com/office/officeart/2005/8/layout/list1"/>
    <dgm:cxn modelId="{7D8E0278-35ED-44F0-8AAC-1C023CC12AA0}" srcId="{81132A68-B435-4FEC-889E-4935C5612B6F}" destId="{B6DC2F5A-2D12-4F11-98CB-F2B00C7E0D30}" srcOrd="1" destOrd="0" parTransId="{80EC36B6-891C-4A69-AB5A-7B670E1E68EC}" sibTransId="{899154A7-C4E3-4F7E-936E-8D64899A5A69}"/>
    <dgm:cxn modelId="{57E63D8C-E464-4FBE-AB76-49A988B09603}" type="presOf" srcId="{99DC2A63-094D-4EE8-98A0-DE6398C61637}" destId="{F25276F9-4175-4A7C-8443-115C91D57215}" srcOrd="0" destOrd="1" presId="urn:microsoft.com/office/officeart/2005/8/layout/list1"/>
    <dgm:cxn modelId="{56309CB6-E087-4DAE-A2C5-FBA705C57B72}" type="presOf" srcId="{81132A68-B435-4FEC-889E-4935C5612B6F}" destId="{FAD42513-F8ED-4FE3-956F-19F51A747DA5}" srcOrd="0" destOrd="0" presId="urn:microsoft.com/office/officeart/2005/8/layout/list1"/>
    <dgm:cxn modelId="{E3CF5BC1-60D9-47F3-9451-142A6B7F4793}" type="presOf" srcId="{A642CDA7-F352-47A2-9B90-814AE00DEF49}" destId="{F25276F9-4175-4A7C-8443-115C91D57215}" srcOrd="0" destOrd="0" presId="urn:microsoft.com/office/officeart/2005/8/layout/list1"/>
    <dgm:cxn modelId="{B7B498D0-9930-446D-ADE0-ACF0F887ACEC}" type="presOf" srcId="{C2FCA021-3466-4AE9-88E4-891FAF9886FA}" destId="{A26E686C-CEE8-4792-A408-F5FE0ABE5A81}" srcOrd="1" destOrd="0" presId="urn:microsoft.com/office/officeart/2005/8/layout/list1"/>
    <dgm:cxn modelId="{0239DCE4-353D-4FDB-A1F6-19AE4F6C5433}" type="presOf" srcId="{B6DC2F5A-2D12-4F11-98CB-F2B00C7E0D30}" destId="{70ED81B2-CF51-48B6-9AC5-7809FBE7325B}" srcOrd="1" destOrd="0" presId="urn:microsoft.com/office/officeart/2005/8/layout/list1"/>
    <dgm:cxn modelId="{D95646F5-6692-4154-86C4-7BB86EB5F53C}" type="presParOf" srcId="{FAD42513-F8ED-4FE3-956F-19F51A747DA5}" destId="{9DD4A46E-916F-4AFD-BE3D-DE262DC7A9A6}" srcOrd="0" destOrd="0" presId="urn:microsoft.com/office/officeart/2005/8/layout/list1"/>
    <dgm:cxn modelId="{F4E24EC5-A031-4693-8A56-43A3720F398F}" type="presParOf" srcId="{9DD4A46E-916F-4AFD-BE3D-DE262DC7A9A6}" destId="{E15C0848-2755-42AA-9145-60C0370E9FAE}" srcOrd="0" destOrd="0" presId="urn:microsoft.com/office/officeart/2005/8/layout/list1"/>
    <dgm:cxn modelId="{7D2440CD-7C05-4ED8-800B-0D17C5725B26}" type="presParOf" srcId="{9DD4A46E-916F-4AFD-BE3D-DE262DC7A9A6}" destId="{A26E686C-CEE8-4792-A408-F5FE0ABE5A81}" srcOrd="1" destOrd="0" presId="urn:microsoft.com/office/officeart/2005/8/layout/list1"/>
    <dgm:cxn modelId="{FB405FAB-8AFE-48AC-9D72-90AB0B2724D9}" type="presParOf" srcId="{FAD42513-F8ED-4FE3-956F-19F51A747DA5}" destId="{BC469308-7B44-40C7-A117-F80846164B78}" srcOrd="1" destOrd="0" presId="urn:microsoft.com/office/officeart/2005/8/layout/list1"/>
    <dgm:cxn modelId="{8D0C54C2-7F86-4D3F-A149-7B8AD30E9829}" type="presParOf" srcId="{FAD42513-F8ED-4FE3-956F-19F51A747DA5}" destId="{394C7B5A-EF0C-4620-A224-604828A4318C}" srcOrd="2" destOrd="0" presId="urn:microsoft.com/office/officeart/2005/8/layout/list1"/>
    <dgm:cxn modelId="{08E28CB6-0C94-4FBC-BD78-5F280ADA19EB}" type="presParOf" srcId="{FAD42513-F8ED-4FE3-956F-19F51A747DA5}" destId="{3F8DE653-8F8C-48E8-A1B2-176D09922024}" srcOrd="3" destOrd="0" presId="urn:microsoft.com/office/officeart/2005/8/layout/list1"/>
    <dgm:cxn modelId="{C664BDBC-2E52-4737-BB2C-9E9887C787CE}" type="presParOf" srcId="{FAD42513-F8ED-4FE3-956F-19F51A747DA5}" destId="{E5D5669A-2A4C-4D2B-B278-88E9C27D4F42}" srcOrd="4" destOrd="0" presId="urn:microsoft.com/office/officeart/2005/8/layout/list1"/>
    <dgm:cxn modelId="{3768B151-3E58-4CB2-8396-D63C9212A7E2}" type="presParOf" srcId="{E5D5669A-2A4C-4D2B-B278-88E9C27D4F42}" destId="{FE6B4A8D-9D34-44E3-9CB2-970682BB6227}" srcOrd="0" destOrd="0" presId="urn:microsoft.com/office/officeart/2005/8/layout/list1"/>
    <dgm:cxn modelId="{28821A2F-974A-4577-A1AB-F4224457EC9F}" type="presParOf" srcId="{E5D5669A-2A4C-4D2B-B278-88E9C27D4F42}" destId="{70ED81B2-CF51-48B6-9AC5-7809FBE7325B}" srcOrd="1" destOrd="0" presId="urn:microsoft.com/office/officeart/2005/8/layout/list1"/>
    <dgm:cxn modelId="{1D54EAC8-199A-4DED-B366-98400F9451B4}" type="presParOf" srcId="{FAD42513-F8ED-4FE3-956F-19F51A747DA5}" destId="{157802B2-E433-4A4A-9B8A-0638F92BF1EC}" srcOrd="5" destOrd="0" presId="urn:microsoft.com/office/officeart/2005/8/layout/list1"/>
    <dgm:cxn modelId="{B7E6970F-3115-424B-A80A-CBB9957CB614}" type="presParOf" srcId="{FAD42513-F8ED-4FE3-956F-19F51A747DA5}" destId="{F25276F9-4175-4A7C-8443-115C91D5721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132A68-B435-4FEC-889E-4935C5612B6F}"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US"/>
        </a:p>
      </dgm:t>
    </dgm:pt>
    <dgm:pt modelId="{C2FCA021-3466-4AE9-88E4-891FAF9886FA}">
      <dgm:prSet custT="1"/>
      <dgm:spPr/>
      <dgm:t>
        <a:bodyPr/>
        <a:lstStyle/>
        <a:p>
          <a:r>
            <a:rPr lang="en-GB" sz="2400" b="0" dirty="0"/>
            <a:t>Pro bono work to support destitute mobile EU citizens in accessing rights.</a:t>
          </a:r>
          <a:endParaRPr lang="en-US" sz="2400" dirty="0"/>
        </a:p>
      </dgm:t>
    </dgm:pt>
    <dgm:pt modelId="{E27D2FE8-CDDA-4CC8-A3B2-FF2E3AB177B1}" type="parTrans" cxnId="{5F0F2215-55A9-4229-AD2C-C831E6933B51}">
      <dgm:prSet/>
      <dgm:spPr/>
      <dgm:t>
        <a:bodyPr/>
        <a:lstStyle/>
        <a:p>
          <a:endParaRPr lang="en-US"/>
        </a:p>
      </dgm:t>
    </dgm:pt>
    <dgm:pt modelId="{C12F7FE0-A1E2-4788-888C-079265E1BE0C}" type="sibTrans" cxnId="{5F0F2215-55A9-4229-AD2C-C831E6933B51}">
      <dgm:prSet/>
      <dgm:spPr/>
      <dgm:t>
        <a:bodyPr/>
        <a:lstStyle/>
        <a:p>
          <a:endParaRPr lang="en-US"/>
        </a:p>
      </dgm:t>
    </dgm:pt>
    <dgm:pt modelId="{B51CD1EA-8FB8-4658-BA2C-C5E903F7EDB1}">
      <dgm:prSet/>
      <dgm:spPr/>
      <dgm:t>
        <a:bodyPr/>
        <a:lstStyle/>
        <a:p>
          <a:endParaRPr lang="en-US" dirty="0"/>
        </a:p>
      </dgm:t>
    </dgm:pt>
    <dgm:pt modelId="{D95BAB8A-A967-4B50-BE0A-17A0A36E9828}" type="parTrans" cxnId="{E5D3BD29-411C-4481-9D55-FEF0FC820359}">
      <dgm:prSet/>
      <dgm:spPr/>
      <dgm:t>
        <a:bodyPr/>
        <a:lstStyle/>
        <a:p>
          <a:endParaRPr lang="en-US"/>
        </a:p>
      </dgm:t>
    </dgm:pt>
    <dgm:pt modelId="{8DB05C61-768C-4CB4-9E7F-E6279EA16F46}" type="sibTrans" cxnId="{E5D3BD29-411C-4481-9D55-FEF0FC820359}">
      <dgm:prSet/>
      <dgm:spPr/>
      <dgm:t>
        <a:bodyPr/>
        <a:lstStyle/>
        <a:p>
          <a:endParaRPr lang="en-US"/>
        </a:p>
      </dgm:t>
    </dgm:pt>
    <dgm:pt modelId="{B6DC2F5A-2D12-4F11-98CB-F2B00C7E0D30}">
      <dgm:prSet custT="1"/>
      <dgm:spPr/>
      <dgm:t>
        <a:bodyPr/>
        <a:lstStyle/>
        <a:p>
          <a:r>
            <a:rPr lang="en-GB" sz="2400" dirty="0"/>
            <a:t>Identifying and documenting cases where litigation can be used to </a:t>
          </a:r>
          <a:r>
            <a:rPr lang="en-US" sz="2400" dirty="0"/>
            <a:t>uphold the rights of destitute mobile EU citizens.</a:t>
          </a:r>
        </a:p>
      </dgm:t>
    </dgm:pt>
    <dgm:pt modelId="{80EC36B6-891C-4A69-AB5A-7B670E1E68EC}" type="parTrans" cxnId="{7D8E0278-35ED-44F0-8AAC-1C023CC12AA0}">
      <dgm:prSet/>
      <dgm:spPr/>
      <dgm:t>
        <a:bodyPr/>
        <a:lstStyle/>
        <a:p>
          <a:endParaRPr lang="en-US"/>
        </a:p>
      </dgm:t>
    </dgm:pt>
    <dgm:pt modelId="{899154A7-C4E3-4F7E-936E-8D64899A5A69}" type="sibTrans" cxnId="{7D8E0278-35ED-44F0-8AAC-1C023CC12AA0}">
      <dgm:prSet/>
      <dgm:spPr/>
      <dgm:t>
        <a:bodyPr/>
        <a:lstStyle/>
        <a:p>
          <a:endParaRPr lang="en-US"/>
        </a:p>
      </dgm:t>
    </dgm:pt>
    <dgm:pt modelId="{A642CDA7-F352-47A2-9B90-814AE00DEF49}">
      <dgm:prSet custT="1"/>
      <dgm:spPr/>
      <dgm:t>
        <a:bodyPr/>
        <a:lstStyle/>
        <a:p>
          <a:pPr>
            <a:buFont typeface="Arial" panose="020B0604020202020204" pitchFamily="34" charset="0"/>
            <a:buChar char="•"/>
          </a:pPr>
          <a:r>
            <a:rPr lang="en-US" sz="24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EU Free movement - Legal fitness checks</a:t>
          </a:r>
          <a:endParaRPr lang="en-US" sz="2400" dirty="0">
            <a:solidFill>
              <a:schemeClr val="accent1"/>
            </a:solidFill>
          </a:endParaRPr>
        </a:p>
      </dgm:t>
    </dgm:pt>
    <dgm:pt modelId="{1AA7CDF2-8415-4329-8BD4-053682ADD9CA}" type="parTrans" cxnId="{ED4B442E-7B67-43AC-AD7E-5F8E9F54181B}">
      <dgm:prSet/>
      <dgm:spPr/>
      <dgm:t>
        <a:bodyPr/>
        <a:lstStyle/>
        <a:p>
          <a:endParaRPr lang="en-US"/>
        </a:p>
      </dgm:t>
    </dgm:pt>
    <dgm:pt modelId="{1DF6B22A-93F8-47C5-A3AB-DE6F60A7FD2F}" type="sibTrans" cxnId="{ED4B442E-7B67-43AC-AD7E-5F8E9F54181B}">
      <dgm:prSet/>
      <dgm:spPr/>
      <dgm:t>
        <a:bodyPr/>
        <a:lstStyle/>
        <a:p>
          <a:endParaRPr lang="en-US"/>
        </a:p>
      </dgm:t>
    </dgm:pt>
    <dgm:pt modelId="{106E7D45-C7B2-4722-87A4-AF1193989033}">
      <dgm:prSet custT="1"/>
      <dgm:spPr/>
      <dgm:t>
        <a:bodyPr/>
        <a:lstStyle/>
        <a:p>
          <a:pPr>
            <a:buFont typeface="Arial" panose="020B0604020202020204" pitchFamily="34" charset="0"/>
            <a:buChar char="•"/>
          </a:pPr>
          <a:r>
            <a:rPr lang="en-GB" sz="2400" dirty="0">
              <a:solidFill>
                <a:srgbClr val="00B0F0"/>
              </a:solidFill>
              <a:hlinkClick xmlns:r="http://schemas.openxmlformats.org/officeDocument/2006/relationships" r:id="rId2">
                <a:extLst>
                  <a:ext uri="{A12FA001-AC4F-418D-AE19-62706E023703}">
                    <ahyp:hlinkClr xmlns:ahyp="http://schemas.microsoft.com/office/drawing/2018/hyperlinkcolor" val="tx"/>
                  </a:ext>
                </a:extLst>
              </a:hlinkClick>
            </a:rPr>
            <a:t>Complaint against Belgium for breach of EU jobseekers’ right of residence</a:t>
          </a:r>
          <a:endParaRPr lang="en-US" sz="2400" dirty="0">
            <a:solidFill>
              <a:srgbClr val="00B0F0"/>
            </a:solidFill>
          </a:endParaRPr>
        </a:p>
      </dgm:t>
    </dgm:pt>
    <dgm:pt modelId="{14477D31-C17B-479B-952C-F68A25DE122C}" type="parTrans" cxnId="{10542CB1-0F39-411E-92B9-387AEAD5B4C9}">
      <dgm:prSet/>
      <dgm:spPr/>
      <dgm:t>
        <a:bodyPr/>
        <a:lstStyle/>
        <a:p>
          <a:endParaRPr lang="en-GB"/>
        </a:p>
      </dgm:t>
    </dgm:pt>
    <dgm:pt modelId="{87345407-9FB1-415D-AACD-FEA9B9B0B36C}" type="sibTrans" cxnId="{10542CB1-0F39-411E-92B9-387AEAD5B4C9}">
      <dgm:prSet/>
      <dgm:spPr/>
      <dgm:t>
        <a:bodyPr/>
        <a:lstStyle/>
        <a:p>
          <a:endParaRPr lang="en-GB"/>
        </a:p>
      </dgm:t>
    </dgm:pt>
    <dgm:pt modelId="{4730A7F3-DFD9-4409-B0C1-6514106A33B9}">
      <dgm:prSet custT="1"/>
      <dgm:spPr/>
      <dgm:t>
        <a:bodyPr/>
        <a:lstStyle/>
        <a:p>
          <a:pPr>
            <a:buFont typeface="Arial" panose="020B0604020202020204" pitchFamily="34" charset="0"/>
            <a:buChar char="•"/>
          </a:pPr>
          <a:r>
            <a:rPr lang="en-GB" sz="2400" dirty="0">
              <a:solidFill>
                <a:schemeClr val="accent1"/>
              </a:solidFill>
              <a:hlinkClick xmlns:r="http://schemas.openxmlformats.org/officeDocument/2006/relationships" r:id="rId3">
                <a:extLst>
                  <a:ext uri="{A12FA001-AC4F-418D-AE19-62706E023703}">
                    <ahyp:hlinkClr xmlns:ahyp="http://schemas.microsoft.com/office/drawing/2018/hyperlinkcolor" val="tx"/>
                  </a:ext>
                </a:extLst>
              </a:hlinkClick>
            </a:rPr>
            <a:t>The “working poor” and EU free movement</a:t>
          </a:r>
          <a:endParaRPr lang="en-US" sz="2400" dirty="0">
            <a:solidFill>
              <a:schemeClr val="accent1"/>
            </a:solidFill>
          </a:endParaRPr>
        </a:p>
      </dgm:t>
    </dgm:pt>
    <dgm:pt modelId="{7F77164D-EC2D-4B53-B756-4FD1BB89BB95}" type="parTrans" cxnId="{3DF42361-3A3F-4C5E-A01F-43100AE20209}">
      <dgm:prSet/>
      <dgm:spPr/>
      <dgm:t>
        <a:bodyPr/>
        <a:lstStyle/>
        <a:p>
          <a:endParaRPr lang="en-GB"/>
        </a:p>
      </dgm:t>
    </dgm:pt>
    <dgm:pt modelId="{4A97253D-9CCC-4B87-B87E-4D75D2528B91}" type="sibTrans" cxnId="{3DF42361-3A3F-4C5E-A01F-43100AE20209}">
      <dgm:prSet/>
      <dgm:spPr/>
      <dgm:t>
        <a:bodyPr/>
        <a:lstStyle/>
        <a:p>
          <a:endParaRPr lang="en-GB"/>
        </a:p>
      </dgm:t>
    </dgm:pt>
    <dgm:pt modelId="{FAD42513-F8ED-4FE3-956F-19F51A747DA5}" type="pres">
      <dgm:prSet presAssocID="{81132A68-B435-4FEC-889E-4935C5612B6F}" presName="linear" presStyleCnt="0">
        <dgm:presLayoutVars>
          <dgm:dir/>
          <dgm:animLvl val="lvl"/>
          <dgm:resizeHandles val="exact"/>
        </dgm:presLayoutVars>
      </dgm:prSet>
      <dgm:spPr/>
    </dgm:pt>
    <dgm:pt modelId="{9DD4A46E-916F-4AFD-BE3D-DE262DC7A9A6}" type="pres">
      <dgm:prSet presAssocID="{C2FCA021-3466-4AE9-88E4-891FAF9886FA}" presName="parentLin" presStyleCnt="0"/>
      <dgm:spPr/>
    </dgm:pt>
    <dgm:pt modelId="{E15C0848-2755-42AA-9145-60C0370E9FAE}" type="pres">
      <dgm:prSet presAssocID="{C2FCA021-3466-4AE9-88E4-891FAF9886FA}" presName="parentLeftMargin" presStyleLbl="node1" presStyleIdx="0" presStyleCnt="2"/>
      <dgm:spPr/>
    </dgm:pt>
    <dgm:pt modelId="{A26E686C-CEE8-4792-A408-F5FE0ABE5A81}" type="pres">
      <dgm:prSet presAssocID="{C2FCA021-3466-4AE9-88E4-891FAF9886FA}" presName="parentText" presStyleLbl="node1" presStyleIdx="0" presStyleCnt="2" custScaleX="124065" custScaleY="91931">
        <dgm:presLayoutVars>
          <dgm:chMax val="0"/>
          <dgm:bulletEnabled val="1"/>
        </dgm:presLayoutVars>
      </dgm:prSet>
      <dgm:spPr/>
    </dgm:pt>
    <dgm:pt modelId="{BC469308-7B44-40C7-A117-F80846164B78}" type="pres">
      <dgm:prSet presAssocID="{C2FCA021-3466-4AE9-88E4-891FAF9886FA}" presName="negativeSpace" presStyleCnt="0"/>
      <dgm:spPr/>
    </dgm:pt>
    <dgm:pt modelId="{394C7B5A-EF0C-4620-A224-604828A4318C}" type="pres">
      <dgm:prSet presAssocID="{C2FCA021-3466-4AE9-88E4-891FAF9886FA}" presName="childText" presStyleLbl="conFgAcc1" presStyleIdx="0" presStyleCnt="2">
        <dgm:presLayoutVars>
          <dgm:bulletEnabled val="1"/>
        </dgm:presLayoutVars>
      </dgm:prSet>
      <dgm:spPr/>
    </dgm:pt>
    <dgm:pt modelId="{3F8DE653-8F8C-48E8-A1B2-176D09922024}" type="pres">
      <dgm:prSet presAssocID="{C12F7FE0-A1E2-4788-888C-079265E1BE0C}" presName="spaceBetweenRectangles" presStyleCnt="0"/>
      <dgm:spPr/>
    </dgm:pt>
    <dgm:pt modelId="{E5D5669A-2A4C-4D2B-B278-88E9C27D4F42}" type="pres">
      <dgm:prSet presAssocID="{B6DC2F5A-2D12-4F11-98CB-F2B00C7E0D30}" presName="parentLin" presStyleCnt="0"/>
      <dgm:spPr/>
    </dgm:pt>
    <dgm:pt modelId="{FE6B4A8D-9D34-44E3-9CB2-970682BB6227}" type="pres">
      <dgm:prSet presAssocID="{B6DC2F5A-2D12-4F11-98CB-F2B00C7E0D30}" presName="parentLeftMargin" presStyleLbl="node1" presStyleIdx="0" presStyleCnt="2"/>
      <dgm:spPr/>
    </dgm:pt>
    <dgm:pt modelId="{70ED81B2-CF51-48B6-9AC5-7809FBE7325B}" type="pres">
      <dgm:prSet presAssocID="{B6DC2F5A-2D12-4F11-98CB-F2B00C7E0D30}" presName="parentText" presStyleLbl="node1" presStyleIdx="1" presStyleCnt="2" custScaleX="123082" custScaleY="84489">
        <dgm:presLayoutVars>
          <dgm:chMax val="0"/>
          <dgm:bulletEnabled val="1"/>
        </dgm:presLayoutVars>
      </dgm:prSet>
      <dgm:spPr/>
    </dgm:pt>
    <dgm:pt modelId="{157802B2-E433-4A4A-9B8A-0638F92BF1EC}" type="pres">
      <dgm:prSet presAssocID="{B6DC2F5A-2D12-4F11-98CB-F2B00C7E0D30}" presName="negativeSpace" presStyleCnt="0"/>
      <dgm:spPr/>
    </dgm:pt>
    <dgm:pt modelId="{F25276F9-4175-4A7C-8443-115C91D57215}" type="pres">
      <dgm:prSet presAssocID="{B6DC2F5A-2D12-4F11-98CB-F2B00C7E0D30}" presName="childText" presStyleLbl="conFgAcc1" presStyleIdx="1" presStyleCnt="2">
        <dgm:presLayoutVars>
          <dgm:bulletEnabled val="1"/>
        </dgm:presLayoutVars>
      </dgm:prSet>
      <dgm:spPr/>
    </dgm:pt>
  </dgm:ptLst>
  <dgm:cxnLst>
    <dgm:cxn modelId="{C9CD0307-E3FE-4F20-A4C5-D08AA958F2C6}" type="presOf" srcId="{106E7D45-C7B2-4722-87A4-AF1193989033}" destId="{F25276F9-4175-4A7C-8443-115C91D57215}" srcOrd="0" destOrd="2" presId="urn:microsoft.com/office/officeart/2005/8/layout/list1"/>
    <dgm:cxn modelId="{5F0F2215-55A9-4229-AD2C-C831E6933B51}" srcId="{81132A68-B435-4FEC-889E-4935C5612B6F}" destId="{C2FCA021-3466-4AE9-88E4-891FAF9886FA}" srcOrd="0" destOrd="0" parTransId="{E27D2FE8-CDDA-4CC8-A3B2-FF2E3AB177B1}" sibTransId="{C12F7FE0-A1E2-4788-888C-079265E1BE0C}"/>
    <dgm:cxn modelId="{34BF011C-0B09-434C-81DA-12B098AC5397}" type="presOf" srcId="{4730A7F3-DFD9-4409-B0C1-6514106A33B9}" destId="{F25276F9-4175-4A7C-8443-115C91D57215}" srcOrd="0" destOrd="1" presId="urn:microsoft.com/office/officeart/2005/8/layout/list1"/>
    <dgm:cxn modelId="{E5D3BD29-411C-4481-9D55-FEF0FC820359}" srcId="{C2FCA021-3466-4AE9-88E4-891FAF9886FA}" destId="{B51CD1EA-8FB8-4658-BA2C-C5E903F7EDB1}" srcOrd="0" destOrd="0" parTransId="{D95BAB8A-A967-4B50-BE0A-17A0A36E9828}" sibTransId="{8DB05C61-768C-4CB4-9E7F-E6279EA16F46}"/>
    <dgm:cxn modelId="{ED4B442E-7B67-43AC-AD7E-5F8E9F54181B}" srcId="{B6DC2F5A-2D12-4F11-98CB-F2B00C7E0D30}" destId="{A642CDA7-F352-47A2-9B90-814AE00DEF49}" srcOrd="0" destOrd="0" parTransId="{1AA7CDF2-8415-4329-8BD4-053682ADD9CA}" sibTransId="{1DF6B22A-93F8-47C5-A3AB-DE6F60A7FD2F}"/>
    <dgm:cxn modelId="{B6901D39-9B94-4439-A662-168E56552CAC}" type="presOf" srcId="{B51CD1EA-8FB8-4658-BA2C-C5E903F7EDB1}" destId="{394C7B5A-EF0C-4620-A224-604828A4318C}" srcOrd="0" destOrd="0" presId="urn:microsoft.com/office/officeart/2005/8/layout/list1"/>
    <dgm:cxn modelId="{7659945F-7EBE-483E-97F1-DF24CFD575BF}" type="presOf" srcId="{C2FCA021-3466-4AE9-88E4-891FAF9886FA}" destId="{E15C0848-2755-42AA-9145-60C0370E9FAE}" srcOrd="0" destOrd="0" presId="urn:microsoft.com/office/officeart/2005/8/layout/list1"/>
    <dgm:cxn modelId="{3DF42361-3A3F-4C5E-A01F-43100AE20209}" srcId="{B6DC2F5A-2D12-4F11-98CB-F2B00C7E0D30}" destId="{4730A7F3-DFD9-4409-B0C1-6514106A33B9}" srcOrd="1" destOrd="0" parTransId="{7F77164D-EC2D-4B53-B756-4FD1BB89BB95}" sibTransId="{4A97253D-9CCC-4B87-B87E-4D75D2528B91}"/>
    <dgm:cxn modelId="{FF5A8969-4850-4B90-BAF9-DAA01C4A448E}" type="presOf" srcId="{B6DC2F5A-2D12-4F11-98CB-F2B00C7E0D30}" destId="{FE6B4A8D-9D34-44E3-9CB2-970682BB6227}" srcOrd="0" destOrd="0" presId="urn:microsoft.com/office/officeart/2005/8/layout/list1"/>
    <dgm:cxn modelId="{7D8E0278-35ED-44F0-8AAC-1C023CC12AA0}" srcId="{81132A68-B435-4FEC-889E-4935C5612B6F}" destId="{B6DC2F5A-2D12-4F11-98CB-F2B00C7E0D30}" srcOrd="1" destOrd="0" parTransId="{80EC36B6-891C-4A69-AB5A-7B670E1E68EC}" sibTransId="{899154A7-C4E3-4F7E-936E-8D64899A5A69}"/>
    <dgm:cxn modelId="{10542CB1-0F39-411E-92B9-387AEAD5B4C9}" srcId="{B6DC2F5A-2D12-4F11-98CB-F2B00C7E0D30}" destId="{106E7D45-C7B2-4722-87A4-AF1193989033}" srcOrd="2" destOrd="0" parTransId="{14477D31-C17B-479B-952C-F68A25DE122C}" sibTransId="{87345407-9FB1-415D-AACD-FEA9B9B0B36C}"/>
    <dgm:cxn modelId="{56309CB6-E087-4DAE-A2C5-FBA705C57B72}" type="presOf" srcId="{81132A68-B435-4FEC-889E-4935C5612B6F}" destId="{FAD42513-F8ED-4FE3-956F-19F51A747DA5}" srcOrd="0" destOrd="0" presId="urn:microsoft.com/office/officeart/2005/8/layout/list1"/>
    <dgm:cxn modelId="{E3CF5BC1-60D9-47F3-9451-142A6B7F4793}" type="presOf" srcId="{A642CDA7-F352-47A2-9B90-814AE00DEF49}" destId="{F25276F9-4175-4A7C-8443-115C91D57215}" srcOrd="0" destOrd="0" presId="urn:microsoft.com/office/officeart/2005/8/layout/list1"/>
    <dgm:cxn modelId="{B7B498D0-9930-446D-ADE0-ACF0F887ACEC}" type="presOf" srcId="{C2FCA021-3466-4AE9-88E4-891FAF9886FA}" destId="{A26E686C-CEE8-4792-A408-F5FE0ABE5A81}" srcOrd="1" destOrd="0" presId="urn:microsoft.com/office/officeart/2005/8/layout/list1"/>
    <dgm:cxn modelId="{0239DCE4-353D-4FDB-A1F6-19AE4F6C5433}" type="presOf" srcId="{B6DC2F5A-2D12-4F11-98CB-F2B00C7E0D30}" destId="{70ED81B2-CF51-48B6-9AC5-7809FBE7325B}" srcOrd="1" destOrd="0" presId="urn:microsoft.com/office/officeart/2005/8/layout/list1"/>
    <dgm:cxn modelId="{D95646F5-6692-4154-86C4-7BB86EB5F53C}" type="presParOf" srcId="{FAD42513-F8ED-4FE3-956F-19F51A747DA5}" destId="{9DD4A46E-916F-4AFD-BE3D-DE262DC7A9A6}" srcOrd="0" destOrd="0" presId="urn:microsoft.com/office/officeart/2005/8/layout/list1"/>
    <dgm:cxn modelId="{F4E24EC5-A031-4693-8A56-43A3720F398F}" type="presParOf" srcId="{9DD4A46E-916F-4AFD-BE3D-DE262DC7A9A6}" destId="{E15C0848-2755-42AA-9145-60C0370E9FAE}" srcOrd="0" destOrd="0" presId="urn:microsoft.com/office/officeart/2005/8/layout/list1"/>
    <dgm:cxn modelId="{7D2440CD-7C05-4ED8-800B-0D17C5725B26}" type="presParOf" srcId="{9DD4A46E-916F-4AFD-BE3D-DE262DC7A9A6}" destId="{A26E686C-CEE8-4792-A408-F5FE0ABE5A81}" srcOrd="1" destOrd="0" presId="urn:microsoft.com/office/officeart/2005/8/layout/list1"/>
    <dgm:cxn modelId="{FB405FAB-8AFE-48AC-9D72-90AB0B2724D9}" type="presParOf" srcId="{FAD42513-F8ED-4FE3-956F-19F51A747DA5}" destId="{BC469308-7B44-40C7-A117-F80846164B78}" srcOrd="1" destOrd="0" presId="urn:microsoft.com/office/officeart/2005/8/layout/list1"/>
    <dgm:cxn modelId="{8D0C54C2-7F86-4D3F-A149-7B8AD30E9829}" type="presParOf" srcId="{FAD42513-F8ED-4FE3-956F-19F51A747DA5}" destId="{394C7B5A-EF0C-4620-A224-604828A4318C}" srcOrd="2" destOrd="0" presId="urn:microsoft.com/office/officeart/2005/8/layout/list1"/>
    <dgm:cxn modelId="{08E28CB6-0C94-4FBC-BD78-5F280ADA19EB}" type="presParOf" srcId="{FAD42513-F8ED-4FE3-956F-19F51A747DA5}" destId="{3F8DE653-8F8C-48E8-A1B2-176D09922024}" srcOrd="3" destOrd="0" presId="urn:microsoft.com/office/officeart/2005/8/layout/list1"/>
    <dgm:cxn modelId="{C664BDBC-2E52-4737-BB2C-9E9887C787CE}" type="presParOf" srcId="{FAD42513-F8ED-4FE3-956F-19F51A747DA5}" destId="{E5D5669A-2A4C-4D2B-B278-88E9C27D4F42}" srcOrd="4" destOrd="0" presId="urn:microsoft.com/office/officeart/2005/8/layout/list1"/>
    <dgm:cxn modelId="{3768B151-3E58-4CB2-8396-D63C9212A7E2}" type="presParOf" srcId="{E5D5669A-2A4C-4D2B-B278-88E9C27D4F42}" destId="{FE6B4A8D-9D34-44E3-9CB2-970682BB6227}" srcOrd="0" destOrd="0" presId="urn:microsoft.com/office/officeart/2005/8/layout/list1"/>
    <dgm:cxn modelId="{28821A2F-974A-4577-A1AB-F4224457EC9F}" type="presParOf" srcId="{E5D5669A-2A4C-4D2B-B278-88E9C27D4F42}" destId="{70ED81B2-CF51-48B6-9AC5-7809FBE7325B}" srcOrd="1" destOrd="0" presId="urn:microsoft.com/office/officeart/2005/8/layout/list1"/>
    <dgm:cxn modelId="{1D54EAC8-199A-4DED-B366-98400F9451B4}" type="presParOf" srcId="{FAD42513-F8ED-4FE3-956F-19F51A747DA5}" destId="{157802B2-E433-4A4A-9B8A-0638F92BF1EC}" srcOrd="5" destOrd="0" presId="urn:microsoft.com/office/officeart/2005/8/layout/list1"/>
    <dgm:cxn modelId="{B7E6970F-3115-424B-A80A-CBB9957CB614}" type="presParOf" srcId="{FAD42513-F8ED-4FE3-956F-19F51A747DA5}" destId="{F25276F9-4175-4A7C-8443-115C91D5721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EAAC3-E206-4DFB-A795-00B3173086EB}">
      <dsp:nvSpPr>
        <dsp:cNvPr id="0" name=""/>
        <dsp:cNvSpPr/>
      </dsp:nvSpPr>
      <dsp:spPr>
        <a:xfrm>
          <a:off x="927905" y="43843"/>
          <a:ext cx="3518433" cy="30069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s-ES" sz="4300" kern="1200"/>
            <a:t>Mediation with authorities and civil servants </a:t>
          </a:r>
          <a:endParaRPr lang="en-US" sz="4300" kern="1200"/>
        </a:p>
      </dsp:txBody>
      <dsp:txXfrm>
        <a:off x="927905" y="43843"/>
        <a:ext cx="3518433" cy="3006908"/>
      </dsp:txXfrm>
    </dsp:sp>
    <dsp:sp modelId="{9577A7D8-C9E4-4E45-84A2-78CD87283151}">
      <dsp:nvSpPr>
        <dsp:cNvPr id="0" name=""/>
        <dsp:cNvSpPr/>
      </dsp:nvSpPr>
      <dsp:spPr>
        <a:xfrm>
          <a:off x="4976065" y="1263194"/>
          <a:ext cx="3865122" cy="297016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s-ES" sz="4300" kern="1200" dirty="0"/>
            <a:t>Legal </a:t>
          </a:r>
          <a:r>
            <a:rPr lang="es-ES" sz="4300" kern="1200" dirty="0" err="1"/>
            <a:t>counselling</a:t>
          </a:r>
          <a:r>
            <a:rPr lang="es-ES" sz="4300" kern="1200" dirty="0"/>
            <a:t>, </a:t>
          </a:r>
          <a:r>
            <a:rPr lang="es-ES" sz="4300" kern="1200" dirty="0" err="1"/>
            <a:t>migration</a:t>
          </a:r>
          <a:r>
            <a:rPr lang="es-ES" sz="4300" kern="1200" dirty="0"/>
            <a:t> </a:t>
          </a:r>
          <a:r>
            <a:rPr lang="es-ES" sz="4300" kern="1200" dirty="0" err="1"/>
            <a:t>advice</a:t>
          </a:r>
          <a:endParaRPr lang="en-US" sz="4300" kern="1200" dirty="0"/>
        </a:p>
      </dsp:txBody>
      <dsp:txXfrm>
        <a:off x="4976065" y="1263194"/>
        <a:ext cx="3865122" cy="2970166"/>
      </dsp:txXfrm>
    </dsp:sp>
    <dsp:sp modelId="{849B877D-C637-4474-8C3D-13B1963CB432}">
      <dsp:nvSpPr>
        <dsp:cNvPr id="0" name=""/>
        <dsp:cNvSpPr/>
      </dsp:nvSpPr>
      <dsp:spPr>
        <a:xfrm>
          <a:off x="756468" y="3506289"/>
          <a:ext cx="4015422" cy="2621282"/>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s-ES" sz="4300" kern="1200" dirty="0"/>
            <a:t>Access </a:t>
          </a:r>
          <a:r>
            <a:rPr lang="es-ES" sz="4300" kern="1200" dirty="0" err="1"/>
            <a:t>to</a:t>
          </a:r>
          <a:r>
            <a:rPr lang="es-ES" sz="4300" kern="1200" dirty="0"/>
            <a:t> </a:t>
          </a:r>
          <a:r>
            <a:rPr lang="es-ES" sz="4300" kern="1200" dirty="0" err="1"/>
            <a:t>rights</a:t>
          </a:r>
          <a:r>
            <a:rPr lang="es-ES" sz="4300" kern="1200" dirty="0"/>
            <a:t>: </a:t>
          </a:r>
          <a:r>
            <a:rPr lang="es-ES" sz="4300" kern="1200" dirty="0" err="1"/>
            <a:t>healthcare</a:t>
          </a:r>
          <a:r>
            <a:rPr lang="es-ES" sz="4300" kern="1200" dirty="0"/>
            <a:t>, </a:t>
          </a:r>
          <a:r>
            <a:rPr lang="es-ES" sz="4300" kern="1200" dirty="0" err="1"/>
            <a:t>welfare</a:t>
          </a:r>
          <a:r>
            <a:rPr lang="es-ES" sz="4300" kern="1200" dirty="0"/>
            <a:t> </a:t>
          </a:r>
          <a:r>
            <a:rPr lang="es-ES" sz="4300" kern="1200" dirty="0" err="1"/>
            <a:t>benefits</a:t>
          </a:r>
          <a:r>
            <a:rPr lang="es-ES" sz="4300" kern="1200" dirty="0"/>
            <a:t>, etc.</a:t>
          </a:r>
          <a:endParaRPr lang="en-US" sz="4300" kern="1200" dirty="0"/>
        </a:p>
      </dsp:txBody>
      <dsp:txXfrm>
        <a:off x="756468" y="3506289"/>
        <a:ext cx="4015422" cy="2621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99109-9588-4153-A874-8CAEA405F629}">
      <dsp:nvSpPr>
        <dsp:cNvPr id="0" name=""/>
        <dsp:cNvSpPr/>
      </dsp:nvSpPr>
      <dsp:spPr>
        <a:xfrm>
          <a:off x="14751" y="144578"/>
          <a:ext cx="3719197" cy="22315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a:t>Support </a:t>
          </a:r>
          <a:r>
            <a:rPr lang="es-ES" sz="3800" kern="1200" dirty="0" err="1"/>
            <a:t>with</a:t>
          </a:r>
          <a:r>
            <a:rPr lang="es-ES" sz="3800" kern="1200" dirty="0"/>
            <a:t> </a:t>
          </a:r>
          <a:r>
            <a:rPr lang="es-ES" sz="3800" kern="1200" dirty="0" err="1"/>
            <a:t>basic</a:t>
          </a:r>
          <a:r>
            <a:rPr lang="es-ES" sz="3800" kern="1200" dirty="0"/>
            <a:t> </a:t>
          </a:r>
          <a:r>
            <a:rPr lang="es-ES" sz="3800" kern="1200" dirty="0" err="1"/>
            <a:t>needs</a:t>
          </a:r>
          <a:r>
            <a:rPr lang="es-ES" sz="3800" kern="1200" dirty="0"/>
            <a:t>: </a:t>
          </a:r>
          <a:r>
            <a:rPr lang="es-ES" sz="3800" kern="1200" dirty="0" err="1"/>
            <a:t>food</a:t>
          </a:r>
          <a:r>
            <a:rPr lang="es-ES" sz="3800" kern="1200" dirty="0"/>
            <a:t>, </a:t>
          </a:r>
          <a:r>
            <a:rPr lang="es-ES" sz="3800" kern="1200" dirty="0" err="1"/>
            <a:t>bed</a:t>
          </a:r>
          <a:r>
            <a:rPr lang="es-ES" sz="3800" kern="1200" dirty="0"/>
            <a:t>, </a:t>
          </a:r>
          <a:r>
            <a:rPr lang="es-ES" sz="3800" kern="1200" dirty="0" err="1"/>
            <a:t>hygiene</a:t>
          </a:r>
          <a:r>
            <a:rPr lang="es-ES" sz="3800" kern="1200" dirty="0"/>
            <a:t> </a:t>
          </a:r>
          <a:endParaRPr lang="en-US" sz="3800" kern="1200" dirty="0"/>
        </a:p>
      </dsp:txBody>
      <dsp:txXfrm>
        <a:off x="14751" y="144578"/>
        <a:ext cx="3719197" cy="2231518"/>
      </dsp:txXfrm>
    </dsp:sp>
    <dsp:sp modelId="{6B04B538-9AF6-4C9F-A5BC-B9221CF3DCC2}">
      <dsp:nvSpPr>
        <dsp:cNvPr id="0" name=""/>
        <dsp:cNvSpPr/>
      </dsp:nvSpPr>
      <dsp:spPr>
        <a:xfrm>
          <a:off x="4093023" y="1443143"/>
          <a:ext cx="3719197" cy="22315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err="1"/>
            <a:t>Accompanying</a:t>
          </a:r>
          <a:r>
            <a:rPr lang="es-ES" sz="3800" kern="1200" dirty="0"/>
            <a:t> </a:t>
          </a:r>
          <a:r>
            <a:rPr lang="es-ES" sz="3800" kern="1200" dirty="0" err="1"/>
            <a:t>people</a:t>
          </a:r>
          <a:r>
            <a:rPr lang="es-ES" sz="3800" kern="1200" dirty="0"/>
            <a:t> </a:t>
          </a:r>
          <a:r>
            <a:rPr lang="es-ES" sz="3800" kern="1200" dirty="0" err="1"/>
            <a:t>to</a:t>
          </a:r>
          <a:r>
            <a:rPr lang="es-ES" sz="3800" kern="1200" dirty="0"/>
            <a:t> </a:t>
          </a:r>
          <a:r>
            <a:rPr lang="es-ES" sz="3800" kern="1200" dirty="0" err="1"/>
            <a:t>obtain</a:t>
          </a:r>
          <a:r>
            <a:rPr lang="es-ES" sz="3800" kern="1200" dirty="0"/>
            <a:t> </a:t>
          </a:r>
          <a:r>
            <a:rPr lang="es-ES" sz="3800" kern="1200" dirty="0" err="1"/>
            <a:t>stable</a:t>
          </a:r>
          <a:r>
            <a:rPr lang="es-ES" sz="3800" kern="1200" dirty="0"/>
            <a:t> </a:t>
          </a:r>
          <a:r>
            <a:rPr lang="es-ES" sz="3800" kern="1200" dirty="0" err="1"/>
            <a:t>housing</a:t>
          </a:r>
          <a:endParaRPr lang="en-US" sz="3800" kern="1200" dirty="0"/>
        </a:p>
      </dsp:txBody>
      <dsp:txXfrm>
        <a:off x="4093023" y="1443143"/>
        <a:ext cx="3719197" cy="2231518"/>
      </dsp:txXfrm>
    </dsp:sp>
    <dsp:sp modelId="{8F4E65B8-1123-4422-8F4D-E7EF978B219E}">
      <dsp:nvSpPr>
        <dsp:cNvPr id="0" name=""/>
        <dsp:cNvSpPr/>
      </dsp:nvSpPr>
      <dsp:spPr>
        <a:xfrm>
          <a:off x="755764" y="4097348"/>
          <a:ext cx="3719197" cy="223151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s-ES" sz="3800" kern="1200" dirty="0"/>
            <a:t>Job </a:t>
          </a:r>
          <a:r>
            <a:rPr lang="es-ES" sz="3800" kern="1200" dirty="0" err="1"/>
            <a:t>seeking</a:t>
          </a:r>
          <a:r>
            <a:rPr lang="es-ES" sz="3800" kern="1200" dirty="0"/>
            <a:t> and personal </a:t>
          </a:r>
          <a:r>
            <a:rPr lang="es-ES" sz="3800" kern="1200" dirty="0" err="1"/>
            <a:t>skills</a:t>
          </a:r>
          <a:endParaRPr lang="en-US" sz="3800" kern="1200" dirty="0"/>
        </a:p>
      </dsp:txBody>
      <dsp:txXfrm>
        <a:off x="755764" y="4097348"/>
        <a:ext cx="3719197" cy="2231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C7B5A-EF0C-4620-A224-604828A4318C}">
      <dsp:nvSpPr>
        <dsp:cNvPr id="0" name=""/>
        <dsp:cNvSpPr/>
      </dsp:nvSpPr>
      <dsp:spPr>
        <a:xfrm>
          <a:off x="0" y="479115"/>
          <a:ext cx="9720262" cy="781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645668" rIns="754400" bIns="220472" numCol="1" spcCol="1270" anchor="t" anchorCtr="0">
          <a:noAutofit/>
        </a:bodyPr>
        <a:lstStyle/>
        <a:p>
          <a:pPr marL="285750" lvl="1" indent="-285750" algn="l" defTabSz="1377950">
            <a:lnSpc>
              <a:spcPct val="90000"/>
            </a:lnSpc>
            <a:spcBef>
              <a:spcPct val="0"/>
            </a:spcBef>
            <a:spcAft>
              <a:spcPct val="15000"/>
            </a:spcAft>
            <a:buFont typeface="Arial" panose="020B0604020202020204" pitchFamily="34" charset="0"/>
            <a:buNone/>
          </a:pPr>
          <a:endParaRPr lang="en-US" sz="3100" kern="1200" dirty="0"/>
        </a:p>
      </dsp:txBody>
      <dsp:txXfrm>
        <a:off x="0" y="479115"/>
        <a:ext cx="9720262" cy="781200"/>
      </dsp:txXfrm>
    </dsp:sp>
    <dsp:sp modelId="{A26E686C-CEE8-4792-A408-F5FE0ABE5A81}">
      <dsp:nvSpPr>
        <dsp:cNvPr id="0" name=""/>
        <dsp:cNvSpPr/>
      </dsp:nvSpPr>
      <dsp:spPr>
        <a:xfrm>
          <a:off x="486013" y="21555"/>
          <a:ext cx="6804183" cy="9151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1066800">
            <a:lnSpc>
              <a:spcPct val="90000"/>
            </a:lnSpc>
            <a:spcBef>
              <a:spcPct val="0"/>
            </a:spcBef>
            <a:spcAft>
              <a:spcPct val="35000"/>
            </a:spcAft>
            <a:buNone/>
          </a:pPr>
          <a:r>
            <a:rPr lang="en-US" sz="2400" kern="1200" dirty="0"/>
            <a:t>Collaborating with professionals in the homelessness sector.</a:t>
          </a:r>
        </a:p>
      </dsp:txBody>
      <dsp:txXfrm>
        <a:off x="530685" y="66227"/>
        <a:ext cx="6714839" cy="825776"/>
      </dsp:txXfrm>
    </dsp:sp>
    <dsp:sp modelId="{F25276F9-4175-4A7C-8443-115C91D57215}">
      <dsp:nvSpPr>
        <dsp:cNvPr id="0" name=""/>
        <dsp:cNvSpPr/>
      </dsp:nvSpPr>
      <dsp:spPr>
        <a:xfrm>
          <a:off x="0" y="1885275"/>
          <a:ext cx="9720262" cy="1806525"/>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645668" rIns="754400" bIns="170688"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EU free movement guide</a:t>
          </a:r>
          <a:endParaRPr lang="en-US" sz="2400" kern="1200" dirty="0">
            <a:solidFill>
              <a:schemeClr val="accent1"/>
            </a:solidFill>
          </a:endParaRPr>
        </a:p>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A guide for professionals working with destitute mobile EU citizens</a:t>
          </a:r>
          <a:endParaRPr lang="en-US" sz="2400" kern="1200" dirty="0">
            <a:solidFill>
              <a:schemeClr val="accent1"/>
            </a:solidFill>
          </a:endParaRPr>
        </a:p>
      </dsp:txBody>
      <dsp:txXfrm>
        <a:off x="0" y="1885275"/>
        <a:ext cx="9720262" cy="1806525"/>
      </dsp:txXfrm>
    </dsp:sp>
    <dsp:sp modelId="{70ED81B2-CF51-48B6-9AC5-7809FBE7325B}">
      <dsp:nvSpPr>
        <dsp:cNvPr id="0" name=""/>
        <dsp:cNvSpPr/>
      </dsp:nvSpPr>
      <dsp:spPr>
        <a:xfrm>
          <a:off x="486013" y="1427715"/>
          <a:ext cx="6804183" cy="9151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1066800">
            <a:lnSpc>
              <a:spcPct val="90000"/>
            </a:lnSpc>
            <a:spcBef>
              <a:spcPct val="0"/>
            </a:spcBef>
            <a:spcAft>
              <a:spcPct val="35000"/>
            </a:spcAft>
            <a:buNone/>
          </a:pPr>
          <a:r>
            <a:rPr lang="en-US" sz="2400" kern="1200" dirty="0"/>
            <a:t>Developing </a:t>
          </a:r>
          <a:r>
            <a:rPr lang="en-US" sz="2400" kern="1200" dirty="0" err="1"/>
            <a:t>specialised</a:t>
          </a:r>
          <a:r>
            <a:rPr lang="en-US" sz="2400" kern="1200" dirty="0"/>
            <a:t> guidelines and materials.</a:t>
          </a:r>
        </a:p>
      </dsp:txBody>
      <dsp:txXfrm>
        <a:off x="530685" y="1472387"/>
        <a:ext cx="6714839" cy="825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C7B5A-EF0C-4620-A224-604828A4318C}">
      <dsp:nvSpPr>
        <dsp:cNvPr id="0" name=""/>
        <dsp:cNvSpPr/>
      </dsp:nvSpPr>
      <dsp:spPr>
        <a:xfrm>
          <a:off x="0" y="397468"/>
          <a:ext cx="9720262" cy="7812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645668" rIns="754400" bIns="220472" numCol="1" spcCol="1270" anchor="t" anchorCtr="0">
          <a:noAutofit/>
        </a:bodyPr>
        <a:lstStyle/>
        <a:p>
          <a:pPr marL="285750" lvl="1" indent="-285750" algn="l" defTabSz="1377950">
            <a:lnSpc>
              <a:spcPct val="90000"/>
            </a:lnSpc>
            <a:spcBef>
              <a:spcPct val="0"/>
            </a:spcBef>
            <a:spcAft>
              <a:spcPct val="15000"/>
            </a:spcAft>
            <a:buChar char="•"/>
          </a:pPr>
          <a:endParaRPr lang="en-US" sz="3100" kern="1200" dirty="0"/>
        </a:p>
      </dsp:txBody>
      <dsp:txXfrm>
        <a:off x="0" y="397468"/>
        <a:ext cx="9720262" cy="781200"/>
      </dsp:txXfrm>
    </dsp:sp>
    <dsp:sp modelId="{A26E686C-CEE8-4792-A408-F5FE0ABE5A81}">
      <dsp:nvSpPr>
        <dsp:cNvPr id="0" name=""/>
        <dsp:cNvSpPr/>
      </dsp:nvSpPr>
      <dsp:spPr>
        <a:xfrm>
          <a:off x="486013" y="13749"/>
          <a:ext cx="8441610" cy="84127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1066800">
            <a:lnSpc>
              <a:spcPct val="90000"/>
            </a:lnSpc>
            <a:spcBef>
              <a:spcPct val="0"/>
            </a:spcBef>
            <a:spcAft>
              <a:spcPct val="35000"/>
            </a:spcAft>
            <a:buNone/>
          </a:pPr>
          <a:r>
            <a:rPr lang="en-GB" sz="2400" b="0" kern="1200" dirty="0"/>
            <a:t>Pro bono work to support destitute mobile EU citizens in accessing rights.</a:t>
          </a:r>
          <a:endParaRPr lang="en-US" sz="2400" kern="1200" dirty="0"/>
        </a:p>
      </dsp:txBody>
      <dsp:txXfrm>
        <a:off x="527081" y="54817"/>
        <a:ext cx="8359474" cy="759142"/>
      </dsp:txXfrm>
    </dsp:sp>
    <dsp:sp modelId="{F25276F9-4175-4A7C-8443-115C91D57215}">
      <dsp:nvSpPr>
        <dsp:cNvPr id="0" name=""/>
        <dsp:cNvSpPr/>
      </dsp:nvSpPr>
      <dsp:spPr>
        <a:xfrm>
          <a:off x="0" y="1661684"/>
          <a:ext cx="9720262" cy="21483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54400" tIns="645668" rIns="754400" bIns="170688" numCol="1" spcCol="1270" anchor="t" anchorCtr="0">
          <a:noAutofit/>
        </a:bodyPr>
        <a:lstStyle/>
        <a:p>
          <a:pPr marL="228600" lvl="1" indent="-228600" algn="l" defTabSz="1066800">
            <a:lnSpc>
              <a:spcPct val="90000"/>
            </a:lnSpc>
            <a:spcBef>
              <a:spcPct val="0"/>
            </a:spcBef>
            <a:spcAft>
              <a:spcPct val="15000"/>
            </a:spcAft>
            <a:buFont typeface="Arial" panose="020B0604020202020204" pitchFamily="34" charset="0"/>
            <a:buChar char="•"/>
          </a:pPr>
          <a:r>
            <a:rPr lang="en-US" sz="2400"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EU Free movement - Legal fitness checks</a:t>
          </a:r>
          <a:endParaRPr lang="en-US" sz="2400" kern="1200" dirty="0">
            <a:solidFill>
              <a:schemeClr val="accent1"/>
            </a:solidFill>
          </a:endParaRPr>
        </a:p>
        <a:p>
          <a:pPr marL="228600" lvl="1" indent="-228600" algn="l" defTabSz="1066800">
            <a:lnSpc>
              <a:spcPct val="90000"/>
            </a:lnSpc>
            <a:spcBef>
              <a:spcPct val="0"/>
            </a:spcBef>
            <a:spcAft>
              <a:spcPct val="15000"/>
            </a:spcAft>
            <a:buFont typeface="Arial" panose="020B0604020202020204" pitchFamily="34" charset="0"/>
            <a:buChar char="•"/>
          </a:pPr>
          <a:r>
            <a:rPr lang="en-GB" sz="2400"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The “working poor” and EU free movement</a:t>
          </a:r>
          <a:endParaRPr lang="en-US" sz="2400" kern="1200" dirty="0">
            <a:solidFill>
              <a:schemeClr val="accent1"/>
            </a:solidFill>
          </a:endParaRPr>
        </a:p>
        <a:p>
          <a:pPr marL="228600" lvl="1" indent="-228600" algn="l" defTabSz="1066800">
            <a:lnSpc>
              <a:spcPct val="90000"/>
            </a:lnSpc>
            <a:spcBef>
              <a:spcPct val="0"/>
            </a:spcBef>
            <a:spcAft>
              <a:spcPct val="15000"/>
            </a:spcAft>
            <a:buFont typeface="Arial" panose="020B0604020202020204" pitchFamily="34" charset="0"/>
            <a:buChar char="•"/>
          </a:pPr>
          <a:r>
            <a:rPr lang="en-GB" sz="2400" kern="1200" dirty="0">
              <a:solidFill>
                <a:srgbClr val="00B0F0"/>
              </a:solidFill>
              <a:hlinkClick xmlns:r="http://schemas.openxmlformats.org/officeDocument/2006/relationships" r:id="rId3">
                <a:extLst>
                  <a:ext uri="{A12FA001-AC4F-418D-AE19-62706E023703}">
                    <ahyp:hlinkClr xmlns:ahyp="http://schemas.microsoft.com/office/drawing/2018/hyperlinkcolor" val="tx"/>
                  </a:ext>
                </a:extLst>
              </a:hlinkClick>
            </a:rPr>
            <a:t>Complaint against Belgium for breach of EU jobseekers’ right of residence</a:t>
          </a:r>
          <a:endParaRPr lang="en-US" sz="2400" kern="1200" dirty="0">
            <a:solidFill>
              <a:srgbClr val="00B0F0"/>
            </a:solidFill>
          </a:endParaRPr>
        </a:p>
      </dsp:txBody>
      <dsp:txXfrm>
        <a:off x="0" y="1661684"/>
        <a:ext cx="9720262" cy="2148300"/>
      </dsp:txXfrm>
    </dsp:sp>
    <dsp:sp modelId="{70ED81B2-CF51-48B6-9AC5-7809FBE7325B}">
      <dsp:nvSpPr>
        <dsp:cNvPr id="0" name=""/>
        <dsp:cNvSpPr/>
      </dsp:nvSpPr>
      <dsp:spPr>
        <a:xfrm>
          <a:off x="486013" y="1346068"/>
          <a:ext cx="8374725" cy="77317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7182" tIns="0" rIns="257182" bIns="0" numCol="1" spcCol="1270" anchor="ctr" anchorCtr="0">
          <a:noAutofit/>
        </a:bodyPr>
        <a:lstStyle/>
        <a:p>
          <a:pPr marL="0" lvl="0" indent="0" algn="l" defTabSz="1066800">
            <a:lnSpc>
              <a:spcPct val="90000"/>
            </a:lnSpc>
            <a:spcBef>
              <a:spcPct val="0"/>
            </a:spcBef>
            <a:spcAft>
              <a:spcPct val="35000"/>
            </a:spcAft>
            <a:buNone/>
          </a:pPr>
          <a:r>
            <a:rPr lang="en-GB" sz="2400" kern="1200" dirty="0"/>
            <a:t>Identifying and documenting cases where litigation can be used to </a:t>
          </a:r>
          <a:r>
            <a:rPr lang="en-US" sz="2400" kern="1200" dirty="0"/>
            <a:t>uphold the rights of destitute mobile EU citizens.</a:t>
          </a:r>
        </a:p>
      </dsp:txBody>
      <dsp:txXfrm>
        <a:off x="523756" y="1383811"/>
        <a:ext cx="8299239" cy="6976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93835C-BE1B-41B5-9B76-82A737A935B6}" type="datetimeFigureOut">
              <a:rPr lang="en-GB" smtClean="0"/>
              <a:t>25/07/2022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835F5-E1B3-45CC-9B74-7CE7048C9324}" type="slidenum">
              <a:rPr lang="en-GB" smtClean="0"/>
              <a:t>‹#›</a:t>
            </a:fld>
            <a:endParaRPr lang="en-GB"/>
          </a:p>
        </p:txBody>
      </p:sp>
    </p:spTree>
    <p:extLst>
      <p:ext uri="{BB962C8B-B14F-4D97-AF65-F5344CB8AC3E}">
        <p14:creationId xmlns:p14="http://schemas.microsoft.com/office/powerpoint/2010/main" val="116377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dirty="0">
                <a:effectLst/>
                <a:ea typeface="Calibri" panose="020F0502020204030204" pitchFamily="34" charset="0"/>
                <a:cs typeface="Times New Roman" panose="02020603050405020304" pitchFamily="18" charset="0"/>
              </a:rPr>
              <a:t>Hello and welcome to our new tool for </a:t>
            </a:r>
            <a:r>
              <a:rPr lang="en-GB" dirty="0"/>
              <a:t>professionals working with mobile EU citizens in destitution.</a:t>
            </a:r>
            <a:endParaRPr lang="en-GB" dirty="0">
              <a:effectLst/>
              <a:ea typeface="Calibri" panose="020F0502020204030204" pitchFamily="34" charset="0"/>
              <a:cs typeface="Times New Roman" panose="02020603050405020304" pitchFamily="18" charset="0"/>
            </a:endParaRPr>
          </a:p>
          <a:p>
            <a:pPr algn="just"/>
            <a:r>
              <a:rPr lang="en-GB" dirty="0">
                <a:effectLst/>
                <a:ea typeface="Calibri" panose="020F0502020204030204" pitchFamily="34" charset="0"/>
                <a:cs typeface="Times New Roman" panose="02020603050405020304" pitchFamily="18" charset="0"/>
              </a:rPr>
              <a:t>We have reached the last of the three modules on homelessness and EU free movement. </a:t>
            </a:r>
            <a:r>
              <a:rPr lang="en-GB" dirty="0">
                <a:sym typeface="Wingdings" panose="05000000000000000000" pitchFamily="2" charset="2"/>
              </a:rPr>
              <a:t>This module offers examples of some of the main existing measures to support mobile EU citizens living in homelessness.</a:t>
            </a:r>
          </a:p>
          <a:p>
            <a:pPr algn="just"/>
            <a:endParaRPr lang="en-GB" dirty="0"/>
          </a:p>
          <a:p>
            <a:pPr marL="0" marR="0" lvl="0" indent="0" algn="just" defTabSz="914400" rtl="0" eaLnBrk="1" fontAlgn="auto" latinLnBrk="0" hangingPunct="1">
              <a:spcBef>
                <a:spcPts val="0"/>
              </a:spcBef>
              <a:spcAft>
                <a:spcPts val="0"/>
              </a:spcAft>
              <a:buClrTx/>
              <a:buSzTx/>
              <a:buFontTx/>
              <a:buNone/>
              <a:tabLst/>
              <a:defRPr/>
            </a:pPr>
            <a:r>
              <a:rPr lang="en-GB" dirty="0"/>
              <a:t>We hope you will enjoy the module and find this tool useful!</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A9AA34-C42E-4BE2-8A38-E141ABA62A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159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dirty="0"/>
              <a:t>A good example of how legal experts can get involved in supporting mobile EU citizens is the London-based organisation PILC (Public Interest Law Centre). Their work comprises multiple streams where legal expertise is a key asset, such as: advocacy work, challenging laws and policies, research, providing support to homeless service providers in adopting a rights-based approach, etc.</a:t>
            </a:r>
          </a:p>
          <a:p>
            <a:pPr algn="just"/>
            <a:endParaRPr lang="en-GB" dirty="0"/>
          </a:p>
          <a:p>
            <a:pPr algn="just"/>
            <a:r>
              <a:rPr lang="en-GB" dirty="0"/>
              <a:t>Between 2018 and 2021 they developed an ‘EU homeless rights’ project through which they helped people experiencing homelessness and the organisations working with them to secure an EU (pre-)Settlement Status, among other things. This work will continue in the next years with a focus on monitoring laws and amplifying the voices of people in destitution.</a:t>
            </a:r>
          </a:p>
        </p:txBody>
      </p:sp>
      <p:sp>
        <p:nvSpPr>
          <p:cNvPr id="4" name="Slide Number Placeholder 3"/>
          <p:cNvSpPr>
            <a:spLocks noGrp="1"/>
          </p:cNvSpPr>
          <p:nvPr>
            <p:ph type="sldNum" sz="quarter" idx="5"/>
          </p:nvPr>
        </p:nvSpPr>
        <p:spPr/>
        <p:txBody>
          <a:bodyPr/>
          <a:lstStyle/>
          <a:p>
            <a:fld id="{D4A835F5-E1B3-45CC-9B74-7CE7048C9324}" type="slidenum">
              <a:rPr lang="en-GB" smtClean="0"/>
              <a:t>10</a:t>
            </a:fld>
            <a:endParaRPr lang="en-GB"/>
          </a:p>
        </p:txBody>
      </p:sp>
    </p:spTree>
    <p:extLst>
      <p:ext uri="{BB962C8B-B14F-4D97-AF65-F5344CB8AC3E}">
        <p14:creationId xmlns:p14="http://schemas.microsoft.com/office/powerpoint/2010/main" val="4233530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The staff provide multilingual counselling in the facilities of several service providers like day-care centers or emergency shelters. </a:t>
            </a:r>
          </a:p>
          <a:p>
            <a:pPr algn="just"/>
            <a:endParaRPr lang="en-US" sz="1200" dirty="0"/>
          </a:p>
          <a:p>
            <a:pPr algn="just"/>
            <a:r>
              <a:rPr lang="en-US" sz="1200" dirty="0"/>
              <a:t>In doing so, </a:t>
            </a:r>
            <a:r>
              <a:rPr lang="en-US" sz="1200" dirty="0" err="1"/>
              <a:t>Frostschutzengel</a:t>
            </a:r>
            <a:r>
              <a:rPr lang="en-US" sz="1200" dirty="0"/>
              <a:t> acts as a bridge between the support system (e.g., homeless service providers) and those mobile EU citizens seeking support.</a:t>
            </a:r>
          </a:p>
          <a:p>
            <a:pPr algn="just"/>
            <a:endParaRPr lang="en-US" sz="1200" dirty="0"/>
          </a:p>
          <a:p>
            <a:pPr algn="just"/>
            <a:r>
              <a:rPr lang="en-US" sz="1200" dirty="0"/>
              <a:t>Professionals are trained in counselling and the legal framework of EU free movement in the German context.</a:t>
            </a:r>
          </a:p>
          <a:p>
            <a:pPr algn="just">
              <a:lnSpc>
                <a:spcPct val="115000"/>
              </a:lnSpc>
              <a:spcAft>
                <a:spcPts val="800"/>
              </a:spcAft>
            </a:pPr>
            <a:endParaRPr lang="en-GB" dirty="0"/>
          </a:p>
        </p:txBody>
      </p:sp>
      <p:sp>
        <p:nvSpPr>
          <p:cNvPr id="4" name="Slide Number Placeholder 3"/>
          <p:cNvSpPr>
            <a:spLocks noGrp="1"/>
          </p:cNvSpPr>
          <p:nvPr>
            <p:ph type="sldNum" sz="quarter" idx="5"/>
          </p:nvPr>
        </p:nvSpPr>
        <p:spPr/>
        <p:txBody>
          <a:bodyPr/>
          <a:lstStyle/>
          <a:p>
            <a:fld id="{D4A835F5-E1B3-45CC-9B74-7CE7048C9324}" type="slidenum">
              <a:rPr lang="en-GB" smtClean="0"/>
              <a:t>11</a:t>
            </a:fld>
            <a:endParaRPr lang="en-GB"/>
          </a:p>
        </p:txBody>
      </p:sp>
    </p:spTree>
    <p:extLst>
      <p:ext uri="{BB962C8B-B14F-4D97-AF65-F5344CB8AC3E}">
        <p14:creationId xmlns:p14="http://schemas.microsoft.com/office/powerpoint/2010/main" val="2355595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counselling of </a:t>
            </a:r>
            <a:r>
              <a:rPr lang="en-US" dirty="0" err="1"/>
              <a:t>Kompasset</a:t>
            </a:r>
            <a:r>
              <a:rPr lang="en-US" dirty="0"/>
              <a:t> focuses on </a:t>
            </a:r>
            <a:r>
              <a:rPr lang="en-GB" dirty="0">
                <a:effectLst/>
              </a:rPr>
              <a:t>accompanying people in their interactions with public authorities</a:t>
            </a:r>
            <a:r>
              <a:rPr lang="en-US" dirty="0"/>
              <a:t>, ensuring mobile EU citizens have access to their rights (including </a:t>
            </a:r>
            <a:r>
              <a:rPr lang="en-US" sz="1200" dirty="0"/>
              <a:t>healthcare), employment support, and guidance with public and private services.</a:t>
            </a:r>
          </a:p>
          <a:p>
            <a:pPr algn="just"/>
            <a:endParaRPr lang="en-US" sz="1200" dirty="0"/>
          </a:p>
          <a:p>
            <a:pPr algn="just"/>
            <a:r>
              <a:rPr lang="en-US" sz="1200" dirty="0"/>
              <a:t>This support is provided with a rights-based approach and with the beneficiaries at the center of all the decision processes.</a:t>
            </a:r>
          </a:p>
          <a:p>
            <a:pPr algn="just"/>
            <a:endParaRPr lang="en-US" sz="1200" dirty="0"/>
          </a:p>
          <a:p>
            <a:pPr marL="0" marR="0" lvl="0" indent="0" algn="just" defTabSz="914400" rtl="0" eaLnBrk="1" fontAlgn="auto" latinLnBrk="0" hangingPunct="1">
              <a:spcBef>
                <a:spcPts val="0"/>
              </a:spcBef>
              <a:spcAft>
                <a:spcPts val="0"/>
              </a:spcAft>
              <a:buClrTx/>
              <a:buSzTx/>
              <a:tabLst/>
              <a:defRPr/>
            </a:pPr>
            <a:r>
              <a:rPr lang="en-US" dirty="0"/>
              <a:t>Finally, t</a:t>
            </a:r>
            <a:r>
              <a:rPr lang="en-US" sz="1200" dirty="0"/>
              <a:t>he open café at the </a:t>
            </a:r>
            <a:r>
              <a:rPr lang="en-US" sz="1200" dirty="0" err="1"/>
              <a:t>Kompasset</a:t>
            </a:r>
            <a:r>
              <a:rPr lang="en-US" sz="1200" dirty="0"/>
              <a:t> </a:t>
            </a:r>
            <a:r>
              <a:rPr lang="en-US" sz="1200" dirty="0" err="1"/>
              <a:t>centre</a:t>
            </a:r>
            <a:r>
              <a:rPr lang="en-US" sz="1200" dirty="0"/>
              <a:t> provides a space for people to relax and is considered a success as it makes the counselling service more approachable.</a:t>
            </a:r>
          </a:p>
          <a:p>
            <a:pPr algn="just">
              <a:lnSpc>
                <a:spcPct val="115000"/>
              </a:lnSpc>
              <a:spcAft>
                <a:spcPts val="800"/>
              </a:spcAft>
            </a:pPr>
            <a:endParaRPr lang="en-GB" dirty="0"/>
          </a:p>
        </p:txBody>
      </p:sp>
      <p:sp>
        <p:nvSpPr>
          <p:cNvPr id="4" name="Slide Number Placeholder 3"/>
          <p:cNvSpPr>
            <a:spLocks noGrp="1"/>
          </p:cNvSpPr>
          <p:nvPr>
            <p:ph type="sldNum" sz="quarter" idx="5"/>
          </p:nvPr>
        </p:nvSpPr>
        <p:spPr/>
        <p:txBody>
          <a:bodyPr/>
          <a:lstStyle/>
          <a:p>
            <a:fld id="{D4A835F5-E1B3-45CC-9B74-7CE7048C9324}" type="slidenum">
              <a:rPr lang="en-GB" smtClean="0"/>
              <a:t>12</a:t>
            </a:fld>
            <a:endParaRPr lang="en-GB"/>
          </a:p>
        </p:txBody>
      </p:sp>
    </p:spTree>
    <p:extLst>
      <p:ext uri="{BB962C8B-B14F-4D97-AF65-F5344CB8AC3E}">
        <p14:creationId xmlns:p14="http://schemas.microsoft.com/office/powerpoint/2010/main" val="2194845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spcBef>
                <a:spcPts val="0"/>
              </a:spcBef>
              <a:spcAft>
                <a:spcPts val="800"/>
              </a:spcAft>
              <a:buClrTx/>
              <a:buSzTx/>
              <a:buFontTx/>
              <a:buNone/>
              <a:tabLst/>
              <a:defRPr/>
            </a:pPr>
            <a:r>
              <a:rPr lang="en-US" dirty="0"/>
              <a:t>The s</a:t>
            </a:r>
            <a:r>
              <a:rPr lang="en-US" sz="1200" dirty="0"/>
              <a:t>upport provided by </a:t>
            </a:r>
            <a:r>
              <a:rPr lang="en-US" sz="1200" dirty="0" err="1"/>
              <a:t>Vvary</a:t>
            </a:r>
            <a:r>
              <a:rPr lang="en-US" sz="1200" dirty="0"/>
              <a:t> includes migration advice from experts, emergency accommodation, mediation with public authorities, help with job seeking, and reconnections with their home country (if requested).</a:t>
            </a:r>
          </a:p>
          <a:p>
            <a:pPr marL="0" marR="0" lvl="0" indent="0" algn="just" defTabSz="914400" rtl="0" eaLnBrk="1" fontAlgn="auto" latinLnBrk="0" hangingPunct="1">
              <a:spcBef>
                <a:spcPts val="0"/>
              </a:spcBef>
              <a:spcAft>
                <a:spcPts val="800"/>
              </a:spcAft>
              <a:buClrTx/>
              <a:buSzTx/>
              <a:buFontTx/>
              <a:buNone/>
              <a:tabLst/>
              <a:defRPr/>
            </a:pPr>
            <a:endParaRPr lang="en-US" sz="1200" dirty="0"/>
          </a:p>
          <a:p>
            <a:pPr algn="just">
              <a:spcAft>
                <a:spcPts val="800"/>
              </a:spcAft>
            </a:pPr>
            <a:r>
              <a:rPr lang="en-US" dirty="0"/>
              <a:t>It is also important to highlight this project’s participatory approach. Beneficiaries </a:t>
            </a:r>
            <a:r>
              <a:rPr lang="en-US" sz="1200" dirty="0"/>
              <a:t>are involved in the everyday work of the </a:t>
            </a:r>
            <a:r>
              <a:rPr lang="en-US" sz="1200" dirty="0" err="1"/>
              <a:t>organisation</a:t>
            </a:r>
            <a:r>
              <a:rPr lang="en-US" sz="1200" dirty="0"/>
              <a:t>, which includes a center for peer work.</a:t>
            </a:r>
            <a:endParaRPr lang="en-GB" dirty="0"/>
          </a:p>
        </p:txBody>
      </p:sp>
      <p:sp>
        <p:nvSpPr>
          <p:cNvPr id="4" name="Slide Number Placeholder 3"/>
          <p:cNvSpPr>
            <a:spLocks noGrp="1"/>
          </p:cNvSpPr>
          <p:nvPr>
            <p:ph type="sldNum" sz="quarter" idx="5"/>
          </p:nvPr>
        </p:nvSpPr>
        <p:spPr/>
        <p:txBody>
          <a:bodyPr/>
          <a:lstStyle/>
          <a:p>
            <a:fld id="{D4A835F5-E1B3-45CC-9B74-7CE7048C9324}" type="slidenum">
              <a:rPr lang="en-GB" smtClean="0"/>
              <a:t>13</a:t>
            </a:fld>
            <a:endParaRPr lang="en-GB"/>
          </a:p>
        </p:txBody>
      </p:sp>
    </p:spTree>
    <p:extLst>
      <p:ext uri="{BB962C8B-B14F-4D97-AF65-F5344CB8AC3E}">
        <p14:creationId xmlns:p14="http://schemas.microsoft.com/office/powerpoint/2010/main" val="9848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noProof="0" dirty="0"/>
              <a:t>Here are some quotes from the organisations themselves, expressing the policy changes they advocate for and their concerns about the lack of rights many mobile EU citizens in homelessness face.</a:t>
            </a:r>
          </a:p>
        </p:txBody>
      </p:sp>
      <p:sp>
        <p:nvSpPr>
          <p:cNvPr id="4" name="Slide Number Placeholder 3"/>
          <p:cNvSpPr>
            <a:spLocks noGrp="1"/>
          </p:cNvSpPr>
          <p:nvPr>
            <p:ph type="sldNum" sz="quarter" idx="5"/>
          </p:nvPr>
        </p:nvSpPr>
        <p:spPr/>
        <p:txBody>
          <a:bodyPr/>
          <a:lstStyle/>
          <a:p>
            <a:fld id="{D4A835F5-E1B3-45CC-9B74-7CE7048C9324}" type="slidenum">
              <a:rPr lang="en-GB" smtClean="0"/>
              <a:t>14</a:t>
            </a:fld>
            <a:endParaRPr lang="en-GB"/>
          </a:p>
        </p:txBody>
      </p:sp>
    </p:spTree>
    <p:extLst>
      <p:ext uri="{BB962C8B-B14F-4D97-AF65-F5344CB8AC3E}">
        <p14:creationId xmlns:p14="http://schemas.microsoft.com/office/powerpoint/2010/main" val="3305103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kern="1200" dirty="0">
                <a:solidFill>
                  <a:schemeClr val="tx1"/>
                </a:solidFill>
                <a:effectLst/>
                <a:latin typeface="+mn-lt"/>
                <a:ea typeface="+mn-ea"/>
                <a:cs typeface="+mn-cs"/>
              </a:rPr>
              <a:t>This was the last module of the series dedicated to legal experts and local authorities.</a:t>
            </a:r>
            <a:endParaRPr lang="es-E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hope you have found this information helpful and encourage you to reach out for further questions or suggestions.</a:t>
            </a:r>
            <a:endParaRPr lang="es-ES"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spcBef>
                <a:spcPts val="0"/>
              </a:spcBef>
              <a:spcAft>
                <a:spcPts val="0"/>
              </a:spcAft>
              <a:buClrTx/>
              <a:buSzTx/>
              <a:buFontTx/>
              <a:buNone/>
              <a:tabLst/>
              <a:defRPr/>
            </a:pPr>
            <a:r>
              <a:rPr lang="en-GB" sz="1200" kern="1200" dirty="0">
                <a:solidFill>
                  <a:schemeClr val="tx1"/>
                </a:solidFill>
                <a:effectLst/>
                <a:latin typeface="+mn-lt"/>
                <a:ea typeface="+mn-ea"/>
                <a:cs typeface="+mn-cs"/>
              </a:rPr>
              <a:t>Thank you for your attention!</a:t>
            </a:r>
            <a:endParaRPr lang="es-ES" sz="1200" kern="1200" dirty="0">
              <a:solidFill>
                <a:schemeClr val="tx1"/>
              </a:solidFill>
              <a:effectLst/>
              <a:latin typeface="+mn-lt"/>
              <a:ea typeface="+mn-ea"/>
              <a:cs typeface="+mn-cs"/>
            </a:endParaRPr>
          </a:p>
          <a:p>
            <a:endParaRPr lang="en-GB" dirty="0"/>
          </a:p>
        </p:txBody>
      </p:sp>
      <p:sp>
        <p:nvSpPr>
          <p:cNvPr id="4" name="Marcador de número de diapositiva 3"/>
          <p:cNvSpPr>
            <a:spLocks noGrp="1"/>
          </p:cNvSpPr>
          <p:nvPr>
            <p:ph type="sldNum" sz="quarter" idx="5"/>
          </p:nvPr>
        </p:nvSpPr>
        <p:spPr/>
        <p:txBody>
          <a:bodyPr/>
          <a:lstStyle/>
          <a:p>
            <a:fld id="{D4A835F5-E1B3-45CC-9B74-7CE7048C9324}" type="slidenum">
              <a:rPr lang="en-GB" smtClean="0"/>
              <a:t>15</a:t>
            </a:fld>
            <a:endParaRPr lang="en-GB"/>
          </a:p>
        </p:txBody>
      </p:sp>
    </p:spTree>
    <p:extLst>
      <p:ext uri="{BB962C8B-B14F-4D97-AF65-F5344CB8AC3E}">
        <p14:creationId xmlns:p14="http://schemas.microsoft.com/office/powerpoint/2010/main" val="2768492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dirty="0">
                <a:effectLst/>
                <a:latin typeface="Calibri" panose="020F0502020204030204" pitchFamily="34" charset="0"/>
                <a:ea typeface="DengXian" panose="02010600030101010101" pitchFamily="2" charset="-122"/>
              </a:rPr>
              <a:t>In the previous modules we found out more about homelessness in general and how mobile EU citizens are affected by it. </a:t>
            </a:r>
          </a:p>
          <a:p>
            <a:pPr algn="just"/>
            <a:endParaRPr lang="en-GB" sz="1200" dirty="0">
              <a:effectLst/>
              <a:latin typeface="Calibri" panose="020F0502020204030204" pitchFamily="34" charset="0"/>
              <a:ea typeface="DengXian" panose="02010600030101010101" pitchFamily="2" charset="-122"/>
            </a:endParaRPr>
          </a:p>
          <a:p>
            <a:pPr algn="just"/>
            <a:r>
              <a:rPr lang="en-GB" sz="1200" dirty="0">
                <a:effectLst/>
                <a:latin typeface="Calibri" panose="020F0502020204030204" pitchFamily="34" charset="0"/>
                <a:ea typeface="DengXian" panose="02010600030101010101" pitchFamily="2" charset="-122"/>
              </a:rPr>
              <a:t>We also saw that migrants are more exposed to vulnerability and destitution, including those who move from one Member State to another one, and learnt the factors that may push them into destitution.</a:t>
            </a:r>
          </a:p>
          <a:p>
            <a:pPr algn="just"/>
            <a:endParaRPr lang="en-GB" sz="1200" dirty="0">
              <a:effectLst/>
              <a:latin typeface="Calibri" panose="020F0502020204030204" pitchFamily="34" charset="0"/>
              <a:ea typeface="DengXian" panose="02010600030101010101" pitchFamily="2" charset="-122"/>
            </a:endParaRPr>
          </a:p>
          <a:p>
            <a:pPr algn="just"/>
            <a:r>
              <a:rPr lang="en-GB" dirty="0">
                <a:latin typeface="Calibri" panose="020F0502020204030204" pitchFamily="34" charset="0"/>
                <a:ea typeface="DengXian" panose="02010600030101010101" pitchFamily="2" charset="-122"/>
              </a:rPr>
              <a:t>In the following slides, we will learn how homeless service providers are currently supporting mobile EU citizens, with a focus on how legal experts can be involved.</a:t>
            </a:r>
            <a:endParaRPr lang="en-GB" sz="1200" dirty="0">
              <a:effectLst/>
              <a:latin typeface="Calibri" panose="020F0502020204030204" pitchFamily="34" charset="0"/>
              <a:ea typeface="DengXian" panose="02010600030101010101" pitchFamily="2" charset="-122"/>
            </a:endParaRPr>
          </a:p>
        </p:txBody>
      </p:sp>
      <p:sp>
        <p:nvSpPr>
          <p:cNvPr id="4" name="Slide Number Placeholder 3"/>
          <p:cNvSpPr>
            <a:spLocks noGrp="1"/>
          </p:cNvSpPr>
          <p:nvPr>
            <p:ph type="sldNum" sz="quarter" idx="5"/>
          </p:nvPr>
        </p:nvSpPr>
        <p:spPr/>
        <p:txBody>
          <a:bodyPr/>
          <a:lstStyle/>
          <a:p>
            <a:fld id="{D4A835F5-E1B3-45CC-9B74-7CE7048C9324}" type="slidenum">
              <a:rPr lang="en-GB" smtClean="0"/>
              <a:t>2</a:t>
            </a:fld>
            <a:endParaRPr lang="en-GB"/>
          </a:p>
        </p:txBody>
      </p:sp>
    </p:spTree>
    <p:extLst>
      <p:ext uri="{BB962C8B-B14F-4D97-AF65-F5344CB8AC3E}">
        <p14:creationId xmlns:p14="http://schemas.microsoft.com/office/powerpoint/2010/main" val="353838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80510"/>
          </a:xfrm>
        </p:spPr>
        <p:txBody>
          <a:bodyPr/>
          <a:lstStyle/>
          <a:p>
            <a:pPr algn="just">
              <a:buFont typeface="Wingdings" panose="05000000000000000000" pitchFamily="2" charset="2"/>
              <a:buNone/>
            </a:pPr>
            <a:r>
              <a:rPr lang="en-GB" dirty="0"/>
              <a:t>There is a need to protect and promote the rights of mobile EU citizens since the number of those citizens experiencing homelessness is quite significant, as seen in the previous module. This </a:t>
            </a:r>
            <a:r>
              <a:rPr lang="en-GB" dirty="0">
                <a:sym typeface="Wingdings" panose="05000000000000000000" pitchFamily="2" charset="2"/>
              </a:rPr>
              <a:t>has also led to more pressure on the homelessness services.</a:t>
            </a:r>
          </a:p>
          <a:p>
            <a:pPr algn="just">
              <a:buFont typeface="Wingdings" panose="05000000000000000000" pitchFamily="2" charset="2"/>
              <a:buNone/>
            </a:pPr>
            <a:endParaRPr lang="en-GB" dirty="0">
              <a:sym typeface="Wingdings" panose="05000000000000000000" pitchFamily="2" charset="2"/>
            </a:endParaRPr>
          </a:p>
          <a:p>
            <a:pPr algn="just">
              <a:buFont typeface="Wingdings" panose="05000000000000000000" pitchFamily="2" charset="2"/>
              <a:buNone/>
            </a:pPr>
            <a:r>
              <a:rPr lang="en-GB" dirty="0">
                <a:sym typeface="Wingdings" panose="05000000000000000000" pitchFamily="2" charset="2"/>
              </a:rPr>
              <a:t>On the one hand, homelessness services need support to develop competences in the legal field, so they can continue advocating for </a:t>
            </a:r>
            <a:r>
              <a:rPr lang="en-GB" dirty="0"/>
              <a:t>the rights of the mobile EU citizens they support. At the same time, legal experts need more knowledge about the barriers that destitute/homeless mobile EU citizens face when trying to exercise their rights.</a:t>
            </a:r>
          </a:p>
          <a:p>
            <a:pPr algn="just">
              <a:buFont typeface="Wingdings" panose="05000000000000000000" pitchFamily="2" charset="2"/>
              <a:buNone/>
            </a:pPr>
            <a:endParaRPr lang="en-GB" dirty="0"/>
          </a:p>
          <a:p>
            <a:pPr algn="just">
              <a:buFont typeface="Wingdings" panose="05000000000000000000" pitchFamily="2" charset="2"/>
              <a:buNone/>
            </a:pPr>
            <a:r>
              <a:rPr lang="en-GB" dirty="0"/>
              <a:t>To support with covering these gaps, the PRODEC project (Protecting the Rights of Destitute mobile EU Citizens) was set up. Two of its main goals are to advocate for the rights of mobile EU citizens experiencing homelessness and to increase the knowledge available on this issue, both among service providers and with professionals in other areas, above all legal experts. You can click on the title to find out more about the project.</a:t>
            </a:r>
          </a:p>
          <a:p>
            <a:endParaRPr lang="en-GB" dirty="0"/>
          </a:p>
        </p:txBody>
      </p:sp>
      <p:sp>
        <p:nvSpPr>
          <p:cNvPr id="4" name="Slide Number Placeholder 3"/>
          <p:cNvSpPr>
            <a:spLocks noGrp="1"/>
          </p:cNvSpPr>
          <p:nvPr>
            <p:ph type="sldNum" sz="quarter" idx="5"/>
          </p:nvPr>
        </p:nvSpPr>
        <p:spPr/>
        <p:txBody>
          <a:bodyPr/>
          <a:lstStyle/>
          <a:p>
            <a:fld id="{ED6D4250-895F-436A-8ABF-3E5B2DA6B842}" type="slidenum">
              <a:rPr lang="en-GB" smtClean="0"/>
              <a:t>3</a:t>
            </a:fld>
            <a:endParaRPr lang="en-GB"/>
          </a:p>
        </p:txBody>
      </p:sp>
    </p:spTree>
    <p:extLst>
      <p:ext uri="{BB962C8B-B14F-4D97-AF65-F5344CB8AC3E}">
        <p14:creationId xmlns:p14="http://schemas.microsoft.com/office/powerpoint/2010/main" val="239199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34790"/>
          </a:xfrm>
        </p:spPr>
        <p:txBody>
          <a:bodyPr/>
          <a:lstStyle/>
          <a:p>
            <a:pPr algn="just"/>
            <a:r>
              <a:rPr lang="en-GB" b="0" dirty="0"/>
              <a:t>Homeless service providers support mobile EU citizens in many ways </a:t>
            </a:r>
            <a:r>
              <a:rPr lang="en-GB" dirty="0"/>
              <a:t>as part of</a:t>
            </a:r>
            <a:r>
              <a:rPr lang="en-GB" b="0" dirty="0"/>
              <a:t> their daily work. </a:t>
            </a:r>
            <a:r>
              <a:rPr lang="en-GB" dirty="0"/>
              <a:t>For example, they play an essential mediation role with civil servants or other professionals when their beneficiaries want to register at the municipality, apply for jobs, or request any specific public or private service. This mediation work can also include language translation.</a:t>
            </a:r>
          </a:p>
          <a:p>
            <a:pPr algn="just"/>
            <a:endParaRPr lang="en-GB" dirty="0"/>
          </a:p>
          <a:p>
            <a:pPr algn="just"/>
            <a:r>
              <a:rPr lang="en-GB" b="0" dirty="0"/>
              <a:t>Legal counselling and migration advice in general is often </a:t>
            </a:r>
            <a:r>
              <a:rPr lang="en-GB" dirty="0"/>
              <a:t>provided as well. Many times it consists of support with residence status (among others), but it can also include more specialised advice (e.g. filing a complaint) if there are accredited lawyers among the staff.</a:t>
            </a:r>
          </a:p>
          <a:p>
            <a:pPr algn="just"/>
            <a:endParaRPr lang="en-GB" dirty="0"/>
          </a:p>
          <a:p>
            <a:pPr algn="just"/>
            <a:r>
              <a:rPr lang="en-GB" b="0" dirty="0"/>
              <a:t>Finally</a:t>
            </a:r>
            <a:r>
              <a:rPr lang="en-GB" dirty="0"/>
              <a:t>, it is also important to mention the key role that professionals play in opening citizens’ access to rights. Very often, people living in homelessness face many difficulties in accessing mainstream services or welfare benefits, which increase even more in the case of migrants like mobile EU citizens.</a:t>
            </a:r>
            <a:endParaRPr lang="en-GB" b="0" dirty="0"/>
          </a:p>
        </p:txBody>
      </p:sp>
      <p:sp>
        <p:nvSpPr>
          <p:cNvPr id="4" name="Slide Number Placeholder 3"/>
          <p:cNvSpPr>
            <a:spLocks noGrp="1"/>
          </p:cNvSpPr>
          <p:nvPr>
            <p:ph type="sldNum" sz="quarter" idx="5"/>
          </p:nvPr>
        </p:nvSpPr>
        <p:spPr/>
        <p:txBody>
          <a:bodyPr/>
          <a:lstStyle/>
          <a:p>
            <a:fld id="{D4A835F5-E1B3-45CC-9B74-7CE7048C9324}" type="slidenum">
              <a:rPr lang="en-GB" smtClean="0"/>
              <a:t>4</a:t>
            </a:fld>
            <a:endParaRPr lang="en-GB"/>
          </a:p>
        </p:txBody>
      </p:sp>
    </p:spTree>
    <p:extLst>
      <p:ext uri="{BB962C8B-B14F-4D97-AF65-F5344CB8AC3E}">
        <p14:creationId xmlns:p14="http://schemas.microsoft.com/office/powerpoint/2010/main" val="51441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9070"/>
          </a:xfrm>
        </p:spPr>
        <p:txBody>
          <a:bodyPr/>
          <a:lstStyle/>
          <a:p>
            <a:pPr algn="just"/>
            <a:r>
              <a:rPr lang="en-GB" b="0" dirty="0"/>
              <a:t>Other areas of support can include, for instance, providing care to cover the basic needs, in services like shelters or soup kitchens.</a:t>
            </a:r>
          </a:p>
          <a:p>
            <a:pPr algn="just"/>
            <a:endParaRPr lang="en-GB" b="0" dirty="0"/>
          </a:p>
          <a:p>
            <a:pPr algn="just"/>
            <a:r>
              <a:rPr lang="en-GB" dirty="0"/>
              <a:t>However, many service providers across Europe not only work to provide an emergency response, but also to arrange solutions to homelessness in the longer term. This is the case accompanying people to a stabilised housing situation, be it in an accommodation owned by public authorities, by CSOs or independent. The transition from homelessness into stable housing often requires the support of service providers. </a:t>
            </a:r>
            <a:r>
              <a:rPr lang="en-GB" dirty="0">
                <a:effectLst/>
              </a:rPr>
              <a:t>This is true for nationals as well as for mobile EU citizens. </a:t>
            </a:r>
            <a:endParaRPr lang="en-GB" dirty="0"/>
          </a:p>
          <a:p>
            <a:pPr algn="just"/>
            <a:endParaRPr lang="en-GB" dirty="0"/>
          </a:p>
          <a:p>
            <a:pPr algn="just"/>
            <a:r>
              <a:rPr lang="en-GB" b="0" dirty="0"/>
              <a:t>Finally</a:t>
            </a:r>
            <a:r>
              <a:rPr lang="en-GB" dirty="0"/>
              <a:t>, it is important to mention how professionals can help destitute mobile EU citizens with job seeking, e.g. writing applications, looking for employers, providing advice about the work culture, etc. Other activities like helping people build-up self-esteem or providing digital education are also relevant.</a:t>
            </a:r>
          </a:p>
          <a:p>
            <a:pPr algn="just"/>
            <a:endParaRPr lang="en-GB" dirty="0"/>
          </a:p>
          <a:p>
            <a:pPr marL="0" marR="0" lvl="0" indent="0" algn="just" defTabSz="914400" rtl="0" eaLnBrk="1" fontAlgn="auto" latinLnBrk="0" hangingPunct="1">
              <a:spcBef>
                <a:spcPts val="0"/>
              </a:spcBef>
              <a:spcAft>
                <a:spcPts val="0"/>
              </a:spcAft>
              <a:buClrTx/>
              <a:buSzTx/>
              <a:buFontTx/>
              <a:buNone/>
              <a:tabLst/>
              <a:defRPr/>
            </a:pPr>
            <a:r>
              <a:rPr lang="en-GB" dirty="0">
                <a:effectLst/>
              </a:rPr>
              <a:t>You can read some examples of these areas of support (that are included in the booklet on good practices edited by FEANTSA) in the next slides.</a:t>
            </a:r>
          </a:p>
          <a:p>
            <a:pPr algn="just">
              <a:lnSpc>
                <a:spcPct val="150000"/>
              </a:lnSpc>
            </a:pPr>
            <a:endParaRPr lang="en-GB" dirty="0"/>
          </a:p>
        </p:txBody>
      </p:sp>
      <p:sp>
        <p:nvSpPr>
          <p:cNvPr id="4" name="Slide Number Placeholder 3"/>
          <p:cNvSpPr>
            <a:spLocks noGrp="1"/>
          </p:cNvSpPr>
          <p:nvPr>
            <p:ph type="sldNum" sz="quarter" idx="5"/>
          </p:nvPr>
        </p:nvSpPr>
        <p:spPr/>
        <p:txBody>
          <a:bodyPr/>
          <a:lstStyle/>
          <a:p>
            <a:fld id="{D4A835F5-E1B3-45CC-9B74-7CE7048C9324}" type="slidenum">
              <a:rPr lang="en-GB" smtClean="0"/>
              <a:t>5</a:t>
            </a:fld>
            <a:endParaRPr lang="en-GB"/>
          </a:p>
        </p:txBody>
      </p:sp>
    </p:spTree>
    <p:extLst>
      <p:ext uri="{BB962C8B-B14F-4D97-AF65-F5344CB8AC3E}">
        <p14:creationId xmlns:p14="http://schemas.microsoft.com/office/powerpoint/2010/main" val="3567247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89070"/>
          </a:xfrm>
        </p:spPr>
        <p:txBody>
          <a:bodyPr/>
          <a:lstStyle/>
          <a:p>
            <a:pPr algn="just">
              <a:spcAft>
                <a:spcPts val="800"/>
              </a:spcAft>
            </a:pPr>
            <a:r>
              <a:rPr lang="en-GB" dirty="0"/>
              <a:t>Legal experts can be and are involved in working with mobile EU citizens in destitution. The first, most direct way is to provide advice to the beneficiaries, either as part of the support of a homeless service provider (in-house) or as an external advisor collaborating with professionals in the homeless service providers. In the following slides, we will see the examples of PILC in the UK and </a:t>
            </a:r>
            <a:r>
              <a:rPr lang="en-GB" dirty="0" err="1"/>
              <a:t>Frostschutzengel</a:t>
            </a:r>
            <a:r>
              <a:rPr lang="en-GB" dirty="0"/>
              <a:t> in Germany to illustrate this.</a:t>
            </a:r>
          </a:p>
          <a:p>
            <a:pPr algn="just">
              <a:spcAft>
                <a:spcPts val="800"/>
              </a:spcAft>
            </a:pPr>
            <a:endParaRPr lang="en-GB" dirty="0"/>
          </a:p>
          <a:p>
            <a:pPr algn="just">
              <a:spcAft>
                <a:spcPts val="800"/>
              </a:spcAft>
            </a:pPr>
            <a:r>
              <a:rPr lang="en-GB" dirty="0"/>
              <a:t>Secondly, legal experts may produce several types of material as guidance for professionals working with people living in homelessness. These professionals (social workers, volunteers, counsellors, etc.) are often confronted with regulations and administrative procedures when providing support, </a:t>
            </a:r>
            <a:r>
              <a:rPr lang="en-GB" dirty="0">
                <a:effectLst/>
              </a:rPr>
              <a:t>but do not necessarily have a legal background. The guidance of legal experts could fill this gap</a:t>
            </a:r>
            <a:r>
              <a:rPr lang="en-GB" dirty="0"/>
              <a:t>. For information related to mobile EU citizens specifically, you can click on the links in the slide to see some examples of this specialised knowledge which was developed by FEANTSA in collaboration with legal experts.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A835F5-E1B3-45CC-9B74-7CE7048C93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9788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800"/>
              </a:spcAft>
            </a:pPr>
            <a:r>
              <a:rPr lang="en-GB" dirty="0"/>
              <a:t>Another way to get involved in supporting destitute mobile EU citizens is with pro bono work. People experiencing homelessness may be discriminated against, have their rights breached or receive judicial complaints. In all of these cases, they need guidance, advice and sometimes legal representation </a:t>
            </a:r>
            <a:r>
              <a:rPr lang="en-GB" dirty="0">
                <a:effectLst/>
              </a:rPr>
              <a:t>in order to clarify their situation or to uphold their rights before a court, if necessary. </a:t>
            </a:r>
          </a:p>
          <a:p>
            <a:pPr algn="just">
              <a:spcAft>
                <a:spcPts val="800"/>
              </a:spcAft>
            </a:pPr>
            <a:endParaRPr lang="en-GB" dirty="0"/>
          </a:p>
          <a:p>
            <a:pPr algn="just">
              <a:spcAft>
                <a:spcPts val="800"/>
              </a:spcAft>
            </a:pPr>
            <a:r>
              <a:rPr lang="en-GB" dirty="0"/>
              <a:t>Finally, experts can also undertake legal research, as well as prepare documents and identify cases where rights are not respected or where the implementation of regulations is too strict so that in practice it excludes people in destitution. Activities coordinated by FEANTSA in the framework of the PRODEC project, such as the legal fitness checks of transposition of the EU free movement Directive or the complaint submitted to the European Commission against Belgium, are some examples. By clicking on the links above you will find more information.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4A835F5-E1B3-45CC-9B74-7CE7048C932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628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800"/>
              </a:spcAft>
            </a:pPr>
            <a:r>
              <a:rPr lang="en-GB" dirty="0"/>
              <a:t>In the following slides, you will find some good practices of organisations from across Europe. These can serve as models that can be transferred to and replicated in other local contexts. </a:t>
            </a:r>
          </a:p>
          <a:p>
            <a:pPr algn="just">
              <a:spcAft>
                <a:spcPts val="800"/>
              </a:spcAft>
            </a:pPr>
            <a:endParaRPr lang="en-GB" dirty="0"/>
          </a:p>
          <a:p>
            <a:pPr algn="just">
              <a:spcAft>
                <a:spcPts val="800"/>
              </a:spcAft>
            </a:pPr>
            <a:r>
              <a:rPr lang="en-GB" dirty="0"/>
              <a:t>All of them are collected in a booklet edited by FEANTSA, which is publicly available on our website. </a:t>
            </a:r>
          </a:p>
          <a:p>
            <a:pPr algn="just">
              <a:spcAft>
                <a:spcPts val="800"/>
              </a:spcAft>
            </a:pPr>
            <a:endParaRPr lang="en-GB" dirty="0"/>
          </a:p>
          <a:p>
            <a:pPr algn="just">
              <a:spcAft>
                <a:spcPts val="800"/>
              </a:spcAft>
            </a:pPr>
            <a:r>
              <a:rPr lang="en-GB" dirty="0"/>
              <a:t>You can have a look at all 16 identified practices by clicking on the link in the slide.</a:t>
            </a:r>
          </a:p>
        </p:txBody>
      </p:sp>
      <p:sp>
        <p:nvSpPr>
          <p:cNvPr id="4" name="Slide Number Placeholder 3"/>
          <p:cNvSpPr>
            <a:spLocks noGrp="1"/>
          </p:cNvSpPr>
          <p:nvPr>
            <p:ph type="sldNum" sz="quarter" idx="5"/>
          </p:nvPr>
        </p:nvSpPr>
        <p:spPr/>
        <p:txBody>
          <a:bodyPr/>
          <a:lstStyle/>
          <a:p>
            <a:fld id="{D4A835F5-E1B3-45CC-9B74-7CE7048C9324}" type="slidenum">
              <a:rPr lang="en-GB" smtClean="0"/>
              <a:t>8</a:t>
            </a:fld>
            <a:endParaRPr lang="en-GB"/>
          </a:p>
        </p:txBody>
      </p:sp>
    </p:spTree>
    <p:extLst>
      <p:ext uri="{BB962C8B-B14F-4D97-AF65-F5344CB8AC3E}">
        <p14:creationId xmlns:p14="http://schemas.microsoft.com/office/powerpoint/2010/main" val="1372977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800"/>
              </a:spcAft>
            </a:pPr>
            <a:r>
              <a:rPr lang="en-GB" dirty="0"/>
              <a:t>The Fondazione Casa </a:t>
            </a:r>
            <a:r>
              <a:rPr lang="en-GB" dirty="0" err="1"/>
              <a:t>della</a:t>
            </a:r>
            <a:r>
              <a:rPr lang="en-GB" dirty="0"/>
              <a:t> </a:t>
            </a:r>
            <a:r>
              <a:rPr lang="en-GB" dirty="0" err="1"/>
              <a:t>Carità</a:t>
            </a:r>
            <a:r>
              <a:rPr lang="en-GB" dirty="0"/>
              <a:t> has a working model that combines long-term housing with tailor-made measures, promoting social, economic and housing inclusion of the people they work with.</a:t>
            </a:r>
          </a:p>
          <a:p>
            <a:pPr algn="just">
              <a:spcAft>
                <a:spcPts val="800"/>
              </a:spcAft>
            </a:pPr>
            <a:endParaRPr lang="en-GB" dirty="0"/>
          </a:p>
          <a:p>
            <a:pPr algn="just">
              <a:spcAft>
                <a:spcPts val="800"/>
              </a:spcAft>
            </a:pPr>
            <a:r>
              <a:rPr lang="en-GB" dirty="0"/>
              <a:t>Families are supported with an integrated approach in the fields of work, education, health and language learning.</a:t>
            </a:r>
          </a:p>
          <a:p>
            <a:pPr algn="just">
              <a:spcAft>
                <a:spcPts val="800"/>
              </a:spcAft>
            </a:pPr>
            <a:endParaRPr lang="en-GB" dirty="0"/>
          </a:p>
          <a:p>
            <a:pPr algn="just">
              <a:spcAft>
                <a:spcPts val="800"/>
              </a:spcAft>
            </a:pPr>
            <a:r>
              <a:rPr lang="en-GB" dirty="0"/>
              <a:t>Since 2005, 106 families (around 400 people) have reached economic and housing independence.</a:t>
            </a:r>
          </a:p>
          <a:p>
            <a:pPr algn="just">
              <a:lnSpc>
                <a:spcPct val="150000"/>
              </a:lnSpc>
              <a:spcAft>
                <a:spcPts val="800"/>
              </a:spcAft>
            </a:pPr>
            <a:endParaRPr lang="en-GB" dirty="0"/>
          </a:p>
          <a:p>
            <a:pPr algn="just">
              <a:lnSpc>
                <a:spcPct val="150000"/>
              </a:lnSpc>
              <a:spcAft>
                <a:spcPts val="800"/>
              </a:spcAft>
            </a:pPr>
            <a:endParaRPr lang="en-GB" dirty="0"/>
          </a:p>
        </p:txBody>
      </p:sp>
      <p:sp>
        <p:nvSpPr>
          <p:cNvPr id="4" name="Slide Number Placeholder 3"/>
          <p:cNvSpPr>
            <a:spLocks noGrp="1"/>
          </p:cNvSpPr>
          <p:nvPr>
            <p:ph type="sldNum" sz="quarter" idx="5"/>
          </p:nvPr>
        </p:nvSpPr>
        <p:spPr/>
        <p:txBody>
          <a:bodyPr/>
          <a:lstStyle/>
          <a:p>
            <a:fld id="{D4A835F5-E1B3-45CC-9B74-7CE7048C9324}" type="slidenum">
              <a:rPr lang="en-GB" smtClean="0"/>
              <a:t>9</a:t>
            </a:fld>
            <a:endParaRPr lang="en-GB"/>
          </a:p>
        </p:txBody>
      </p:sp>
    </p:spTree>
    <p:extLst>
      <p:ext uri="{BB962C8B-B14F-4D97-AF65-F5344CB8AC3E}">
        <p14:creationId xmlns:p14="http://schemas.microsoft.com/office/powerpoint/2010/main" val="1396088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7B21844-686B-42C8-A2EE-A61D153721E4}" type="datetimeFigureOut">
              <a:rPr lang="en-GB" smtClean="0"/>
              <a:t>25/07/2022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7939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00727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177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31761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9307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55694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3397113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730930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4051440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spTree>
    <p:extLst>
      <p:ext uri="{BB962C8B-B14F-4D97-AF65-F5344CB8AC3E}">
        <p14:creationId xmlns:p14="http://schemas.microsoft.com/office/powerpoint/2010/main" val="254720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7B21844-686B-42C8-A2EE-A61D153721E4}" type="datetimeFigureOut">
              <a:rPr lang="en-GB" smtClean="0"/>
              <a:t>25/07/2022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0AEA69B-28C2-46D9-A452-75D1762AE282}" type="slidenum">
              <a:rPr lang="en-GB" smtClean="0"/>
              <a:t>‹#›</a:t>
            </a:fld>
            <a:endParaRPr lang="en-GB"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973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7B21844-686B-42C8-A2EE-A61D153721E4}" type="datetimeFigureOut">
              <a:rPr lang="en-GB" smtClean="0"/>
              <a:t>25/07/2022</a:t>
            </a:fld>
            <a:endParaRPr lang="en-GB"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AEA69B-28C2-46D9-A452-75D1762AE282}" type="slidenum">
              <a:rPr lang="en-GB" smtClean="0"/>
              <a:t>‹#›</a:t>
            </a:fld>
            <a:endParaRPr lang="en-GB"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1543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eantsaresearch.org/en/project/2022/04/22/prodec-protecting-the-rights-of-destitute-mobile-eu-citizens-2017-to-2023"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hyperlink" Target="mailto:migration@feantsa.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pilc.org.uk/eea-advice-project/defending-eu-homeless-right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frostschutzengel.d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kbh.kirkenskorshaer.dk/sted/kompasset-english/"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hyperlink" Target="https://vvary.fi/"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6.png"/><Relationship Id="rId4" Type="http://schemas.openxmlformats.org/officeDocument/2006/relationships/hyperlink" Target="https://www.feantsa.org/public/user/Activities/events/2022/Policy_Conference_Presentations/Policy_Conference_2022__Vvary_Mobile_EU_Citizens_NEW.pptx"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hyperlink" Target="http://www.feantsa.org/"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feantsa.org/en/project/2022/04/22/prodec-protecting-the-rights-of-destitute-mobile-eu-citizens-2017-to-2023"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feantsa.org/en/event/2021/11/18/good-practices-in-supporting-homeless-mobile-eu-citizen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casadellacarita.org/"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hyperlink" Target="https://www.youtube.com/watch?v=V6OBnLZlK8o" TargetMode="Externa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Rectangle 61">
            <a:extLst>
              <a:ext uri="{FF2B5EF4-FFF2-40B4-BE49-F238E27FC236}">
                <a16:creationId xmlns:a16="http://schemas.microsoft.com/office/drawing/2014/main" id="{B326B0A2-4DB7-4F68-8F21-B4804249A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9" name="Rectangle 63">
            <a:extLst>
              <a:ext uri="{FF2B5EF4-FFF2-40B4-BE49-F238E27FC236}">
                <a16:creationId xmlns:a16="http://schemas.microsoft.com/office/drawing/2014/main" id="{F57FAECC-C95D-40A3-8073-A49E2DB13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0802" y="620720"/>
            <a:ext cx="733102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Subtitle 8">
            <a:extLst>
              <a:ext uri="{FF2B5EF4-FFF2-40B4-BE49-F238E27FC236}">
                <a16:creationId xmlns:a16="http://schemas.microsoft.com/office/drawing/2014/main" id="{3AA6C891-885B-4B8B-A7DC-B44921DDF297}"/>
              </a:ext>
            </a:extLst>
          </p:cNvPr>
          <p:cNvSpPr>
            <a:spLocks noGrp="1"/>
          </p:cNvSpPr>
          <p:nvPr>
            <p:ph type="subTitle" idx="1"/>
          </p:nvPr>
        </p:nvSpPr>
        <p:spPr>
          <a:xfrm>
            <a:off x="4295553" y="914401"/>
            <a:ext cx="7166345" cy="4827180"/>
          </a:xfrm>
        </p:spPr>
        <p:txBody>
          <a:bodyPr anchor="t">
            <a:normAutofit lnSpcReduction="10000"/>
          </a:bodyPr>
          <a:lstStyle/>
          <a:p>
            <a:pPr>
              <a:lnSpc>
                <a:spcPct val="90000"/>
              </a:lnSpc>
            </a:pPr>
            <a:r>
              <a:rPr lang="en-GB" sz="2800" b="1" dirty="0">
                <a:solidFill>
                  <a:srgbClr val="FFFFFF"/>
                </a:solidFill>
              </a:rPr>
              <a:t>Homelessness among mobile EU citizens:</a:t>
            </a:r>
          </a:p>
          <a:p>
            <a:pPr>
              <a:lnSpc>
                <a:spcPct val="90000"/>
              </a:lnSpc>
            </a:pPr>
            <a:r>
              <a:rPr lang="en-GB" sz="2800" b="1" dirty="0">
                <a:solidFill>
                  <a:srgbClr val="FFFFFF"/>
                </a:solidFill>
              </a:rPr>
              <a:t>A tool for legal experts and local authorities working with mobile EU citizens in destitution</a:t>
            </a:r>
          </a:p>
          <a:p>
            <a:pPr>
              <a:lnSpc>
                <a:spcPct val="90000"/>
              </a:lnSpc>
            </a:pPr>
            <a:endParaRPr lang="en-GB" sz="1600" dirty="0">
              <a:solidFill>
                <a:srgbClr val="FFFFFF"/>
              </a:solidFill>
              <a:sym typeface="Wingdings" panose="05000000000000000000" pitchFamily="2" charset="2"/>
            </a:endParaRPr>
          </a:p>
          <a:p>
            <a:pPr>
              <a:lnSpc>
                <a:spcPct val="90000"/>
              </a:lnSpc>
            </a:pPr>
            <a:r>
              <a:rPr lang="en-GB" sz="2400" dirty="0">
                <a:solidFill>
                  <a:srgbClr val="FFFFFF"/>
                </a:solidFill>
              </a:rPr>
              <a:t>3 modules</a:t>
            </a:r>
          </a:p>
          <a:p>
            <a:pPr>
              <a:lnSpc>
                <a:spcPct val="90000"/>
              </a:lnSpc>
            </a:pPr>
            <a:r>
              <a:rPr lang="en-GB" sz="2400" dirty="0">
                <a:solidFill>
                  <a:srgbClr val="FFFFFF"/>
                </a:solidFill>
                <a:sym typeface="Wingdings" panose="05000000000000000000" pitchFamily="2" charset="2"/>
              </a:rPr>
              <a:t> An overview of homelessness in Europe</a:t>
            </a:r>
          </a:p>
          <a:p>
            <a:pPr>
              <a:lnSpc>
                <a:spcPct val="90000"/>
              </a:lnSpc>
            </a:pPr>
            <a:r>
              <a:rPr lang="en-GB" sz="2400" dirty="0">
                <a:solidFill>
                  <a:srgbClr val="FFFFFF"/>
                </a:solidFill>
                <a:sym typeface="Wingdings" panose="05000000000000000000" pitchFamily="2" charset="2"/>
              </a:rPr>
              <a:t> </a:t>
            </a:r>
            <a:r>
              <a:rPr lang="en-GB" sz="2400" dirty="0">
                <a:solidFill>
                  <a:srgbClr val="FFFFFF"/>
                </a:solidFill>
              </a:rPr>
              <a:t>Homelessness among mobile EU citizens</a:t>
            </a:r>
          </a:p>
          <a:p>
            <a:pPr>
              <a:lnSpc>
                <a:spcPct val="90000"/>
              </a:lnSpc>
            </a:pPr>
            <a:r>
              <a:rPr lang="en-GB" sz="2400" dirty="0">
                <a:solidFill>
                  <a:srgbClr val="FFFFFF"/>
                </a:solidFill>
                <a:sym typeface="Wingdings" panose="05000000000000000000" pitchFamily="2" charset="2"/>
              </a:rPr>
              <a:t> </a:t>
            </a:r>
            <a:r>
              <a:rPr lang="en-GB" sz="2400" b="1" dirty="0">
                <a:solidFill>
                  <a:srgbClr val="FFFFFF"/>
                </a:solidFill>
              </a:rPr>
              <a:t>Support measures for mobile EU citizens experiencing homelessness</a:t>
            </a:r>
          </a:p>
          <a:p>
            <a:pPr marL="285750" indent="-285750">
              <a:lnSpc>
                <a:spcPct val="90000"/>
              </a:lnSpc>
              <a:buFont typeface="Wingdings" panose="05000000000000000000" pitchFamily="2" charset="2"/>
              <a:buChar char="à"/>
            </a:pPr>
            <a:endParaRPr lang="en-GB" sz="1600" dirty="0">
              <a:solidFill>
                <a:srgbClr val="FFFFFF"/>
              </a:solidFill>
            </a:endParaRPr>
          </a:p>
          <a:p>
            <a:pPr marL="285750" indent="-285750">
              <a:lnSpc>
                <a:spcPct val="90000"/>
              </a:lnSpc>
              <a:buFont typeface="Wingdings" panose="05000000000000000000" pitchFamily="2" charset="2"/>
              <a:buChar char="à"/>
            </a:pPr>
            <a:endParaRPr lang="en-GB" sz="1600" dirty="0">
              <a:solidFill>
                <a:srgbClr val="FFFFFF"/>
              </a:solidFill>
            </a:endParaRPr>
          </a:p>
          <a:p>
            <a:pPr marL="285750" indent="-285750">
              <a:lnSpc>
                <a:spcPct val="90000"/>
              </a:lnSpc>
              <a:buFont typeface="Wingdings" panose="05000000000000000000" pitchFamily="2" charset="2"/>
              <a:buChar char="à"/>
            </a:pPr>
            <a:endParaRPr lang="en-GB" sz="1600" dirty="0">
              <a:solidFill>
                <a:srgbClr val="FFFFFF"/>
              </a:solidFill>
            </a:endParaRPr>
          </a:p>
          <a:p>
            <a:pPr>
              <a:lnSpc>
                <a:spcPct val="90000"/>
              </a:lnSpc>
            </a:pPr>
            <a:endParaRPr lang="en-GB" sz="1600" dirty="0">
              <a:solidFill>
                <a:srgbClr val="FFFFFF"/>
              </a:solidFill>
            </a:endParaRPr>
          </a:p>
          <a:p>
            <a:pPr marL="0" marR="0" lvl="0" indent="0" algn="l" defTabSz="914400" rtl="0" eaLnBrk="1" fontAlgn="auto" latinLnBrk="0" hangingPunct="1">
              <a:lnSpc>
                <a:spcPct val="90000"/>
              </a:lnSpc>
              <a:spcBef>
                <a:spcPts val="0"/>
              </a:spcBef>
              <a:spcAft>
                <a:spcPts val="200"/>
              </a:spcAft>
              <a:buClr>
                <a:srgbClr val="1CADE4"/>
              </a:buClr>
              <a:buSzPct val="100000"/>
              <a:buFont typeface="Tw Cen MT" panose="020B0602020104020603" pitchFamily="34" charset="0"/>
              <a:buNone/>
              <a:tabLst/>
              <a:defRPr/>
            </a:pPr>
            <a:r>
              <a:rPr kumimoji="0" lang="en-GB" sz="1600" b="0" i="0" u="none" strike="noStrike" kern="1200" cap="none" spc="0" normalizeH="0" baseline="0" noProof="0" dirty="0">
                <a:ln>
                  <a:noFill/>
                </a:ln>
                <a:solidFill>
                  <a:srgbClr val="FFFFFF"/>
                </a:solidFill>
                <a:effectLst/>
                <a:uLnTx/>
                <a:uFillTx/>
                <a:latin typeface="Tw Cen MT" panose="020B0602020104020603"/>
                <a:ea typeface="+mn-ea"/>
                <a:cs typeface="+mn-cs"/>
              </a:rPr>
              <a:t>This material has been </a:t>
            </a:r>
            <a:r>
              <a:rPr lang="en-GB" sz="1600" dirty="0">
                <a:solidFill>
                  <a:srgbClr val="FFFFFF"/>
                </a:solidFill>
                <a:latin typeface="Tw Cen MT" panose="020B0602020104020603"/>
              </a:rPr>
              <a:t>prepared by FEANTSA team </a:t>
            </a:r>
            <a:r>
              <a:rPr kumimoji="0" lang="en-GB" sz="1600" b="0" i="0" u="none" strike="noStrike" kern="1200" cap="none" spc="0" normalizeH="0" baseline="0" noProof="0" dirty="0">
                <a:ln>
                  <a:noFill/>
                </a:ln>
                <a:solidFill>
                  <a:srgbClr val="FFFFFF"/>
                </a:solidFill>
                <a:effectLst/>
                <a:uLnTx/>
                <a:uFillTx/>
                <a:latin typeface="Tw Cen MT" panose="020B0602020104020603"/>
                <a:ea typeface="+mn-ea"/>
                <a:cs typeface="+mn-cs"/>
              </a:rPr>
              <a:t>in the context of </a:t>
            </a:r>
            <a:r>
              <a:rPr kumimoji="0" lang="en-GB" sz="1600" b="0" i="0" u="none" strike="noStrike" kern="1200" cap="none" spc="0" normalizeH="0" baseline="0" noProof="0" dirty="0">
                <a:ln>
                  <a:noFill/>
                </a:ln>
                <a:solidFill>
                  <a:srgbClr val="FF0000"/>
                </a:solidFill>
                <a:effectLst/>
                <a:uLnTx/>
                <a:uFillTx/>
                <a:latin typeface="Tw Cen MT" panose="020B0602020104020603"/>
                <a:ea typeface="+mn-ea"/>
                <a:cs typeface="+mn-cs"/>
                <a:hlinkClick r:id="rId3">
                  <a:extLst>
                    <a:ext uri="{A12FA001-AC4F-418D-AE19-62706E023703}">
                      <ahyp:hlinkClr xmlns:ahyp="http://schemas.microsoft.com/office/drawing/2018/hyperlinkcolor" val="tx"/>
                    </a:ext>
                  </a:extLst>
                </a:hlinkClick>
              </a:rPr>
              <a:t>PRODEC</a:t>
            </a:r>
            <a:r>
              <a:rPr kumimoji="0" lang="en-GB" sz="1600" b="0" i="0" u="none" strike="noStrike" kern="1200" cap="none" spc="0" normalizeH="0" baseline="0" noProof="0" dirty="0">
                <a:ln>
                  <a:noFill/>
                </a:ln>
                <a:solidFill>
                  <a:srgbClr val="FFFFFF"/>
                </a:solidFill>
                <a:effectLst/>
                <a:uLnTx/>
                <a:uFillTx/>
                <a:latin typeface="Tw Cen MT" panose="020B0602020104020603"/>
                <a:ea typeface="+mn-ea"/>
                <a:cs typeface="+mn-cs"/>
              </a:rPr>
              <a:t> project.</a:t>
            </a:r>
          </a:p>
          <a:p>
            <a:pPr>
              <a:lnSpc>
                <a:spcPct val="90000"/>
              </a:lnSpc>
            </a:pPr>
            <a:r>
              <a:rPr lang="en-GB" sz="1600" dirty="0">
                <a:solidFill>
                  <a:srgbClr val="FFFFFF"/>
                </a:solidFill>
              </a:rPr>
              <a:t>Contact us at </a:t>
            </a:r>
            <a:r>
              <a:rPr lang="en-GB" sz="1600" dirty="0">
                <a:solidFill>
                  <a:srgbClr val="FF0000"/>
                </a:solidFill>
                <a:hlinkClick r:id="rId4">
                  <a:extLst>
                    <a:ext uri="{A12FA001-AC4F-418D-AE19-62706E023703}">
                      <ahyp:hlinkClr xmlns:ahyp="http://schemas.microsoft.com/office/drawing/2018/hyperlinkcolor" val="tx"/>
                    </a:ext>
                  </a:extLst>
                </a:hlinkClick>
              </a:rPr>
              <a:t>migration@feantsa.org</a:t>
            </a:r>
            <a:r>
              <a:rPr lang="en-GB" sz="1600" dirty="0">
                <a:solidFill>
                  <a:srgbClr val="FF0000"/>
                </a:solidFill>
              </a:rPr>
              <a:t> </a:t>
            </a:r>
          </a:p>
          <a:p>
            <a:pPr>
              <a:lnSpc>
                <a:spcPct val="90000"/>
              </a:lnSpc>
            </a:pPr>
            <a:r>
              <a:rPr lang="en-GB" sz="1600" dirty="0">
                <a:solidFill>
                  <a:srgbClr val="FFFFFF"/>
                </a:solidFill>
              </a:rPr>
              <a:t>July 2022</a:t>
            </a:r>
          </a:p>
          <a:p>
            <a:pPr>
              <a:lnSpc>
                <a:spcPct val="90000"/>
              </a:lnSpc>
            </a:pPr>
            <a:endParaRPr lang="en-GB" sz="800" dirty="0">
              <a:solidFill>
                <a:srgbClr val="FFFFFF"/>
              </a:solidFill>
            </a:endParaRPr>
          </a:p>
        </p:txBody>
      </p:sp>
      <p:pic>
        <p:nvPicPr>
          <p:cNvPr id="33" name="Image 12">
            <a:extLst>
              <a:ext uri="{FF2B5EF4-FFF2-40B4-BE49-F238E27FC236}">
                <a16:creationId xmlns:a16="http://schemas.microsoft.com/office/drawing/2014/main" id="{1EC9E3C7-E176-4852-AAF0-2CD1773BA0D6}"/>
              </a:ext>
            </a:extLst>
          </p:cNvPr>
          <p:cNvPicPr/>
          <p:nvPr/>
        </p:nvPicPr>
        <p:blipFill rotWithShape="1">
          <a:blip r:embed="rId5">
            <a:extLst>
              <a:ext uri="{28A0092B-C50C-407E-A947-70E740481C1C}">
                <a14:useLocalDpi xmlns:a14="http://schemas.microsoft.com/office/drawing/2010/main" val="0"/>
              </a:ext>
            </a:extLst>
          </a:blip>
          <a:srcRect t="16324" r="-4" b="-4"/>
          <a:stretch/>
        </p:blipFill>
        <p:spPr>
          <a:xfrm>
            <a:off x="1184751" y="3237427"/>
            <a:ext cx="1733106" cy="1110761"/>
          </a:xfrm>
          <a:prstGeom prst="rect">
            <a:avLst/>
          </a:prstGeom>
        </p:spPr>
      </p:pic>
      <p:cxnSp>
        <p:nvCxnSpPr>
          <p:cNvPr id="70" name="Straight Connector 65">
            <a:extLst>
              <a:ext uri="{FF2B5EF4-FFF2-40B4-BE49-F238E27FC236}">
                <a16:creationId xmlns:a16="http://schemas.microsoft.com/office/drawing/2014/main" id="{6B8C7C26-CFAA-43F6-A5AA-4B06CEF427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4214336"/>
            <a:ext cx="54864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1" name="Picture 50" descr="A drawing of a face&#10;&#10;Description automatically generated">
            <a:extLst>
              <a:ext uri="{FF2B5EF4-FFF2-40B4-BE49-F238E27FC236}">
                <a16:creationId xmlns:a16="http://schemas.microsoft.com/office/drawing/2014/main" id="{AEEBDC43-7EA8-400F-B851-13EB505D2B01}"/>
              </a:ext>
            </a:extLst>
          </p:cNvPr>
          <p:cNvPicPr>
            <a:picLocks noChangeAspect="1"/>
          </p:cNvPicPr>
          <p:nvPr/>
        </p:nvPicPr>
        <p:blipFill>
          <a:blip r:embed="rId6"/>
          <a:stretch>
            <a:fillRect/>
          </a:stretch>
        </p:blipFill>
        <p:spPr>
          <a:xfrm>
            <a:off x="1242731" y="4966051"/>
            <a:ext cx="1282003" cy="1110761"/>
          </a:xfrm>
          <a:prstGeom prst="rect">
            <a:avLst/>
          </a:prstGeom>
        </p:spPr>
      </p:pic>
      <p:pic>
        <p:nvPicPr>
          <p:cNvPr id="11" name="Imagen 10">
            <a:extLst>
              <a:ext uri="{FF2B5EF4-FFF2-40B4-BE49-F238E27FC236}">
                <a16:creationId xmlns:a16="http://schemas.microsoft.com/office/drawing/2014/main" id="{E2D5D5E3-DBA5-7BE7-37DE-55977B7436D4}"/>
              </a:ext>
            </a:extLst>
          </p:cNvPr>
          <p:cNvPicPr>
            <a:picLocks noChangeAspect="1"/>
          </p:cNvPicPr>
          <p:nvPr/>
        </p:nvPicPr>
        <p:blipFill>
          <a:blip r:embed="rId7"/>
          <a:stretch>
            <a:fillRect/>
          </a:stretch>
        </p:blipFill>
        <p:spPr>
          <a:xfrm>
            <a:off x="949563" y="620720"/>
            <a:ext cx="1868337" cy="1868337"/>
          </a:xfrm>
          <a:prstGeom prst="rect">
            <a:avLst/>
          </a:prstGeom>
        </p:spPr>
      </p:pic>
    </p:spTree>
    <p:extLst>
      <p:ext uri="{BB962C8B-B14F-4D97-AF65-F5344CB8AC3E}">
        <p14:creationId xmlns:p14="http://schemas.microsoft.com/office/powerpoint/2010/main" val="2484921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EEEB6-0A44-4E7C-98C3-9B8840A0A854}"/>
              </a:ext>
            </a:extLst>
          </p:cNvPr>
          <p:cNvSpPr>
            <a:spLocks noGrp="1"/>
          </p:cNvSpPr>
          <p:nvPr>
            <p:ph type="title"/>
          </p:nvPr>
        </p:nvSpPr>
        <p:spPr>
          <a:xfrm>
            <a:off x="1024128" y="966216"/>
            <a:ext cx="9720072" cy="1499616"/>
          </a:xfrm>
        </p:spPr>
        <p:txBody>
          <a:bodyPr/>
          <a:lstStyle/>
          <a:p>
            <a:r>
              <a:rPr lang="fr-BE" dirty="0">
                <a:solidFill>
                  <a:schemeClr val="accent1"/>
                </a:solidFill>
                <a:hlinkClick r:id="rId3">
                  <a:extLst>
                    <a:ext uri="{A12FA001-AC4F-418D-AE19-62706E023703}">
                      <ahyp:hlinkClr xmlns:ahyp="http://schemas.microsoft.com/office/drawing/2018/hyperlinkcolor" val="tx"/>
                    </a:ext>
                  </a:extLst>
                </a:hlinkClick>
              </a:rPr>
              <a:t>Pilc: public </a:t>
            </a:r>
            <a:r>
              <a:rPr lang="fr-BE" dirty="0" err="1">
                <a:solidFill>
                  <a:schemeClr val="accent1"/>
                </a:solidFill>
                <a:hlinkClick r:id="rId3">
                  <a:extLst>
                    <a:ext uri="{A12FA001-AC4F-418D-AE19-62706E023703}">
                      <ahyp:hlinkClr xmlns:ahyp="http://schemas.microsoft.com/office/drawing/2018/hyperlinkcolor" val="tx"/>
                    </a:ext>
                  </a:extLst>
                </a:hlinkClick>
              </a:rPr>
              <a:t>interest</a:t>
            </a:r>
            <a:r>
              <a:rPr lang="fr-BE" dirty="0">
                <a:solidFill>
                  <a:schemeClr val="accent1"/>
                </a:solidFill>
                <a:hlinkClick r:id="rId3">
                  <a:extLst>
                    <a:ext uri="{A12FA001-AC4F-418D-AE19-62706E023703}">
                      <ahyp:hlinkClr xmlns:ahyp="http://schemas.microsoft.com/office/drawing/2018/hyperlinkcolor" val="tx"/>
                    </a:ext>
                  </a:extLst>
                </a:hlinkClick>
              </a:rPr>
              <a:t> </a:t>
            </a:r>
            <a:r>
              <a:rPr lang="fr-BE" dirty="0" err="1">
                <a:solidFill>
                  <a:schemeClr val="accent1"/>
                </a:solidFill>
                <a:hlinkClick r:id="rId3">
                  <a:extLst>
                    <a:ext uri="{A12FA001-AC4F-418D-AE19-62706E023703}">
                      <ahyp:hlinkClr xmlns:ahyp="http://schemas.microsoft.com/office/drawing/2018/hyperlinkcolor" val="tx"/>
                    </a:ext>
                  </a:extLst>
                </a:hlinkClick>
              </a:rPr>
              <a:t>law</a:t>
            </a:r>
            <a:r>
              <a:rPr lang="fr-BE" dirty="0">
                <a:solidFill>
                  <a:schemeClr val="accent1"/>
                </a:solidFill>
                <a:hlinkClick r:id="rId3">
                  <a:extLst>
                    <a:ext uri="{A12FA001-AC4F-418D-AE19-62706E023703}">
                      <ahyp:hlinkClr xmlns:ahyp="http://schemas.microsoft.com/office/drawing/2018/hyperlinkcolor" val="tx"/>
                    </a:ext>
                  </a:extLst>
                </a:hlinkClick>
              </a:rPr>
              <a:t> centre</a:t>
            </a:r>
            <a:endParaRPr lang="en-GB" dirty="0">
              <a:solidFill>
                <a:schemeClr val="accent1"/>
              </a:solidFill>
            </a:endParaRPr>
          </a:p>
        </p:txBody>
      </p:sp>
      <p:sp>
        <p:nvSpPr>
          <p:cNvPr id="5" name="Content Placeholder 4">
            <a:extLst>
              <a:ext uri="{FF2B5EF4-FFF2-40B4-BE49-F238E27FC236}">
                <a16:creationId xmlns:a16="http://schemas.microsoft.com/office/drawing/2014/main" id="{D87E7792-9FDB-4180-83A9-A6015748116C}"/>
              </a:ext>
            </a:extLst>
          </p:cNvPr>
          <p:cNvSpPr>
            <a:spLocks noGrp="1"/>
          </p:cNvSpPr>
          <p:nvPr>
            <p:ph idx="1"/>
          </p:nvPr>
        </p:nvSpPr>
        <p:spPr>
          <a:xfrm>
            <a:off x="1024127" y="2205855"/>
            <a:ext cx="9720073" cy="4023360"/>
          </a:xfrm>
        </p:spPr>
        <p:txBody>
          <a:bodyPr anchor="ctr">
            <a:normAutofit fontScale="92500" lnSpcReduction="10000"/>
          </a:bodyPr>
          <a:lstStyle/>
          <a:p>
            <a:pPr>
              <a:lnSpc>
                <a:spcPct val="150000"/>
              </a:lnSpc>
              <a:buFont typeface="Arial" panose="020B0604020202020204" pitchFamily="34" charset="0"/>
              <a:buChar char="•"/>
            </a:pPr>
            <a:r>
              <a:rPr lang="en-GB" sz="2400" dirty="0"/>
              <a:t>Strategic legal challenges to law, policies, and practices.</a:t>
            </a:r>
          </a:p>
          <a:p>
            <a:pPr>
              <a:lnSpc>
                <a:spcPct val="150000"/>
              </a:lnSpc>
              <a:buFont typeface="Arial" panose="020B0604020202020204" pitchFamily="34" charset="0"/>
              <a:buChar char="•"/>
            </a:pPr>
            <a:r>
              <a:rPr lang="en-GB" sz="2400" dirty="0"/>
              <a:t>Support to the homelessness sector to adopt a rights- and social justice-based approach to work with mobile EU citizens experiencing homelessness.</a:t>
            </a:r>
          </a:p>
          <a:p>
            <a:pPr>
              <a:lnSpc>
                <a:spcPct val="150000"/>
              </a:lnSpc>
              <a:buFont typeface="Arial" panose="020B0604020202020204" pitchFamily="34" charset="0"/>
              <a:buChar char="•"/>
            </a:pPr>
            <a:r>
              <a:rPr lang="en-GB" sz="2400" dirty="0"/>
              <a:t>Research and advocacy around the rights of citizens from the EEA (European Economic Area) living in homelessness in the UK.</a:t>
            </a:r>
          </a:p>
          <a:p>
            <a:pPr>
              <a:lnSpc>
                <a:spcPct val="150000"/>
              </a:lnSpc>
              <a:buFont typeface="Arial" panose="020B0604020202020204" pitchFamily="34" charset="0"/>
              <a:buChar char="•"/>
            </a:pPr>
            <a:r>
              <a:rPr lang="en-GB" sz="2400" dirty="0"/>
              <a:t>Secure equal treatment for destitute migrants during Covid-19, carrying out advocacy work at local and national levels.</a:t>
            </a:r>
          </a:p>
        </p:txBody>
      </p:sp>
      <p:pic>
        <p:nvPicPr>
          <p:cNvPr id="3" name="Imagen 2">
            <a:extLst>
              <a:ext uri="{FF2B5EF4-FFF2-40B4-BE49-F238E27FC236}">
                <a16:creationId xmlns:a16="http://schemas.microsoft.com/office/drawing/2014/main" id="{49E19892-92C9-4C28-9BB9-0B842E35B10A}"/>
              </a:ext>
            </a:extLst>
          </p:cNvPr>
          <p:cNvPicPr>
            <a:picLocks noChangeAspect="1"/>
          </p:cNvPicPr>
          <p:nvPr/>
        </p:nvPicPr>
        <p:blipFill>
          <a:blip r:embed="rId4"/>
          <a:stretch>
            <a:fillRect/>
          </a:stretch>
        </p:blipFill>
        <p:spPr>
          <a:xfrm>
            <a:off x="8382000" y="443036"/>
            <a:ext cx="3810000" cy="762000"/>
          </a:xfrm>
          <a:prstGeom prst="rect">
            <a:avLst/>
          </a:prstGeom>
        </p:spPr>
      </p:pic>
    </p:spTree>
    <p:extLst>
      <p:ext uri="{BB962C8B-B14F-4D97-AF65-F5344CB8AC3E}">
        <p14:creationId xmlns:p14="http://schemas.microsoft.com/office/powerpoint/2010/main" val="4044214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02B8B97-E8A4-467A-A57C-BF035D7CEA76}"/>
              </a:ext>
            </a:extLst>
          </p:cNvPr>
          <p:cNvSpPr>
            <a:spLocks noGrp="1"/>
          </p:cNvSpPr>
          <p:nvPr>
            <p:ph type="title"/>
          </p:nvPr>
        </p:nvSpPr>
        <p:spPr>
          <a:xfrm>
            <a:off x="1139324" y="605481"/>
            <a:ext cx="3768800" cy="1257746"/>
          </a:xfrm>
        </p:spPr>
        <p:txBody>
          <a:bodyPr vert="horz" lIns="91440" tIns="45720" rIns="91440" bIns="45720" rtlCol="0" anchor="b">
            <a:normAutofit/>
          </a:bodyPr>
          <a:lstStyle/>
          <a:p>
            <a:r>
              <a:rPr lang="en-US" sz="4000" dirty="0">
                <a:solidFill>
                  <a:schemeClr val="accent1"/>
                </a:solidFill>
                <a:hlinkClick r:id="rId3">
                  <a:extLst>
                    <a:ext uri="{A12FA001-AC4F-418D-AE19-62706E023703}">
                      <ahyp:hlinkClr xmlns:ahyp="http://schemas.microsoft.com/office/drawing/2018/hyperlinkcolor" val="tx"/>
                    </a:ext>
                  </a:extLst>
                </a:hlinkClick>
              </a:rPr>
              <a:t>GEBEWO</a:t>
            </a:r>
            <a:br>
              <a:rPr lang="en-US" sz="4000" dirty="0">
                <a:solidFill>
                  <a:schemeClr val="accent1"/>
                </a:solidFill>
                <a:hlinkClick r:id="rId3">
                  <a:extLst>
                    <a:ext uri="{A12FA001-AC4F-418D-AE19-62706E023703}">
                      <ahyp:hlinkClr xmlns:ahyp="http://schemas.microsoft.com/office/drawing/2018/hyperlinkcolor" val="tx"/>
                    </a:ext>
                  </a:extLst>
                </a:hlinkClick>
              </a:rPr>
            </a:br>
            <a:r>
              <a:rPr lang="en-US" sz="4000" dirty="0">
                <a:solidFill>
                  <a:schemeClr val="accent1"/>
                </a:solidFill>
                <a:hlinkClick r:id="rId3">
                  <a:extLst>
                    <a:ext uri="{A12FA001-AC4F-418D-AE19-62706E023703}">
                      <ahyp:hlinkClr xmlns:ahyp="http://schemas.microsoft.com/office/drawing/2018/hyperlinkcolor" val="tx"/>
                    </a:ext>
                  </a:extLst>
                </a:hlinkClick>
              </a:rPr>
              <a:t>(Berlin, Germany)</a:t>
            </a:r>
            <a:endParaRPr lang="en-US" sz="4000" dirty="0">
              <a:solidFill>
                <a:schemeClr val="accent1"/>
              </a:solidFill>
            </a:endParaRPr>
          </a:p>
        </p:txBody>
      </p:sp>
      <p:sp>
        <p:nvSpPr>
          <p:cNvPr id="3" name="Marcador de contenido 2">
            <a:extLst>
              <a:ext uri="{FF2B5EF4-FFF2-40B4-BE49-F238E27FC236}">
                <a16:creationId xmlns:a16="http://schemas.microsoft.com/office/drawing/2014/main" id="{558D9147-3481-422D-AF01-2BB3681C225B}"/>
              </a:ext>
            </a:extLst>
          </p:cNvPr>
          <p:cNvSpPr>
            <a:spLocks noGrp="1"/>
          </p:cNvSpPr>
          <p:nvPr>
            <p:ph idx="1"/>
          </p:nvPr>
        </p:nvSpPr>
        <p:spPr>
          <a:xfrm>
            <a:off x="825189" y="1863227"/>
            <a:ext cx="6905579" cy="4843975"/>
          </a:xfrm>
        </p:spPr>
        <p:txBody>
          <a:bodyPr vert="horz" lIns="0" tIns="45720" rIns="0" bIns="45720" rtlCol="0" anchor="ctr">
            <a:normAutofit/>
          </a:bodyPr>
          <a:lstStyle/>
          <a:p>
            <a:pPr algn="just">
              <a:lnSpc>
                <a:spcPct val="100000"/>
              </a:lnSpc>
              <a:buFont typeface="Wingdings" panose="05000000000000000000" pitchFamily="2" charset="2"/>
              <a:buChar char="q"/>
            </a:pPr>
            <a:r>
              <a:rPr lang="en-US" sz="2400" dirty="0"/>
              <a:t> </a:t>
            </a:r>
            <a:r>
              <a:rPr lang="en-US" dirty="0"/>
              <a:t>The project </a:t>
            </a:r>
            <a:r>
              <a:rPr lang="en-US" b="1" dirty="0"/>
              <a:t>‘</a:t>
            </a:r>
            <a:r>
              <a:rPr lang="en-US" b="1" dirty="0" err="1"/>
              <a:t>Frostschutzengel</a:t>
            </a:r>
            <a:r>
              <a:rPr lang="en-US" b="1" dirty="0"/>
              <a:t> 2.0’ </a:t>
            </a:r>
            <a:r>
              <a:rPr lang="en-US" dirty="0"/>
              <a:t>started in 2012 to offer counselling on the rights and opportunities of mobile EU citizens living in homelessness.</a:t>
            </a:r>
          </a:p>
          <a:p>
            <a:pPr marL="0" indent="0" algn="just">
              <a:lnSpc>
                <a:spcPct val="100000"/>
              </a:lnSpc>
              <a:buNone/>
            </a:pPr>
            <a:endParaRPr lang="en-US" dirty="0"/>
          </a:p>
          <a:p>
            <a:pPr algn="just">
              <a:lnSpc>
                <a:spcPct val="100000"/>
              </a:lnSpc>
              <a:buFont typeface="Wingdings" panose="05000000000000000000" pitchFamily="2" charset="2"/>
              <a:buChar char="q"/>
            </a:pPr>
            <a:r>
              <a:rPr lang="en-US" dirty="0"/>
              <a:t> Their work to raise awareness about mobile EU citizens’ rights has helped to ‘open the system’ to EU migrants within the homelessness sector and the social services of the city of Berlin.</a:t>
            </a:r>
          </a:p>
        </p:txBody>
      </p:sp>
      <p:pic>
        <p:nvPicPr>
          <p:cNvPr id="4" name="Imagen 3">
            <a:extLst>
              <a:ext uri="{FF2B5EF4-FFF2-40B4-BE49-F238E27FC236}">
                <a16:creationId xmlns:a16="http://schemas.microsoft.com/office/drawing/2014/main" id="{42A19737-054F-4A8F-AE88-7F0DBEE3650A}"/>
              </a:ext>
            </a:extLst>
          </p:cNvPr>
          <p:cNvPicPr>
            <a:picLocks noChangeAspect="1"/>
          </p:cNvPicPr>
          <p:nvPr/>
        </p:nvPicPr>
        <p:blipFill rotWithShape="1">
          <a:blip r:embed="rId4"/>
          <a:srcRect l="48934" t="50000" r="21312" b="20120"/>
          <a:stretch/>
        </p:blipFill>
        <p:spPr>
          <a:xfrm>
            <a:off x="8423200" y="3765622"/>
            <a:ext cx="3768800" cy="2128954"/>
          </a:xfrm>
          <a:prstGeom prst="rect">
            <a:avLst/>
          </a:prstGeom>
        </p:spPr>
      </p:pic>
      <p:pic>
        <p:nvPicPr>
          <p:cNvPr id="7" name="Imagen 6">
            <a:extLst>
              <a:ext uri="{FF2B5EF4-FFF2-40B4-BE49-F238E27FC236}">
                <a16:creationId xmlns:a16="http://schemas.microsoft.com/office/drawing/2014/main" id="{8992399B-411F-4527-9D59-6D02B12C8001}"/>
              </a:ext>
            </a:extLst>
          </p:cNvPr>
          <p:cNvPicPr>
            <a:picLocks noChangeAspect="1"/>
          </p:cNvPicPr>
          <p:nvPr/>
        </p:nvPicPr>
        <p:blipFill rotWithShape="1">
          <a:blip r:embed="rId5"/>
          <a:srcRect l="70438" t="34973" r="20697" b="51694"/>
          <a:stretch/>
        </p:blipFill>
        <p:spPr>
          <a:xfrm>
            <a:off x="10380335" y="827910"/>
            <a:ext cx="1621876" cy="1372017"/>
          </a:xfrm>
          <a:prstGeom prst="rect">
            <a:avLst/>
          </a:prstGeom>
        </p:spPr>
      </p:pic>
    </p:spTree>
    <p:extLst>
      <p:ext uri="{BB962C8B-B14F-4D97-AF65-F5344CB8AC3E}">
        <p14:creationId xmlns:p14="http://schemas.microsoft.com/office/powerpoint/2010/main" val="3279002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02B8B97-E8A4-467A-A57C-BF035D7CEA76}"/>
              </a:ext>
            </a:extLst>
          </p:cNvPr>
          <p:cNvSpPr>
            <a:spLocks noGrp="1"/>
          </p:cNvSpPr>
          <p:nvPr>
            <p:ph type="title"/>
          </p:nvPr>
        </p:nvSpPr>
        <p:spPr>
          <a:xfrm>
            <a:off x="849209" y="708651"/>
            <a:ext cx="3084844" cy="2690136"/>
          </a:xfrm>
        </p:spPr>
        <p:txBody>
          <a:bodyPr vert="horz" lIns="91440" tIns="45720" rIns="91440" bIns="45720" rtlCol="0" anchor="ctr">
            <a:normAutofit/>
          </a:bodyPr>
          <a:lstStyle/>
          <a:p>
            <a:r>
              <a:rPr lang="en-US" sz="4000" dirty="0" err="1">
                <a:solidFill>
                  <a:schemeClr val="accent1"/>
                </a:solidFill>
                <a:hlinkClick r:id="rId3">
                  <a:extLst>
                    <a:ext uri="{A12FA001-AC4F-418D-AE19-62706E023703}">
                      <ahyp:hlinkClr xmlns:ahyp="http://schemas.microsoft.com/office/drawing/2018/hyperlinkcolor" val="tx"/>
                    </a:ext>
                  </a:extLst>
                </a:hlinkClick>
              </a:rPr>
              <a:t>Kirkens</a:t>
            </a:r>
            <a:r>
              <a:rPr lang="en-US" sz="4000" dirty="0">
                <a:solidFill>
                  <a:schemeClr val="accent1"/>
                </a:solidFill>
                <a:hlinkClick r:id="rId3">
                  <a:extLst>
                    <a:ext uri="{A12FA001-AC4F-418D-AE19-62706E023703}">
                      <ahyp:hlinkClr xmlns:ahyp="http://schemas.microsoft.com/office/drawing/2018/hyperlinkcolor" val="tx"/>
                    </a:ext>
                  </a:extLst>
                </a:hlinkClick>
              </a:rPr>
              <a:t> </a:t>
            </a:r>
            <a:r>
              <a:rPr lang="en-US" sz="4000" dirty="0" err="1">
                <a:solidFill>
                  <a:schemeClr val="accent1"/>
                </a:solidFill>
                <a:hlinkClick r:id="rId3">
                  <a:extLst>
                    <a:ext uri="{A12FA001-AC4F-418D-AE19-62706E023703}">
                      <ahyp:hlinkClr xmlns:ahyp="http://schemas.microsoft.com/office/drawing/2018/hyperlinkcolor" val="tx"/>
                    </a:ext>
                  </a:extLst>
                </a:hlinkClick>
              </a:rPr>
              <a:t>Korshaer</a:t>
            </a:r>
            <a:r>
              <a:rPr lang="en-US" sz="4000" dirty="0">
                <a:solidFill>
                  <a:schemeClr val="accent1"/>
                </a:solidFill>
                <a:hlinkClick r:id="rId3">
                  <a:extLst>
                    <a:ext uri="{A12FA001-AC4F-418D-AE19-62706E023703}">
                      <ahyp:hlinkClr xmlns:ahyp="http://schemas.microsoft.com/office/drawing/2018/hyperlinkcolor" val="tx"/>
                    </a:ext>
                  </a:extLst>
                </a:hlinkClick>
              </a:rPr>
              <a:t>, </a:t>
            </a:r>
            <a:r>
              <a:rPr lang="en-US" sz="4000" dirty="0" err="1">
                <a:solidFill>
                  <a:schemeClr val="accent1"/>
                </a:solidFill>
                <a:hlinkClick r:id="rId3">
                  <a:extLst>
                    <a:ext uri="{A12FA001-AC4F-418D-AE19-62706E023703}">
                      <ahyp:hlinkClr xmlns:ahyp="http://schemas.microsoft.com/office/drawing/2018/hyperlinkcolor" val="tx"/>
                    </a:ext>
                  </a:extLst>
                </a:hlinkClick>
              </a:rPr>
              <a:t>Kompasset</a:t>
            </a:r>
            <a:r>
              <a:rPr lang="en-US" sz="4000" dirty="0">
                <a:solidFill>
                  <a:schemeClr val="accent1"/>
                </a:solidFill>
                <a:hlinkClick r:id="rId3">
                  <a:extLst>
                    <a:ext uri="{A12FA001-AC4F-418D-AE19-62706E023703}">
                      <ahyp:hlinkClr xmlns:ahyp="http://schemas.microsoft.com/office/drawing/2018/hyperlinkcolor" val="tx"/>
                    </a:ext>
                  </a:extLst>
                </a:hlinkClick>
              </a:rPr>
              <a:t> (Copenhagen, Denmark)</a:t>
            </a:r>
            <a:endParaRPr lang="en-US" sz="4000" dirty="0">
              <a:solidFill>
                <a:schemeClr val="accent1"/>
              </a:solidFill>
            </a:endParaRPr>
          </a:p>
        </p:txBody>
      </p:sp>
      <p:sp>
        <p:nvSpPr>
          <p:cNvPr id="3" name="Marcador de contenido 2">
            <a:extLst>
              <a:ext uri="{FF2B5EF4-FFF2-40B4-BE49-F238E27FC236}">
                <a16:creationId xmlns:a16="http://schemas.microsoft.com/office/drawing/2014/main" id="{558D9147-3481-422D-AF01-2BB3681C225B}"/>
              </a:ext>
            </a:extLst>
          </p:cNvPr>
          <p:cNvSpPr>
            <a:spLocks noGrp="1"/>
          </p:cNvSpPr>
          <p:nvPr>
            <p:ph idx="1"/>
          </p:nvPr>
        </p:nvSpPr>
        <p:spPr>
          <a:xfrm>
            <a:off x="4474701" y="65951"/>
            <a:ext cx="7338865" cy="6268898"/>
          </a:xfrm>
        </p:spPr>
        <p:txBody>
          <a:bodyPr vert="horz" lIns="0" tIns="45720" rIns="0" bIns="45720" rtlCol="0" anchor="ctr">
            <a:normAutofit/>
          </a:bodyPr>
          <a:lstStyle/>
          <a:p>
            <a:pPr algn="just">
              <a:lnSpc>
                <a:spcPct val="100000"/>
              </a:lnSpc>
              <a:buFont typeface="Wingdings" panose="05000000000000000000" pitchFamily="2" charset="2"/>
              <a:buChar char="q"/>
            </a:pPr>
            <a:r>
              <a:rPr lang="en-US" sz="2200" dirty="0"/>
              <a:t> </a:t>
            </a:r>
            <a:r>
              <a:rPr lang="en-US" dirty="0"/>
              <a:t>Established in 2013, Kompasset’s aim is to </a:t>
            </a:r>
            <a:r>
              <a:rPr lang="en-US" b="1" dirty="0"/>
              <a:t>offer counselling to unregistered migrants experiencing homelessness</a:t>
            </a:r>
            <a:r>
              <a:rPr lang="en-US" dirty="0"/>
              <a:t>, with  mobile EU citizens being the primary target group. Now their services have come to include a day shelter and a winter night shelter as well.</a:t>
            </a:r>
          </a:p>
          <a:p>
            <a:pPr marL="0" indent="0" algn="just">
              <a:lnSpc>
                <a:spcPct val="100000"/>
              </a:lnSpc>
              <a:buNone/>
            </a:pPr>
            <a:endParaRPr lang="en-US" dirty="0"/>
          </a:p>
          <a:p>
            <a:pPr algn="just">
              <a:lnSpc>
                <a:spcPct val="100000"/>
              </a:lnSpc>
              <a:buFont typeface="Wingdings" panose="05000000000000000000" pitchFamily="2" charset="2"/>
              <a:buChar char="q"/>
            </a:pPr>
            <a:r>
              <a:rPr lang="en-US" dirty="0"/>
              <a:t>Since 2016, they have also been running an </a:t>
            </a:r>
            <a:r>
              <a:rPr lang="en-US" b="1" dirty="0"/>
              <a:t>outreach </a:t>
            </a:r>
            <a:r>
              <a:rPr lang="en-US" b="1" dirty="0" err="1"/>
              <a:t>programme</a:t>
            </a:r>
            <a:r>
              <a:rPr lang="en-US" b="1" dirty="0"/>
              <a:t> </a:t>
            </a:r>
            <a:r>
              <a:rPr lang="en-US" dirty="0"/>
              <a:t>meeting people directly where they are staying, giving them advice and accompanying them when needed.</a:t>
            </a:r>
          </a:p>
        </p:txBody>
      </p:sp>
      <p:pic>
        <p:nvPicPr>
          <p:cNvPr id="4" name="Imagen 3">
            <a:extLst>
              <a:ext uri="{FF2B5EF4-FFF2-40B4-BE49-F238E27FC236}">
                <a16:creationId xmlns:a16="http://schemas.microsoft.com/office/drawing/2014/main" id="{1469693F-741D-489F-B677-E6F8E49790FC}"/>
              </a:ext>
            </a:extLst>
          </p:cNvPr>
          <p:cNvPicPr>
            <a:picLocks noChangeAspect="1"/>
          </p:cNvPicPr>
          <p:nvPr/>
        </p:nvPicPr>
        <p:blipFill rotWithShape="1">
          <a:blip r:embed="rId4"/>
          <a:srcRect l="20656" t="48061" r="57203" b="26598"/>
          <a:stretch/>
        </p:blipFill>
        <p:spPr>
          <a:xfrm>
            <a:off x="0" y="4208336"/>
            <a:ext cx="3465414" cy="2230945"/>
          </a:xfrm>
          <a:prstGeom prst="rect">
            <a:avLst/>
          </a:prstGeom>
        </p:spPr>
      </p:pic>
      <p:pic>
        <p:nvPicPr>
          <p:cNvPr id="7" name="Imagen 6">
            <a:extLst>
              <a:ext uri="{FF2B5EF4-FFF2-40B4-BE49-F238E27FC236}">
                <a16:creationId xmlns:a16="http://schemas.microsoft.com/office/drawing/2014/main" id="{F382AB62-3760-4A97-81AB-80582883C7CF}"/>
              </a:ext>
            </a:extLst>
          </p:cNvPr>
          <p:cNvPicPr>
            <a:picLocks noChangeAspect="1"/>
          </p:cNvPicPr>
          <p:nvPr/>
        </p:nvPicPr>
        <p:blipFill rotWithShape="1">
          <a:blip r:embed="rId5"/>
          <a:srcRect l="66362" t="43497" r="20820" b="46667"/>
          <a:stretch/>
        </p:blipFill>
        <p:spPr>
          <a:xfrm>
            <a:off x="10003481" y="5751386"/>
            <a:ext cx="2021251" cy="872439"/>
          </a:xfrm>
          <a:prstGeom prst="rect">
            <a:avLst/>
          </a:prstGeom>
        </p:spPr>
      </p:pic>
    </p:spTree>
    <p:extLst>
      <p:ext uri="{BB962C8B-B14F-4D97-AF65-F5344CB8AC3E}">
        <p14:creationId xmlns:p14="http://schemas.microsoft.com/office/powerpoint/2010/main" val="1235981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02B8B97-E8A4-467A-A57C-BF035D7CEA76}"/>
              </a:ext>
            </a:extLst>
          </p:cNvPr>
          <p:cNvSpPr>
            <a:spLocks noGrp="1"/>
          </p:cNvSpPr>
          <p:nvPr>
            <p:ph type="title"/>
          </p:nvPr>
        </p:nvSpPr>
        <p:spPr>
          <a:xfrm>
            <a:off x="1040781" y="613317"/>
            <a:ext cx="4849037" cy="1213676"/>
          </a:xfrm>
        </p:spPr>
        <p:txBody>
          <a:bodyPr vert="horz" lIns="91440" tIns="45720" rIns="91440" bIns="45720" rtlCol="0" anchor="b">
            <a:normAutofit/>
          </a:bodyPr>
          <a:lstStyle/>
          <a:p>
            <a:r>
              <a:rPr lang="en-US" sz="4000" dirty="0">
                <a:solidFill>
                  <a:schemeClr val="accent1"/>
                </a:solidFill>
                <a:hlinkClick r:id="rId3">
                  <a:extLst>
                    <a:ext uri="{A12FA001-AC4F-418D-AE19-62706E023703}">
                      <ahyp:hlinkClr xmlns:ahyp="http://schemas.microsoft.com/office/drawing/2018/hyperlinkcolor" val="tx"/>
                    </a:ext>
                  </a:extLst>
                </a:hlinkClick>
              </a:rPr>
              <a:t>No Fixed Abode, </a:t>
            </a:r>
            <a:r>
              <a:rPr lang="en-US" sz="4000" dirty="0" err="1">
                <a:solidFill>
                  <a:schemeClr val="accent1"/>
                </a:solidFill>
                <a:hlinkClick r:id="rId3">
                  <a:extLst>
                    <a:ext uri="{A12FA001-AC4F-418D-AE19-62706E023703}">
                      <ahyp:hlinkClr xmlns:ahyp="http://schemas.microsoft.com/office/drawing/2018/hyperlinkcolor" val="tx"/>
                    </a:ext>
                  </a:extLst>
                </a:hlinkClick>
              </a:rPr>
              <a:t>Vvary</a:t>
            </a:r>
            <a:br>
              <a:rPr lang="en-US" sz="4000" dirty="0">
                <a:solidFill>
                  <a:schemeClr val="accent1"/>
                </a:solidFill>
                <a:hlinkClick r:id="rId3">
                  <a:extLst>
                    <a:ext uri="{A12FA001-AC4F-418D-AE19-62706E023703}">
                      <ahyp:hlinkClr xmlns:ahyp="http://schemas.microsoft.com/office/drawing/2018/hyperlinkcolor" val="tx"/>
                    </a:ext>
                  </a:extLst>
                </a:hlinkClick>
              </a:rPr>
            </a:br>
            <a:r>
              <a:rPr lang="en-US" sz="4000" dirty="0">
                <a:solidFill>
                  <a:schemeClr val="accent1"/>
                </a:solidFill>
                <a:hlinkClick r:id="rId3">
                  <a:extLst>
                    <a:ext uri="{A12FA001-AC4F-418D-AE19-62706E023703}">
                      <ahyp:hlinkClr xmlns:ahyp="http://schemas.microsoft.com/office/drawing/2018/hyperlinkcolor" val="tx"/>
                    </a:ext>
                  </a:extLst>
                </a:hlinkClick>
              </a:rPr>
              <a:t>(Helsinki, Finland)</a:t>
            </a:r>
            <a:endParaRPr lang="en-US" sz="4000" dirty="0">
              <a:solidFill>
                <a:schemeClr val="accent1"/>
              </a:solidFill>
            </a:endParaRPr>
          </a:p>
        </p:txBody>
      </p:sp>
      <p:sp>
        <p:nvSpPr>
          <p:cNvPr id="3" name="Marcador de contenido 2">
            <a:extLst>
              <a:ext uri="{FF2B5EF4-FFF2-40B4-BE49-F238E27FC236}">
                <a16:creationId xmlns:a16="http://schemas.microsoft.com/office/drawing/2014/main" id="{558D9147-3481-422D-AF01-2BB3681C225B}"/>
              </a:ext>
            </a:extLst>
          </p:cNvPr>
          <p:cNvSpPr>
            <a:spLocks noGrp="1"/>
          </p:cNvSpPr>
          <p:nvPr>
            <p:ph idx="1"/>
          </p:nvPr>
        </p:nvSpPr>
        <p:spPr>
          <a:xfrm>
            <a:off x="846237" y="2101032"/>
            <a:ext cx="6697715" cy="4600851"/>
          </a:xfrm>
        </p:spPr>
        <p:txBody>
          <a:bodyPr vert="horz" lIns="0" tIns="45720" rIns="0" bIns="45720" rtlCol="0" anchor="ctr">
            <a:normAutofit/>
          </a:bodyPr>
          <a:lstStyle/>
          <a:p>
            <a:pPr algn="just">
              <a:buFont typeface="Wingdings" panose="05000000000000000000" pitchFamily="2" charset="2"/>
              <a:buChar char="q"/>
            </a:pPr>
            <a:r>
              <a:rPr lang="en-US" dirty="0"/>
              <a:t> Service set up in 2016 to support migrants (mostly mobile EU citizens) who have an unclear residence status and/or are not entitled to social security.</a:t>
            </a:r>
          </a:p>
          <a:p>
            <a:pPr algn="just">
              <a:buFont typeface="Wingdings" panose="05000000000000000000" pitchFamily="2" charset="2"/>
              <a:buChar char="q"/>
            </a:pPr>
            <a:endParaRPr lang="en-US" dirty="0"/>
          </a:p>
          <a:p>
            <a:pPr algn="just">
              <a:buFont typeface="Wingdings" panose="05000000000000000000" pitchFamily="2" charset="2"/>
              <a:buChar char="q"/>
            </a:pPr>
            <a:r>
              <a:rPr lang="en-US" dirty="0"/>
              <a:t>Their </a:t>
            </a:r>
            <a:r>
              <a:rPr lang="en-US" b="1" dirty="0">
                <a:solidFill>
                  <a:srgbClr val="00B0F0"/>
                </a:solidFill>
                <a:hlinkClick r:id="rId4">
                  <a:extLst>
                    <a:ext uri="{A12FA001-AC4F-418D-AE19-62706E023703}">
                      <ahyp:hlinkClr xmlns:ahyp="http://schemas.microsoft.com/office/drawing/2018/hyperlinkcolor" val="tx"/>
                    </a:ext>
                  </a:extLst>
                </a:hlinkClick>
              </a:rPr>
              <a:t>advocacy work </a:t>
            </a:r>
            <a:r>
              <a:rPr lang="en-US" dirty="0"/>
              <a:t>with politicians and service providers has been very successful. As a result, none of their current beneficiaries have reported any problems to enter in emergency accommodation.</a:t>
            </a:r>
          </a:p>
          <a:p>
            <a:pPr marL="0" indent="0" algn="just">
              <a:buNone/>
            </a:pPr>
            <a:endParaRPr lang="en-US" sz="2200" b="1" dirty="0"/>
          </a:p>
        </p:txBody>
      </p:sp>
      <p:pic>
        <p:nvPicPr>
          <p:cNvPr id="4" name="Imagen 3">
            <a:extLst>
              <a:ext uri="{FF2B5EF4-FFF2-40B4-BE49-F238E27FC236}">
                <a16:creationId xmlns:a16="http://schemas.microsoft.com/office/drawing/2014/main" id="{2F43E9C6-0FFD-4FFE-936B-C4E64BA9A3FF}"/>
              </a:ext>
            </a:extLst>
          </p:cNvPr>
          <p:cNvPicPr>
            <a:picLocks noChangeAspect="1"/>
          </p:cNvPicPr>
          <p:nvPr/>
        </p:nvPicPr>
        <p:blipFill rotWithShape="1">
          <a:blip r:embed="rId5"/>
          <a:srcRect l="65655" t="55519" r="12828" b="21064"/>
          <a:stretch/>
        </p:blipFill>
        <p:spPr>
          <a:xfrm>
            <a:off x="8662302" y="3978597"/>
            <a:ext cx="3529698" cy="2160774"/>
          </a:xfrm>
          <a:prstGeom prst="rect">
            <a:avLst/>
          </a:prstGeom>
        </p:spPr>
      </p:pic>
      <p:pic>
        <p:nvPicPr>
          <p:cNvPr id="7" name="Imagen 6">
            <a:extLst>
              <a:ext uri="{FF2B5EF4-FFF2-40B4-BE49-F238E27FC236}">
                <a16:creationId xmlns:a16="http://schemas.microsoft.com/office/drawing/2014/main" id="{A2086B3E-A97E-4265-964C-B8A28E94A050}"/>
              </a:ext>
            </a:extLst>
          </p:cNvPr>
          <p:cNvPicPr>
            <a:picLocks noChangeAspect="1"/>
          </p:cNvPicPr>
          <p:nvPr/>
        </p:nvPicPr>
        <p:blipFill rotWithShape="1">
          <a:blip r:embed="rId5"/>
          <a:srcRect l="70167" t="25333" r="20484" b="62405"/>
          <a:stretch/>
        </p:blipFill>
        <p:spPr>
          <a:xfrm>
            <a:off x="9645056" y="718629"/>
            <a:ext cx="2052573" cy="1514314"/>
          </a:xfrm>
          <a:prstGeom prst="rect">
            <a:avLst/>
          </a:prstGeom>
        </p:spPr>
      </p:pic>
    </p:spTree>
    <p:extLst>
      <p:ext uri="{BB962C8B-B14F-4D97-AF65-F5344CB8AC3E}">
        <p14:creationId xmlns:p14="http://schemas.microsoft.com/office/powerpoint/2010/main" val="426714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ECF5AE4-C8DA-45B3-A38E-506B07D314FE}"/>
              </a:ext>
            </a:extLst>
          </p:cNvPr>
          <p:cNvSpPr txBox="1"/>
          <p:nvPr/>
        </p:nvSpPr>
        <p:spPr>
          <a:xfrm>
            <a:off x="0" y="0"/>
            <a:ext cx="12192000" cy="4911969"/>
          </a:xfrm>
          <a:prstGeom prst="rect">
            <a:avLst/>
          </a:prstGeom>
          <a:solidFill>
            <a:schemeClr val="bg2"/>
          </a:solidFill>
        </p:spPr>
        <p:txBody>
          <a:bodyPr wrap="square" rtlCol="0">
            <a:spAutoFit/>
          </a:bodyPr>
          <a:lstStyle/>
          <a:p>
            <a:endParaRPr lang="es-ES" dirty="0"/>
          </a:p>
        </p:txBody>
      </p:sp>
      <p:sp>
        <p:nvSpPr>
          <p:cNvPr id="21" name="Título 4">
            <a:extLst>
              <a:ext uri="{FF2B5EF4-FFF2-40B4-BE49-F238E27FC236}">
                <a16:creationId xmlns:a16="http://schemas.microsoft.com/office/drawing/2014/main" id="{E650C296-0CCA-44EC-9DF0-A2B0977A3637}"/>
              </a:ext>
            </a:extLst>
          </p:cNvPr>
          <p:cNvSpPr>
            <a:spLocks noGrp="1"/>
          </p:cNvSpPr>
          <p:nvPr>
            <p:ph type="title"/>
          </p:nvPr>
        </p:nvSpPr>
        <p:spPr>
          <a:xfrm>
            <a:off x="141767" y="247916"/>
            <a:ext cx="3591177" cy="4161852"/>
          </a:xfrm>
        </p:spPr>
        <p:txBody>
          <a:bodyPr>
            <a:noAutofit/>
          </a:bodyPr>
          <a:lstStyle/>
          <a:p>
            <a:pPr algn="ctr">
              <a:lnSpc>
                <a:spcPct val="100000"/>
              </a:lnSpc>
            </a:pPr>
            <a:r>
              <a:rPr lang="en-US" sz="2200" cap="none" dirty="0">
                <a:solidFill>
                  <a:schemeClr val="accent2">
                    <a:lumMod val="50000"/>
                  </a:schemeClr>
                </a:solidFill>
                <a:latin typeface="SimSun" panose="02010600030101010101" pitchFamily="2" charset="-122"/>
                <a:ea typeface="SimSun" panose="02010600030101010101" pitchFamily="2" charset="-122"/>
              </a:rPr>
              <a:t>“We try to always remind politicians that we have these people here also. In our view, the problem for too long was that they [mobile EU citizens] have been invisible, nobody has admitted they even exist.”</a:t>
            </a:r>
            <a:br>
              <a:rPr lang="en-US" sz="2200" cap="none" dirty="0">
                <a:solidFill>
                  <a:schemeClr val="accent2">
                    <a:lumMod val="50000"/>
                  </a:schemeClr>
                </a:solidFill>
                <a:latin typeface="SimSun" panose="02010600030101010101" pitchFamily="2" charset="-122"/>
                <a:ea typeface="SimSun" panose="02010600030101010101" pitchFamily="2" charset="-122"/>
              </a:rPr>
            </a:br>
            <a:r>
              <a:rPr lang="en-US" sz="2200" cap="none" dirty="0">
                <a:solidFill>
                  <a:schemeClr val="accent2">
                    <a:lumMod val="50000"/>
                  </a:schemeClr>
                </a:solidFill>
                <a:latin typeface="SimSun" panose="02010600030101010101" pitchFamily="2" charset="-122"/>
                <a:ea typeface="SimSun" panose="02010600030101010101" pitchFamily="2" charset="-122"/>
              </a:rPr>
              <a:t>(</a:t>
            </a:r>
            <a:r>
              <a:rPr lang="en-US" sz="2200" cap="none" dirty="0" err="1">
                <a:solidFill>
                  <a:schemeClr val="accent2">
                    <a:lumMod val="50000"/>
                  </a:schemeClr>
                </a:solidFill>
                <a:latin typeface="SimSun" panose="02010600030101010101" pitchFamily="2" charset="-122"/>
                <a:ea typeface="SimSun" panose="02010600030101010101" pitchFamily="2" charset="-122"/>
              </a:rPr>
              <a:t>Vvary</a:t>
            </a:r>
            <a:r>
              <a:rPr lang="en-US" sz="2200" cap="none" dirty="0">
                <a:solidFill>
                  <a:schemeClr val="accent2">
                    <a:lumMod val="50000"/>
                  </a:schemeClr>
                </a:solidFill>
                <a:latin typeface="SimSun" panose="02010600030101010101" pitchFamily="2" charset="-122"/>
                <a:ea typeface="SimSun" panose="02010600030101010101" pitchFamily="2" charset="-122"/>
              </a:rPr>
              <a:t>, Finland)</a:t>
            </a:r>
            <a:endParaRPr lang="es-ES" sz="2200" cap="none" dirty="0">
              <a:solidFill>
                <a:schemeClr val="accent2">
                  <a:lumMod val="50000"/>
                </a:schemeClr>
              </a:solidFill>
              <a:latin typeface="SimSun" panose="02010600030101010101" pitchFamily="2" charset="-122"/>
              <a:ea typeface="SimSun" panose="02010600030101010101" pitchFamily="2" charset="-122"/>
            </a:endParaRPr>
          </a:p>
        </p:txBody>
      </p:sp>
      <p:sp>
        <p:nvSpPr>
          <p:cNvPr id="6" name="Subtítulo 5">
            <a:extLst>
              <a:ext uri="{FF2B5EF4-FFF2-40B4-BE49-F238E27FC236}">
                <a16:creationId xmlns:a16="http://schemas.microsoft.com/office/drawing/2014/main" id="{ED071FEB-8294-4E97-BD33-88185E840A2A}"/>
              </a:ext>
            </a:extLst>
          </p:cNvPr>
          <p:cNvSpPr>
            <a:spLocks noGrp="1"/>
          </p:cNvSpPr>
          <p:nvPr>
            <p:ph type="body" sz="half" idx="2"/>
          </p:nvPr>
        </p:nvSpPr>
        <p:spPr>
          <a:xfrm>
            <a:off x="840889" y="5459713"/>
            <a:ext cx="10113264" cy="594360"/>
          </a:xfrm>
        </p:spPr>
        <p:txBody>
          <a:bodyPr>
            <a:noAutofit/>
          </a:bodyPr>
          <a:lstStyle/>
          <a:p>
            <a:r>
              <a:rPr lang="es-ES" sz="6000" dirty="0"/>
              <a:t>QUOTES</a:t>
            </a:r>
          </a:p>
        </p:txBody>
      </p:sp>
      <p:sp>
        <p:nvSpPr>
          <p:cNvPr id="12" name="CuadroTexto 11">
            <a:extLst>
              <a:ext uri="{FF2B5EF4-FFF2-40B4-BE49-F238E27FC236}">
                <a16:creationId xmlns:a16="http://schemas.microsoft.com/office/drawing/2014/main" id="{D3D912F3-A3E0-4065-805F-56E7BA30B635}"/>
              </a:ext>
            </a:extLst>
          </p:cNvPr>
          <p:cNvSpPr txBox="1"/>
          <p:nvPr/>
        </p:nvSpPr>
        <p:spPr>
          <a:xfrm>
            <a:off x="3732944" y="2673097"/>
            <a:ext cx="4138656" cy="1938992"/>
          </a:xfrm>
          <a:prstGeom prst="rect">
            <a:avLst/>
          </a:prstGeom>
          <a:noFill/>
        </p:spPr>
        <p:txBody>
          <a:bodyPr wrap="square">
            <a:spAutoFit/>
          </a:bodyPr>
          <a:lstStyle/>
          <a:p>
            <a:pPr algn="ctr"/>
            <a:r>
              <a:rPr lang="en-US" sz="2000" dirty="0">
                <a:solidFill>
                  <a:schemeClr val="accent5">
                    <a:lumMod val="75000"/>
                  </a:schemeClr>
                </a:solidFill>
                <a:latin typeface="Gadugi" panose="020B0502040204020203" pitchFamily="34" charset="0"/>
                <a:ea typeface="Gadugi" panose="020B0502040204020203" pitchFamily="34" charset="0"/>
              </a:rPr>
              <a:t>“Health care for all, irrespective of insurance status, and affordable, permanent and inclusive housing for everyone – these, and nothing less, are the goals of </a:t>
            </a:r>
            <a:r>
              <a:rPr lang="en-US" sz="2000" i="1" dirty="0" err="1">
                <a:solidFill>
                  <a:schemeClr val="accent5">
                    <a:lumMod val="75000"/>
                  </a:schemeClr>
                </a:solidFill>
                <a:latin typeface="Gadugi" panose="020B0502040204020203" pitchFamily="34" charset="0"/>
                <a:ea typeface="Gadugi" panose="020B0502040204020203" pitchFamily="34" charset="0"/>
              </a:rPr>
              <a:t>neunerhaus</a:t>
            </a:r>
            <a:r>
              <a:rPr lang="en-US" sz="2000" dirty="0">
                <a:solidFill>
                  <a:schemeClr val="accent5">
                    <a:lumMod val="75000"/>
                  </a:schemeClr>
                </a:solidFill>
                <a:latin typeface="Gadugi" panose="020B0502040204020203" pitchFamily="34" charset="0"/>
                <a:ea typeface="Gadugi" panose="020B0502040204020203" pitchFamily="34" charset="0"/>
              </a:rPr>
              <a:t>.” (</a:t>
            </a:r>
            <a:r>
              <a:rPr lang="en-US" sz="2000" dirty="0" err="1">
                <a:solidFill>
                  <a:schemeClr val="accent5">
                    <a:lumMod val="75000"/>
                  </a:schemeClr>
                </a:solidFill>
                <a:latin typeface="Gadugi" panose="020B0502040204020203" pitchFamily="34" charset="0"/>
                <a:ea typeface="Gadugi" panose="020B0502040204020203" pitchFamily="34" charset="0"/>
              </a:rPr>
              <a:t>neunerhaus</a:t>
            </a:r>
            <a:r>
              <a:rPr lang="en-US" sz="2000" dirty="0">
                <a:solidFill>
                  <a:schemeClr val="accent5">
                    <a:lumMod val="75000"/>
                  </a:schemeClr>
                </a:solidFill>
                <a:latin typeface="Gadugi" panose="020B0502040204020203" pitchFamily="34" charset="0"/>
                <a:ea typeface="Gadugi" panose="020B0502040204020203" pitchFamily="34" charset="0"/>
              </a:rPr>
              <a:t>, Austria)</a:t>
            </a:r>
            <a:endParaRPr lang="es-ES" sz="2000" dirty="0">
              <a:solidFill>
                <a:schemeClr val="accent5">
                  <a:lumMod val="75000"/>
                </a:schemeClr>
              </a:solidFill>
              <a:latin typeface="Gadugi" panose="020B0502040204020203" pitchFamily="34" charset="0"/>
              <a:ea typeface="Gadugi" panose="020B0502040204020203" pitchFamily="34" charset="0"/>
            </a:endParaRPr>
          </a:p>
        </p:txBody>
      </p:sp>
      <p:sp>
        <p:nvSpPr>
          <p:cNvPr id="14" name="CuadroTexto 13">
            <a:extLst>
              <a:ext uri="{FF2B5EF4-FFF2-40B4-BE49-F238E27FC236}">
                <a16:creationId xmlns:a16="http://schemas.microsoft.com/office/drawing/2014/main" id="{A211C62F-675B-457C-8240-A757CE2078E0}"/>
              </a:ext>
            </a:extLst>
          </p:cNvPr>
          <p:cNvSpPr txBox="1"/>
          <p:nvPr/>
        </p:nvSpPr>
        <p:spPr>
          <a:xfrm>
            <a:off x="7911577" y="589904"/>
            <a:ext cx="4138656" cy="3477875"/>
          </a:xfrm>
          <a:prstGeom prst="rect">
            <a:avLst/>
          </a:prstGeom>
          <a:noFill/>
        </p:spPr>
        <p:txBody>
          <a:bodyPr wrap="square">
            <a:spAutoFit/>
          </a:bodyPr>
          <a:lstStyle/>
          <a:p>
            <a:pPr algn="ctr"/>
            <a:r>
              <a:rPr lang="en-US" sz="2000" dirty="0">
                <a:solidFill>
                  <a:srgbClr val="7030A0"/>
                </a:solidFill>
                <a:latin typeface="HP Simplified Light" panose="020B0404020204020204" pitchFamily="34" charset="0"/>
              </a:rPr>
              <a:t>“Legal or administrative barriers very often prevent access to</a:t>
            </a:r>
          </a:p>
          <a:p>
            <a:pPr algn="ctr"/>
            <a:r>
              <a:rPr lang="en-US" sz="2000" dirty="0">
                <a:solidFill>
                  <a:srgbClr val="7030A0"/>
                </a:solidFill>
                <a:latin typeface="HP Simplified Light" panose="020B0404020204020204" pitchFamily="34" charset="0"/>
              </a:rPr>
              <a:t>mainstream services and social</a:t>
            </a:r>
          </a:p>
          <a:p>
            <a:pPr algn="ctr"/>
            <a:r>
              <a:rPr lang="en-US" sz="2000" dirty="0">
                <a:solidFill>
                  <a:srgbClr val="7030A0"/>
                </a:solidFill>
                <a:latin typeface="HP Simplified Light" panose="020B0404020204020204" pitchFamily="34" charset="0"/>
              </a:rPr>
              <a:t>rights. In twenty-first century Europe, it shouldn’t be allowed that so many citizens still live in slums</a:t>
            </a:r>
          </a:p>
          <a:p>
            <a:pPr algn="ctr"/>
            <a:r>
              <a:rPr lang="en-US" sz="2000" dirty="0">
                <a:solidFill>
                  <a:srgbClr val="7030A0"/>
                </a:solidFill>
                <a:latin typeface="HP Simplified Light" panose="020B0404020204020204" pitchFamily="34" charset="0"/>
              </a:rPr>
              <a:t>and dire conditions. It is a matter of</a:t>
            </a:r>
          </a:p>
          <a:p>
            <a:pPr algn="ctr"/>
            <a:r>
              <a:rPr lang="en-US" sz="2000" dirty="0">
                <a:solidFill>
                  <a:srgbClr val="7030A0"/>
                </a:solidFill>
                <a:latin typeface="HP Simplified Light" panose="020B0404020204020204" pitchFamily="34" charset="0"/>
              </a:rPr>
              <a:t>fundamental rights. Not granting an ID or a registration is only an excuse to deny access to these rights.”</a:t>
            </a:r>
          </a:p>
          <a:p>
            <a:pPr algn="ctr"/>
            <a:r>
              <a:rPr lang="en-US" sz="2000" dirty="0">
                <a:solidFill>
                  <a:srgbClr val="7030A0"/>
                </a:solidFill>
                <a:latin typeface="HP Simplified Light" panose="020B0404020204020204" pitchFamily="34" charset="0"/>
              </a:rPr>
              <a:t>(Fundación </a:t>
            </a:r>
            <a:r>
              <a:rPr lang="en-US" sz="2000" dirty="0" err="1">
                <a:solidFill>
                  <a:srgbClr val="7030A0"/>
                </a:solidFill>
                <a:latin typeface="HP Simplified Light" panose="020B0404020204020204" pitchFamily="34" charset="0"/>
              </a:rPr>
              <a:t>Secretariado</a:t>
            </a:r>
            <a:r>
              <a:rPr lang="en-US" sz="2000" dirty="0">
                <a:solidFill>
                  <a:srgbClr val="7030A0"/>
                </a:solidFill>
                <a:latin typeface="HP Simplified Light" panose="020B0404020204020204" pitchFamily="34" charset="0"/>
              </a:rPr>
              <a:t> Gitano, Spain)</a:t>
            </a:r>
            <a:endParaRPr lang="es-ES" sz="2000" dirty="0">
              <a:solidFill>
                <a:srgbClr val="7030A0"/>
              </a:solidFill>
              <a:latin typeface="HP Simplified Light" panose="020B0404020204020204" pitchFamily="34" charset="0"/>
            </a:endParaRPr>
          </a:p>
        </p:txBody>
      </p:sp>
    </p:spTree>
    <p:extLst>
      <p:ext uri="{BB962C8B-B14F-4D97-AF65-F5344CB8AC3E}">
        <p14:creationId xmlns:p14="http://schemas.microsoft.com/office/powerpoint/2010/main" val="3652179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F5524-2D82-4F1B-B701-462A2BECBA03}"/>
              </a:ext>
            </a:extLst>
          </p:cNvPr>
          <p:cNvSpPr>
            <a:spLocks noGrp="1"/>
          </p:cNvSpPr>
          <p:nvPr>
            <p:ph type="title"/>
          </p:nvPr>
        </p:nvSpPr>
        <p:spPr>
          <a:xfrm>
            <a:off x="5258134" y="640080"/>
            <a:ext cx="6293689" cy="3652405"/>
          </a:xfrm>
        </p:spPr>
        <p:txBody>
          <a:bodyPr vert="horz" lIns="91440" tIns="45720" rIns="91440" bIns="45720" rtlCol="0" anchor="b">
            <a:normAutofit/>
          </a:bodyPr>
          <a:lstStyle/>
          <a:p>
            <a:pPr algn="l"/>
            <a:r>
              <a:rPr lang="en-US" sz="4400" kern="1200" cap="all" spc="200" baseline="0">
                <a:solidFill>
                  <a:schemeClr val="tx1">
                    <a:lumMod val="85000"/>
                    <a:lumOff val="15000"/>
                  </a:schemeClr>
                </a:solidFill>
                <a:latin typeface="+mj-lt"/>
                <a:ea typeface="+mj-ea"/>
                <a:cs typeface="+mj-cs"/>
              </a:rPr>
              <a:t>Thank you for your attention</a:t>
            </a:r>
            <a:br>
              <a:rPr lang="en-US" sz="4400" kern="1200" cap="all" spc="200" baseline="0">
                <a:solidFill>
                  <a:schemeClr val="tx1">
                    <a:lumMod val="85000"/>
                    <a:lumOff val="15000"/>
                  </a:schemeClr>
                </a:solidFill>
                <a:latin typeface="+mj-lt"/>
                <a:ea typeface="+mj-ea"/>
                <a:cs typeface="+mj-cs"/>
              </a:rPr>
            </a:br>
            <a:br>
              <a:rPr lang="en-US" sz="4400" kern="1200" cap="all" spc="200" baseline="0">
                <a:solidFill>
                  <a:schemeClr val="tx1">
                    <a:lumMod val="85000"/>
                    <a:lumOff val="15000"/>
                  </a:schemeClr>
                </a:solidFill>
                <a:latin typeface="+mj-lt"/>
                <a:ea typeface="+mj-ea"/>
                <a:cs typeface="+mj-cs"/>
              </a:rPr>
            </a:br>
            <a:r>
              <a:rPr lang="en-US" sz="4400" kern="1200" cap="all" spc="200" baseline="0">
                <a:solidFill>
                  <a:schemeClr val="tx1">
                    <a:lumMod val="85000"/>
                    <a:lumOff val="15000"/>
                  </a:schemeClr>
                </a:solidFill>
                <a:latin typeface="+mj-lt"/>
                <a:ea typeface="+mj-ea"/>
                <a:cs typeface="+mj-cs"/>
                <a:hlinkClick r:id="rId3">
                  <a:extLst>
                    <a:ext uri="{A12FA001-AC4F-418D-AE19-62706E023703}">
                      <ahyp:hlinkClr xmlns:ahyp="http://schemas.microsoft.com/office/drawing/2018/hyperlinkcolor" val="tx"/>
                    </a:ext>
                  </a:extLst>
                </a:hlinkClick>
              </a:rPr>
              <a:t>www.Feantsa.org</a:t>
            </a:r>
            <a:r>
              <a:rPr lang="en-US" sz="4400" kern="1200" cap="all" spc="200" baseline="0">
                <a:solidFill>
                  <a:schemeClr val="tx1">
                    <a:lumMod val="85000"/>
                    <a:lumOff val="15000"/>
                  </a:schemeClr>
                </a:solidFill>
                <a:latin typeface="+mj-lt"/>
                <a:ea typeface="+mj-ea"/>
                <a:cs typeface="+mj-cs"/>
              </a:rPr>
              <a:t> </a:t>
            </a:r>
          </a:p>
        </p:txBody>
      </p:sp>
      <p:pic>
        <p:nvPicPr>
          <p:cNvPr id="6" name="Imagen 5" descr="Icon&#10;&#10;Description automatically generated">
            <a:extLst>
              <a:ext uri="{FF2B5EF4-FFF2-40B4-BE49-F238E27FC236}">
                <a16:creationId xmlns:a16="http://schemas.microsoft.com/office/drawing/2014/main" id="{328B05C5-CB4A-433B-A110-22A41CC7AFA3}"/>
              </a:ext>
            </a:extLst>
          </p:cNvPr>
          <p:cNvPicPr>
            <a:picLocks noChangeAspect="1"/>
          </p:cNvPicPr>
          <p:nvPr/>
        </p:nvPicPr>
        <p:blipFill>
          <a:blip r:embed="rId4"/>
          <a:stretch>
            <a:fillRect/>
          </a:stretch>
        </p:blipFill>
        <p:spPr>
          <a:xfrm>
            <a:off x="633999" y="1432452"/>
            <a:ext cx="3993942" cy="3974269"/>
          </a:xfrm>
          <a:prstGeom prst="rect">
            <a:avLst/>
          </a:prstGeom>
        </p:spPr>
      </p:pic>
    </p:spTree>
    <p:extLst>
      <p:ext uri="{BB962C8B-B14F-4D97-AF65-F5344CB8AC3E}">
        <p14:creationId xmlns:p14="http://schemas.microsoft.com/office/powerpoint/2010/main" val="389851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79A71FC6-79DA-408A-8BDA-33658FB1013C}"/>
              </a:ext>
            </a:extLst>
          </p:cNvPr>
          <p:cNvPicPr>
            <a:picLocks noChangeAspect="1"/>
          </p:cNvPicPr>
          <p:nvPr/>
        </p:nvPicPr>
        <p:blipFill rotWithShape="1">
          <a:blip r:embed="rId3">
            <a:alphaModFix amt="50000"/>
          </a:blip>
          <a:srcRect l="15986" t="45106" r="54521" b="22335"/>
          <a:stretch/>
        </p:blipFill>
        <p:spPr>
          <a:xfrm>
            <a:off x="85904" y="-1"/>
            <a:ext cx="12020192" cy="666842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oftEdge rad="112500"/>
          </a:effectLst>
        </p:spPr>
      </p:pic>
      <p:sp>
        <p:nvSpPr>
          <p:cNvPr id="2" name="CuadroTexto 1">
            <a:extLst>
              <a:ext uri="{FF2B5EF4-FFF2-40B4-BE49-F238E27FC236}">
                <a16:creationId xmlns:a16="http://schemas.microsoft.com/office/drawing/2014/main" id="{5D912A95-1E48-4B3D-B2B1-92AF8C2563DF}"/>
              </a:ext>
            </a:extLst>
          </p:cNvPr>
          <p:cNvSpPr txBox="1"/>
          <p:nvPr/>
        </p:nvSpPr>
        <p:spPr>
          <a:xfrm>
            <a:off x="7729268" y="0"/>
            <a:ext cx="4146712" cy="4655733"/>
          </a:xfrm>
          <a:prstGeom prst="rect">
            <a:avLst/>
          </a:prstGeom>
        </p:spPr>
        <p:txBody>
          <a:bodyPr vert="horz" lIns="91440" tIns="45720" rIns="91440" bIns="45720" rtlCol="0" anchor="b">
            <a:normAutofit/>
          </a:bodyPr>
          <a:lstStyle/>
          <a:p>
            <a:pPr algn="r" defTabSz="914400">
              <a:lnSpc>
                <a:spcPct val="85000"/>
              </a:lnSpc>
              <a:spcBef>
                <a:spcPct val="0"/>
              </a:spcBef>
              <a:spcAft>
                <a:spcPts val="600"/>
              </a:spcAft>
              <a:buClr>
                <a:schemeClr val="accent1"/>
              </a:buClr>
            </a:pPr>
            <a:r>
              <a:rPr lang="en-US" sz="4400" b="1" spc="-5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MODULE 3: </a:t>
            </a:r>
          </a:p>
          <a:p>
            <a:pPr algn="r" defTabSz="914400">
              <a:lnSpc>
                <a:spcPct val="85000"/>
              </a:lnSpc>
              <a:spcBef>
                <a:spcPct val="0"/>
              </a:spcBef>
              <a:spcAft>
                <a:spcPts val="600"/>
              </a:spcAft>
              <a:buClr>
                <a:schemeClr val="accent1"/>
              </a:buClr>
            </a:pPr>
            <a:r>
              <a:rPr lang="en-US" sz="4400" b="1" spc="-5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SUPPORT </a:t>
            </a:r>
          </a:p>
          <a:p>
            <a:pPr algn="r" defTabSz="914400">
              <a:lnSpc>
                <a:spcPct val="85000"/>
              </a:lnSpc>
              <a:spcBef>
                <a:spcPct val="0"/>
              </a:spcBef>
              <a:spcAft>
                <a:spcPts val="600"/>
              </a:spcAft>
              <a:buClr>
                <a:schemeClr val="accent1"/>
              </a:buClr>
            </a:pPr>
            <a:r>
              <a:rPr lang="en-US" sz="4400" b="1" spc="-5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MEASURES FOR </a:t>
            </a:r>
          </a:p>
          <a:p>
            <a:pPr algn="r" defTabSz="914400">
              <a:lnSpc>
                <a:spcPct val="85000"/>
              </a:lnSpc>
              <a:spcBef>
                <a:spcPct val="0"/>
              </a:spcBef>
              <a:spcAft>
                <a:spcPts val="600"/>
              </a:spcAft>
              <a:buClr>
                <a:schemeClr val="accent1"/>
              </a:buClr>
            </a:pPr>
            <a:r>
              <a:rPr lang="en-US" sz="4400" b="1" spc="-5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MOBILE EU </a:t>
            </a:r>
          </a:p>
          <a:p>
            <a:pPr algn="r" defTabSz="914400">
              <a:lnSpc>
                <a:spcPct val="85000"/>
              </a:lnSpc>
              <a:spcBef>
                <a:spcPct val="0"/>
              </a:spcBef>
              <a:spcAft>
                <a:spcPts val="600"/>
              </a:spcAft>
              <a:buClr>
                <a:schemeClr val="accent1"/>
              </a:buClr>
            </a:pPr>
            <a:r>
              <a:rPr lang="en-US" sz="4400" b="1" spc="-50" dirty="0">
                <a:solidFill>
                  <a:schemeClr val="tx1">
                    <a:lumMod val="85000"/>
                    <a:lumOff val="15000"/>
                  </a:schemeClr>
                </a:solidFill>
                <a:effectLst>
                  <a:outerShdw blurRad="38100" dist="38100" dir="2700000" algn="tl">
                    <a:srgbClr val="000000">
                      <a:alpha val="43137"/>
                    </a:srgbClr>
                  </a:outerShdw>
                </a:effectLst>
                <a:latin typeface="+mj-lt"/>
                <a:ea typeface="+mj-ea"/>
                <a:cs typeface="+mj-cs"/>
              </a:rPr>
              <a:t>CITIZENS EXPERIENCING HOMELESSNESS</a:t>
            </a:r>
          </a:p>
        </p:txBody>
      </p:sp>
      <p:sp>
        <p:nvSpPr>
          <p:cNvPr id="6" name="CuadroTexto 3">
            <a:extLst>
              <a:ext uri="{FF2B5EF4-FFF2-40B4-BE49-F238E27FC236}">
                <a16:creationId xmlns:a16="http://schemas.microsoft.com/office/drawing/2014/main" id="{712566CD-6A9F-44C4-87CB-D61F01489A45}"/>
              </a:ext>
            </a:extLst>
          </p:cNvPr>
          <p:cNvSpPr txBox="1"/>
          <p:nvPr/>
        </p:nvSpPr>
        <p:spPr>
          <a:xfrm>
            <a:off x="85904" y="6537623"/>
            <a:ext cx="3773809" cy="261610"/>
          </a:xfrm>
          <a:prstGeom prst="rect">
            <a:avLst/>
          </a:prstGeom>
          <a:noFill/>
        </p:spPr>
        <p:txBody>
          <a:bodyPr wrap="square" rtlCol="0">
            <a:spAutoFit/>
          </a:bodyPr>
          <a:lstStyle/>
          <a:p>
            <a:pPr algn="r"/>
            <a:r>
              <a:rPr lang="es-ES" sz="1100" dirty="0" err="1"/>
              <a:t>Credit</a:t>
            </a:r>
            <a:r>
              <a:rPr lang="es-ES" sz="1100" dirty="0"/>
              <a:t>: </a:t>
            </a:r>
            <a:r>
              <a:rPr lang="es-ES" sz="1100" dirty="0" err="1"/>
              <a:t>Kirkens</a:t>
            </a:r>
            <a:r>
              <a:rPr lang="es-ES" sz="1100" dirty="0"/>
              <a:t> </a:t>
            </a:r>
            <a:r>
              <a:rPr lang="es-ES" sz="1100" dirty="0" err="1"/>
              <a:t>Bymisjon</a:t>
            </a:r>
            <a:r>
              <a:rPr lang="es-ES" sz="1100" dirty="0"/>
              <a:t>, </a:t>
            </a:r>
            <a:r>
              <a:rPr lang="es-ES" sz="1100" dirty="0" err="1"/>
              <a:t>the</a:t>
            </a:r>
            <a:r>
              <a:rPr lang="es-ES" sz="1100" dirty="0"/>
              <a:t> </a:t>
            </a:r>
            <a:r>
              <a:rPr lang="es-ES" sz="1100" dirty="0" err="1"/>
              <a:t>Church</a:t>
            </a:r>
            <a:r>
              <a:rPr lang="es-ES" sz="1100" dirty="0"/>
              <a:t> City </a:t>
            </a:r>
            <a:r>
              <a:rPr lang="es-ES" sz="1100" dirty="0" err="1"/>
              <a:t>Mission</a:t>
            </a:r>
            <a:r>
              <a:rPr lang="es-ES" sz="1100" dirty="0"/>
              <a:t> (Oslo, </a:t>
            </a:r>
            <a:r>
              <a:rPr lang="es-ES" sz="1100" dirty="0" err="1"/>
              <a:t>Norway</a:t>
            </a:r>
            <a:r>
              <a:rPr lang="es-ES" sz="1100" dirty="0"/>
              <a:t>)</a:t>
            </a:r>
          </a:p>
        </p:txBody>
      </p:sp>
    </p:spTree>
    <p:extLst>
      <p:ext uri="{BB962C8B-B14F-4D97-AF65-F5344CB8AC3E}">
        <p14:creationId xmlns:p14="http://schemas.microsoft.com/office/powerpoint/2010/main" val="386041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8952E44-2B23-4DE6-984E-53E6203F72CB}"/>
              </a:ext>
            </a:extLst>
          </p:cNvPr>
          <p:cNvSpPr>
            <a:spLocks noGrp="1"/>
          </p:cNvSpPr>
          <p:nvPr>
            <p:ph type="title"/>
          </p:nvPr>
        </p:nvSpPr>
        <p:spPr/>
        <p:txBody>
          <a:bodyPr/>
          <a:lstStyle/>
          <a:p>
            <a:pPr algn="ctr"/>
            <a:r>
              <a:rPr lang="en-GB" dirty="0">
                <a:solidFill>
                  <a:schemeClr val="accent1"/>
                </a:solidFill>
                <a:hlinkClick r:id="rId3">
                  <a:extLst>
                    <a:ext uri="{A12FA001-AC4F-418D-AE19-62706E023703}">
                      <ahyp:hlinkClr xmlns:ahyp="http://schemas.microsoft.com/office/drawing/2018/hyperlinkcolor" val="tx"/>
                    </a:ext>
                  </a:extLst>
                </a:hlinkClick>
              </a:rPr>
              <a:t>Protecting the rights of mobile EU citizens</a:t>
            </a:r>
            <a:endParaRPr lang="en-GB" dirty="0">
              <a:solidFill>
                <a:schemeClr val="accent1"/>
              </a:solidFill>
            </a:endParaRPr>
          </a:p>
        </p:txBody>
      </p:sp>
      <p:sp>
        <p:nvSpPr>
          <p:cNvPr id="3" name="Content Placeholder 2">
            <a:extLst>
              <a:ext uri="{FF2B5EF4-FFF2-40B4-BE49-F238E27FC236}">
                <a16:creationId xmlns:a16="http://schemas.microsoft.com/office/drawing/2014/main" id="{25A69FDB-8285-466C-B7BA-07BA1BB72A96}"/>
              </a:ext>
            </a:extLst>
          </p:cNvPr>
          <p:cNvSpPr>
            <a:spLocks noGrp="1"/>
          </p:cNvSpPr>
          <p:nvPr>
            <p:ph idx="1"/>
          </p:nvPr>
        </p:nvSpPr>
        <p:spPr>
          <a:xfrm>
            <a:off x="747131" y="1992173"/>
            <a:ext cx="10900038" cy="4023360"/>
          </a:xfrm>
        </p:spPr>
        <p:txBody>
          <a:bodyPr>
            <a:normAutofit/>
          </a:bodyPr>
          <a:lstStyle/>
          <a:p>
            <a:pPr algn="just">
              <a:buFont typeface="Wingdings" panose="05000000000000000000" pitchFamily="2" charset="2"/>
              <a:buChar char="§"/>
            </a:pPr>
            <a:r>
              <a:rPr lang="en-GB" dirty="0"/>
              <a:t> There is an identified need to protect and promote the rights of mobile EU citizens, especially those who are living in destitution and/or homelessness.</a:t>
            </a:r>
          </a:p>
          <a:p>
            <a:pPr algn="just">
              <a:buFont typeface="Wingdings" panose="05000000000000000000" pitchFamily="2" charset="2"/>
              <a:buChar char="§"/>
            </a:pPr>
            <a:r>
              <a:rPr lang="en-GB" dirty="0">
                <a:sym typeface="Wingdings" panose="05000000000000000000" pitchFamily="2" charset="2"/>
              </a:rPr>
              <a:t> Homelessness services need support to develop competences, so they are better equipped to </a:t>
            </a:r>
            <a:r>
              <a:rPr lang="en-GB" dirty="0"/>
              <a:t>protect and promote the rights of mobile EU citizens.</a:t>
            </a:r>
          </a:p>
          <a:p>
            <a:pPr algn="just">
              <a:buFont typeface="Wingdings" panose="05000000000000000000" pitchFamily="2" charset="2"/>
              <a:buChar char="§"/>
            </a:pPr>
            <a:r>
              <a:rPr lang="en-GB" dirty="0"/>
              <a:t> It is also important to increase the knowledge of legal experts on the barriers that destitute/homeless mobile EU citizens face and encourage their involvement in defending people’s rights.</a:t>
            </a:r>
          </a:p>
          <a:p>
            <a:pPr marL="0" indent="0">
              <a:buNone/>
            </a:pPr>
            <a:endParaRPr lang="en-GB" sz="2000" dirty="0"/>
          </a:p>
          <a:p>
            <a:pPr marL="0" lvl="0" indent="0" algn="just">
              <a:buNone/>
            </a:pPr>
            <a:r>
              <a:rPr lang="en-US" sz="2400" dirty="0">
                <a:effectLst/>
                <a:ea typeface="Calibri" panose="020F0502020204030204" pitchFamily="34" charset="0"/>
                <a:sym typeface="Wingdings" panose="05000000000000000000" pitchFamily="2" charset="2"/>
              </a:rPr>
              <a:t> </a:t>
            </a:r>
            <a:r>
              <a:rPr lang="en-US" sz="2400" dirty="0">
                <a:ea typeface="Calibri" panose="020F0502020204030204" pitchFamily="34" charset="0"/>
                <a:sym typeface="Wingdings" panose="05000000000000000000" pitchFamily="2" charset="2"/>
              </a:rPr>
              <a:t>B</a:t>
            </a:r>
            <a:r>
              <a:rPr lang="en-US" sz="2400" dirty="0">
                <a:effectLst/>
                <a:ea typeface="Calibri" panose="020F0502020204030204" pitchFamily="34" charset="0"/>
              </a:rPr>
              <a:t>uild bridges between practitioners working with destitute mobile EU citizens and legal experts.</a:t>
            </a:r>
            <a:endParaRPr lang="en-GB" sz="2400" dirty="0">
              <a:effectLst/>
              <a:ea typeface="Calibri" panose="020F0502020204030204" pitchFamily="34" charset="0"/>
            </a:endParaRPr>
          </a:p>
          <a:p>
            <a:pPr>
              <a:buFont typeface="Wingdings" panose="05000000000000000000" pitchFamily="2" charset="2"/>
              <a:buChar char="§"/>
            </a:pPr>
            <a:endParaRPr lang="en-GB" dirty="0"/>
          </a:p>
        </p:txBody>
      </p:sp>
      <p:pic>
        <p:nvPicPr>
          <p:cNvPr id="14" name="Content Placeholder 7" descr="Logo, company name&#10;&#10;Description automatically generated">
            <a:extLst>
              <a:ext uri="{FF2B5EF4-FFF2-40B4-BE49-F238E27FC236}">
                <a16:creationId xmlns:a16="http://schemas.microsoft.com/office/drawing/2014/main" id="{2570A6E6-47F3-4033-A633-18C5EEE7B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551" y="5922874"/>
            <a:ext cx="901161" cy="849344"/>
          </a:xfrm>
          <a:prstGeom prst="rect">
            <a:avLst/>
          </a:prstGeom>
        </p:spPr>
      </p:pic>
      <p:pic>
        <p:nvPicPr>
          <p:cNvPr id="16" name="Picture 12">
            <a:extLst>
              <a:ext uri="{FF2B5EF4-FFF2-40B4-BE49-F238E27FC236}">
                <a16:creationId xmlns:a16="http://schemas.microsoft.com/office/drawing/2014/main" id="{4B9F0299-D32F-4415-8D7D-3DED3228C66C}"/>
              </a:ext>
            </a:extLst>
          </p:cNvPr>
          <p:cNvPicPr/>
          <p:nvPr/>
        </p:nvPicPr>
        <p:blipFill>
          <a:blip r:embed="rId5">
            <a:extLst>
              <a:ext uri="{28A0092B-C50C-407E-A947-70E740481C1C}">
                <a14:useLocalDpi xmlns:a14="http://schemas.microsoft.com/office/drawing/2010/main" val="0"/>
              </a:ext>
            </a:extLst>
          </a:blip>
          <a:stretch>
            <a:fillRect/>
          </a:stretch>
        </p:blipFill>
        <p:spPr>
          <a:xfrm>
            <a:off x="10664190" y="6040698"/>
            <a:ext cx="982980" cy="731520"/>
          </a:xfrm>
          <a:prstGeom prst="rect">
            <a:avLst/>
          </a:prstGeom>
        </p:spPr>
      </p:pic>
    </p:spTree>
    <p:extLst>
      <p:ext uri="{BB962C8B-B14F-4D97-AF65-F5344CB8AC3E}">
        <p14:creationId xmlns:p14="http://schemas.microsoft.com/office/powerpoint/2010/main" val="1202522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ítulo 5">
            <a:extLst>
              <a:ext uri="{FF2B5EF4-FFF2-40B4-BE49-F238E27FC236}">
                <a16:creationId xmlns:a16="http://schemas.microsoft.com/office/drawing/2014/main" id="{F88E5792-9E42-4E6C-9193-0A1D15DEAF82}"/>
              </a:ext>
            </a:extLst>
          </p:cNvPr>
          <p:cNvSpPr>
            <a:spLocks noGrp="1"/>
          </p:cNvSpPr>
          <p:nvPr>
            <p:ph type="title"/>
          </p:nvPr>
        </p:nvSpPr>
        <p:spPr>
          <a:xfrm>
            <a:off x="554604" y="579781"/>
            <a:ext cx="2148840" cy="2401957"/>
          </a:xfrm>
        </p:spPr>
        <p:txBody>
          <a:bodyPr vert="horz" lIns="91440" tIns="45720" rIns="91440" bIns="45720" rtlCol="0" anchor="b">
            <a:normAutofit fontScale="90000"/>
          </a:bodyPr>
          <a:lstStyle/>
          <a:p>
            <a:pPr algn="r"/>
            <a:r>
              <a:rPr lang="en-US" sz="5000" dirty="0">
                <a:solidFill>
                  <a:schemeClr val="tx1"/>
                </a:solidFill>
              </a:rPr>
              <a:t>MAIN AREAS OF SUPPORT (I)</a:t>
            </a:r>
          </a:p>
        </p:txBody>
      </p:sp>
      <p:graphicFrame>
        <p:nvGraphicFramePr>
          <p:cNvPr id="19" name="Marcador de contenido 2">
            <a:extLst>
              <a:ext uri="{FF2B5EF4-FFF2-40B4-BE49-F238E27FC236}">
                <a16:creationId xmlns:a16="http://schemas.microsoft.com/office/drawing/2014/main" id="{4E682D69-8341-4EB3-AFF9-73607576FF10}"/>
              </a:ext>
            </a:extLst>
          </p:cNvPr>
          <p:cNvGraphicFramePr>
            <a:graphicFrameLocks noGrp="1"/>
          </p:cNvGraphicFramePr>
          <p:nvPr>
            <p:ph idx="1"/>
            <p:extLst>
              <p:ext uri="{D42A27DB-BD31-4B8C-83A1-F6EECF244321}">
                <p14:modId xmlns:p14="http://schemas.microsoft.com/office/powerpoint/2010/main" val="1181001469"/>
              </p:ext>
            </p:extLst>
          </p:nvPr>
        </p:nvGraphicFramePr>
        <p:xfrm>
          <a:off x="2451652" y="233464"/>
          <a:ext cx="8841188" cy="6220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9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ítulo 5">
            <a:extLst>
              <a:ext uri="{FF2B5EF4-FFF2-40B4-BE49-F238E27FC236}">
                <a16:creationId xmlns:a16="http://schemas.microsoft.com/office/drawing/2014/main" id="{F37D7170-2E79-41BB-AF71-20776FD69596}"/>
              </a:ext>
            </a:extLst>
          </p:cNvPr>
          <p:cNvSpPr>
            <a:spLocks noGrp="1"/>
          </p:cNvSpPr>
          <p:nvPr>
            <p:ph type="title"/>
          </p:nvPr>
        </p:nvSpPr>
        <p:spPr>
          <a:xfrm>
            <a:off x="899160" y="1571613"/>
            <a:ext cx="1986074" cy="1624981"/>
          </a:xfrm>
        </p:spPr>
        <p:txBody>
          <a:bodyPr vert="horz" lIns="91440" tIns="45720" rIns="91440" bIns="45720" rtlCol="0" anchor="b">
            <a:normAutofit fontScale="90000"/>
          </a:bodyPr>
          <a:lstStyle/>
          <a:p>
            <a:pPr algn="r"/>
            <a:r>
              <a:rPr lang="en-US" sz="5000" dirty="0">
                <a:solidFill>
                  <a:schemeClr val="tx1"/>
                </a:solidFill>
              </a:rPr>
              <a:t>MAIN AREAS OF SUPPORT (II)</a:t>
            </a:r>
          </a:p>
        </p:txBody>
      </p:sp>
      <p:graphicFrame>
        <p:nvGraphicFramePr>
          <p:cNvPr id="19" name="Marcador de contenido 2">
            <a:extLst>
              <a:ext uri="{FF2B5EF4-FFF2-40B4-BE49-F238E27FC236}">
                <a16:creationId xmlns:a16="http://schemas.microsoft.com/office/drawing/2014/main" id="{4E682D69-8341-4EB3-AFF9-73607576FF10}"/>
              </a:ext>
            </a:extLst>
          </p:cNvPr>
          <p:cNvGraphicFramePr>
            <a:graphicFrameLocks noGrp="1"/>
          </p:cNvGraphicFramePr>
          <p:nvPr>
            <p:ph idx="1"/>
            <p:extLst>
              <p:ext uri="{D42A27DB-BD31-4B8C-83A1-F6EECF244321}">
                <p14:modId xmlns:p14="http://schemas.microsoft.com/office/powerpoint/2010/main" val="1011350005"/>
              </p:ext>
            </p:extLst>
          </p:nvPr>
        </p:nvGraphicFramePr>
        <p:xfrm>
          <a:off x="3480619" y="311285"/>
          <a:ext cx="7812221" cy="6342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8829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ítulo 5">
            <a:extLst>
              <a:ext uri="{FF2B5EF4-FFF2-40B4-BE49-F238E27FC236}">
                <a16:creationId xmlns:a16="http://schemas.microsoft.com/office/drawing/2014/main" id="{C02B8B97-E8A4-467A-A57C-BF035D7CEA76}"/>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sz="5000" kern="1200" cap="all" spc="100" baseline="0" dirty="0">
                <a:solidFill>
                  <a:schemeClr val="tx1">
                    <a:lumMod val="95000"/>
                    <a:lumOff val="5000"/>
                  </a:schemeClr>
                </a:solidFill>
                <a:latin typeface="+mj-lt"/>
                <a:ea typeface="+mj-ea"/>
                <a:cs typeface="+mj-cs"/>
              </a:rPr>
              <a:t>How can legal experts get involved?</a:t>
            </a:r>
          </a:p>
        </p:txBody>
      </p:sp>
      <p:graphicFrame>
        <p:nvGraphicFramePr>
          <p:cNvPr id="41" name="Marcador de contenido 8">
            <a:extLst>
              <a:ext uri="{FF2B5EF4-FFF2-40B4-BE49-F238E27FC236}">
                <a16:creationId xmlns:a16="http://schemas.microsoft.com/office/drawing/2014/main" id="{D692C3B2-7F6E-47DA-B72F-CD51FAB78225}"/>
              </a:ext>
            </a:extLst>
          </p:cNvPr>
          <p:cNvGraphicFramePr>
            <a:graphicFrameLocks noGrp="1"/>
          </p:cNvGraphicFramePr>
          <p:nvPr>
            <p:ph idx="1"/>
            <p:extLst>
              <p:ext uri="{D42A27DB-BD31-4B8C-83A1-F6EECF244321}">
                <p14:modId xmlns:p14="http://schemas.microsoft.com/office/powerpoint/2010/main" val="635034104"/>
              </p:ext>
            </p:extLst>
          </p:nvPr>
        </p:nvGraphicFramePr>
        <p:xfrm>
          <a:off x="1023938" y="2286001"/>
          <a:ext cx="9720262" cy="37133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3110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ítulo 5">
            <a:extLst>
              <a:ext uri="{FF2B5EF4-FFF2-40B4-BE49-F238E27FC236}">
                <a16:creationId xmlns:a16="http://schemas.microsoft.com/office/drawing/2014/main" id="{C02B8B97-E8A4-467A-A57C-BF035D7CEA76}"/>
              </a:ext>
            </a:extLst>
          </p:cNvPr>
          <p:cNvSpPr>
            <a:spLocks noGrp="1"/>
          </p:cNvSpPr>
          <p:nvPr>
            <p:ph type="title"/>
          </p:nvPr>
        </p:nvSpPr>
        <p:spPr>
          <a:xfrm>
            <a:off x="1024128" y="585216"/>
            <a:ext cx="9720072" cy="1499616"/>
          </a:xfrm>
        </p:spPr>
        <p:txBody>
          <a:bodyPr vert="horz" lIns="91440" tIns="45720" rIns="91440" bIns="45720" rtlCol="0" anchor="ctr">
            <a:normAutofit/>
          </a:bodyPr>
          <a:lstStyle/>
          <a:p>
            <a:r>
              <a:rPr lang="en-US" sz="5000" kern="1200" cap="all" spc="100" baseline="0" dirty="0">
                <a:solidFill>
                  <a:schemeClr val="tx1">
                    <a:lumMod val="95000"/>
                    <a:lumOff val="5000"/>
                  </a:schemeClr>
                </a:solidFill>
                <a:latin typeface="+mj-lt"/>
                <a:ea typeface="+mj-ea"/>
                <a:cs typeface="+mj-cs"/>
              </a:rPr>
              <a:t>How can legal experts get involved?</a:t>
            </a:r>
          </a:p>
        </p:txBody>
      </p:sp>
      <p:graphicFrame>
        <p:nvGraphicFramePr>
          <p:cNvPr id="41" name="Marcador de contenido 8">
            <a:extLst>
              <a:ext uri="{FF2B5EF4-FFF2-40B4-BE49-F238E27FC236}">
                <a16:creationId xmlns:a16="http://schemas.microsoft.com/office/drawing/2014/main" id="{D692C3B2-7F6E-47DA-B72F-CD51FAB78225}"/>
              </a:ext>
            </a:extLst>
          </p:cNvPr>
          <p:cNvGraphicFramePr>
            <a:graphicFrameLocks noGrp="1"/>
          </p:cNvGraphicFramePr>
          <p:nvPr>
            <p:ph idx="1"/>
            <p:extLst>
              <p:ext uri="{D42A27DB-BD31-4B8C-83A1-F6EECF244321}">
                <p14:modId xmlns:p14="http://schemas.microsoft.com/office/powerpoint/2010/main" val="2200429500"/>
              </p:ext>
            </p:extLst>
          </p:nvPr>
        </p:nvGraphicFramePr>
        <p:xfrm>
          <a:off x="1023938" y="2084832"/>
          <a:ext cx="9720262" cy="3823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377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02B8B97-E8A4-467A-A57C-BF035D7CEA76}"/>
              </a:ext>
            </a:extLst>
          </p:cNvPr>
          <p:cNvSpPr>
            <a:spLocks noGrp="1"/>
          </p:cNvSpPr>
          <p:nvPr>
            <p:ph type="title"/>
          </p:nvPr>
        </p:nvSpPr>
        <p:spPr>
          <a:xfrm>
            <a:off x="7052267" y="549648"/>
            <a:ext cx="4229455" cy="3686015"/>
          </a:xfrm>
        </p:spPr>
        <p:txBody>
          <a:bodyPr vert="horz" lIns="91440" tIns="45720" rIns="91440" bIns="45720" rtlCol="0" anchor="b">
            <a:normAutofit/>
          </a:bodyPr>
          <a:lstStyle/>
          <a:p>
            <a:pPr algn="r"/>
            <a:r>
              <a:rPr lang="en-US" sz="8000" dirty="0">
                <a:solidFill>
                  <a:schemeClr val="tx1">
                    <a:lumMod val="85000"/>
                    <a:lumOff val="15000"/>
                  </a:schemeClr>
                </a:solidFill>
              </a:rPr>
              <a:t>Examples of good practices</a:t>
            </a:r>
          </a:p>
        </p:txBody>
      </p:sp>
      <p:pic>
        <p:nvPicPr>
          <p:cNvPr id="7" name="Marcador de posición de imagen 6" descr="Logotipo&#10;&#10;Descripción generada automáticamente">
            <a:extLst>
              <a:ext uri="{FF2B5EF4-FFF2-40B4-BE49-F238E27FC236}">
                <a16:creationId xmlns:a16="http://schemas.microsoft.com/office/drawing/2014/main" id="{6EE061E3-FB35-4E39-BE36-4388350513B7}"/>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b="7467"/>
          <a:stretch/>
        </p:blipFill>
        <p:spPr>
          <a:xfrm>
            <a:off x="-3145" y="0"/>
            <a:ext cx="7055412" cy="6857999"/>
          </a:xfrm>
          <a:prstGeom prst="rect">
            <a:avLst/>
          </a:prstGeom>
        </p:spPr>
      </p:pic>
      <p:sp>
        <p:nvSpPr>
          <p:cNvPr id="8" name="CuadroTexto 7">
            <a:extLst>
              <a:ext uri="{FF2B5EF4-FFF2-40B4-BE49-F238E27FC236}">
                <a16:creationId xmlns:a16="http://schemas.microsoft.com/office/drawing/2014/main" id="{A8B0A5D0-9285-415C-81D5-B4DFB715FE5E}"/>
              </a:ext>
            </a:extLst>
          </p:cNvPr>
          <p:cNvSpPr txBox="1"/>
          <p:nvPr/>
        </p:nvSpPr>
        <p:spPr>
          <a:xfrm>
            <a:off x="8217047" y="5806167"/>
            <a:ext cx="3974953" cy="461665"/>
          </a:xfrm>
          <a:prstGeom prst="rect">
            <a:avLst/>
          </a:prstGeom>
          <a:noFill/>
        </p:spPr>
        <p:txBody>
          <a:bodyPr wrap="square" rtlCol="0">
            <a:spAutoFit/>
          </a:bodyPr>
          <a:lstStyle/>
          <a:p>
            <a:pPr algn="r"/>
            <a:r>
              <a:rPr lang="en-US" sz="1200" dirty="0">
                <a:solidFill>
                  <a:schemeClr val="tx2"/>
                </a:solidFill>
              </a:rPr>
              <a:t>Extracted from FEANTSA (2021) </a:t>
            </a:r>
          </a:p>
          <a:p>
            <a:pPr algn="r"/>
            <a:r>
              <a:rPr lang="en-US" sz="1200" dirty="0">
                <a:solidFill>
                  <a:schemeClr val="tx2"/>
                </a:solidFill>
                <a:hlinkClick r:id="rId4">
                  <a:extLst>
                    <a:ext uri="{A12FA001-AC4F-418D-AE19-62706E023703}">
                      <ahyp:hlinkClr xmlns:ahyp="http://schemas.microsoft.com/office/drawing/2018/hyperlinkcolor" val="tx"/>
                    </a:ext>
                  </a:extLst>
                </a:hlinkClick>
              </a:rPr>
              <a:t>Good Practices in Supporting Homeless Mobile EU Citizens</a:t>
            </a:r>
            <a:endParaRPr lang="es-ES" sz="1200" dirty="0">
              <a:solidFill>
                <a:schemeClr val="tx2"/>
              </a:solidFill>
            </a:endParaRPr>
          </a:p>
        </p:txBody>
      </p:sp>
    </p:spTree>
    <p:extLst>
      <p:ext uri="{BB962C8B-B14F-4D97-AF65-F5344CB8AC3E}">
        <p14:creationId xmlns:p14="http://schemas.microsoft.com/office/powerpoint/2010/main" val="1253854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02B8B97-E8A4-467A-A57C-BF035D7CEA76}"/>
              </a:ext>
            </a:extLst>
          </p:cNvPr>
          <p:cNvSpPr>
            <a:spLocks noGrp="1"/>
          </p:cNvSpPr>
          <p:nvPr>
            <p:ph type="title"/>
          </p:nvPr>
        </p:nvSpPr>
        <p:spPr>
          <a:xfrm>
            <a:off x="760727" y="764497"/>
            <a:ext cx="3677055" cy="1693889"/>
          </a:xfrm>
        </p:spPr>
        <p:txBody>
          <a:bodyPr>
            <a:normAutofit/>
          </a:bodyPr>
          <a:lstStyle/>
          <a:p>
            <a:r>
              <a:rPr lang="en-GB" sz="4000" dirty="0">
                <a:solidFill>
                  <a:schemeClr val="accent1"/>
                </a:solidFill>
                <a:hlinkClick r:id="rId3">
                  <a:extLst>
                    <a:ext uri="{A12FA001-AC4F-418D-AE19-62706E023703}">
                      <ahyp:hlinkClr xmlns:ahyp="http://schemas.microsoft.com/office/drawing/2018/hyperlinkcolor" val="tx"/>
                    </a:ext>
                  </a:extLst>
                </a:hlinkClick>
              </a:rPr>
              <a:t>Fondazione Casa </a:t>
            </a:r>
            <a:r>
              <a:rPr lang="en-GB" sz="4000" dirty="0" err="1">
                <a:solidFill>
                  <a:schemeClr val="accent1"/>
                </a:solidFill>
                <a:hlinkClick r:id="rId3">
                  <a:extLst>
                    <a:ext uri="{A12FA001-AC4F-418D-AE19-62706E023703}">
                      <ahyp:hlinkClr xmlns:ahyp="http://schemas.microsoft.com/office/drawing/2018/hyperlinkcolor" val="tx"/>
                    </a:ext>
                  </a:extLst>
                </a:hlinkClick>
              </a:rPr>
              <a:t>della</a:t>
            </a:r>
            <a:r>
              <a:rPr lang="en-GB" sz="4000" dirty="0">
                <a:solidFill>
                  <a:schemeClr val="accent1"/>
                </a:solidFill>
                <a:hlinkClick r:id="rId3">
                  <a:extLst>
                    <a:ext uri="{A12FA001-AC4F-418D-AE19-62706E023703}">
                      <ahyp:hlinkClr xmlns:ahyp="http://schemas.microsoft.com/office/drawing/2018/hyperlinkcolor" val="tx"/>
                    </a:ext>
                  </a:extLst>
                </a:hlinkClick>
              </a:rPr>
              <a:t> </a:t>
            </a:r>
            <a:r>
              <a:rPr lang="en-GB" sz="4000" dirty="0" err="1">
                <a:solidFill>
                  <a:schemeClr val="accent1"/>
                </a:solidFill>
                <a:hlinkClick r:id="rId3">
                  <a:extLst>
                    <a:ext uri="{A12FA001-AC4F-418D-AE19-62706E023703}">
                      <ahyp:hlinkClr xmlns:ahyp="http://schemas.microsoft.com/office/drawing/2018/hyperlinkcolor" val="tx"/>
                    </a:ext>
                  </a:extLst>
                </a:hlinkClick>
              </a:rPr>
              <a:t>Carità</a:t>
            </a:r>
            <a:r>
              <a:rPr lang="en-GB" sz="4000" dirty="0">
                <a:solidFill>
                  <a:schemeClr val="accent1"/>
                </a:solidFill>
                <a:hlinkClick r:id="rId3">
                  <a:extLst>
                    <a:ext uri="{A12FA001-AC4F-418D-AE19-62706E023703}">
                      <ahyp:hlinkClr xmlns:ahyp="http://schemas.microsoft.com/office/drawing/2018/hyperlinkcolor" val="tx"/>
                    </a:ext>
                  </a:extLst>
                </a:hlinkClick>
              </a:rPr>
              <a:t> </a:t>
            </a:r>
            <a:br>
              <a:rPr lang="en-GB" sz="4000" dirty="0">
                <a:solidFill>
                  <a:schemeClr val="accent1"/>
                </a:solidFill>
                <a:hlinkClick r:id="rId3">
                  <a:extLst>
                    <a:ext uri="{A12FA001-AC4F-418D-AE19-62706E023703}">
                      <ahyp:hlinkClr xmlns:ahyp="http://schemas.microsoft.com/office/drawing/2018/hyperlinkcolor" val="tx"/>
                    </a:ext>
                  </a:extLst>
                </a:hlinkClick>
              </a:rPr>
            </a:br>
            <a:r>
              <a:rPr lang="en-GB" sz="4000" dirty="0">
                <a:solidFill>
                  <a:schemeClr val="accent1"/>
                </a:solidFill>
                <a:hlinkClick r:id="rId3">
                  <a:extLst>
                    <a:ext uri="{A12FA001-AC4F-418D-AE19-62706E023703}">
                      <ahyp:hlinkClr xmlns:ahyp="http://schemas.microsoft.com/office/drawing/2018/hyperlinkcolor" val="tx"/>
                    </a:ext>
                  </a:extLst>
                </a:hlinkClick>
              </a:rPr>
              <a:t>(Milan, Italy)</a:t>
            </a:r>
            <a:endParaRPr lang="en-GB" sz="4000" dirty="0">
              <a:solidFill>
                <a:schemeClr val="accent1"/>
              </a:solidFill>
            </a:endParaRPr>
          </a:p>
        </p:txBody>
      </p:sp>
      <p:sp>
        <p:nvSpPr>
          <p:cNvPr id="3" name="Marcador de contenido 2">
            <a:extLst>
              <a:ext uri="{FF2B5EF4-FFF2-40B4-BE49-F238E27FC236}">
                <a16:creationId xmlns:a16="http://schemas.microsoft.com/office/drawing/2014/main" id="{558D9147-3481-422D-AF01-2BB3681C225B}"/>
              </a:ext>
            </a:extLst>
          </p:cNvPr>
          <p:cNvSpPr>
            <a:spLocks noGrp="1"/>
          </p:cNvSpPr>
          <p:nvPr>
            <p:ph idx="1"/>
          </p:nvPr>
        </p:nvSpPr>
        <p:spPr>
          <a:xfrm>
            <a:off x="4508100" y="673725"/>
            <a:ext cx="6492240" cy="5910146"/>
          </a:xfrm>
        </p:spPr>
        <p:txBody>
          <a:bodyPr anchor="ctr">
            <a:normAutofit/>
          </a:bodyPr>
          <a:lstStyle/>
          <a:p>
            <a:pPr algn="just">
              <a:lnSpc>
                <a:spcPct val="100000"/>
              </a:lnSpc>
              <a:buFont typeface="Wingdings" panose="05000000000000000000" pitchFamily="2" charset="2"/>
              <a:buChar char="q"/>
            </a:pPr>
            <a:r>
              <a:rPr lang="es-ES" dirty="0"/>
              <a:t> </a:t>
            </a:r>
            <a:r>
              <a:rPr lang="en-GB" dirty="0"/>
              <a:t>The project </a:t>
            </a:r>
            <a:r>
              <a:rPr lang="en-GB" b="1" dirty="0"/>
              <a:t>‘Solidarity Village’ </a:t>
            </a:r>
            <a:r>
              <a:rPr lang="en-GB" dirty="0"/>
              <a:t>started in 2005  to provide low-threshold housing solutions for Roma families who were living in homelessness (incl. in informal settlements).</a:t>
            </a:r>
          </a:p>
          <a:p>
            <a:pPr algn="just">
              <a:lnSpc>
                <a:spcPct val="100000"/>
              </a:lnSpc>
              <a:buFont typeface="Wingdings" panose="05000000000000000000" pitchFamily="2" charset="2"/>
              <a:buChar char="q"/>
            </a:pPr>
            <a:endParaRPr lang="en-GB" dirty="0"/>
          </a:p>
          <a:p>
            <a:pPr algn="just">
              <a:lnSpc>
                <a:spcPct val="100000"/>
              </a:lnSpc>
              <a:buFont typeface="Wingdings" panose="05000000000000000000" pitchFamily="2" charset="2"/>
              <a:buChar char="q"/>
            </a:pPr>
            <a:r>
              <a:rPr lang="en-GB" dirty="0"/>
              <a:t> Over 70% of the families have exited homelessness and obtained housing, as tenants, homeowners or accommodated in public-supported facilities.</a:t>
            </a:r>
          </a:p>
        </p:txBody>
      </p:sp>
      <p:pic>
        <p:nvPicPr>
          <p:cNvPr id="4" name="Imagen 3">
            <a:extLst>
              <a:ext uri="{FF2B5EF4-FFF2-40B4-BE49-F238E27FC236}">
                <a16:creationId xmlns:a16="http://schemas.microsoft.com/office/drawing/2014/main" id="{DA3869E2-8B8E-4B45-8934-3A485C0ADC92}"/>
              </a:ext>
            </a:extLst>
          </p:cNvPr>
          <p:cNvPicPr>
            <a:picLocks noChangeAspect="1"/>
          </p:cNvPicPr>
          <p:nvPr/>
        </p:nvPicPr>
        <p:blipFill rotWithShape="1">
          <a:blip r:embed="rId4"/>
          <a:srcRect l="64918" t="39250" r="11845" b="32022"/>
          <a:stretch/>
        </p:blipFill>
        <p:spPr>
          <a:xfrm>
            <a:off x="0" y="3546883"/>
            <a:ext cx="3662098" cy="2546620"/>
          </a:xfrm>
          <a:prstGeom prst="rect">
            <a:avLst/>
          </a:prstGeom>
        </p:spPr>
      </p:pic>
      <p:pic>
        <p:nvPicPr>
          <p:cNvPr id="7" name="Imagen 6">
            <a:extLst>
              <a:ext uri="{FF2B5EF4-FFF2-40B4-BE49-F238E27FC236}">
                <a16:creationId xmlns:a16="http://schemas.microsoft.com/office/drawing/2014/main" id="{4EEFE187-3FEC-497B-BA53-16525F4A8B75}"/>
              </a:ext>
            </a:extLst>
          </p:cNvPr>
          <p:cNvPicPr>
            <a:picLocks noChangeAspect="1"/>
          </p:cNvPicPr>
          <p:nvPr/>
        </p:nvPicPr>
        <p:blipFill rotWithShape="1">
          <a:blip r:embed="rId5"/>
          <a:srcRect l="72418" t="56394" r="15287" b="32896"/>
          <a:stretch/>
        </p:blipFill>
        <p:spPr>
          <a:xfrm>
            <a:off x="10241797" y="0"/>
            <a:ext cx="2141453" cy="1049312"/>
          </a:xfrm>
          <a:prstGeom prst="rect">
            <a:avLst/>
          </a:prstGeom>
        </p:spPr>
      </p:pic>
      <p:sp>
        <p:nvSpPr>
          <p:cNvPr id="8" name="CuadroTexto 7">
            <a:extLst>
              <a:ext uri="{FF2B5EF4-FFF2-40B4-BE49-F238E27FC236}">
                <a16:creationId xmlns:a16="http://schemas.microsoft.com/office/drawing/2014/main" id="{A2F98869-EEE5-4C76-BAFB-456494FD2D9C}"/>
              </a:ext>
            </a:extLst>
          </p:cNvPr>
          <p:cNvSpPr txBox="1"/>
          <p:nvPr/>
        </p:nvSpPr>
        <p:spPr>
          <a:xfrm>
            <a:off x="7754220" y="5785726"/>
            <a:ext cx="3540123" cy="307777"/>
          </a:xfrm>
          <a:prstGeom prst="rect">
            <a:avLst/>
          </a:prstGeom>
          <a:noFill/>
        </p:spPr>
        <p:txBody>
          <a:bodyPr wrap="square" rtlCol="0">
            <a:spAutoFit/>
          </a:bodyPr>
          <a:lstStyle/>
          <a:p>
            <a:r>
              <a:rPr lang="es-ES" sz="1400" dirty="0">
                <a:solidFill>
                  <a:srgbClr val="00B0F0"/>
                </a:solidFill>
                <a:hlinkClick r:id="rId6">
                  <a:extLst>
                    <a:ext uri="{A12FA001-AC4F-418D-AE19-62706E023703}">
                      <ahyp:hlinkClr xmlns:ahyp="http://schemas.microsoft.com/office/drawing/2018/hyperlinkcolor" val="tx"/>
                    </a:ext>
                  </a:extLst>
                </a:hlinkClick>
              </a:rPr>
              <a:t>Link </a:t>
            </a:r>
            <a:r>
              <a:rPr lang="es-ES" sz="1400" dirty="0" err="1">
                <a:solidFill>
                  <a:srgbClr val="00B0F0"/>
                </a:solidFill>
                <a:hlinkClick r:id="rId6">
                  <a:extLst>
                    <a:ext uri="{A12FA001-AC4F-418D-AE19-62706E023703}">
                      <ahyp:hlinkClr xmlns:ahyp="http://schemas.microsoft.com/office/drawing/2018/hyperlinkcolor" val="tx"/>
                    </a:ext>
                  </a:extLst>
                </a:hlinkClick>
              </a:rPr>
              <a:t>to</a:t>
            </a:r>
            <a:r>
              <a:rPr lang="es-ES" sz="1400" dirty="0">
                <a:solidFill>
                  <a:srgbClr val="00B0F0"/>
                </a:solidFill>
                <a:hlinkClick r:id="rId6">
                  <a:extLst>
                    <a:ext uri="{A12FA001-AC4F-418D-AE19-62706E023703}">
                      <ahyp:hlinkClr xmlns:ahyp="http://schemas.microsoft.com/office/drawing/2018/hyperlinkcolor" val="tx"/>
                    </a:ext>
                  </a:extLst>
                </a:hlinkClick>
              </a:rPr>
              <a:t> video </a:t>
            </a:r>
            <a:r>
              <a:rPr lang="es-ES" sz="1400" dirty="0" err="1">
                <a:solidFill>
                  <a:srgbClr val="00B0F0"/>
                </a:solidFill>
                <a:hlinkClick r:id="rId6">
                  <a:extLst>
                    <a:ext uri="{A12FA001-AC4F-418D-AE19-62706E023703}">
                      <ahyp:hlinkClr xmlns:ahyp="http://schemas.microsoft.com/office/drawing/2018/hyperlinkcolor" val="tx"/>
                    </a:ext>
                  </a:extLst>
                </a:hlinkClick>
              </a:rPr>
              <a:t>explaining</a:t>
            </a:r>
            <a:r>
              <a:rPr lang="es-ES" sz="1400" dirty="0">
                <a:solidFill>
                  <a:srgbClr val="00B0F0"/>
                </a:solidFill>
                <a:hlinkClick r:id="rId6">
                  <a:extLst>
                    <a:ext uri="{A12FA001-AC4F-418D-AE19-62706E023703}">
                      <ahyp:hlinkClr xmlns:ahyp="http://schemas.microsoft.com/office/drawing/2018/hyperlinkcolor" val="tx"/>
                    </a:ext>
                  </a:extLst>
                </a:hlinkClick>
              </a:rPr>
              <a:t> </a:t>
            </a:r>
            <a:r>
              <a:rPr lang="es-ES" sz="1400" dirty="0" err="1">
                <a:solidFill>
                  <a:srgbClr val="00B0F0"/>
                </a:solidFill>
                <a:hlinkClick r:id="rId6">
                  <a:extLst>
                    <a:ext uri="{A12FA001-AC4F-418D-AE19-62706E023703}">
                      <ahyp:hlinkClr xmlns:ahyp="http://schemas.microsoft.com/office/drawing/2018/hyperlinkcolor" val="tx"/>
                    </a:ext>
                  </a:extLst>
                </a:hlinkClick>
              </a:rPr>
              <a:t>the</a:t>
            </a:r>
            <a:r>
              <a:rPr lang="es-ES" sz="1400" dirty="0">
                <a:solidFill>
                  <a:srgbClr val="00B0F0"/>
                </a:solidFill>
                <a:hlinkClick r:id="rId6">
                  <a:extLst>
                    <a:ext uri="{A12FA001-AC4F-418D-AE19-62706E023703}">
                      <ahyp:hlinkClr xmlns:ahyp="http://schemas.microsoft.com/office/drawing/2018/hyperlinkcolor" val="tx"/>
                    </a:ext>
                  </a:extLst>
                </a:hlinkClick>
              </a:rPr>
              <a:t> Project (in </a:t>
            </a:r>
            <a:r>
              <a:rPr lang="es-ES" sz="1400" dirty="0" err="1">
                <a:solidFill>
                  <a:srgbClr val="00B0F0"/>
                </a:solidFill>
                <a:hlinkClick r:id="rId6">
                  <a:extLst>
                    <a:ext uri="{A12FA001-AC4F-418D-AE19-62706E023703}">
                      <ahyp:hlinkClr xmlns:ahyp="http://schemas.microsoft.com/office/drawing/2018/hyperlinkcolor" val="tx"/>
                    </a:ext>
                  </a:extLst>
                </a:hlinkClick>
              </a:rPr>
              <a:t>Italian</a:t>
            </a:r>
            <a:r>
              <a:rPr lang="es-ES" sz="1400" dirty="0">
                <a:solidFill>
                  <a:srgbClr val="00B0F0"/>
                </a:solidFill>
                <a:hlinkClick r:id="rId6">
                  <a:extLst>
                    <a:ext uri="{A12FA001-AC4F-418D-AE19-62706E023703}">
                      <ahyp:hlinkClr xmlns:ahyp="http://schemas.microsoft.com/office/drawing/2018/hyperlinkcolor" val="tx"/>
                    </a:ext>
                  </a:extLst>
                </a:hlinkClick>
              </a:rPr>
              <a:t>)</a:t>
            </a:r>
            <a:endParaRPr lang="es-ES" sz="1400" dirty="0">
              <a:solidFill>
                <a:srgbClr val="00B0F0"/>
              </a:solidFill>
            </a:endParaRPr>
          </a:p>
        </p:txBody>
      </p:sp>
    </p:spTree>
    <p:extLst>
      <p:ext uri="{BB962C8B-B14F-4D97-AF65-F5344CB8AC3E}">
        <p14:creationId xmlns:p14="http://schemas.microsoft.com/office/powerpoint/2010/main" val="16303242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5515</TotalTime>
  <Words>2557</Words>
  <Application>Microsoft Office PowerPoint</Application>
  <PresentationFormat>Widescreen</PresentationFormat>
  <Paragraphs>159</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SimSun</vt:lpstr>
      <vt:lpstr>Arial</vt:lpstr>
      <vt:lpstr>Calibri</vt:lpstr>
      <vt:lpstr>Gadugi</vt:lpstr>
      <vt:lpstr>HP Simplified Light</vt:lpstr>
      <vt:lpstr>Tw Cen MT</vt:lpstr>
      <vt:lpstr>Tw Cen MT Condensed</vt:lpstr>
      <vt:lpstr>Wingdings</vt:lpstr>
      <vt:lpstr>Wingdings 3</vt:lpstr>
      <vt:lpstr>1_Integral</vt:lpstr>
      <vt:lpstr>PowerPoint Presentation</vt:lpstr>
      <vt:lpstr>PowerPoint Presentation</vt:lpstr>
      <vt:lpstr>Protecting the rights of mobile EU citizens</vt:lpstr>
      <vt:lpstr>MAIN AREAS OF SUPPORT (I)</vt:lpstr>
      <vt:lpstr>MAIN AREAS OF SUPPORT (II)</vt:lpstr>
      <vt:lpstr>How can legal experts get involved?</vt:lpstr>
      <vt:lpstr>How can legal experts get involved?</vt:lpstr>
      <vt:lpstr>Examples of good practices</vt:lpstr>
      <vt:lpstr>Fondazione Casa della Carità  (Milan, Italy)</vt:lpstr>
      <vt:lpstr>Pilc: public interest law centre</vt:lpstr>
      <vt:lpstr>GEBEWO (Berlin, Germany)</vt:lpstr>
      <vt:lpstr>Kirkens Korshaer, Kompasset (Copenhagen, Denmark)</vt:lpstr>
      <vt:lpstr>No Fixed Abode, Vvary (Helsinki, Finland)</vt:lpstr>
      <vt:lpstr>“We try to always remind politicians that we have these people here also. In our view, the problem for too long was that they [mobile EU citizens] have been invisible, nobody has admitted they even exist.” (Vvary, Finland)</vt:lpstr>
      <vt:lpstr>Thank you for your attention  www.Feantsa.org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Civic Observatory of the Rights of EU Citizens  (CORE)  Internal training / experience exchanges  Organised by ECAS, FEANTSA and MdM</dc:title>
  <dc:creator>Migration</dc:creator>
  <cp:lastModifiedBy>Information</cp:lastModifiedBy>
  <cp:revision>87</cp:revision>
  <dcterms:created xsi:type="dcterms:W3CDTF">2020-10-15T10:48:14Z</dcterms:created>
  <dcterms:modified xsi:type="dcterms:W3CDTF">2022-07-25T10:04:44Z</dcterms:modified>
</cp:coreProperties>
</file>