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4" r:id="rId2"/>
  </p:sldMasterIdLst>
  <p:notesMasterIdLst>
    <p:notesMasterId r:id="rId21"/>
  </p:notesMasterIdLst>
  <p:sldIdLst>
    <p:sldId id="381" r:id="rId3"/>
    <p:sldId id="256" r:id="rId4"/>
    <p:sldId id="289" r:id="rId5"/>
    <p:sldId id="303" r:id="rId6"/>
    <p:sldId id="304" r:id="rId7"/>
    <p:sldId id="282" r:id="rId8"/>
    <p:sldId id="291" r:id="rId9"/>
    <p:sldId id="300" r:id="rId10"/>
    <p:sldId id="298" r:id="rId11"/>
    <p:sldId id="299" r:id="rId12"/>
    <p:sldId id="295" r:id="rId13"/>
    <p:sldId id="262" r:id="rId14"/>
    <p:sldId id="293" r:id="rId15"/>
    <p:sldId id="302" r:id="rId16"/>
    <p:sldId id="305" r:id="rId17"/>
    <p:sldId id="296" r:id="rId18"/>
    <p:sldId id="382"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AD9546-A1F3-7D74-C9FB-655910DA0C5F}" name="Information" initials="I" userId="S::information@feantsa.org::6f899a9c-3102-4247-8307-fa28cd2ab3d7" providerId="AD"/>
  <p188:author id="{E37CCCEA-1F4D-6144-5F8F-CB6812E33DBC}" name="Simona Barbu" initials="SB" userId="S::simona.barbu@feantsa.org::9fe21551-ad7a-4f5e-98d3-b6c0f0b67d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mona Barbu" initials="SB" lastIdx="1" clrIdx="0">
    <p:extLst>
      <p:ext uri="{19B8F6BF-5375-455C-9EA6-DF929625EA0E}">
        <p15:presenceInfo xmlns:p15="http://schemas.microsoft.com/office/powerpoint/2012/main" userId="Simona Barb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10" autoAdjust="0"/>
  </p:normalViewPr>
  <p:slideViewPr>
    <p:cSldViewPr snapToGrid="0">
      <p:cViewPr varScale="1">
        <p:scale>
          <a:sx n="50" d="100"/>
          <a:sy n="50" d="100"/>
        </p:scale>
        <p:origin x="1260" y="2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1" Type="http://schemas.openxmlformats.org/officeDocument/2006/relationships/hyperlink" Target="https://www.feantsaresearch.org/download/feantsa-ejh-11-1_a1-v045913941269604492255.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feantsaresearch.org/download/feantsa-ejh-11-1_a1-v045913941269604492255.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EF1A8-9C36-40DD-A8A9-0E055839C75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7464E9F-EE30-4ACA-9D23-E0EFE70D7649}">
      <dgm:prSet/>
      <dgm:spPr/>
      <dgm:t>
        <a:bodyPr/>
        <a:lstStyle/>
        <a:p>
          <a:pPr algn="just"/>
          <a:r>
            <a:rPr lang="en-US" b="1" dirty="0"/>
            <a:t>Job seekers and precarious workers</a:t>
          </a:r>
          <a:r>
            <a:rPr lang="en-US" dirty="0"/>
            <a:t>. They live in a constant change between rough sleeping or staying in temporary shelters and renting precarious accommodation. </a:t>
          </a:r>
        </a:p>
      </dgm:t>
    </dgm:pt>
    <dgm:pt modelId="{DE341408-6F17-4C6C-99EA-6093EB546406}" type="parTrans" cxnId="{B376460D-99CF-48CF-9D76-578134208593}">
      <dgm:prSet/>
      <dgm:spPr/>
      <dgm:t>
        <a:bodyPr/>
        <a:lstStyle/>
        <a:p>
          <a:endParaRPr lang="en-US"/>
        </a:p>
      </dgm:t>
    </dgm:pt>
    <dgm:pt modelId="{F2286002-278C-48D1-85A1-479475BE45AC}" type="sibTrans" cxnId="{B376460D-99CF-48CF-9D76-578134208593}">
      <dgm:prSet/>
      <dgm:spPr/>
      <dgm:t>
        <a:bodyPr/>
        <a:lstStyle/>
        <a:p>
          <a:endParaRPr lang="en-US"/>
        </a:p>
      </dgm:t>
    </dgm:pt>
    <dgm:pt modelId="{CD393BC4-3F3C-4F29-96E2-DA714B4EA96A}">
      <dgm:prSet/>
      <dgm:spPr/>
      <dgm:t>
        <a:bodyPr/>
        <a:lstStyle/>
        <a:p>
          <a:pPr algn="just"/>
          <a:r>
            <a:rPr lang="en-US" b="1" dirty="0"/>
            <a:t>Severely excluded individuals</a:t>
          </a:r>
          <a:r>
            <a:rPr lang="en-US" dirty="0"/>
            <a:t>. Even if a minority within mobile EU citizens experiencing homelessness, their living conditions are usually the worse. </a:t>
          </a:r>
        </a:p>
      </dgm:t>
    </dgm:pt>
    <dgm:pt modelId="{6E9F8894-3A6B-49B9-87AA-2D104836E148}" type="parTrans" cxnId="{0820A9B9-03E7-4D28-89CD-C38FDD8CE715}">
      <dgm:prSet/>
      <dgm:spPr/>
      <dgm:t>
        <a:bodyPr/>
        <a:lstStyle/>
        <a:p>
          <a:endParaRPr lang="en-US"/>
        </a:p>
      </dgm:t>
    </dgm:pt>
    <dgm:pt modelId="{731FEDFC-1BDE-4AEF-8F98-5A4155212E93}" type="sibTrans" cxnId="{0820A9B9-03E7-4D28-89CD-C38FDD8CE715}">
      <dgm:prSet/>
      <dgm:spPr/>
      <dgm:t>
        <a:bodyPr/>
        <a:lstStyle/>
        <a:p>
          <a:endParaRPr lang="en-US"/>
        </a:p>
      </dgm:t>
    </dgm:pt>
    <dgm:pt modelId="{2CFB763B-7EB1-4588-85D4-60AD47D82715}">
      <dgm:prSet/>
      <dgm:spPr>
        <a:solidFill>
          <a:schemeClr val="accent2">
            <a:lumMod val="75000"/>
          </a:schemeClr>
        </a:solidFill>
      </dgm:spPr>
      <dgm:t>
        <a:bodyPr/>
        <a:lstStyle/>
        <a:p>
          <a:pPr algn="just"/>
          <a:r>
            <a:rPr lang="en-US" b="1" dirty="0"/>
            <a:t>Roma individuals and families</a:t>
          </a:r>
          <a:r>
            <a:rPr lang="en-US" dirty="0"/>
            <a:t>. The main reason to migrate is the discrimination they encounter in their home countries that makes it almost impossible to get a regular, decent job.</a:t>
          </a:r>
        </a:p>
      </dgm:t>
    </dgm:pt>
    <dgm:pt modelId="{9786CC06-0740-4FD0-A379-29518F8938D4}" type="parTrans" cxnId="{DC43C387-D336-4666-91A7-DC15B8DD4B67}">
      <dgm:prSet/>
      <dgm:spPr/>
      <dgm:t>
        <a:bodyPr/>
        <a:lstStyle/>
        <a:p>
          <a:endParaRPr lang="en-US"/>
        </a:p>
      </dgm:t>
    </dgm:pt>
    <dgm:pt modelId="{DE986001-7249-4834-AB31-89881C581E80}" type="sibTrans" cxnId="{DC43C387-D336-4666-91A7-DC15B8DD4B67}">
      <dgm:prSet/>
      <dgm:spPr/>
      <dgm:t>
        <a:bodyPr/>
        <a:lstStyle/>
        <a:p>
          <a:endParaRPr lang="en-US"/>
        </a:p>
      </dgm:t>
    </dgm:pt>
    <dgm:pt modelId="{89259089-168A-4665-B9B0-F2106CC35F7F}">
      <dgm:prSet/>
      <dgm:spPr>
        <a:solidFill>
          <a:schemeClr val="accent3">
            <a:lumMod val="50000"/>
          </a:schemeClr>
        </a:solidFill>
      </dgm:spPr>
      <dgm:t>
        <a:bodyPr/>
        <a:lstStyle/>
        <a:p>
          <a:pPr algn="just"/>
          <a:r>
            <a:rPr lang="en-US" b="1" dirty="0"/>
            <a:t>Diversity in terms of gender and age. </a:t>
          </a:r>
          <a:r>
            <a:rPr lang="en-US" b="0" dirty="0"/>
            <a:t>Men are more represented than women among the mobile EU citizens experiencing homelessness, but we need to consider </a:t>
          </a:r>
          <a:r>
            <a:rPr lang="en-US" b="0" dirty="0">
              <a:hlinkClick xmlns:r="http://schemas.openxmlformats.org/officeDocument/2006/relationships" r:id="rId1"/>
            </a:rPr>
            <a:t>‘hidden homelessness’</a:t>
          </a:r>
          <a:r>
            <a:rPr lang="en-US" b="0" dirty="0"/>
            <a:t>. There is a big variety in age groups as well.</a:t>
          </a:r>
        </a:p>
      </dgm:t>
    </dgm:pt>
    <dgm:pt modelId="{1AE52926-5E2A-48B8-8841-0B0CB0C78F5C}" type="parTrans" cxnId="{79277753-AD8D-4CD0-A544-659C6D3C086B}">
      <dgm:prSet/>
      <dgm:spPr/>
      <dgm:t>
        <a:bodyPr/>
        <a:lstStyle/>
        <a:p>
          <a:endParaRPr lang="fr-BE"/>
        </a:p>
      </dgm:t>
    </dgm:pt>
    <dgm:pt modelId="{1A7683FE-7F88-4386-9B23-A5B305B53125}" type="sibTrans" cxnId="{79277753-AD8D-4CD0-A544-659C6D3C086B}">
      <dgm:prSet/>
      <dgm:spPr/>
      <dgm:t>
        <a:bodyPr/>
        <a:lstStyle/>
        <a:p>
          <a:endParaRPr lang="fr-BE"/>
        </a:p>
      </dgm:t>
    </dgm:pt>
    <dgm:pt modelId="{14313C7E-3AF0-4DEC-809E-C634877E317B}" type="pres">
      <dgm:prSet presAssocID="{B03EF1A8-9C36-40DD-A8A9-0E055839C75B}" presName="linear" presStyleCnt="0">
        <dgm:presLayoutVars>
          <dgm:animLvl val="lvl"/>
          <dgm:resizeHandles val="exact"/>
        </dgm:presLayoutVars>
      </dgm:prSet>
      <dgm:spPr/>
    </dgm:pt>
    <dgm:pt modelId="{B4C25188-9E64-45F1-8DB8-124A0E746E51}" type="pres">
      <dgm:prSet presAssocID="{F7464E9F-EE30-4ACA-9D23-E0EFE70D7649}" presName="parentText" presStyleLbl="node1" presStyleIdx="0" presStyleCnt="4">
        <dgm:presLayoutVars>
          <dgm:chMax val="0"/>
          <dgm:bulletEnabled val="1"/>
        </dgm:presLayoutVars>
      </dgm:prSet>
      <dgm:spPr/>
    </dgm:pt>
    <dgm:pt modelId="{43E29D02-D22D-4CF4-A3B3-8515B878F7F2}" type="pres">
      <dgm:prSet presAssocID="{F2286002-278C-48D1-85A1-479475BE45AC}" presName="spacer" presStyleCnt="0"/>
      <dgm:spPr/>
    </dgm:pt>
    <dgm:pt modelId="{36EAE26A-2299-4199-9623-62C32290FF6A}" type="pres">
      <dgm:prSet presAssocID="{CD393BC4-3F3C-4F29-96E2-DA714B4EA96A}" presName="parentText" presStyleLbl="node1" presStyleIdx="1" presStyleCnt="4" custScaleX="98408" custScaleY="84644">
        <dgm:presLayoutVars>
          <dgm:chMax val="0"/>
          <dgm:bulletEnabled val="1"/>
        </dgm:presLayoutVars>
      </dgm:prSet>
      <dgm:spPr/>
    </dgm:pt>
    <dgm:pt modelId="{E58ABBEA-6C38-4F34-9CE4-65EC15A4A6F1}" type="pres">
      <dgm:prSet presAssocID="{731FEDFC-1BDE-4AEF-8F98-5A4155212E93}" presName="spacer" presStyleCnt="0"/>
      <dgm:spPr/>
    </dgm:pt>
    <dgm:pt modelId="{B0B5C541-47A5-4B66-9856-A1B8507A7F63}" type="pres">
      <dgm:prSet presAssocID="{2CFB763B-7EB1-4588-85D4-60AD47D82715}" presName="parentText" presStyleLbl="node1" presStyleIdx="2" presStyleCnt="4">
        <dgm:presLayoutVars>
          <dgm:chMax val="0"/>
          <dgm:bulletEnabled val="1"/>
        </dgm:presLayoutVars>
      </dgm:prSet>
      <dgm:spPr/>
    </dgm:pt>
    <dgm:pt modelId="{932A48DF-91BF-474E-B688-B24C82DD20F1}" type="pres">
      <dgm:prSet presAssocID="{DE986001-7249-4834-AB31-89881C581E80}" presName="spacer" presStyleCnt="0"/>
      <dgm:spPr/>
    </dgm:pt>
    <dgm:pt modelId="{BA04B2C0-A4EF-4339-AC4C-12A4205A725B}" type="pres">
      <dgm:prSet presAssocID="{89259089-168A-4665-B9B0-F2106CC35F7F}" presName="parentText" presStyleLbl="node1" presStyleIdx="3" presStyleCnt="4">
        <dgm:presLayoutVars>
          <dgm:chMax val="0"/>
          <dgm:bulletEnabled val="1"/>
        </dgm:presLayoutVars>
      </dgm:prSet>
      <dgm:spPr/>
    </dgm:pt>
  </dgm:ptLst>
  <dgm:cxnLst>
    <dgm:cxn modelId="{B376460D-99CF-48CF-9D76-578134208593}" srcId="{B03EF1A8-9C36-40DD-A8A9-0E055839C75B}" destId="{F7464E9F-EE30-4ACA-9D23-E0EFE70D7649}" srcOrd="0" destOrd="0" parTransId="{DE341408-6F17-4C6C-99EA-6093EB546406}" sibTransId="{F2286002-278C-48D1-85A1-479475BE45AC}"/>
    <dgm:cxn modelId="{D869F522-444E-462C-A0CB-8DF0B7A578DF}" type="presOf" srcId="{CD393BC4-3F3C-4F29-96E2-DA714B4EA96A}" destId="{36EAE26A-2299-4199-9623-62C32290FF6A}" srcOrd="0" destOrd="0" presId="urn:microsoft.com/office/officeart/2005/8/layout/vList2"/>
    <dgm:cxn modelId="{79277753-AD8D-4CD0-A544-659C6D3C086B}" srcId="{B03EF1A8-9C36-40DD-A8A9-0E055839C75B}" destId="{89259089-168A-4665-B9B0-F2106CC35F7F}" srcOrd="3" destOrd="0" parTransId="{1AE52926-5E2A-48B8-8841-0B0CB0C78F5C}" sibTransId="{1A7683FE-7F88-4386-9B23-A5B305B53125}"/>
    <dgm:cxn modelId="{DCA2A17B-3ED4-418A-8D9D-C33A91E713A6}" type="presOf" srcId="{B03EF1A8-9C36-40DD-A8A9-0E055839C75B}" destId="{14313C7E-3AF0-4DEC-809E-C634877E317B}" srcOrd="0" destOrd="0" presId="urn:microsoft.com/office/officeart/2005/8/layout/vList2"/>
    <dgm:cxn modelId="{2EDEA07F-2969-4F88-A8DB-17961B26573A}" type="presOf" srcId="{2CFB763B-7EB1-4588-85D4-60AD47D82715}" destId="{B0B5C541-47A5-4B66-9856-A1B8507A7F63}" srcOrd="0" destOrd="0" presId="urn:microsoft.com/office/officeart/2005/8/layout/vList2"/>
    <dgm:cxn modelId="{DC43C387-D336-4666-91A7-DC15B8DD4B67}" srcId="{B03EF1A8-9C36-40DD-A8A9-0E055839C75B}" destId="{2CFB763B-7EB1-4588-85D4-60AD47D82715}" srcOrd="2" destOrd="0" parTransId="{9786CC06-0740-4FD0-A379-29518F8938D4}" sibTransId="{DE986001-7249-4834-AB31-89881C581E80}"/>
    <dgm:cxn modelId="{B64927B0-E47D-4985-AB51-D4A340514F1B}" type="presOf" srcId="{F7464E9F-EE30-4ACA-9D23-E0EFE70D7649}" destId="{B4C25188-9E64-45F1-8DB8-124A0E746E51}" srcOrd="0" destOrd="0" presId="urn:microsoft.com/office/officeart/2005/8/layout/vList2"/>
    <dgm:cxn modelId="{0820A9B9-03E7-4D28-89CD-C38FDD8CE715}" srcId="{B03EF1A8-9C36-40DD-A8A9-0E055839C75B}" destId="{CD393BC4-3F3C-4F29-96E2-DA714B4EA96A}" srcOrd="1" destOrd="0" parTransId="{6E9F8894-3A6B-49B9-87AA-2D104836E148}" sibTransId="{731FEDFC-1BDE-4AEF-8F98-5A4155212E93}"/>
    <dgm:cxn modelId="{7B3C9BDF-C563-4A2D-82EA-19EDD046D86B}" type="presOf" srcId="{89259089-168A-4665-B9B0-F2106CC35F7F}" destId="{BA04B2C0-A4EF-4339-AC4C-12A4205A725B}" srcOrd="0" destOrd="0" presId="urn:microsoft.com/office/officeart/2005/8/layout/vList2"/>
    <dgm:cxn modelId="{A89483EE-3242-45FE-983A-D69AF5C5AE18}" type="presParOf" srcId="{14313C7E-3AF0-4DEC-809E-C634877E317B}" destId="{B4C25188-9E64-45F1-8DB8-124A0E746E51}" srcOrd="0" destOrd="0" presId="urn:microsoft.com/office/officeart/2005/8/layout/vList2"/>
    <dgm:cxn modelId="{6E911032-586D-477D-AF07-5C1B1C56DD2C}" type="presParOf" srcId="{14313C7E-3AF0-4DEC-809E-C634877E317B}" destId="{43E29D02-D22D-4CF4-A3B3-8515B878F7F2}" srcOrd="1" destOrd="0" presId="urn:microsoft.com/office/officeart/2005/8/layout/vList2"/>
    <dgm:cxn modelId="{F9785F7C-30C0-4234-88AC-4D27451280E1}" type="presParOf" srcId="{14313C7E-3AF0-4DEC-809E-C634877E317B}" destId="{36EAE26A-2299-4199-9623-62C32290FF6A}" srcOrd="2" destOrd="0" presId="urn:microsoft.com/office/officeart/2005/8/layout/vList2"/>
    <dgm:cxn modelId="{0025FCD9-A133-438E-BC84-092C743EAB66}" type="presParOf" srcId="{14313C7E-3AF0-4DEC-809E-C634877E317B}" destId="{E58ABBEA-6C38-4F34-9CE4-65EC15A4A6F1}" srcOrd="3" destOrd="0" presId="urn:microsoft.com/office/officeart/2005/8/layout/vList2"/>
    <dgm:cxn modelId="{7CE91608-3750-4435-98AE-993415A21E70}" type="presParOf" srcId="{14313C7E-3AF0-4DEC-809E-C634877E317B}" destId="{B0B5C541-47A5-4B66-9856-A1B8507A7F63}" srcOrd="4" destOrd="0" presId="urn:microsoft.com/office/officeart/2005/8/layout/vList2"/>
    <dgm:cxn modelId="{5C14E7E7-22AE-4C3F-AEAC-A17D05E5E87E}" type="presParOf" srcId="{14313C7E-3AF0-4DEC-809E-C634877E317B}" destId="{932A48DF-91BF-474E-B688-B24C82DD20F1}" srcOrd="5" destOrd="0" presId="urn:microsoft.com/office/officeart/2005/8/layout/vList2"/>
    <dgm:cxn modelId="{CD51B1ED-AB29-4632-B271-161425F62F0E}" type="presParOf" srcId="{14313C7E-3AF0-4DEC-809E-C634877E317B}" destId="{BA04B2C0-A4EF-4339-AC4C-12A4205A725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25188-9E64-45F1-8DB8-124A0E746E51}">
      <dsp:nvSpPr>
        <dsp:cNvPr id="0" name=""/>
        <dsp:cNvSpPr/>
      </dsp:nvSpPr>
      <dsp:spPr>
        <a:xfrm>
          <a:off x="0" y="254590"/>
          <a:ext cx="7446894" cy="1482572"/>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b="1" kern="1200" dirty="0"/>
            <a:t>Job seekers and precarious workers</a:t>
          </a:r>
          <a:r>
            <a:rPr lang="en-US" sz="2300" kern="1200" dirty="0"/>
            <a:t>. They live in a constant change between rough sleeping or staying in temporary shelters and renting precarious accommodation. </a:t>
          </a:r>
        </a:p>
      </dsp:txBody>
      <dsp:txXfrm>
        <a:off x="72373" y="326963"/>
        <a:ext cx="7302148" cy="1337826"/>
      </dsp:txXfrm>
    </dsp:sp>
    <dsp:sp modelId="{36EAE26A-2299-4199-9623-62C32290FF6A}">
      <dsp:nvSpPr>
        <dsp:cNvPr id="0" name=""/>
        <dsp:cNvSpPr/>
      </dsp:nvSpPr>
      <dsp:spPr>
        <a:xfrm>
          <a:off x="59277" y="1803403"/>
          <a:ext cx="7328339" cy="1254908"/>
        </a:xfrm>
        <a:prstGeom prst="roundRect">
          <a:avLst/>
        </a:prstGeom>
        <a:gradFill rotWithShape="0">
          <a:gsLst>
            <a:gs pos="0">
              <a:schemeClr val="accent2">
                <a:hueOff val="-441124"/>
                <a:satOff val="497"/>
                <a:lumOff val="1177"/>
                <a:alphaOff val="0"/>
                <a:tint val="100000"/>
                <a:shade val="85000"/>
                <a:satMod val="100000"/>
                <a:lumMod val="100000"/>
              </a:schemeClr>
            </a:gs>
            <a:gs pos="100000">
              <a:schemeClr val="accent2">
                <a:hueOff val="-441124"/>
                <a:satOff val="497"/>
                <a:lumOff val="117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b="1" kern="1200" dirty="0"/>
            <a:t>Severely excluded individuals</a:t>
          </a:r>
          <a:r>
            <a:rPr lang="en-US" sz="2300" kern="1200" dirty="0"/>
            <a:t>. Even if a minority within mobile EU citizens experiencing homelessness, their living conditions are usually the worse. </a:t>
          </a:r>
        </a:p>
      </dsp:txBody>
      <dsp:txXfrm>
        <a:off x="120537" y="1864663"/>
        <a:ext cx="7205819" cy="1132388"/>
      </dsp:txXfrm>
    </dsp:sp>
    <dsp:sp modelId="{B0B5C541-47A5-4B66-9856-A1B8507A7F63}">
      <dsp:nvSpPr>
        <dsp:cNvPr id="0" name=""/>
        <dsp:cNvSpPr/>
      </dsp:nvSpPr>
      <dsp:spPr>
        <a:xfrm>
          <a:off x="0" y="3124552"/>
          <a:ext cx="7446894" cy="1482572"/>
        </a:xfrm>
        <a:prstGeom prst="roundRect">
          <a:avLst/>
        </a:prstGeom>
        <a:solidFill>
          <a:schemeClr val="accent2">
            <a:lumMod val="75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b="1" kern="1200" dirty="0"/>
            <a:t>Roma individuals and families</a:t>
          </a:r>
          <a:r>
            <a:rPr lang="en-US" sz="2300" kern="1200" dirty="0"/>
            <a:t>. The main reason to migrate is the discrimination they encounter in their home countries that makes it almost impossible to get a regular, decent job.</a:t>
          </a:r>
        </a:p>
      </dsp:txBody>
      <dsp:txXfrm>
        <a:off x="72373" y="3196925"/>
        <a:ext cx="7302148" cy="1337826"/>
      </dsp:txXfrm>
    </dsp:sp>
    <dsp:sp modelId="{BA04B2C0-A4EF-4339-AC4C-12A4205A725B}">
      <dsp:nvSpPr>
        <dsp:cNvPr id="0" name=""/>
        <dsp:cNvSpPr/>
      </dsp:nvSpPr>
      <dsp:spPr>
        <a:xfrm>
          <a:off x="0" y="4673364"/>
          <a:ext cx="7446894" cy="1482572"/>
        </a:xfrm>
        <a:prstGeom prst="roundRect">
          <a:avLst/>
        </a:prstGeom>
        <a:solidFill>
          <a:schemeClr val="accent3">
            <a:lumMod val="5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b="1" kern="1200" dirty="0"/>
            <a:t>Diversity in terms of gender and age. </a:t>
          </a:r>
          <a:r>
            <a:rPr lang="en-US" sz="2300" b="0" kern="1200" dirty="0"/>
            <a:t>Men are more represented than women among the mobile EU citizens experiencing homelessness, but we need to consider </a:t>
          </a:r>
          <a:r>
            <a:rPr lang="en-US" sz="2300" b="0" kern="1200" dirty="0">
              <a:hlinkClick xmlns:r="http://schemas.openxmlformats.org/officeDocument/2006/relationships" r:id="rId1"/>
            </a:rPr>
            <a:t>‘hidden homelessness’</a:t>
          </a:r>
          <a:r>
            <a:rPr lang="en-US" sz="2300" b="0" kern="1200" dirty="0"/>
            <a:t>. There is a big variety in age groups as well.</a:t>
          </a:r>
        </a:p>
      </dsp:txBody>
      <dsp:txXfrm>
        <a:off x="72373" y="4745737"/>
        <a:ext cx="7302148" cy="13378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3835C-BE1B-41B5-9B76-82A737A935B6}" type="datetimeFigureOut">
              <a:rPr lang="en-GB" smtClean="0"/>
              <a:t>25/07/2022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835F5-E1B3-45CC-9B74-7CE7048C9324}" type="slidenum">
              <a:rPr lang="en-GB" smtClean="0"/>
              <a:t>‹#›</a:t>
            </a:fld>
            <a:endParaRPr lang="en-GB"/>
          </a:p>
        </p:txBody>
      </p:sp>
    </p:spTree>
    <p:extLst>
      <p:ext uri="{BB962C8B-B14F-4D97-AF65-F5344CB8AC3E}">
        <p14:creationId xmlns:p14="http://schemas.microsoft.com/office/powerpoint/2010/main" val="116377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0"/>
              </a:spcAft>
            </a:pPr>
            <a:r>
              <a:rPr lang="en-GB" dirty="0">
                <a:effectLst/>
                <a:ea typeface="Calibri" panose="020F0502020204030204" pitchFamily="34" charset="0"/>
                <a:cs typeface="Times New Roman" panose="02020603050405020304" pitchFamily="18" charset="0"/>
              </a:rPr>
              <a:t>Hello and welcome to our new tool for </a:t>
            </a:r>
            <a:r>
              <a:rPr lang="en-GB" dirty="0"/>
              <a:t>professionals working with mobile EU citizens in destitution</a:t>
            </a:r>
            <a:r>
              <a:rPr lang="en-GB" dirty="0">
                <a:effectLst/>
                <a:ea typeface="Calibri" panose="020F0502020204030204" pitchFamily="34" charset="0"/>
                <a:cs typeface="Times New Roman" panose="02020603050405020304" pitchFamily="18" charset="0"/>
              </a:rPr>
              <a:t>. </a:t>
            </a:r>
          </a:p>
          <a:p>
            <a:pPr algn="just"/>
            <a:r>
              <a:rPr lang="en-GB" dirty="0">
                <a:effectLst/>
                <a:ea typeface="Calibri" panose="020F0502020204030204" pitchFamily="34" charset="0"/>
                <a:cs typeface="Times New Roman" panose="02020603050405020304" pitchFamily="18" charset="0"/>
              </a:rPr>
              <a:t>This is a series of three modules on EU free movement and homelessness. Each module focuses on a particular topic: </a:t>
            </a:r>
            <a:r>
              <a:rPr lang="en-GB" dirty="0">
                <a:effectLst/>
                <a:ea typeface="Calibri" panose="020F0502020204030204" pitchFamily="34" charset="0"/>
                <a:cs typeface="Times New Roman" panose="02020603050405020304" pitchFamily="18" charset="0"/>
                <a:sym typeface="Wingdings" panose="05000000000000000000" pitchFamily="2" charset="2"/>
              </a:rPr>
              <a:t>module number one has set the scene by i</a:t>
            </a:r>
            <a:r>
              <a:rPr lang="en-GB" dirty="0">
                <a:sym typeface="Wingdings" panose="05000000000000000000" pitchFamily="2" charset="2"/>
              </a:rPr>
              <a:t>ntroducing us to the concept of homelessness and its current state in Europe. This second module focuses on a specific group among people experiencing homelessness in Europe: those who move from one EU country to another and become homeless in the ‘host Member State’. </a:t>
            </a:r>
          </a:p>
          <a:p>
            <a:pPr algn="just"/>
            <a:endParaRPr lang="en-GB" dirty="0">
              <a:sym typeface="Wingdings" panose="05000000000000000000" pitchFamily="2" charset="2"/>
            </a:endParaRPr>
          </a:p>
          <a:p>
            <a:pPr marL="0" marR="0" lvl="0" indent="0" algn="just" defTabSz="914400" rtl="0" eaLnBrk="1" fontAlgn="auto" latinLnBrk="0" hangingPunct="1">
              <a:spcBef>
                <a:spcPts val="0"/>
              </a:spcBef>
              <a:spcAft>
                <a:spcPts val="0"/>
              </a:spcAft>
              <a:buClrTx/>
              <a:buSzTx/>
              <a:buFontTx/>
              <a:buNone/>
              <a:tabLst/>
              <a:defRPr/>
            </a:pPr>
            <a:r>
              <a:rPr lang="en-GB" dirty="0"/>
              <a:t>We will get started and hope you will enjoy the modules and find this tool useful! Don’t hesitate to get in touch if you have questions or suggestions!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5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GB" dirty="0"/>
              <a:t>Finally, the housing and/or social exclusion of many migrants is also reflected when looking at the housing cost overburden rate. Eurostat defines this rate as “</a:t>
            </a:r>
            <a:r>
              <a:rPr lang="en-GB" b="0" i="0" dirty="0">
                <a:solidFill>
                  <a:srgbClr val="000000"/>
                </a:solidFill>
                <a:effectLst/>
              </a:rPr>
              <a:t>[the] percentage of the population living in a household where total housing costs (net of housing allowances) represent more than 40% of the total disposable household income (net of housing allowances)”. </a:t>
            </a:r>
          </a:p>
          <a:p>
            <a:pPr algn="just"/>
            <a:r>
              <a:rPr lang="en-GB" dirty="0"/>
              <a:t>On average, throughout the last decade this rate has been the double for migrants (both mobile EU citizens and third country nationals) than for nationals.</a:t>
            </a:r>
          </a:p>
          <a:p>
            <a:pPr algn="just"/>
            <a:endParaRPr lang="en-GB" dirty="0"/>
          </a:p>
          <a:p>
            <a:pPr algn="just"/>
            <a:r>
              <a:rPr lang="en-GB" dirty="0"/>
              <a:t>In 2019, this is true not only for the EU-27 average but also for each Member State, with only a few exceptions. For Italy, Sweden and Spain the difference between the rates is enormous, but it is notably for Greece, where almost 60% of the mobile EU citizens face a housing cost overburden.</a:t>
            </a:r>
          </a:p>
        </p:txBody>
      </p:sp>
      <p:sp>
        <p:nvSpPr>
          <p:cNvPr id="4" name="Marcador de número de diapositiva 3"/>
          <p:cNvSpPr>
            <a:spLocks noGrp="1"/>
          </p:cNvSpPr>
          <p:nvPr>
            <p:ph type="sldNum" sz="quarter" idx="5"/>
          </p:nvPr>
        </p:nvSpPr>
        <p:spPr/>
        <p:txBody>
          <a:bodyPr/>
          <a:lstStyle/>
          <a:p>
            <a:fld id="{D4A835F5-E1B3-45CC-9B74-7CE7048C9324}" type="slidenum">
              <a:rPr lang="en-GB" smtClean="0"/>
              <a:t>10</a:t>
            </a:fld>
            <a:endParaRPr lang="en-GB"/>
          </a:p>
        </p:txBody>
      </p:sp>
    </p:spTree>
    <p:extLst>
      <p:ext uri="{BB962C8B-B14F-4D97-AF65-F5344CB8AC3E}">
        <p14:creationId xmlns:p14="http://schemas.microsoft.com/office/powerpoint/2010/main" val="37160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rPr>
              <a:t>It is difficult to say how many mobile EU citizens are experiencing homelessness</a:t>
            </a:r>
            <a:r>
              <a:rPr lang="en-GB" b="0" dirty="0"/>
              <a:t>. As explained in the previous module, there are currently no official and harmonised data on homelessness across the European Union, which also contributes to the lack of adequate policies at European level.</a:t>
            </a:r>
          </a:p>
          <a:p>
            <a:pPr algn="just"/>
            <a:endParaRPr lang="en-GB" b="0" dirty="0"/>
          </a:p>
          <a:p>
            <a:pPr algn="just"/>
            <a:r>
              <a:rPr lang="en-GB" b="0" dirty="0"/>
              <a:t>Obviously, this is the case for homelessness in general and also for homelessness among mobile EU citizens in particular. However, as shown in this slide, the available data suggests that mobile EU citizens are over-represented among people experiencing homelessness in many cities.</a:t>
            </a:r>
          </a:p>
          <a:p>
            <a:pPr algn="just"/>
            <a:endParaRPr lang="en-GB" b="0" dirty="0"/>
          </a:p>
          <a:p>
            <a:pPr algn="just"/>
            <a:r>
              <a:rPr lang="en-GB" b="0" dirty="0"/>
              <a:t>Taking into account that there is a large number of mobile EU citizens facing housing exclusion or being at risk of poverty or social exclusion, it is no surprise that this vulnerability is also reflected in the homelessness statistics.</a:t>
            </a:r>
          </a:p>
        </p:txBody>
      </p:sp>
      <p:sp>
        <p:nvSpPr>
          <p:cNvPr id="4" name="Slide Number Placeholder 3"/>
          <p:cNvSpPr>
            <a:spLocks noGrp="1"/>
          </p:cNvSpPr>
          <p:nvPr>
            <p:ph type="sldNum" sz="quarter" idx="5"/>
          </p:nvPr>
        </p:nvSpPr>
        <p:spPr/>
        <p:txBody>
          <a:bodyPr/>
          <a:lstStyle/>
          <a:p>
            <a:fld id="{D4A835F5-E1B3-45CC-9B74-7CE7048C9324}" type="slidenum">
              <a:rPr lang="en-GB" smtClean="0"/>
              <a:t>11</a:t>
            </a:fld>
            <a:endParaRPr lang="en-GB"/>
          </a:p>
        </p:txBody>
      </p:sp>
    </p:spTree>
    <p:extLst>
      <p:ext uri="{BB962C8B-B14F-4D97-AF65-F5344CB8AC3E}">
        <p14:creationId xmlns:p14="http://schemas.microsoft.com/office/powerpoint/2010/main" val="31375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31783"/>
          </a:xfrm>
        </p:spPr>
        <p:txBody>
          <a:bodyPr/>
          <a:lstStyle/>
          <a:p>
            <a:pPr marL="0" marR="0" lvl="0" indent="0" algn="just" defTabSz="914400" rtl="0" eaLnBrk="1" fontAlgn="auto" latinLnBrk="0" hangingPunct="1">
              <a:spcBef>
                <a:spcPts val="0"/>
              </a:spcBef>
              <a:spcAft>
                <a:spcPts val="800"/>
              </a:spcAft>
              <a:buClrTx/>
              <a:buSzTx/>
              <a:buFont typeface="Arial" panose="020B0604020202020204" pitchFamily="34" charset="0"/>
              <a:buNone/>
              <a:tabLst/>
              <a:defRPr/>
            </a:pPr>
            <a:r>
              <a:rPr lang="en-GB" dirty="0"/>
              <a:t>Similarly to people experiencing homelessness in general, </a:t>
            </a:r>
            <a:r>
              <a:rPr lang="en-GB" dirty="0">
                <a:effectLst/>
              </a:rPr>
              <a:t>mobile EU citizens living in homelessness are not a homogeneous group, meaning that their living conditions, profiles, and causes of their homelessness vary significantly. Therefore, it is important to explore this diversity by taking a closer look at their different realities.</a:t>
            </a:r>
            <a:endParaRPr lang="en-GB" dirty="0"/>
          </a:p>
          <a:p>
            <a:pPr marL="0" indent="0" algn="just">
              <a:spcAft>
                <a:spcPts val="800"/>
              </a:spcAft>
              <a:buFont typeface="Arial" panose="020B0604020202020204" pitchFamily="34" charset="0"/>
              <a:buNone/>
            </a:pPr>
            <a:r>
              <a:rPr lang="en-GB" dirty="0"/>
              <a:t>Firstly, for job seekers and precarious workers, even if most of them are healthy and eager to work, they often lack the language skills required in the host country and information about the labour market and welfare system. All these barriers make it difficult to find a decent job.</a:t>
            </a:r>
          </a:p>
          <a:p>
            <a:pPr marL="0" indent="0" algn="just">
              <a:spcAft>
                <a:spcPts val="800"/>
              </a:spcAft>
              <a:buFont typeface="Arial" panose="020B0604020202020204" pitchFamily="34" charset="0"/>
              <a:buNone/>
            </a:pPr>
            <a:r>
              <a:rPr lang="en-GB" dirty="0"/>
              <a:t>A second profile is the one of severely excluded individuals. They can suffer from several health problems, drug addictions or mental illnesses. These are caused by living on the streets, particularly if that happens for an extended period of time. They are more likely to be victims of violence, lack social networks and have lost contact with families. </a:t>
            </a:r>
          </a:p>
          <a:p>
            <a:pPr marL="0" indent="0" algn="just">
              <a:spcAft>
                <a:spcPts val="800"/>
              </a:spcAft>
              <a:buFont typeface="Arial" panose="020B0604020202020204" pitchFamily="34" charset="0"/>
              <a:buNone/>
            </a:pPr>
            <a:r>
              <a:rPr lang="en-GB" dirty="0"/>
              <a:t>Thirdly, Roma individuals and families are also part of the mobile EU citizens experiencing homelessness. Some travel for seasonal jobs and return home periodically, whereas others settle down in their host countries.</a:t>
            </a:r>
          </a:p>
          <a:p>
            <a:pPr marL="0" indent="0" algn="just">
              <a:spcAft>
                <a:spcPts val="800"/>
              </a:spcAft>
              <a:buFont typeface="Arial" panose="020B0604020202020204" pitchFamily="34" charset="0"/>
              <a:buNone/>
            </a:pPr>
            <a:r>
              <a:rPr lang="en-GB" dirty="0"/>
              <a:t>Finally, there is also a great variety in terms of gender and age, as shown in the data collection processes undertaken by our members. In relation to age, people in their 30s, 40s and 50s are frequently the most represented groups, but without any remarkable differences to other groups.</a:t>
            </a:r>
          </a:p>
        </p:txBody>
      </p:sp>
      <p:sp>
        <p:nvSpPr>
          <p:cNvPr id="4" name="Slide Number Placeholder 3"/>
          <p:cNvSpPr>
            <a:spLocks noGrp="1"/>
          </p:cNvSpPr>
          <p:nvPr>
            <p:ph type="sldNum" sz="quarter" idx="5"/>
          </p:nvPr>
        </p:nvSpPr>
        <p:spPr/>
        <p:txBody>
          <a:bodyPr/>
          <a:lstStyle/>
          <a:p>
            <a:fld id="{D4A835F5-E1B3-45CC-9B74-7CE7048C9324}" type="slidenum">
              <a:rPr lang="en-GB" smtClean="0"/>
              <a:t>12</a:t>
            </a:fld>
            <a:endParaRPr lang="en-GB" dirty="0"/>
          </a:p>
        </p:txBody>
      </p:sp>
    </p:spTree>
    <p:extLst>
      <p:ext uri="{BB962C8B-B14F-4D97-AF65-F5344CB8AC3E}">
        <p14:creationId xmlns:p14="http://schemas.microsoft.com/office/powerpoint/2010/main" val="137297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71383"/>
          </a:xfrm>
        </p:spPr>
        <p:txBody>
          <a:bodyPr/>
          <a:lstStyle/>
          <a:p>
            <a:pPr marL="0" marR="0" lvl="0" indent="0" algn="just" defTabSz="914400" rtl="0" eaLnBrk="1" fontAlgn="auto" latinLnBrk="0" hangingPunct="1">
              <a:spcBef>
                <a:spcPts val="0"/>
              </a:spcBef>
              <a:spcAft>
                <a:spcPts val="800"/>
              </a:spcAft>
              <a:buClrTx/>
              <a:buSzTx/>
              <a:buFont typeface="Arial" panose="020B0604020202020204" pitchFamily="34" charset="0"/>
              <a:buNone/>
              <a:tabLst/>
              <a:defRPr/>
            </a:pPr>
            <a:r>
              <a:rPr lang="en-GB" dirty="0"/>
              <a:t>The factors pushing people into homelessness may be different for every individual and can be cumulative or not. However, there are some factors that have been identified as frequent: </a:t>
            </a:r>
          </a:p>
          <a:p>
            <a:pPr marL="171450" marR="0" lvl="0" indent="-171450" algn="just" defTabSz="914400" rtl="0" eaLnBrk="1" fontAlgn="auto" latinLnBrk="0" hangingPunct="1">
              <a:spcBef>
                <a:spcPts val="0"/>
              </a:spcBef>
              <a:spcAft>
                <a:spcPts val="800"/>
              </a:spcAft>
              <a:buClrTx/>
              <a:buSzTx/>
              <a:buFont typeface="Arial" panose="020B0604020202020204" pitchFamily="34" charset="0"/>
              <a:buChar char="•"/>
              <a:tabLst/>
              <a:defRPr/>
            </a:pPr>
            <a:r>
              <a:rPr lang="en-GB" dirty="0"/>
              <a:t>Administrative reasons. Unawareness of the procedures to follow, a lack of clarity about what needs to be provided, language barriers and a lack of support may be reasons to not register properly in the host state, making a person more vulnerable to destitution and homelessness.</a:t>
            </a:r>
          </a:p>
          <a:p>
            <a:pPr marL="171450" marR="0" lvl="0" indent="-171450" algn="just" defTabSz="914400" rtl="0" eaLnBrk="1" fontAlgn="auto" latinLnBrk="0" hangingPunct="1">
              <a:spcBef>
                <a:spcPts val="0"/>
              </a:spcBef>
              <a:spcAft>
                <a:spcPts val="800"/>
              </a:spcAft>
              <a:buClrTx/>
              <a:buSzTx/>
              <a:buFont typeface="Arial" panose="020B0604020202020204" pitchFamily="34" charset="0"/>
              <a:buChar char="•"/>
              <a:tabLst/>
              <a:defRPr/>
            </a:pPr>
            <a:r>
              <a:rPr lang="en-GB" dirty="0"/>
              <a:t>Health issues. Being homeless is already a health risk and, in addition, mobile EU citizens often encounter restrictions to accessing healthcare for administrative reasons or because they cannot afford health insurance, which is required in several Member States.</a:t>
            </a:r>
          </a:p>
          <a:p>
            <a:pPr marL="171450" marR="0" lvl="0" indent="-171450" algn="just" defTabSz="914400" rtl="0" eaLnBrk="1" fontAlgn="auto" latinLnBrk="0" hangingPunct="1">
              <a:spcBef>
                <a:spcPts val="0"/>
              </a:spcBef>
              <a:spcAft>
                <a:spcPts val="800"/>
              </a:spcAft>
              <a:buClrTx/>
              <a:buSzTx/>
              <a:buFont typeface="Arial" panose="020B0604020202020204" pitchFamily="34" charset="0"/>
              <a:buChar char="•"/>
              <a:tabLst/>
              <a:defRPr/>
            </a:pPr>
            <a:r>
              <a:rPr lang="en-GB" dirty="0"/>
              <a:t>Unemployment or precarious jobs. In the case of people who are unemployed, access to the labour market can be very difficult due to lack of language skills or qualification, strict criteria to hire foreigners, etc. For those employed, job insecurity, low-wage contracts or undeclared work make their housing situation very vulnerable and their access to social protection very difficult.</a:t>
            </a:r>
            <a:endParaRPr lang="en-US" dirty="0"/>
          </a:p>
        </p:txBody>
      </p:sp>
      <p:sp>
        <p:nvSpPr>
          <p:cNvPr id="4" name="Slide Number Placeholder 3"/>
          <p:cNvSpPr>
            <a:spLocks noGrp="1"/>
          </p:cNvSpPr>
          <p:nvPr>
            <p:ph type="sldNum" sz="quarter" idx="5"/>
          </p:nvPr>
        </p:nvSpPr>
        <p:spPr/>
        <p:txBody>
          <a:bodyPr/>
          <a:lstStyle/>
          <a:p>
            <a:fld id="{D4A835F5-E1B3-45CC-9B74-7CE7048C9324}" type="slidenum">
              <a:rPr lang="en-GB" smtClean="0"/>
              <a:t>13</a:t>
            </a:fld>
            <a:endParaRPr lang="en-GB"/>
          </a:p>
        </p:txBody>
      </p:sp>
    </p:spTree>
    <p:extLst>
      <p:ext uri="{BB962C8B-B14F-4D97-AF65-F5344CB8AC3E}">
        <p14:creationId xmlns:p14="http://schemas.microsoft.com/office/powerpoint/2010/main" val="984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GB" dirty="0"/>
              <a:t>This graph is useful to illustrate the precariousness of jobs held by many mobile EU citizens. On average for the EU-27, the in-work poverty rate was twice as high for mobile EU citizens as for nationals. And this is also the case when looking at Member States individually, as only three countries (Portugal, Germany and Czechia) have a lower in-work poverty rate for mobile EU citizens than for nationals. However, it is important to note that the data refer to all mobile EU citizens, those with higher income included. The in-work poverty rate would probably be higher when considering only those with low earnings.</a:t>
            </a:r>
          </a:p>
        </p:txBody>
      </p:sp>
      <p:sp>
        <p:nvSpPr>
          <p:cNvPr id="4" name="Marcador de número de diapositiva 3"/>
          <p:cNvSpPr>
            <a:spLocks noGrp="1"/>
          </p:cNvSpPr>
          <p:nvPr>
            <p:ph type="sldNum" sz="quarter" idx="5"/>
          </p:nvPr>
        </p:nvSpPr>
        <p:spPr/>
        <p:txBody>
          <a:bodyPr/>
          <a:lstStyle/>
          <a:p>
            <a:fld id="{D4A835F5-E1B3-45CC-9B74-7CE7048C9324}" type="slidenum">
              <a:rPr lang="en-GB" smtClean="0"/>
              <a:t>14</a:t>
            </a:fld>
            <a:endParaRPr lang="en-GB"/>
          </a:p>
        </p:txBody>
      </p:sp>
    </p:spTree>
    <p:extLst>
      <p:ext uri="{BB962C8B-B14F-4D97-AF65-F5344CB8AC3E}">
        <p14:creationId xmlns:p14="http://schemas.microsoft.com/office/powerpoint/2010/main" val="54944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800"/>
              </a:spcAft>
              <a:buClrTx/>
              <a:buSzTx/>
              <a:buFont typeface="Arial" panose="020B0604020202020204" pitchFamily="34" charset="0"/>
              <a:buNone/>
              <a:tabLst/>
              <a:defRPr/>
            </a:pPr>
            <a:r>
              <a:rPr lang="en-GB" dirty="0"/>
              <a:t>Other factors that may contribute to the vulnerability of mobile EU citizens, and, ultimately, might push them into homelessness are:</a:t>
            </a:r>
          </a:p>
          <a:p>
            <a:pPr marL="171450" marR="0" lvl="0" indent="-171450" algn="just" defTabSz="914400" rtl="0" eaLnBrk="1" fontAlgn="auto" latinLnBrk="0" hangingPunct="1">
              <a:spcBef>
                <a:spcPts val="0"/>
              </a:spcBef>
              <a:spcAft>
                <a:spcPts val="800"/>
              </a:spcAft>
              <a:buClrTx/>
              <a:buSzTx/>
              <a:buFont typeface="Arial" panose="020B0604020202020204" pitchFamily="34" charset="0"/>
              <a:buChar char="•"/>
              <a:tabLst/>
              <a:defRPr/>
            </a:pPr>
            <a:r>
              <a:rPr lang="en-GB" dirty="0"/>
              <a:t>Discrimination. When it is combined with houselessness and lack of income, it is very easy to fall into a downward spiral.</a:t>
            </a:r>
          </a:p>
          <a:p>
            <a:pPr marL="171450" marR="0" lvl="0" indent="-171450" algn="just" defTabSz="914400" rtl="0" eaLnBrk="1" fontAlgn="auto" latinLnBrk="0" hangingPunct="1">
              <a:spcBef>
                <a:spcPts val="0"/>
              </a:spcBef>
              <a:spcAft>
                <a:spcPts val="800"/>
              </a:spcAft>
              <a:buClrTx/>
              <a:buSzTx/>
              <a:buFont typeface="Arial" panose="020B0604020202020204" pitchFamily="34" charset="0"/>
              <a:buChar char="•"/>
              <a:tabLst/>
              <a:defRPr/>
            </a:pPr>
            <a:r>
              <a:rPr lang="en-GB" dirty="0"/>
              <a:t>Human trafficking. Even if it may affect only a minority among the mobile EU citizens in homelessness, it is also a factor to be considered.</a:t>
            </a:r>
          </a:p>
          <a:p>
            <a:pPr marL="171450" marR="0" lvl="0" indent="-171450" algn="just" defTabSz="914400" rtl="0" eaLnBrk="1" fontAlgn="auto" latinLnBrk="0" hangingPunct="1">
              <a:spcBef>
                <a:spcPts val="0"/>
              </a:spcBef>
              <a:spcAft>
                <a:spcPts val="800"/>
              </a:spcAft>
              <a:buClrTx/>
              <a:buSzTx/>
              <a:buFont typeface="Arial" panose="020B0604020202020204" pitchFamily="34" charset="0"/>
              <a:buChar char="•"/>
              <a:tabLst/>
              <a:defRPr/>
            </a:pPr>
            <a:r>
              <a:rPr lang="en-GB" dirty="0"/>
              <a:t>Domestic violence. Many survivors find themselves isolated and without enough financial resources or networks to live independently, worsened by the fact that they are migrants. Support services and public authorities must include a gender perspective to develop inclusive services for all women who are victims of gender-based violence, regardless of their nationality.</a:t>
            </a:r>
          </a:p>
          <a:p>
            <a:pPr marL="171450" marR="0" lvl="0" indent="-1714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lang="es-ES" dirty="0"/>
          </a:p>
          <a:p>
            <a:pPr marL="171450" indent="-171450" algn="just">
              <a:lnSpc>
                <a:spcPct val="115000"/>
              </a:lnSpc>
              <a:spcAft>
                <a:spcPts val="800"/>
              </a:spcAft>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4A835F5-E1B3-45CC-9B74-7CE7048C9324}" type="slidenum">
              <a:rPr lang="en-GB" smtClean="0"/>
              <a:t>15</a:t>
            </a:fld>
            <a:endParaRPr lang="en-GB"/>
          </a:p>
        </p:txBody>
      </p:sp>
    </p:spTree>
    <p:extLst>
      <p:ext uri="{BB962C8B-B14F-4D97-AF65-F5344CB8AC3E}">
        <p14:creationId xmlns:p14="http://schemas.microsoft.com/office/powerpoint/2010/main" val="333248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23783"/>
          </a:xfrm>
        </p:spPr>
        <p:txBody>
          <a:bodyPr/>
          <a:lstStyle/>
          <a:p>
            <a:pPr algn="just">
              <a:spcAft>
                <a:spcPts val="800"/>
              </a:spcAft>
            </a:pPr>
            <a:r>
              <a:rPr lang="en-GB" dirty="0"/>
              <a:t>However, not only individual or social factors impact the lives of destitute mobile EU citizens and may push them into homelessness. At FEANTSA we have also identified several barriers in the legislation on free movement, which may be a factor of destitution and/or an obstacle to exit from it.</a:t>
            </a:r>
          </a:p>
          <a:p>
            <a:pPr algn="just">
              <a:spcAft>
                <a:spcPts val="800"/>
              </a:spcAft>
            </a:pPr>
            <a:r>
              <a:rPr lang="en-GB" dirty="0"/>
              <a:t>The Free Movement Directive of 2004 includes ambiguous concepts, such as “sufficient resources” or “comprehensive sickness insurance”. When transposing this Directive, Member State define these concepts differently, leading to restrictive interpretations in many cases. </a:t>
            </a:r>
          </a:p>
          <a:p>
            <a:pPr algn="just">
              <a:spcAft>
                <a:spcPts val="800"/>
              </a:spcAft>
            </a:pPr>
            <a:r>
              <a:rPr lang="en-GB" dirty="0"/>
              <a:t>For example, for precarious workers or job seekers, it may be difficult to prove they have sufficient resources or to obtain a health insurance, leading in many cases to difficulties in or lack of registration, which has serious consequences in terms of access to rights, services and jobs.</a:t>
            </a:r>
          </a:p>
          <a:p>
            <a:pPr algn="just">
              <a:spcAft>
                <a:spcPts val="800"/>
              </a:spcAft>
            </a:pPr>
            <a:r>
              <a:rPr lang="en-GB" dirty="0"/>
              <a:t>Other factors, such as registration formalities that are too long or complicated or obstacles to entry, often play a role as well.</a:t>
            </a:r>
          </a:p>
        </p:txBody>
      </p:sp>
      <p:sp>
        <p:nvSpPr>
          <p:cNvPr id="4" name="Slide Number Placeholder 3"/>
          <p:cNvSpPr>
            <a:spLocks noGrp="1"/>
          </p:cNvSpPr>
          <p:nvPr>
            <p:ph type="sldNum" sz="quarter" idx="5"/>
          </p:nvPr>
        </p:nvSpPr>
        <p:spPr/>
        <p:txBody>
          <a:bodyPr/>
          <a:lstStyle/>
          <a:p>
            <a:fld id="{D4A835F5-E1B3-45CC-9B74-7CE7048C9324}" type="slidenum">
              <a:rPr lang="en-GB" smtClean="0"/>
              <a:t>16</a:t>
            </a:fld>
            <a:endParaRPr lang="en-GB"/>
          </a:p>
        </p:txBody>
      </p:sp>
    </p:spTree>
    <p:extLst>
      <p:ext uri="{BB962C8B-B14F-4D97-AF65-F5344CB8AC3E}">
        <p14:creationId xmlns:p14="http://schemas.microsoft.com/office/powerpoint/2010/main" val="4134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93118"/>
          </a:xfrm>
        </p:spPr>
        <p:txBody>
          <a:bodyPr/>
          <a:lstStyle/>
          <a:p>
            <a:pPr algn="just">
              <a:spcAft>
                <a:spcPts val="800"/>
              </a:spcAft>
            </a:pPr>
            <a:r>
              <a:rPr lang="en-GB" dirty="0"/>
              <a:t>Similarly, the fact that the European Directive does not clearly define concepts such as “worker” is also a challenge. Many Member States require a specific amount of working hours or wages in order to be registered as a worker. </a:t>
            </a:r>
            <a:r>
              <a:rPr lang="en-GB" dirty="0">
                <a:effectLst/>
              </a:rPr>
              <a:t>As seen before, many mobile EU citizens are in precarious work situations, experiencing in-work poverty, working few hours or low-paid jobs. These are often not enough for them to obtain and/or retain a worker status</a:t>
            </a:r>
            <a:r>
              <a:rPr lang="en-GB" dirty="0"/>
              <a:t>. </a:t>
            </a:r>
          </a:p>
          <a:p>
            <a:pPr algn="just">
              <a:spcAft>
                <a:spcPts val="800"/>
              </a:spcAft>
            </a:pPr>
            <a:r>
              <a:rPr lang="en-GB" dirty="0"/>
              <a:t>The same applies to jobseekers, who have to prove they have “genuine chance of being employed” in order to keep their right to residence. Very often, Member States establish interpretations of these concepts that are too restrictive. </a:t>
            </a:r>
          </a:p>
          <a:p>
            <a:pPr algn="just">
              <a:spcAft>
                <a:spcPts val="800"/>
              </a:spcAft>
            </a:pPr>
            <a:r>
              <a:rPr lang="en-GB" dirty="0"/>
              <a:t>Mobile EU citizens who are sleeping rough and may recur to begging to earn some kind of income are more exposed to receive an expulsion order. However, there is no legal basis for this, as shown by the sentence of the Court of Justice of the EU on the UK policy to deport EU migrants sleeping rough (applied until 2017 by the Home Office). The same applies to the issue of forced expulsions, for which the legal grounds are unclear in many occasions. To explore this in further detail, you can access the links within the slide.</a:t>
            </a:r>
          </a:p>
          <a:p>
            <a:pPr algn="just">
              <a:spcAft>
                <a:spcPts val="800"/>
              </a:spcAft>
            </a:pPr>
            <a:r>
              <a:rPr lang="en-GB" dirty="0"/>
              <a:t>Finally, we invite you to read our set of modules on EU free movement and our practical guide targeted at professionals working with people in homelessness, which further develop the contents of this module and provide guidance for problems encountered by homeless service providers in their day-to-day work</a:t>
            </a:r>
            <a:r>
              <a:rPr lang="es-ES" dirty="0"/>
              <a:t>.</a:t>
            </a:r>
            <a:endParaRPr lang="en-GB" dirty="0"/>
          </a:p>
        </p:txBody>
      </p:sp>
      <p:sp>
        <p:nvSpPr>
          <p:cNvPr id="4" name="Slide Number Placeholder 3"/>
          <p:cNvSpPr>
            <a:spLocks noGrp="1"/>
          </p:cNvSpPr>
          <p:nvPr>
            <p:ph type="sldNum" sz="quarter" idx="5"/>
          </p:nvPr>
        </p:nvSpPr>
        <p:spPr/>
        <p:txBody>
          <a:bodyPr/>
          <a:lstStyle/>
          <a:p>
            <a:fld id="{D4A835F5-E1B3-45CC-9B74-7CE7048C9324}" type="slidenum">
              <a:rPr lang="en-GB" smtClean="0"/>
              <a:t>17</a:t>
            </a:fld>
            <a:endParaRPr lang="en-GB"/>
          </a:p>
        </p:txBody>
      </p:sp>
    </p:spTree>
    <p:extLst>
      <p:ext uri="{BB962C8B-B14F-4D97-AF65-F5344CB8AC3E}">
        <p14:creationId xmlns:p14="http://schemas.microsoft.com/office/powerpoint/2010/main" val="1545623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GB" sz="1200" kern="1200" dirty="0">
                <a:solidFill>
                  <a:schemeClr val="tx1"/>
                </a:solidFill>
                <a:effectLst/>
                <a:latin typeface="+mn-lt"/>
                <a:ea typeface="+mn-ea"/>
                <a:cs typeface="+mn-cs"/>
              </a:rPr>
              <a:t>We have reached the end of this module. </a:t>
            </a:r>
            <a:endParaRPr lang="es-ES" sz="1200" kern="1200" dirty="0">
              <a:solidFill>
                <a:schemeClr val="tx1"/>
              </a:solidFill>
              <a:effectLst/>
              <a:latin typeface="+mn-lt"/>
              <a:ea typeface="+mn-ea"/>
              <a:cs typeface="+mn-cs"/>
            </a:endParaRPr>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In the next module, we will find out more about how to support mobile EU citizens experiencing homelessness. </a:t>
            </a:r>
            <a:endParaRPr lang="es-ES" sz="1200" kern="1200" dirty="0">
              <a:solidFill>
                <a:schemeClr val="tx1"/>
              </a:solidFill>
              <a:effectLst/>
              <a:latin typeface="+mn-lt"/>
              <a:ea typeface="+mn-ea"/>
              <a:cs typeface="+mn-cs"/>
            </a:endParaRPr>
          </a:p>
          <a:p>
            <a:pPr algn="just"/>
            <a:endParaRPr lang="en-GB" sz="1200" kern="1200" dirty="0">
              <a:solidFill>
                <a:schemeClr val="tx1"/>
              </a:solidFill>
              <a:effectLst/>
              <a:latin typeface="+mn-lt"/>
              <a:ea typeface="+mn-ea"/>
              <a:cs typeface="+mn-cs"/>
            </a:endParaRPr>
          </a:p>
          <a:p>
            <a:pPr marL="0" marR="0" lvl="0" indent="0" algn="just" defTabSz="914400" rtl="0" eaLnBrk="1" fontAlgn="auto" latinLnBrk="0" hangingPunct="1">
              <a:spcBef>
                <a:spcPts val="0"/>
              </a:spcBef>
              <a:spcAft>
                <a:spcPts val="0"/>
              </a:spcAft>
              <a:buClrTx/>
              <a:buSzTx/>
              <a:buFontTx/>
              <a:buNone/>
              <a:tabLst/>
              <a:defRPr/>
            </a:pPr>
            <a:r>
              <a:rPr lang="en-GB" sz="1200" kern="1200" dirty="0">
                <a:solidFill>
                  <a:schemeClr val="tx1"/>
                </a:solidFill>
                <a:effectLst/>
                <a:latin typeface="+mn-lt"/>
                <a:ea typeface="+mn-ea"/>
                <a:cs typeface="+mn-cs"/>
              </a:rPr>
              <a:t>Thank you for your attention!</a:t>
            </a:r>
            <a:endParaRPr lang="es-ES" sz="1200"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5"/>
          </p:nvPr>
        </p:nvSpPr>
        <p:spPr/>
        <p:txBody>
          <a:bodyPr/>
          <a:lstStyle/>
          <a:p>
            <a:fld id="{D4A835F5-E1B3-45CC-9B74-7CE7048C9324}" type="slidenum">
              <a:rPr lang="en-GB" smtClean="0"/>
              <a:t>18</a:t>
            </a:fld>
            <a:endParaRPr lang="en-GB"/>
          </a:p>
        </p:txBody>
      </p:sp>
    </p:spTree>
    <p:extLst>
      <p:ext uri="{BB962C8B-B14F-4D97-AF65-F5344CB8AC3E}">
        <p14:creationId xmlns:p14="http://schemas.microsoft.com/office/powerpoint/2010/main" val="276849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0"/>
              </a:spcAft>
              <a:buClrTx/>
              <a:buSzTx/>
              <a:buFontTx/>
              <a:buNone/>
              <a:tabLst/>
              <a:defRPr/>
            </a:pPr>
            <a:r>
              <a:rPr lang="en-GB" sz="1200" dirty="0">
                <a:effectLst/>
                <a:ea typeface="DengXian" panose="02010600030101010101" pitchFamily="2" charset="-122"/>
              </a:rPr>
              <a:t>To begin, this module will introduce available data on mobile EU citizens, with a particular focus on those experiencing destitution and homelessness. We will also consider the factors that contribute to vulnerabilities among mobile EU citizens. Furthermore, we will discuss the main existing gaps in legislation that are potential factors of destitution.</a:t>
            </a:r>
            <a:r>
              <a:rPr lang="en-US" sz="1200" dirty="0">
                <a:solidFill>
                  <a:srgbClr val="FFFFFF"/>
                </a:solidFill>
              </a:rPr>
              <a:t> and address the obstacles in legislation that push individuals into situations of destitution.</a:t>
            </a:r>
            <a:endParaRPr lang="en-US" sz="1200" dirty="0">
              <a:solidFill>
                <a:srgbClr val="FFFFFF"/>
              </a:solidFill>
              <a:highlight>
                <a:srgbClr val="FFFF00"/>
              </a:highlight>
            </a:endParaRPr>
          </a:p>
          <a:p>
            <a:endParaRPr lang="en-GB" sz="12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D4A835F5-E1B3-45CC-9B74-7CE7048C9324}" type="slidenum">
              <a:rPr lang="en-GB" smtClean="0"/>
              <a:t>2</a:t>
            </a:fld>
            <a:endParaRPr lang="en-GB" dirty="0"/>
          </a:p>
        </p:txBody>
      </p:sp>
    </p:spTree>
    <p:extLst>
      <p:ext uri="{BB962C8B-B14F-4D97-AF65-F5344CB8AC3E}">
        <p14:creationId xmlns:p14="http://schemas.microsoft.com/office/powerpoint/2010/main" val="353838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According to data from 2020, it is estimated that around 13.3 million EU citizens are residing in an EU country different from the one they are citizens of. </a:t>
            </a:r>
          </a:p>
          <a:p>
            <a:pPr algn="just"/>
            <a:endParaRPr lang="en-GB" dirty="0"/>
          </a:p>
          <a:p>
            <a:pPr algn="just"/>
            <a:r>
              <a:rPr lang="en-GB" dirty="0"/>
              <a:t>Within this population, data shows that the nationalities most represented in absolute terms are Romanian, Italian and Polish. Data collected by FEANTSA members from beneficiaries of their services in 2020 also confirm that people coming from Romania, Poland or Bulgaria are often the most represented among the mobile EU citizens experiencing homelessness, as also shown in several surveys from public institutions.</a:t>
            </a:r>
          </a:p>
          <a:p>
            <a:pPr algn="just"/>
            <a:endParaRPr lang="en-GB" b="0" dirty="0"/>
          </a:p>
          <a:p>
            <a:pPr algn="just"/>
            <a:r>
              <a:rPr lang="en-GB" b="0" dirty="0"/>
              <a:t>For more information on this, you can consult the city reports drafted under FEANTSA’s PRODEC project: “Homelessness among mobile EU citizens: new data from four European cities”.</a:t>
            </a:r>
          </a:p>
        </p:txBody>
      </p:sp>
      <p:sp>
        <p:nvSpPr>
          <p:cNvPr id="4" name="Slide Number Placeholder 3"/>
          <p:cNvSpPr>
            <a:spLocks noGrp="1"/>
          </p:cNvSpPr>
          <p:nvPr>
            <p:ph type="sldNum" sz="quarter" idx="5"/>
          </p:nvPr>
        </p:nvSpPr>
        <p:spPr/>
        <p:txBody>
          <a:bodyPr/>
          <a:lstStyle/>
          <a:p>
            <a:fld id="{D4A835F5-E1B3-45CC-9B74-7CE7048C9324}" type="slidenum">
              <a:rPr lang="en-GB" smtClean="0"/>
              <a:t>3</a:t>
            </a:fld>
            <a:endParaRPr lang="en-GB"/>
          </a:p>
        </p:txBody>
      </p:sp>
    </p:spTree>
    <p:extLst>
      <p:ext uri="{BB962C8B-B14F-4D97-AF65-F5344CB8AC3E}">
        <p14:creationId xmlns:p14="http://schemas.microsoft.com/office/powerpoint/2010/main" val="51441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0" y="4400550"/>
            <a:ext cx="5486400" cy="4057650"/>
          </a:xfrm>
        </p:spPr>
        <p:txBody>
          <a:bodyPr/>
          <a:lstStyle/>
          <a:p>
            <a:pPr algn="just"/>
            <a:r>
              <a:rPr lang="en-GB" dirty="0"/>
              <a:t>However, in relative terms (the percentage they represent of their home-country resident population), Romanians and Croatians abroad are the largest groups compared to other nationalities.</a:t>
            </a:r>
          </a:p>
          <a:p>
            <a:pPr algn="just"/>
            <a:endParaRPr lang="en-GB" dirty="0"/>
          </a:p>
          <a:p>
            <a:pPr algn="just"/>
            <a:r>
              <a:rPr lang="en-GB" dirty="0"/>
              <a:t>Finally, it is also important to highlight the increase in the number of mobile EU citizens residing in a different MS from 2010 to 2020, which happened for almost every nationality. This number could be even higher if the UK were still part of the EU, given the presence of circa 3.7 million EU citizens there.</a:t>
            </a:r>
          </a:p>
        </p:txBody>
      </p:sp>
      <p:sp>
        <p:nvSpPr>
          <p:cNvPr id="4" name="Marcador de número de diapositiva 3"/>
          <p:cNvSpPr>
            <a:spLocks noGrp="1"/>
          </p:cNvSpPr>
          <p:nvPr>
            <p:ph type="sldNum" sz="quarter" idx="5"/>
          </p:nvPr>
        </p:nvSpPr>
        <p:spPr/>
        <p:txBody>
          <a:bodyPr/>
          <a:lstStyle/>
          <a:p>
            <a:fld id="{D4A835F5-E1B3-45CC-9B74-7CE7048C9324}" type="slidenum">
              <a:rPr lang="en-GB" smtClean="0"/>
              <a:t>4</a:t>
            </a:fld>
            <a:endParaRPr lang="en-GB"/>
          </a:p>
        </p:txBody>
      </p:sp>
    </p:spTree>
    <p:extLst>
      <p:ext uri="{BB962C8B-B14F-4D97-AF65-F5344CB8AC3E}">
        <p14:creationId xmlns:p14="http://schemas.microsoft.com/office/powerpoint/2010/main" val="43639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spcBef>
                <a:spcPts val="0"/>
              </a:spcBef>
              <a:spcAft>
                <a:spcPts val="0"/>
              </a:spcAft>
              <a:buClrTx/>
              <a:buSzTx/>
              <a:buFontTx/>
              <a:buNone/>
              <a:tabLst/>
              <a:defRPr/>
            </a:pPr>
            <a:r>
              <a:rPr lang="en-GB" dirty="0">
                <a:effectLst/>
              </a:rPr>
              <a:t>It has become clear that most mobile EU citizens are from Southern and Eastern parts of the EU, with a clear difference to the number of migrants who are nationals of the Northern and Western countries of Europe</a:t>
            </a:r>
            <a:r>
              <a:rPr lang="en-GB" dirty="0"/>
              <a:t>. </a:t>
            </a:r>
            <a:r>
              <a:rPr lang="en-GB" dirty="0">
                <a:effectLst/>
              </a:rPr>
              <a:t>Portugal is the only country that receives a relatively balanced proportion of South-Eastern and North-Western migrants.</a:t>
            </a:r>
          </a:p>
          <a:p>
            <a:pPr algn="just"/>
            <a:endParaRPr lang="en-GB" dirty="0"/>
          </a:p>
          <a:p>
            <a:pPr algn="just"/>
            <a:r>
              <a:rPr lang="en-GB" dirty="0"/>
              <a:t>By far, Germany is the country receiving the most EU migrants: almost 4 million people from Southern and Eastern countries, plus around 500 thousand people from Northern and Western countries have migrated there. It is followed by Spain, Italy and France, receiving around 1.5 million EU migrants each.</a:t>
            </a:r>
          </a:p>
          <a:p>
            <a:pPr algn="just"/>
            <a:endParaRPr lang="en-GB" dirty="0"/>
          </a:p>
          <a:p>
            <a:pPr algn="just"/>
            <a:r>
              <a:rPr lang="en-GB" dirty="0"/>
              <a:t>It is also clear that the countries where most mobile EU citizens live are in the Northern and Western parts of the EU, probably because those countries offer better job prospects than the Southern and Eastern ones. Spain and Italy are notable exceptions.</a:t>
            </a:r>
          </a:p>
        </p:txBody>
      </p:sp>
      <p:sp>
        <p:nvSpPr>
          <p:cNvPr id="4" name="Marcador de número de diapositiva 3"/>
          <p:cNvSpPr>
            <a:spLocks noGrp="1"/>
          </p:cNvSpPr>
          <p:nvPr>
            <p:ph type="sldNum" sz="quarter" idx="5"/>
          </p:nvPr>
        </p:nvSpPr>
        <p:spPr/>
        <p:txBody>
          <a:bodyPr/>
          <a:lstStyle/>
          <a:p>
            <a:fld id="{D4A835F5-E1B3-45CC-9B74-7CE7048C9324}" type="slidenum">
              <a:rPr lang="en-GB" smtClean="0"/>
              <a:t>5</a:t>
            </a:fld>
            <a:endParaRPr lang="en-GB"/>
          </a:p>
        </p:txBody>
      </p:sp>
    </p:spTree>
    <p:extLst>
      <p:ext uri="{BB962C8B-B14F-4D97-AF65-F5344CB8AC3E}">
        <p14:creationId xmlns:p14="http://schemas.microsoft.com/office/powerpoint/2010/main" val="299662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0"/>
              </a:spcAft>
              <a:buClrTx/>
              <a:buSzTx/>
              <a:buFontTx/>
              <a:buNone/>
              <a:tabLst/>
              <a:defRPr/>
            </a:pPr>
            <a:r>
              <a:rPr lang="en-GB" sz="1200" dirty="0"/>
              <a:t>Research carried out by FEANTSA and members shows what the main reasons are why mobile EU citizens migrate:</a:t>
            </a:r>
          </a:p>
          <a:p>
            <a:pPr marL="0" marR="0" lvl="0" indent="0" algn="just" defTabSz="914400" rtl="0" eaLnBrk="1" fontAlgn="auto" latinLnBrk="0" hangingPunct="1">
              <a:spcBef>
                <a:spcPts val="0"/>
              </a:spcBef>
              <a:spcAft>
                <a:spcPts val="0"/>
              </a:spcAft>
              <a:buClrTx/>
              <a:buSzTx/>
              <a:buFontTx/>
              <a:buNone/>
              <a:tabLst/>
              <a:defRPr/>
            </a:pPr>
            <a:endParaRPr lang="en-GB" sz="1200" dirty="0"/>
          </a:p>
          <a:p>
            <a:pPr marL="0" marR="0" lvl="0" indent="0" algn="just" defTabSz="914400" rtl="0" eaLnBrk="1" fontAlgn="auto" latinLnBrk="0" hangingPunct="1">
              <a:spcBef>
                <a:spcPts val="0"/>
              </a:spcBef>
              <a:spcAft>
                <a:spcPts val="0"/>
              </a:spcAft>
              <a:buClrTx/>
              <a:buSzTx/>
              <a:buFontTx/>
              <a:buNone/>
              <a:tabLst/>
              <a:defRPr/>
            </a:pPr>
            <a:r>
              <a:rPr lang="en-GB" b="0" dirty="0"/>
              <a:t>Job-related reasons (either looking for one or having one already) are the most frequent reasons why people migrate to other EU countries.</a:t>
            </a:r>
            <a:r>
              <a:rPr lang="en-GB" sz="1200" dirty="0"/>
              <a:t> People’s main goal is to improve their own and their families’ living conditions, who either live in their home country or the host country. </a:t>
            </a:r>
            <a:r>
              <a:rPr lang="en-GB" b="0" dirty="0"/>
              <a:t>When the main reason is looking for a job, however, it may increase the chances of facing vulnerability. We will have a closer look into this in the following slides. </a:t>
            </a:r>
          </a:p>
          <a:p>
            <a:pPr marL="0" marR="0" lvl="0" indent="0" algn="just" defTabSz="914400" rtl="0" eaLnBrk="1" fontAlgn="auto" latinLnBrk="0" hangingPunct="1">
              <a:spcBef>
                <a:spcPts val="0"/>
              </a:spcBef>
              <a:spcAft>
                <a:spcPts val="0"/>
              </a:spcAft>
              <a:buClrTx/>
              <a:buSzTx/>
              <a:buFontTx/>
              <a:buNone/>
              <a:tabLst/>
              <a:defRPr/>
            </a:pPr>
            <a:endParaRPr lang="en-GB" b="0" dirty="0"/>
          </a:p>
          <a:p>
            <a:pPr algn="just"/>
            <a:r>
              <a:rPr lang="en-GB" b="0" dirty="0"/>
              <a:t>Family reunion or the possibility to access better services (e.g. healthcare) are also frequent reasons.</a:t>
            </a:r>
          </a:p>
          <a:p>
            <a:pPr algn="just"/>
            <a:endParaRPr lang="en-GB" b="0" dirty="0"/>
          </a:p>
          <a:p>
            <a:pPr algn="just"/>
            <a:r>
              <a:rPr lang="en-GB" b="0" dirty="0"/>
              <a:t>Finally, for some people belonging to a minority (e.g. Roma), moving to another EU country is also a way to escape discrimination and be safer than in their origin countries.</a:t>
            </a:r>
          </a:p>
        </p:txBody>
      </p:sp>
      <p:sp>
        <p:nvSpPr>
          <p:cNvPr id="4" name="Slide Number Placeholder 3"/>
          <p:cNvSpPr>
            <a:spLocks noGrp="1"/>
          </p:cNvSpPr>
          <p:nvPr>
            <p:ph type="sldNum" sz="quarter" idx="5"/>
          </p:nvPr>
        </p:nvSpPr>
        <p:spPr/>
        <p:txBody>
          <a:bodyPr/>
          <a:lstStyle/>
          <a:p>
            <a:fld id="{D4A835F5-E1B3-45CC-9B74-7CE7048C9324}" type="slidenum">
              <a:rPr lang="en-GB" smtClean="0"/>
              <a:t>6</a:t>
            </a:fld>
            <a:endParaRPr lang="en-GB"/>
          </a:p>
        </p:txBody>
      </p:sp>
    </p:spTree>
    <p:extLst>
      <p:ext uri="{BB962C8B-B14F-4D97-AF65-F5344CB8AC3E}">
        <p14:creationId xmlns:p14="http://schemas.microsoft.com/office/powerpoint/2010/main" val="62036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4A835F5-E1B3-45CC-9B74-7CE7048C9324}" type="slidenum">
              <a:rPr lang="en-GB" smtClean="0"/>
              <a:t>7</a:t>
            </a:fld>
            <a:endParaRPr lang="en-GB"/>
          </a:p>
        </p:txBody>
      </p:sp>
    </p:spTree>
    <p:extLst>
      <p:ext uri="{BB962C8B-B14F-4D97-AF65-F5344CB8AC3E}">
        <p14:creationId xmlns:p14="http://schemas.microsoft.com/office/powerpoint/2010/main" val="3127901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GB" dirty="0"/>
              <a:t>As data show, migration can be a factor of vulnerability and/or exclusion. This, among other reasons, may explain why migrants are often overrepresented in the homeless population in many European cities.</a:t>
            </a:r>
          </a:p>
          <a:p>
            <a:pPr algn="just"/>
            <a:endParaRPr lang="en-GB" dirty="0"/>
          </a:p>
          <a:p>
            <a:pPr algn="just"/>
            <a:r>
              <a:rPr lang="en-GB" dirty="0"/>
              <a:t>Both mobile EU citizens and third country nationals have higher chances to be at risk of poverty or social exclusion than the nationals of their host country, including in the area of housing. On average, the number of mobile EU citizens at risk of poverty or social exclusion has been ten percentage points higher than that of national citizens in the last decade, and only since 2016 has there been a downwards trend.</a:t>
            </a:r>
          </a:p>
          <a:p>
            <a:pPr algn="just"/>
            <a:endParaRPr lang="en-GB" dirty="0"/>
          </a:p>
          <a:p>
            <a:pPr algn="just"/>
            <a:r>
              <a:rPr lang="en-GB" dirty="0"/>
              <a:t>This is true not only on average, but also for almost every Member State individually, with only a few exceptions (Portugal, Ireland or, notably, Germany).</a:t>
            </a:r>
          </a:p>
        </p:txBody>
      </p:sp>
      <p:sp>
        <p:nvSpPr>
          <p:cNvPr id="4" name="Marcador de número de diapositiva 3"/>
          <p:cNvSpPr>
            <a:spLocks noGrp="1"/>
          </p:cNvSpPr>
          <p:nvPr>
            <p:ph type="sldNum" sz="quarter" idx="5"/>
          </p:nvPr>
        </p:nvSpPr>
        <p:spPr/>
        <p:txBody>
          <a:bodyPr/>
          <a:lstStyle/>
          <a:p>
            <a:fld id="{D4A835F5-E1B3-45CC-9B74-7CE7048C9324}" type="slidenum">
              <a:rPr lang="en-GB" smtClean="0"/>
              <a:t>8</a:t>
            </a:fld>
            <a:endParaRPr lang="en-GB"/>
          </a:p>
        </p:txBody>
      </p:sp>
    </p:spTree>
    <p:extLst>
      <p:ext uri="{BB962C8B-B14F-4D97-AF65-F5344CB8AC3E}">
        <p14:creationId xmlns:p14="http://schemas.microsoft.com/office/powerpoint/2010/main" val="110063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GB" dirty="0"/>
              <a:t>In terms of housing, migrants may also face more deprivation than the nationals of the country they are living in. However, there have only been more mobile EU citizens than nationals in overcrowded accommodation since 2016. To explain this, it could be relevant to compare this data to any possible changes in the migration flows since 2015, especially looking at the country of origin and the level of income. However, this analysis is beyond the scope of these modules.</a:t>
            </a:r>
          </a:p>
          <a:p>
            <a:pPr algn="just"/>
            <a:endParaRPr lang="en-GB" dirty="0"/>
          </a:p>
          <a:p>
            <a:pPr algn="just"/>
            <a:r>
              <a:rPr lang="en-GB" dirty="0"/>
              <a:t>However, what we can see is that, in 2019, there were more mobile EU citizens than nationals living in overcrowded housing in almost every EU country, with the highest difference in Italy, Denmark or France. It is alarming that in many countries, between 40-50% of the EU migrants live in these conditions. </a:t>
            </a:r>
          </a:p>
          <a:p>
            <a:pPr algn="just"/>
            <a:endParaRPr lang="en-GB" dirty="0"/>
          </a:p>
          <a:p>
            <a:pPr algn="just"/>
            <a:r>
              <a:rPr lang="en-GB" dirty="0"/>
              <a:t>The numbers in these graphs demonstrate the acute housing crisis Europe is facing. This crisis affects both nationals and migrants, but is particularly severe for the latter.</a:t>
            </a:r>
          </a:p>
        </p:txBody>
      </p:sp>
      <p:sp>
        <p:nvSpPr>
          <p:cNvPr id="4" name="Marcador de número de diapositiva 3"/>
          <p:cNvSpPr>
            <a:spLocks noGrp="1"/>
          </p:cNvSpPr>
          <p:nvPr>
            <p:ph type="sldNum" sz="quarter" idx="5"/>
          </p:nvPr>
        </p:nvSpPr>
        <p:spPr/>
        <p:txBody>
          <a:bodyPr/>
          <a:lstStyle/>
          <a:p>
            <a:fld id="{D4A835F5-E1B3-45CC-9B74-7CE7048C9324}" type="slidenum">
              <a:rPr lang="en-GB" smtClean="0"/>
              <a:t>9</a:t>
            </a:fld>
            <a:endParaRPr lang="en-GB"/>
          </a:p>
        </p:txBody>
      </p:sp>
    </p:spTree>
    <p:extLst>
      <p:ext uri="{BB962C8B-B14F-4D97-AF65-F5344CB8AC3E}">
        <p14:creationId xmlns:p14="http://schemas.microsoft.com/office/powerpoint/2010/main" val="49305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B95767F-231E-4043-8627-BD36D2E2D3BB}" type="datetimeFigureOut">
              <a:rPr lang="es-ES" smtClean="0"/>
              <a:t>25/07/2022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81E254-0D72-424C-B7FE-8F316B618052}" type="slidenum">
              <a:rPr lang="es-ES" smtClean="0"/>
              <a:t>‹#›</a:t>
            </a:fld>
            <a:endParaRPr lang="es-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3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5767F-231E-4043-8627-BD36D2E2D3BB}" type="datetimeFigureOut">
              <a:rPr lang="es-ES" smtClean="0"/>
              <a:t>25/07/2022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81E254-0D72-424C-B7FE-8F316B618052}" type="slidenum">
              <a:rPr lang="es-ES" smtClean="0"/>
              <a:t>‹#›</a:t>
            </a:fld>
            <a:endParaRPr lang="es-ES"/>
          </a:p>
        </p:txBody>
      </p:sp>
    </p:spTree>
    <p:extLst>
      <p:ext uri="{BB962C8B-B14F-4D97-AF65-F5344CB8AC3E}">
        <p14:creationId xmlns:p14="http://schemas.microsoft.com/office/powerpoint/2010/main" val="385183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5767F-231E-4043-8627-BD36D2E2D3BB}" type="datetimeFigureOut">
              <a:rPr lang="es-ES" smtClean="0"/>
              <a:t>25/07/2022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81E254-0D72-424C-B7FE-8F316B618052}" type="slidenum">
              <a:rPr lang="es-ES" smtClean="0"/>
              <a:t>‹#›</a:t>
            </a:fld>
            <a:endParaRPr lang="es-E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30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37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71652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91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6655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444359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3886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54348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0745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5767F-231E-4043-8627-BD36D2E2D3BB}" type="datetimeFigureOut">
              <a:rPr lang="es-ES" smtClean="0"/>
              <a:t>25/07/2022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81E254-0D72-424C-B7FE-8F316B618052}" type="slidenum">
              <a:rPr lang="es-ES" smtClean="0"/>
              <a:t>‹#›</a:t>
            </a:fld>
            <a:endParaRPr lang="es-ES"/>
          </a:p>
        </p:txBody>
      </p:sp>
    </p:spTree>
    <p:extLst>
      <p:ext uri="{BB962C8B-B14F-4D97-AF65-F5344CB8AC3E}">
        <p14:creationId xmlns:p14="http://schemas.microsoft.com/office/powerpoint/2010/main" val="1741247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623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129417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71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5767F-231E-4043-8627-BD36D2E2D3BB}" type="datetimeFigureOut">
              <a:rPr lang="es-ES" smtClean="0"/>
              <a:t>25/07/2022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81E254-0D72-424C-B7FE-8F316B618052}" type="slidenum">
              <a:rPr lang="es-ES" smtClean="0"/>
              <a:t>‹#›</a:t>
            </a:fld>
            <a:endParaRPr lang="es-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3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5767F-231E-4043-8627-BD36D2E2D3BB}" type="datetimeFigureOut">
              <a:rPr lang="es-ES" smtClean="0"/>
              <a:t>25/07/2022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81E254-0D72-424C-B7FE-8F316B618052}" type="slidenum">
              <a:rPr lang="es-ES" smtClean="0"/>
              <a:t>‹#›</a:t>
            </a:fld>
            <a:endParaRPr lang="es-ES"/>
          </a:p>
        </p:txBody>
      </p:sp>
    </p:spTree>
    <p:extLst>
      <p:ext uri="{BB962C8B-B14F-4D97-AF65-F5344CB8AC3E}">
        <p14:creationId xmlns:p14="http://schemas.microsoft.com/office/powerpoint/2010/main" val="401715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5767F-231E-4043-8627-BD36D2E2D3BB}" type="datetimeFigureOut">
              <a:rPr lang="es-ES" smtClean="0"/>
              <a:t>25/07/2022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C81E254-0D72-424C-B7FE-8F316B618052}" type="slidenum">
              <a:rPr lang="es-ES" smtClean="0"/>
              <a:t>‹#›</a:t>
            </a:fld>
            <a:endParaRPr lang="es-ES"/>
          </a:p>
        </p:txBody>
      </p:sp>
    </p:spTree>
    <p:extLst>
      <p:ext uri="{BB962C8B-B14F-4D97-AF65-F5344CB8AC3E}">
        <p14:creationId xmlns:p14="http://schemas.microsoft.com/office/powerpoint/2010/main" val="400890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5767F-231E-4043-8627-BD36D2E2D3BB}" type="datetimeFigureOut">
              <a:rPr lang="es-ES" smtClean="0"/>
              <a:t>25/07/2022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C81E254-0D72-424C-B7FE-8F316B618052}" type="slidenum">
              <a:rPr lang="es-ES" smtClean="0"/>
              <a:t>‹#›</a:t>
            </a:fld>
            <a:endParaRPr lang="es-ES"/>
          </a:p>
        </p:txBody>
      </p:sp>
    </p:spTree>
    <p:extLst>
      <p:ext uri="{BB962C8B-B14F-4D97-AF65-F5344CB8AC3E}">
        <p14:creationId xmlns:p14="http://schemas.microsoft.com/office/powerpoint/2010/main" val="368318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5767F-231E-4043-8627-BD36D2E2D3BB}" type="datetimeFigureOut">
              <a:rPr lang="es-ES" smtClean="0"/>
              <a:t>25/07/2022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C81E254-0D72-424C-B7FE-8F316B618052}" type="slidenum">
              <a:rPr lang="es-ES" smtClean="0"/>
              <a:t>‹#›</a:t>
            </a:fld>
            <a:endParaRPr lang="es-ES"/>
          </a:p>
        </p:txBody>
      </p:sp>
    </p:spTree>
    <p:extLst>
      <p:ext uri="{BB962C8B-B14F-4D97-AF65-F5344CB8AC3E}">
        <p14:creationId xmlns:p14="http://schemas.microsoft.com/office/powerpoint/2010/main" val="116931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95767F-231E-4043-8627-BD36D2E2D3BB}" type="datetimeFigureOut">
              <a:rPr lang="es-ES" smtClean="0"/>
              <a:t>25/07/2022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81E254-0D72-424C-B7FE-8F316B618052}" type="slidenum">
              <a:rPr lang="es-ES" smtClean="0"/>
              <a:t>‹#›</a:t>
            </a:fld>
            <a:endParaRPr lang="es-ES"/>
          </a:p>
        </p:txBody>
      </p:sp>
    </p:spTree>
    <p:extLst>
      <p:ext uri="{BB962C8B-B14F-4D97-AF65-F5344CB8AC3E}">
        <p14:creationId xmlns:p14="http://schemas.microsoft.com/office/powerpoint/2010/main" val="207889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5767F-231E-4043-8627-BD36D2E2D3BB}" type="datetimeFigureOut">
              <a:rPr lang="es-ES" smtClean="0"/>
              <a:t>25/07/2022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81E254-0D72-424C-B7FE-8F316B618052}" type="slidenum">
              <a:rPr lang="es-ES" smtClean="0"/>
              <a:t>‹#›</a:t>
            </a:fld>
            <a:endParaRPr lang="es-E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2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B95767F-231E-4043-8627-BD36D2E2D3BB}" type="datetimeFigureOut">
              <a:rPr lang="es-ES" smtClean="0"/>
              <a:t>25/07/2022</a:t>
            </a:fld>
            <a:endParaRPr lang="es-E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C81E254-0D72-424C-B7FE-8F316B618052}" type="slidenum">
              <a:rPr lang="es-ES" smtClean="0"/>
              <a:t>‹#›</a:t>
            </a:fld>
            <a:endParaRPr lang="es-E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57351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B21844-686B-42C8-A2EE-A61D153721E4}" type="datetimeFigureOut">
              <a:rPr lang="en-GB" smtClean="0"/>
              <a:t>25/07/2022</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AEA69B-28C2-46D9-A452-75D1762AE282}" type="slidenum">
              <a:rPr lang="en-GB" smtClean="0"/>
              <a:t>‹#›</a:t>
            </a:fld>
            <a:endParaRPr lang="en-GB"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05746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eantsaresearch.org/en/project/2022/04/22/prodec-protecting-the-rights-of-destitute-mobile-eu-citizens-2017-to-2023"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hyperlink" Target="mailto:migration@feantsa.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s://www.feantsa.org/download/homelessness_among_mobile_eu_citizens_toolkit_final-27961571444008302237.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antsa.org/download/homelessness_among_mobile_eu_citizens_toolkit_final-27961571444008302237.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feantsa.org/download/homelessness_among_mobile_eu_citizens_toolkit_final-27961571444008302237.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feantsa.org/download/working-poor-within-the-eu1026919265820446116.pdf" TargetMode="External"/><Relationship Id="rId7" Type="http://schemas.openxmlformats.org/officeDocument/2006/relationships/hyperlink" Target="https://www.feantsa.org/download/prodec-guide_print-version1605102209966553489.pdf"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www.feantsa.org/en/toolkit/2021/06/03/eu-free-movement-guide?bcParent=27" TargetMode="External"/><Relationship Id="rId5" Type="http://schemas.openxmlformats.org/officeDocument/2006/relationships/hyperlink" Target="https://www.youtube.com/watch?v=8M8_60BXm8o" TargetMode="External"/><Relationship Id="rId4" Type="http://schemas.openxmlformats.org/officeDocument/2006/relationships/hyperlink" Target="https://www.housingrightswatch.org/content/begging-human-right-%E2%80%93-challenging-penalisation-begging-eu-light-recent-l%C4%83c%C4%83tu%C5%9F-v-switzerlan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eantsa.org/"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feantsa.org/en/event/2021/12/09/homelessness-among-mobile-eu-citizens-new-data-from-four-european-citie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1">
            <a:extLst>
              <a:ext uri="{FF2B5EF4-FFF2-40B4-BE49-F238E27FC236}">
                <a16:creationId xmlns:a16="http://schemas.microsoft.com/office/drawing/2014/main" id="{B326B0A2-4DB7-4F68-8F21-B4804249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9" name="Rectangle 63">
            <a:extLst>
              <a:ext uri="{FF2B5EF4-FFF2-40B4-BE49-F238E27FC236}">
                <a16:creationId xmlns:a16="http://schemas.microsoft.com/office/drawing/2014/main" id="{F57FAECC-C95D-40A3-8073-A49E2DB13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0802" y="620720"/>
            <a:ext cx="733102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9" name="Subtitle 8">
            <a:extLst>
              <a:ext uri="{FF2B5EF4-FFF2-40B4-BE49-F238E27FC236}">
                <a16:creationId xmlns:a16="http://schemas.microsoft.com/office/drawing/2014/main" id="{3AA6C891-885B-4B8B-A7DC-B44921DDF297}"/>
              </a:ext>
            </a:extLst>
          </p:cNvPr>
          <p:cNvSpPr>
            <a:spLocks noGrp="1"/>
          </p:cNvSpPr>
          <p:nvPr>
            <p:ph type="subTitle" idx="1"/>
          </p:nvPr>
        </p:nvSpPr>
        <p:spPr>
          <a:xfrm>
            <a:off x="4295553" y="914401"/>
            <a:ext cx="7166345" cy="4827180"/>
          </a:xfrm>
        </p:spPr>
        <p:txBody>
          <a:bodyPr anchor="t">
            <a:normAutofit lnSpcReduction="10000"/>
          </a:bodyPr>
          <a:lstStyle/>
          <a:p>
            <a:pPr>
              <a:lnSpc>
                <a:spcPct val="90000"/>
              </a:lnSpc>
            </a:pPr>
            <a:r>
              <a:rPr lang="en-GB" sz="2800" b="1" dirty="0">
                <a:solidFill>
                  <a:srgbClr val="FFFFFF"/>
                </a:solidFill>
              </a:rPr>
              <a:t>Homelessness among mobile EU citizens:</a:t>
            </a:r>
          </a:p>
          <a:p>
            <a:pPr>
              <a:lnSpc>
                <a:spcPct val="90000"/>
              </a:lnSpc>
            </a:pPr>
            <a:r>
              <a:rPr lang="en-GB" sz="2800" b="1" dirty="0">
                <a:solidFill>
                  <a:srgbClr val="FFFFFF"/>
                </a:solidFill>
              </a:rPr>
              <a:t>A tool for legal experts and local authorities working with </a:t>
            </a:r>
            <a:r>
              <a:rPr lang="en-GB" sz="2800" b="1" dirty="0">
                <a:solidFill>
                  <a:srgbClr val="FFFFFF"/>
                </a:solidFill>
                <a:latin typeface="Tw Cen MT" panose="020B0602020104020603"/>
              </a:rPr>
              <a:t>mobile EU citizens in destitution</a:t>
            </a:r>
            <a:endParaRPr lang="en-GB" sz="2800" b="1" dirty="0">
              <a:solidFill>
                <a:srgbClr val="FFFFFF"/>
              </a:solidFill>
            </a:endParaRPr>
          </a:p>
          <a:p>
            <a:pPr>
              <a:lnSpc>
                <a:spcPct val="90000"/>
              </a:lnSpc>
            </a:pPr>
            <a:endParaRPr lang="en-GB" sz="1600" dirty="0">
              <a:solidFill>
                <a:srgbClr val="FFFFFF"/>
              </a:solidFill>
              <a:sym typeface="Wingdings" panose="05000000000000000000" pitchFamily="2" charset="2"/>
            </a:endParaRPr>
          </a:p>
          <a:p>
            <a:pPr>
              <a:lnSpc>
                <a:spcPct val="90000"/>
              </a:lnSpc>
            </a:pPr>
            <a:r>
              <a:rPr lang="en-GB" sz="2400" dirty="0">
                <a:solidFill>
                  <a:srgbClr val="FFFFFF"/>
                </a:solidFill>
              </a:rPr>
              <a:t>3 modules</a:t>
            </a:r>
          </a:p>
          <a:p>
            <a:pPr>
              <a:lnSpc>
                <a:spcPct val="90000"/>
              </a:lnSpc>
            </a:pPr>
            <a:r>
              <a:rPr lang="en-GB" sz="2400" dirty="0">
                <a:solidFill>
                  <a:srgbClr val="FFFFFF"/>
                </a:solidFill>
                <a:sym typeface="Wingdings" panose="05000000000000000000" pitchFamily="2" charset="2"/>
              </a:rPr>
              <a:t> An overview of homelessness in Europe</a:t>
            </a:r>
          </a:p>
          <a:p>
            <a:pPr>
              <a:lnSpc>
                <a:spcPct val="90000"/>
              </a:lnSpc>
            </a:pPr>
            <a:r>
              <a:rPr lang="en-GB" sz="2400" dirty="0">
                <a:solidFill>
                  <a:srgbClr val="FFFFFF"/>
                </a:solidFill>
                <a:sym typeface="Wingdings" panose="05000000000000000000" pitchFamily="2" charset="2"/>
              </a:rPr>
              <a:t> </a:t>
            </a:r>
            <a:r>
              <a:rPr lang="en-GB" sz="2400" b="1" dirty="0">
                <a:solidFill>
                  <a:srgbClr val="FFFFFF"/>
                </a:solidFill>
              </a:rPr>
              <a:t>Homelessness among mobile EU citizens</a:t>
            </a:r>
          </a:p>
          <a:p>
            <a:pPr>
              <a:lnSpc>
                <a:spcPct val="90000"/>
              </a:lnSpc>
            </a:pPr>
            <a:r>
              <a:rPr lang="en-GB" sz="2400" dirty="0">
                <a:solidFill>
                  <a:srgbClr val="FFFFFF"/>
                </a:solidFill>
                <a:sym typeface="Wingdings" panose="05000000000000000000" pitchFamily="2" charset="2"/>
              </a:rPr>
              <a:t> </a:t>
            </a:r>
            <a:r>
              <a:rPr lang="en-GB" sz="2400" dirty="0">
                <a:solidFill>
                  <a:srgbClr val="FFFFFF"/>
                </a:solidFill>
              </a:rPr>
              <a:t>Support measures for mobile EU citizens experiencing     	homelessness</a:t>
            </a:r>
          </a:p>
          <a:p>
            <a:pPr marL="285750" indent="-285750">
              <a:lnSpc>
                <a:spcPct val="90000"/>
              </a:lnSpc>
              <a:buFont typeface="Wingdings" panose="05000000000000000000" pitchFamily="2" charset="2"/>
              <a:buChar char="à"/>
            </a:pPr>
            <a:endParaRPr lang="en-GB" sz="1600" dirty="0">
              <a:solidFill>
                <a:srgbClr val="FFFFFF"/>
              </a:solidFill>
            </a:endParaRPr>
          </a:p>
          <a:p>
            <a:pPr marL="285750" indent="-285750">
              <a:lnSpc>
                <a:spcPct val="90000"/>
              </a:lnSpc>
              <a:buFont typeface="Wingdings" panose="05000000000000000000" pitchFamily="2" charset="2"/>
              <a:buChar char="à"/>
            </a:pPr>
            <a:endParaRPr lang="en-GB" sz="1600" dirty="0">
              <a:solidFill>
                <a:srgbClr val="FFFFFF"/>
              </a:solidFill>
            </a:endParaRPr>
          </a:p>
          <a:p>
            <a:pPr>
              <a:lnSpc>
                <a:spcPct val="90000"/>
              </a:lnSpc>
            </a:pPr>
            <a:endParaRPr lang="en-GB" sz="1600" dirty="0">
              <a:solidFill>
                <a:srgbClr val="FFFFFF"/>
              </a:solidFill>
            </a:endParaRPr>
          </a:p>
          <a:p>
            <a:pPr marL="0" marR="0" lvl="0" indent="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None/>
              <a:tabLst/>
              <a:defRPr/>
            </a:pPr>
            <a:r>
              <a:rPr kumimoji="0" lang="en-GB" sz="1600" b="0" i="0" u="none" strike="noStrike" kern="1200" cap="none" spc="0" normalizeH="0" baseline="0" noProof="0" dirty="0">
                <a:ln>
                  <a:noFill/>
                </a:ln>
                <a:solidFill>
                  <a:srgbClr val="FFFFFF"/>
                </a:solidFill>
                <a:effectLst/>
                <a:uLnTx/>
                <a:uFillTx/>
                <a:latin typeface="Tw Cen MT" panose="020B0602020104020603"/>
                <a:ea typeface="+mn-ea"/>
                <a:cs typeface="+mn-cs"/>
              </a:rPr>
              <a:t>This material has been prepared by FEANTSA team in the context of </a:t>
            </a:r>
            <a:r>
              <a:rPr kumimoji="0" lang="en-GB" sz="1600" b="0" i="0" u="none" strike="noStrike" kern="1200" cap="none" spc="0" normalizeH="0" baseline="0" noProof="0" dirty="0">
                <a:ln>
                  <a:noFill/>
                </a:ln>
                <a:solidFill>
                  <a:srgbClr val="FF0000"/>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PRODEC</a:t>
            </a:r>
            <a:r>
              <a:rPr kumimoji="0" lang="en-GB" sz="1600" b="0" i="0" u="none" strike="noStrike" kern="1200" cap="none" spc="0" normalizeH="0" baseline="0" noProof="0" dirty="0">
                <a:ln>
                  <a:noFill/>
                </a:ln>
                <a:solidFill>
                  <a:srgbClr val="FFFFFF"/>
                </a:solidFill>
                <a:effectLst/>
                <a:uLnTx/>
                <a:uFillTx/>
                <a:latin typeface="Tw Cen MT" panose="020B0602020104020603"/>
                <a:ea typeface="+mn-ea"/>
                <a:cs typeface="+mn-cs"/>
              </a:rPr>
              <a:t> project –Protecting the Rights Of Destitute mobile EU Citizens.</a:t>
            </a:r>
          </a:p>
          <a:p>
            <a:pPr marL="0" marR="0" lvl="0" indent="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None/>
              <a:tabLst/>
              <a:defRPr/>
            </a:pPr>
            <a:r>
              <a:rPr kumimoji="0" lang="en-GB" sz="1600" b="0" i="0" u="none" strike="noStrike" kern="1200" cap="none" spc="0" normalizeH="0" baseline="0" noProof="0" dirty="0">
                <a:ln>
                  <a:noFill/>
                </a:ln>
                <a:solidFill>
                  <a:srgbClr val="FFFFFF"/>
                </a:solidFill>
                <a:effectLst/>
                <a:uLnTx/>
                <a:uFillTx/>
                <a:latin typeface="Tw Cen MT" panose="020B0602020104020603"/>
                <a:ea typeface="+mn-ea"/>
                <a:cs typeface="+mn-cs"/>
              </a:rPr>
              <a:t>Contact us at </a:t>
            </a:r>
            <a:r>
              <a:rPr kumimoji="0" lang="en-GB" sz="1600" b="0" i="0" u="none" strike="noStrike" kern="1200" cap="none" spc="0" normalizeH="0" baseline="0" noProof="0" dirty="0">
                <a:ln>
                  <a:noFill/>
                </a:ln>
                <a:solidFill>
                  <a:srgbClr val="FF0000"/>
                </a:solidFill>
                <a:effectLst/>
                <a:uLnTx/>
                <a:uFillTx/>
                <a:latin typeface="Tw Cen MT" panose="020B0602020104020603"/>
                <a:ea typeface="+mn-ea"/>
                <a:cs typeface="+mn-cs"/>
                <a:hlinkClick r:id="rId4">
                  <a:extLst>
                    <a:ext uri="{A12FA001-AC4F-418D-AE19-62706E023703}">
                      <ahyp:hlinkClr xmlns:ahyp="http://schemas.microsoft.com/office/drawing/2018/hyperlinkcolor" val="tx"/>
                    </a:ext>
                  </a:extLst>
                </a:hlinkClick>
              </a:rPr>
              <a:t>migration@feantsa.org</a:t>
            </a:r>
            <a:r>
              <a:rPr kumimoji="0" lang="en-GB" sz="1600" b="0" i="0" u="none" strike="noStrike" kern="1200" cap="none" spc="0" normalizeH="0" baseline="0" noProof="0" dirty="0">
                <a:ln>
                  <a:noFill/>
                </a:ln>
                <a:solidFill>
                  <a:srgbClr val="FF0000"/>
                </a:solidFill>
                <a:effectLst/>
                <a:uLnTx/>
                <a:uFillTx/>
                <a:latin typeface="Tw Cen MT" panose="020B0602020104020603"/>
                <a:ea typeface="+mn-ea"/>
                <a:cs typeface="+mn-cs"/>
              </a:rPr>
              <a:t> </a:t>
            </a:r>
          </a:p>
          <a:p>
            <a:pPr marL="0" marR="0" lvl="0" indent="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None/>
              <a:tabLst/>
              <a:defRPr/>
            </a:pPr>
            <a:r>
              <a:rPr lang="en-GB" sz="1600" dirty="0">
                <a:solidFill>
                  <a:srgbClr val="FFFFFF"/>
                </a:solidFill>
                <a:latin typeface="Tw Cen MT" panose="020B0602020104020603"/>
              </a:rPr>
              <a:t>July</a:t>
            </a:r>
            <a:r>
              <a:rPr kumimoji="0" lang="en-GB" sz="1600" b="0" i="0" u="none" strike="noStrike" kern="1200" cap="none" spc="0" normalizeH="0" baseline="0" noProof="0" dirty="0">
                <a:ln>
                  <a:noFill/>
                </a:ln>
                <a:solidFill>
                  <a:srgbClr val="FFFFFF"/>
                </a:solidFill>
                <a:effectLst/>
                <a:uLnTx/>
                <a:uFillTx/>
                <a:latin typeface="Tw Cen MT" panose="020B0602020104020603"/>
                <a:ea typeface="+mn-ea"/>
                <a:cs typeface="+mn-cs"/>
              </a:rPr>
              <a:t> 2022</a:t>
            </a:r>
          </a:p>
          <a:p>
            <a:pPr>
              <a:lnSpc>
                <a:spcPct val="90000"/>
              </a:lnSpc>
            </a:pPr>
            <a:endParaRPr lang="en-GB" sz="800" dirty="0">
              <a:solidFill>
                <a:srgbClr val="FFFFFF"/>
              </a:solidFill>
            </a:endParaRPr>
          </a:p>
        </p:txBody>
      </p:sp>
      <p:pic>
        <p:nvPicPr>
          <p:cNvPr id="33" name="Image 12">
            <a:extLst>
              <a:ext uri="{FF2B5EF4-FFF2-40B4-BE49-F238E27FC236}">
                <a16:creationId xmlns:a16="http://schemas.microsoft.com/office/drawing/2014/main" id="{1EC9E3C7-E176-4852-AAF0-2CD1773BA0D6}"/>
              </a:ext>
            </a:extLst>
          </p:cNvPr>
          <p:cNvPicPr/>
          <p:nvPr/>
        </p:nvPicPr>
        <p:blipFill rotWithShape="1">
          <a:blip r:embed="rId5">
            <a:extLst>
              <a:ext uri="{28A0092B-C50C-407E-A947-70E740481C1C}">
                <a14:useLocalDpi xmlns:a14="http://schemas.microsoft.com/office/drawing/2010/main" val="0"/>
              </a:ext>
            </a:extLst>
          </a:blip>
          <a:srcRect t="16324" r="-4" b="-4"/>
          <a:stretch/>
        </p:blipFill>
        <p:spPr>
          <a:xfrm>
            <a:off x="1184751" y="3237427"/>
            <a:ext cx="1733106" cy="1110761"/>
          </a:xfrm>
          <a:prstGeom prst="rect">
            <a:avLst/>
          </a:prstGeom>
        </p:spPr>
      </p:pic>
      <p:cxnSp>
        <p:nvCxnSpPr>
          <p:cNvPr id="70" name="Straight Connector 65">
            <a:extLst>
              <a:ext uri="{FF2B5EF4-FFF2-40B4-BE49-F238E27FC236}">
                <a16:creationId xmlns:a16="http://schemas.microsoft.com/office/drawing/2014/main" id="{6B8C7C26-CFAA-43F6-A5AA-4B06CEF42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4214336"/>
            <a:ext cx="5486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1" name="Picture 50" descr="A drawing of a face&#10;&#10;Description automatically generated">
            <a:extLst>
              <a:ext uri="{FF2B5EF4-FFF2-40B4-BE49-F238E27FC236}">
                <a16:creationId xmlns:a16="http://schemas.microsoft.com/office/drawing/2014/main" id="{AEEBDC43-7EA8-400F-B851-13EB505D2B01}"/>
              </a:ext>
            </a:extLst>
          </p:cNvPr>
          <p:cNvPicPr>
            <a:picLocks noChangeAspect="1"/>
          </p:cNvPicPr>
          <p:nvPr/>
        </p:nvPicPr>
        <p:blipFill>
          <a:blip r:embed="rId6"/>
          <a:stretch>
            <a:fillRect/>
          </a:stretch>
        </p:blipFill>
        <p:spPr>
          <a:xfrm>
            <a:off x="1242731" y="4966051"/>
            <a:ext cx="1282003" cy="1110761"/>
          </a:xfrm>
          <a:prstGeom prst="rect">
            <a:avLst/>
          </a:prstGeom>
        </p:spPr>
      </p:pic>
      <p:pic>
        <p:nvPicPr>
          <p:cNvPr id="10" name="Imagen 9">
            <a:extLst>
              <a:ext uri="{FF2B5EF4-FFF2-40B4-BE49-F238E27FC236}">
                <a16:creationId xmlns:a16="http://schemas.microsoft.com/office/drawing/2014/main" id="{31309461-9D7D-08D5-324D-6CAE692DCE86}"/>
              </a:ext>
            </a:extLst>
          </p:cNvPr>
          <p:cNvPicPr>
            <a:picLocks noChangeAspect="1"/>
          </p:cNvPicPr>
          <p:nvPr/>
        </p:nvPicPr>
        <p:blipFill>
          <a:blip r:embed="rId7"/>
          <a:stretch>
            <a:fillRect/>
          </a:stretch>
        </p:blipFill>
        <p:spPr>
          <a:xfrm>
            <a:off x="949563" y="781188"/>
            <a:ext cx="1868337" cy="1868337"/>
          </a:xfrm>
          <a:prstGeom prst="rect">
            <a:avLst/>
          </a:prstGeom>
        </p:spPr>
      </p:pic>
    </p:spTree>
    <p:extLst>
      <p:ext uri="{BB962C8B-B14F-4D97-AF65-F5344CB8AC3E}">
        <p14:creationId xmlns:p14="http://schemas.microsoft.com/office/powerpoint/2010/main" val="248492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8B408ED-8486-4152-AA65-65FBDB4EF325}"/>
              </a:ext>
            </a:extLst>
          </p:cNvPr>
          <p:cNvSpPr txBox="1"/>
          <p:nvPr/>
        </p:nvSpPr>
        <p:spPr>
          <a:xfrm>
            <a:off x="96254" y="6488667"/>
            <a:ext cx="3332748" cy="369332"/>
          </a:xfrm>
          <a:prstGeom prst="rect">
            <a:avLst/>
          </a:prstGeom>
          <a:noFill/>
        </p:spPr>
        <p:txBody>
          <a:bodyPr wrap="square" rtlCol="0">
            <a:spAutoFit/>
          </a:bodyPr>
          <a:lstStyle/>
          <a:p>
            <a:r>
              <a:rPr lang="es-ES" dirty="0" err="1"/>
              <a:t>Source</a:t>
            </a:r>
            <a:r>
              <a:rPr lang="es-ES" dirty="0"/>
              <a:t>: Eurostat (mii </a:t>
            </a:r>
            <a:r>
              <a:rPr lang="es-ES" dirty="0" err="1"/>
              <a:t>database</a:t>
            </a:r>
            <a:r>
              <a:rPr lang="es-ES" dirty="0"/>
              <a:t>)</a:t>
            </a:r>
          </a:p>
        </p:txBody>
      </p:sp>
      <p:pic>
        <p:nvPicPr>
          <p:cNvPr id="3074" name="Picture 2">
            <a:extLst>
              <a:ext uri="{FF2B5EF4-FFF2-40B4-BE49-F238E27FC236}">
                <a16:creationId xmlns:a16="http://schemas.microsoft.com/office/drawing/2014/main" id="{12273AD5-731A-41EF-81E7-4EC92FB30A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79" b="18316"/>
          <a:stretch/>
        </p:blipFill>
        <p:spPr bwMode="auto">
          <a:xfrm>
            <a:off x="118607" y="1118192"/>
            <a:ext cx="6178431" cy="40277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52F840C-4BDC-4CCF-A099-D993CED0A9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23" r="40689" b="39970"/>
          <a:stretch/>
        </p:blipFill>
        <p:spPr bwMode="auto">
          <a:xfrm>
            <a:off x="6297038" y="1274814"/>
            <a:ext cx="5627534" cy="3949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F76ABD-6277-4B62-BDB1-9B1466764120}"/>
              </a:ext>
            </a:extLst>
          </p:cNvPr>
          <p:cNvSpPr txBox="1"/>
          <p:nvPr/>
        </p:nvSpPr>
        <p:spPr>
          <a:xfrm>
            <a:off x="6297038" y="296243"/>
            <a:ext cx="5194571" cy="646331"/>
          </a:xfrm>
          <a:prstGeom prst="rect">
            <a:avLst/>
          </a:prstGeom>
          <a:noFill/>
        </p:spPr>
        <p:txBody>
          <a:bodyPr wrap="square" rtlCol="0">
            <a:spAutoFit/>
          </a:bodyPr>
          <a:lstStyle/>
          <a:p>
            <a:r>
              <a:rPr lang="fr-FR" b="1" dirty="0"/>
              <a:t>Housing </a:t>
            </a:r>
            <a:r>
              <a:rPr lang="fr-FR" b="1" dirty="0" err="1"/>
              <a:t>cost</a:t>
            </a:r>
            <a:r>
              <a:rPr lang="fr-FR" b="1" dirty="0"/>
              <a:t> </a:t>
            </a:r>
            <a:r>
              <a:rPr lang="fr-FR" b="1" dirty="0" err="1"/>
              <a:t>overburden</a:t>
            </a:r>
            <a:r>
              <a:rPr lang="fr-FR" b="1" dirty="0"/>
              <a:t> rate </a:t>
            </a:r>
            <a:r>
              <a:rPr lang="fr-FR" b="1" dirty="0" err="1"/>
              <a:t>among</a:t>
            </a:r>
            <a:r>
              <a:rPr lang="fr-FR" b="1" dirty="0"/>
              <a:t> the population </a:t>
            </a:r>
            <a:r>
              <a:rPr lang="fr-FR" b="1" dirty="0" err="1"/>
              <a:t>aged</a:t>
            </a:r>
            <a:r>
              <a:rPr lang="fr-FR" b="1" dirty="0"/>
              <a:t> 20-64 </a:t>
            </a:r>
            <a:r>
              <a:rPr lang="fr-FR" b="1" dirty="0" err="1"/>
              <a:t>years</a:t>
            </a:r>
            <a:r>
              <a:rPr lang="fr-FR" b="1" dirty="0"/>
              <a:t>, by </a:t>
            </a:r>
            <a:r>
              <a:rPr lang="fr-FR" b="1" dirty="0" err="1"/>
              <a:t>citizenship</a:t>
            </a:r>
            <a:r>
              <a:rPr lang="fr-FR" b="1" dirty="0"/>
              <a:t>, 2019 (%)</a:t>
            </a:r>
            <a:endParaRPr lang="fr-BE" b="1" dirty="0"/>
          </a:p>
        </p:txBody>
      </p:sp>
      <p:pic>
        <p:nvPicPr>
          <p:cNvPr id="7" name="Picture 4">
            <a:extLst>
              <a:ext uri="{FF2B5EF4-FFF2-40B4-BE49-F238E27FC236}">
                <a16:creationId xmlns:a16="http://schemas.microsoft.com/office/drawing/2014/main" id="{690F9E27-AC3C-40EA-B3FF-BDBF951E2C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394" t="27263" b="50098"/>
          <a:stretch/>
        </p:blipFill>
        <p:spPr bwMode="auto">
          <a:xfrm>
            <a:off x="10807430" y="5224244"/>
            <a:ext cx="1234812" cy="1449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4AB6D0-2268-4922-AB3D-DB5AA911B0A4}"/>
              </a:ext>
            </a:extLst>
          </p:cNvPr>
          <p:cNvSpPr txBox="1"/>
          <p:nvPr/>
        </p:nvSpPr>
        <p:spPr>
          <a:xfrm>
            <a:off x="118607" y="296242"/>
            <a:ext cx="5640167" cy="646331"/>
          </a:xfrm>
          <a:prstGeom prst="rect">
            <a:avLst/>
          </a:prstGeom>
          <a:noFill/>
        </p:spPr>
        <p:txBody>
          <a:bodyPr wrap="square" rtlCol="0">
            <a:spAutoFit/>
          </a:bodyPr>
          <a:lstStyle/>
          <a:p>
            <a:r>
              <a:rPr lang="fr-FR" b="1" dirty="0"/>
              <a:t>Housing </a:t>
            </a:r>
            <a:r>
              <a:rPr lang="fr-FR" b="1" dirty="0" err="1"/>
              <a:t>cost</a:t>
            </a:r>
            <a:r>
              <a:rPr lang="fr-FR" b="1" dirty="0"/>
              <a:t> </a:t>
            </a:r>
            <a:r>
              <a:rPr lang="fr-FR" b="1" dirty="0" err="1"/>
              <a:t>overburden</a:t>
            </a:r>
            <a:r>
              <a:rPr lang="fr-FR" b="1" dirty="0"/>
              <a:t> rate </a:t>
            </a:r>
            <a:r>
              <a:rPr lang="fr-FR" b="1" dirty="0" err="1"/>
              <a:t>among</a:t>
            </a:r>
            <a:r>
              <a:rPr lang="fr-FR" b="1" dirty="0"/>
              <a:t> the population </a:t>
            </a:r>
            <a:r>
              <a:rPr lang="fr-FR" b="1" dirty="0" err="1"/>
              <a:t>aged</a:t>
            </a:r>
            <a:r>
              <a:rPr lang="fr-FR" b="1" dirty="0"/>
              <a:t> 20-64 </a:t>
            </a:r>
            <a:r>
              <a:rPr lang="fr-FR" b="1" dirty="0" err="1"/>
              <a:t>years</a:t>
            </a:r>
            <a:r>
              <a:rPr lang="fr-FR" b="1" dirty="0"/>
              <a:t>, by </a:t>
            </a:r>
            <a:r>
              <a:rPr lang="fr-FR" b="1" dirty="0" err="1"/>
              <a:t>citizenship</a:t>
            </a:r>
            <a:r>
              <a:rPr lang="fr-FR" b="1" dirty="0"/>
              <a:t>, EU-27, 2010-2019 (%)</a:t>
            </a:r>
            <a:endParaRPr lang="fr-BE" b="1" dirty="0"/>
          </a:p>
        </p:txBody>
      </p:sp>
    </p:spTree>
    <p:extLst>
      <p:ext uri="{BB962C8B-B14F-4D97-AF65-F5344CB8AC3E}">
        <p14:creationId xmlns:p14="http://schemas.microsoft.com/office/powerpoint/2010/main" val="247357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ítulo 5">
            <a:extLst>
              <a:ext uri="{FF2B5EF4-FFF2-40B4-BE49-F238E27FC236}">
                <a16:creationId xmlns:a16="http://schemas.microsoft.com/office/drawing/2014/main" id="{0F97E4D8-5B02-4CF1-9814-BC85A4C05038}"/>
              </a:ext>
            </a:extLst>
          </p:cNvPr>
          <p:cNvSpPr>
            <a:spLocks noGrp="1"/>
          </p:cNvSpPr>
          <p:nvPr>
            <p:ph type="title"/>
          </p:nvPr>
        </p:nvSpPr>
        <p:spPr>
          <a:xfrm>
            <a:off x="1024127" y="585216"/>
            <a:ext cx="10319375" cy="699887"/>
          </a:xfrm>
        </p:spPr>
        <p:txBody>
          <a:bodyPr anchor="t">
            <a:normAutofit/>
          </a:bodyPr>
          <a:lstStyle/>
          <a:p>
            <a:r>
              <a:rPr lang="en-GB" sz="3600" dirty="0">
                <a:solidFill>
                  <a:schemeClr val="tx1"/>
                </a:solidFill>
              </a:rPr>
              <a:t>How many mobile EU citizens are experiencing homelessness?</a:t>
            </a:r>
          </a:p>
        </p:txBody>
      </p:sp>
      <p:sp>
        <p:nvSpPr>
          <p:cNvPr id="3" name="Marcador de contenido 2">
            <a:extLst>
              <a:ext uri="{FF2B5EF4-FFF2-40B4-BE49-F238E27FC236}">
                <a16:creationId xmlns:a16="http://schemas.microsoft.com/office/drawing/2014/main" id="{557975AF-11A0-48E5-9D89-225DA92FE698}"/>
              </a:ext>
            </a:extLst>
          </p:cNvPr>
          <p:cNvSpPr>
            <a:spLocks noGrp="1"/>
          </p:cNvSpPr>
          <p:nvPr>
            <p:ph idx="1"/>
          </p:nvPr>
        </p:nvSpPr>
        <p:spPr>
          <a:xfrm>
            <a:off x="1024127" y="1285102"/>
            <a:ext cx="9720073" cy="4987681"/>
          </a:xfrm>
        </p:spPr>
        <p:txBody>
          <a:bodyPr>
            <a:noAutofit/>
          </a:bodyPr>
          <a:lstStyle/>
          <a:p>
            <a:pPr algn="just">
              <a:lnSpc>
                <a:spcPct val="100000"/>
              </a:lnSpc>
              <a:spcBef>
                <a:spcPts val="0"/>
              </a:spcBef>
              <a:spcAft>
                <a:spcPts val="0"/>
              </a:spcAft>
            </a:pPr>
            <a:endParaRPr lang="en-US" sz="1800" dirty="0"/>
          </a:p>
          <a:p>
            <a:pPr algn="just">
              <a:lnSpc>
                <a:spcPct val="100000"/>
              </a:lnSpc>
              <a:spcBef>
                <a:spcPts val="0"/>
              </a:spcBef>
              <a:spcAft>
                <a:spcPts val="0"/>
              </a:spcAft>
            </a:pPr>
            <a:r>
              <a:rPr lang="en-US" sz="2000" dirty="0"/>
              <a:t>National and local counts point to an overrepresentation of </a:t>
            </a:r>
            <a:r>
              <a:rPr lang="en-US" sz="2000" b="1" dirty="0"/>
              <a:t>mobile EU citizens among people experiencing homelessness in many cities and services:</a:t>
            </a:r>
            <a:endParaRPr lang="en-US" sz="2000" dirty="0"/>
          </a:p>
          <a:p>
            <a:pPr algn="just">
              <a:lnSpc>
                <a:spcPct val="100000"/>
              </a:lnSpc>
              <a:spcBef>
                <a:spcPts val="0"/>
              </a:spcBef>
              <a:spcAft>
                <a:spcPts val="0"/>
              </a:spcAft>
              <a:buFont typeface="Arial" panose="020B0604020202020204" pitchFamily="34" charset="0"/>
              <a:buChar char="•"/>
            </a:pPr>
            <a:endParaRPr lang="en-US" sz="2000" dirty="0"/>
          </a:p>
          <a:p>
            <a:pPr algn="just">
              <a:lnSpc>
                <a:spcPct val="150000"/>
              </a:lnSpc>
              <a:spcBef>
                <a:spcPts val="0"/>
              </a:spcBef>
              <a:spcAft>
                <a:spcPts val="0"/>
              </a:spcAft>
              <a:buFont typeface="Arial" panose="020B0604020202020204" pitchFamily="34" charset="0"/>
              <a:buChar char="•"/>
            </a:pPr>
            <a:r>
              <a:rPr lang="en-US" sz="2000" dirty="0"/>
              <a:t> Copenhagen: 88% of the migrants living rough in 2017 came from Central and Eastern European countries (European Social Policy Network, 2019). </a:t>
            </a:r>
          </a:p>
          <a:p>
            <a:pPr algn="just">
              <a:lnSpc>
                <a:spcPct val="150000"/>
              </a:lnSpc>
              <a:spcBef>
                <a:spcPts val="0"/>
              </a:spcBef>
              <a:spcAft>
                <a:spcPts val="0"/>
              </a:spcAft>
              <a:buFont typeface="Arial" panose="020B0604020202020204" pitchFamily="34" charset="0"/>
              <a:buChar char="•"/>
            </a:pPr>
            <a:r>
              <a:rPr lang="en-US" sz="2000" dirty="0"/>
              <a:t> Barcelona: an estimated 45% of the homeless population comes from other EU countries (</a:t>
            </a:r>
            <a:r>
              <a:rPr lang="en-US" sz="2000" dirty="0" err="1"/>
              <a:t>Síndica</a:t>
            </a:r>
            <a:r>
              <a:rPr lang="en-US" sz="2000" dirty="0"/>
              <a:t> de </a:t>
            </a:r>
            <a:r>
              <a:rPr lang="en-US" sz="2000" dirty="0" err="1"/>
              <a:t>greuges</a:t>
            </a:r>
            <a:r>
              <a:rPr lang="en-US" sz="2000" dirty="0"/>
              <a:t>, 2018).</a:t>
            </a:r>
          </a:p>
          <a:p>
            <a:pPr algn="just">
              <a:lnSpc>
                <a:spcPct val="150000"/>
              </a:lnSpc>
              <a:spcBef>
                <a:spcPts val="0"/>
              </a:spcBef>
              <a:spcAft>
                <a:spcPts val="0"/>
              </a:spcAft>
              <a:buFont typeface="Arial" panose="020B0604020202020204" pitchFamily="34" charset="0"/>
              <a:buChar char="•"/>
            </a:pPr>
            <a:r>
              <a:rPr lang="en-US" sz="2000" dirty="0"/>
              <a:t> Brussels: DIOGENES outreach workers were in contact with more mobile EU citizens than Belgians in 2018 (FEANTSA, 2020).</a:t>
            </a:r>
          </a:p>
          <a:p>
            <a:pPr algn="just">
              <a:lnSpc>
                <a:spcPct val="150000"/>
              </a:lnSpc>
              <a:spcBef>
                <a:spcPts val="0"/>
              </a:spcBef>
              <a:spcAft>
                <a:spcPts val="0"/>
              </a:spcAft>
              <a:buFont typeface="Arial" panose="020B0604020202020204" pitchFamily="34" charset="0"/>
              <a:buChar char="•"/>
            </a:pPr>
            <a:r>
              <a:rPr lang="en-US" sz="2000" dirty="0"/>
              <a:t> London: 31% of those seen rough sleeping in 2018/19 were from Central and Eastern European countries (CHAIN).</a:t>
            </a:r>
          </a:p>
        </p:txBody>
      </p:sp>
    </p:spTree>
    <p:extLst>
      <p:ext uri="{BB962C8B-B14F-4D97-AF65-F5344CB8AC3E}">
        <p14:creationId xmlns:p14="http://schemas.microsoft.com/office/powerpoint/2010/main" val="244859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890748" y="463036"/>
            <a:ext cx="2449352" cy="4515363"/>
          </a:xfrm>
        </p:spPr>
        <p:txBody>
          <a:bodyPr vert="horz" lIns="91440" tIns="45720" rIns="91440" bIns="45720" rtlCol="0" anchor="ctr">
            <a:normAutofit/>
          </a:bodyPr>
          <a:lstStyle/>
          <a:p>
            <a:r>
              <a:rPr lang="en-US" sz="3600" dirty="0">
                <a:solidFill>
                  <a:schemeClr val="tx1"/>
                </a:solidFill>
              </a:rPr>
              <a:t>The </a:t>
            </a:r>
            <a:br>
              <a:rPr lang="en-US" sz="3600" dirty="0">
                <a:solidFill>
                  <a:schemeClr val="tx1"/>
                </a:solidFill>
              </a:rPr>
            </a:br>
            <a:r>
              <a:rPr lang="en-US" sz="3600" dirty="0">
                <a:solidFill>
                  <a:schemeClr val="tx1"/>
                </a:solidFill>
              </a:rPr>
              <a:t>diversity of profiles among mobile EU citizens in homelessness</a:t>
            </a:r>
          </a:p>
        </p:txBody>
      </p:sp>
      <p:graphicFrame>
        <p:nvGraphicFramePr>
          <p:cNvPr id="8" name="Marcador de contenido 2">
            <a:extLst>
              <a:ext uri="{FF2B5EF4-FFF2-40B4-BE49-F238E27FC236}">
                <a16:creationId xmlns:a16="http://schemas.microsoft.com/office/drawing/2014/main" id="{09AE0F9C-6CB2-43F0-BF2A-F9F5EBAB0575}"/>
              </a:ext>
            </a:extLst>
          </p:cNvPr>
          <p:cNvGraphicFramePr>
            <a:graphicFrameLocks noGrp="1"/>
          </p:cNvGraphicFramePr>
          <p:nvPr>
            <p:ph idx="1"/>
            <p:extLst>
              <p:ext uri="{D42A27DB-BD31-4B8C-83A1-F6EECF244321}">
                <p14:modId xmlns:p14="http://schemas.microsoft.com/office/powerpoint/2010/main" val="4025333838"/>
              </p:ext>
            </p:extLst>
          </p:nvPr>
        </p:nvGraphicFramePr>
        <p:xfrm>
          <a:off x="4385723" y="0"/>
          <a:ext cx="7446894" cy="641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49EF9B88-BFBC-41C4-94B0-2DEED58AE83B}"/>
              </a:ext>
            </a:extLst>
          </p:cNvPr>
          <p:cNvSpPr txBox="1"/>
          <p:nvPr/>
        </p:nvSpPr>
        <p:spPr>
          <a:xfrm>
            <a:off x="207313" y="5552043"/>
            <a:ext cx="3332748" cy="738664"/>
          </a:xfrm>
          <a:prstGeom prst="rect">
            <a:avLst/>
          </a:prstGeom>
          <a:noFill/>
        </p:spPr>
        <p:txBody>
          <a:bodyPr wrap="square" rtlCol="0">
            <a:spAutoFit/>
          </a:bodyPr>
          <a:lstStyle/>
          <a:p>
            <a:r>
              <a:rPr lang="en-US" sz="1400" dirty="0"/>
              <a:t>Source: FEANTSA(2016) </a:t>
            </a:r>
            <a:r>
              <a:rPr lang="en-US" sz="1400" dirty="0">
                <a:hlinkClick r:id="rId8">
                  <a:extLst>
                    <a:ext uri="{A12FA001-AC4F-418D-AE19-62706E023703}">
                      <ahyp:hlinkClr xmlns:ahyp="http://schemas.microsoft.com/office/drawing/2018/hyperlinkcolor" val="tx"/>
                    </a:ext>
                  </a:extLst>
                </a:hlinkClick>
              </a:rPr>
              <a:t>Homelessness among Mobile EU Citizens. How to better understand the problem and find solutions</a:t>
            </a:r>
            <a:endParaRPr lang="es-ES" sz="1400" dirty="0"/>
          </a:p>
        </p:txBody>
      </p:sp>
    </p:spTree>
    <p:extLst>
      <p:ext uri="{BB962C8B-B14F-4D97-AF65-F5344CB8AC3E}">
        <p14:creationId xmlns:p14="http://schemas.microsoft.com/office/powerpoint/2010/main" val="125385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p:txBody>
          <a:bodyPr>
            <a:normAutofit/>
          </a:bodyPr>
          <a:lstStyle/>
          <a:p>
            <a:r>
              <a:rPr lang="en-GB" sz="4000" dirty="0"/>
              <a:t>Factors contributing to the vulnerability of mobile EU citizens (I)</a:t>
            </a:r>
          </a:p>
        </p:txBody>
      </p:sp>
      <p:sp>
        <p:nvSpPr>
          <p:cNvPr id="2" name="Marcador de contenido 1">
            <a:extLst>
              <a:ext uri="{FF2B5EF4-FFF2-40B4-BE49-F238E27FC236}">
                <a16:creationId xmlns:a16="http://schemas.microsoft.com/office/drawing/2014/main" id="{3B9F806B-E90F-49D6-97AB-AD201DBD8982}"/>
              </a:ext>
            </a:extLst>
          </p:cNvPr>
          <p:cNvSpPr>
            <a:spLocks noGrp="1"/>
          </p:cNvSpPr>
          <p:nvPr>
            <p:ph idx="1"/>
          </p:nvPr>
        </p:nvSpPr>
        <p:spPr>
          <a:xfrm>
            <a:off x="1024128" y="2344125"/>
            <a:ext cx="10058400" cy="3706368"/>
          </a:xfrm>
        </p:spPr>
        <p:txBody>
          <a:bodyPr>
            <a:noAutofit/>
          </a:bodyPr>
          <a:lstStyle/>
          <a:p>
            <a:pPr algn="just">
              <a:lnSpc>
                <a:spcPct val="100000"/>
              </a:lnSpc>
              <a:buFont typeface="Wingdings" panose="05000000000000000000" pitchFamily="2" charset="2"/>
              <a:buChar char="q"/>
            </a:pPr>
            <a:r>
              <a:rPr lang="en-GB" sz="2400" b="1" dirty="0"/>
              <a:t>Administrative reasons. </a:t>
            </a:r>
            <a:r>
              <a:rPr lang="en-GB" sz="2400" dirty="0"/>
              <a:t>When EU citizens want to stay in another EU country for more than three months, they may be required to register with the relevant authorities. This registration process is not always straightforward. </a:t>
            </a:r>
          </a:p>
          <a:p>
            <a:pPr algn="just">
              <a:lnSpc>
                <a:spcPct val="100000"/>
              </a:lnSpc>
              <a:buFont typeface="Wingdings" panose="05000000000000000000" pitchFamily="2" charset="2"/>
              <a:buChar char="q"/>
            </a:pPr>
            <a:r>
              <a:rPr lang="en-US" sz="2400" b="1" dirty="0"/>
              <a:t>Health issues</a:t>
            </a:r>
            <a:r>
              <a:rPr lang="en-US" sz="2400" dirty="0"/>
              <a:t>. Physical and mental illnesses, and/or any addictions, make social integration more difficult. These are even worsened by restrictions to access healthcare services and discrimination.</a:t>
            </a:r>
          </a:p>
          <a:p>
            <a:pPr algn="just">
              <a:lnSpc>
                <a:spcPct val="100000"/>
              </a:lnSpc>
              <a:buFont typeface="Wingdings" panose="05000000000000000000" pitchFamily="2" charset="2"/>
              <a:buChar char="q"/>
            </a:pPr>
            <a:r>
              <a:rPr lang="en-US" sz="2400" b="1" dirty="0"/>
              <a:t>Unemployment or precarious jobs</a:t>
            </a:r>
            <a:r>
              <a:rPr lang="en-US" sz="2400" dirty="0"/>
              <a:t>. The lack of a stable job might result in the loss of residence rights and, consequently, the loss of entitlement to welfare benefits and support.</a:t>
            </a:r>
            <a:endParaRPr lang="es-ES" sz="2400" dirty="0"/>
          </a:p>
        </p:txBody>
      </p:sp>
      <p:sp>
        <p:nvSpPr>
          <p:cNvPr id="4" name="CuadroTexto 3">
            <a:extLst>
              <a:ext uri="{FF2B5EF4-FFF2-40B4-BE49-F238E27FC236}">
                <a16:creationId xmlns:a16="http://schemas.microsoft.com/office/drawing/2014/main" id="{015616DF-241D-42BD-829D-D5D68EA87E1F}"/>
              </a:ext>
            </a:extLst>
          </p:cNvPr>
          <p:cNvSpPr txBox="1"/>
          <p:nvPr/>
        </p:nvSpPr>
        <p:spPr>
          <a:xfrm>
            <a:off x="0" y="6309787"/>
            <a:ext cx="5336497" cy="523220"/>
          </a:xfrm>
          <a:prstGeom prst="rect">
            <a:avLst/>
          </a:prstGeom>
          <a:noFill/>
        </p:spPr>
        <p:txBody>
          <a:bodyPr wrap="square" rtlCol="0">
            <a:spAutoFit/>
          </a:bodyPr>
          <a:lstStyle/>
          <a:p>
            <a:r>
              <a:rPr lang="en-US" sz="1400" dirty="0"/>
              <a:t>Source: FEANTSA (2016) </a:t>
            </a:r>
            <a:r>
              <a:rPr lang="en-US" sz="1400" dirty="0">
                <a:hlinkClick r:id="rId3">
                  <a:extLst>
                    <a:ext uri="{A12FA001-AC4F-418D-AE19-62706E023703}">
                      <ahyp:hlinkClr xmlns:ahyp="http://schemas.microsoft.com/office/drawing/2018/hyperlinkcolor" val="tx"/>
                    </a:ext>
                  </a:extLst>
                </a:hlinkClick>
              </a:rPr>
              <a:t>Homelessness among Mobile EU Citizens. How to better understand the problem and find solutions</a:t>
            </a:r>
            <a:endParaRPr lang="es-ES" sz="1400" dirty="0"/>
          </a:p>
        </p:txBody>
      </p:sp>
    </p:spTree>
    <p:extLst>
      <p:ext uri="{BB962C8B-B14F-4D97-AF65-F5344CB8AC3E}">
        <p14:creationId xmlns:p14="http://schemas.microsoft.com/office/powerpoint/2010/main" val="426714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8B408ED-8486-4152-AA65-65FBDB4EF325}"/>
              </a:ext>
            </a:extLst>
          </p:cNvPr>
          <p:cNvSpPr txBox="1"/>
          <p:nvPr/>
        </p:nvSpPr>
        <p:spPr>
          <a:xfrm>
            <a:off x="96254" y="6488667"/>
            <a:ext cx="3332748" cy="369332"/>
          </a:xfrm>
          <a:prstGeom prst="rect">
            <a:avLst/>
          </a:prstGeom>
          <a:noFill/>
        </p:spPr>
        <p:txBody>
          <a:bodyPr wrap="square" rtlCol="0">
            <a:spAutoFit/>
          </a:bodyPr>
          <a:lstStyle/>
          <a:p>
            <a:r>
              <a:rPr lang="es-ES" dirty="0" err="1"/>
              <a:t>Source</a:t>
            </a:r>
            <a:r>
              <a:rPr lang="es-ES" dirty="0"/>
              <a:t>: Eurostat (mii </a:t>
            </a:r>
            <a:r>
              <a:rPr lang="es-ES" dirty="0" err="1"/>
              <a:t>database</a:t>
            </a:r>
            <a:r>
              <a:rPr lang="es-ES" dirty="0"/>
              <a:t>)</a:t>
            </a:r>
          </a:p>
        </p:txBody>
      </p:sp>
      <p:pic>
        <p:nvPicPr>
          <p:cNvPr id="6146" name="Picture 2">
            <a:extLst>
              <a:ext uri="{FF2B5EF4-FFF2-40B4-BE49-F238E27FC236}">
                <a16:creationId xmlns:a16="http://schemas.microsoft.com/office/drawing/2014/main" id="{6210C720-71A4-4414-815F-EFC2661EE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8421" r="40684" b="37761"/>
          <a:stretch/>
        </p:blipFill>
        <p:spPr bwMode="auto">
          <a:xfrm>
            <a:off x="1225102" y="1041899"/>
            <a:ext cx="6722396" cy="5046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7A6026E-BAAF-4BD1-9451-567F5962BA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394" t="27263" b="50098"/>
          <a:stretch/>
        </p:blipFill>
        <p:spPr bwMode="auto">
          <a:xfrm>
            <a:off x="8371688" y="2648290"/>
            <a:ext cx="1464844" cy="1777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29D33A-F23B-49E0-9881-144CAD130BB5}"/>
              </a:ext>
            </a:extLst>
          </p:cNvPr>
          <p:cNvSpPr>
            <a:spLocks noGrp="1"/>
          </p:cNvSpPr>
          <p:nvPr>
            <p:ph type="title"/>
          </p:nvPr>
        </p:nvSpPr>
        <p:spPr>
          <a:xfrm>
            <a:off x="462899" y="356904"/>
            <a:ext cx="11729101" cy="969391"/>
          </a:xfrm>
        </p:spPr>
        <p:txBody>
          <a:bodyPr>
            <a:normAutofit fontScale="90000"/>
          </a:bodyPr>
          <a:lstStyle/>
          <a:p>
            <a:r>
              <a:rPr lang="fr-FR" sz="3100" b="1" dirty="0"/>
              <a:t>People </a:t>
            </a:r>
            <a:r>
              <a:rPr lang="fr-FR" sz="3100" b="1" dirty="0" err="1"/>
              <a:t>aged</a:t>
            </a:r>
            <a:r>
              <a:rPr lang="fr-FR" sz="3100" b="1" dirty="0"/>
              <a:t> 20-64 </a:t>
            </a:r>
            <a:r>
              <a:rPr lang="fr-FR" sz="3100" b="1" dirty="0" err="1"/>
              <a:t>years</a:t>
            </a:r>
            <a:r>
              <a:rPr lang="fr-FR" sz="3100" b="1" dirty="0"/>
              <a:t> at </a:t>
            </a:r>
            <a:r>
              <a:rPr lang="fr-FR" sz="3100" b="1" dirty="0" err="1"/>
              <a:t>risk</a:t>
            </a:r>
            <a:r>
              <a:rPr lang="fr-FR" sz="3100" b="1" dirty="0"/>
              <a:t> of in-</a:t>
            </a:r>
            <a:r>
              <a:rPr lang="fr-FR" sz="3100" b="1" dirty="0" err="1"/>
              <a:t>work</a:t>
            </a:r>
            <a:r>
              <a:rPr lang="fr-FR" sz="3100" b="1" dirty="0"/>
              <a:t> </a:t>
            </a:r>
            <a:r>
              <a:rPr lang="fr-FR" sz="3100" b="1" dirty="0" err="1"/>
              <a:t>poverty</a:t>
            </a:r>
            <a:r>
              <a:rPr lang="fr-FR" sz="3100" b="1" dirty="0"/>
              <a:t>, by </a:t>
            </a:r>
            <a:r>
              <a:rPr lang="fr-FR" sz="3100" b="1" dirty="0" err="1"/>
              <a:t>citizenship</a:t>
            </a:r>
            <a:r>
              <a:rPr lang="fr-FR" sz="3100" b="1" dirty="0"/>
              <a:t>, 2019 (%)</a:t>
            </a:r>
            <a:br>
              <a:rPr lang="fr-BE" b="1" dirty="0"/>
            </a:br>
            <a:endParaRPr lang="fr-BE" dirty="0"/>
          </a:p>
        </p:txBody>
      </p:sp>
    </p:spTree>
    <p:extLst>
      <p:ext uri="{BB962C8B-B14F-4D97-AF65-F5344CB8AC3E}">
        <p14:creationId xmlns:p14="http://schemas.microsoft.com/office/powerpoint/2010/main" val="419805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p:txBody>
          <a:bodyPr>
            <a:normAutofit/>
          </a:bodyPr>
          <a:lstStyle/>
          <a:p>
            <a:r>
              <a:rPr lang="en-GB" sz="4000" dirty="0"/>
              <a:t>Factors contributing to the vulnerability of mobile EU citizens (II)</a:t>
            </a:r>
          </a:p>
        </p:txBody>
      </p:sp>
      <p:sp>
        <p:nvSpPr>
          <p:cNvPr id="2" name="Marcador de contenido 1">
            <a:extLst>
              <a:ext uri="{FF2B5EF4-FFF2-40B4-BE49-F238E27FC236}">
                <a16:creationId xmlns:a16="http://schemas.microsoft.com/office/drawing/2014/main" id="{3B9F806B-E90F-49D6-97AB-AD201DBD8982}"/>
              </a:ext>
            </a:extLst>
          </p:cNvPr>
          <p:cNvSpPr>
            <a:spLocks noGrp="1"/>
          </p:cNvSpPr>
          <p:nvPr>
            <p:ph idx="1"/>
          </p:nvPr>
        </p:nvSpPr>
        <p:spPr>
          <a:xfrm>
            <a:off x="1066800" y="2210673"/>
            <a:ext cx="10058400" cy="3678498"/>
          </a:xfrm>
        </p:spPr>
        <p:txBody>
          <a:bodyPr>
            <a:noAutofit/>
          </a:bodyPr>
          <a:lstStyle/>
          <a:p>
            <a:pPr algn="just">
              <a:lnSpc>
                <a:spcPct val="100000"/>
              </a:lnSpc>
              <a:buFont typeface="Wingdings" panose="05000000000000000000" pitchFamily="2" charset="2"/>
              <a:buChar char="§"/>
            </a:pPr>
            <a:r>
              <a:rPr lang="en-GB" sz="2400" dirty="0"/>
              <a:t> </a:t>
            </a:r>
            <a:r>
              <a:rPr lang="en-GB" sz="2000" b="1" dirty="0"/>
              <a:t>Discrimination</a:t>
            </a:r>
            <a:r>
              <a:rPr lang="en-GB" sz="2000" dirty="0"/>
              <a:t>. Homelessness in itself comes with prejudices and stigma, which worsens when a person experiencing homelessness has a different national or ethnic background, as is the case for mobile EU citizens.</a:t>
            </a:r>
          </a:p>
          <a:p>
            <a:pPr algn="just">
              <a:lnSpc>
                <a:spcPct val="100000"/>
              </a:lnSpc>
              <a:buFont typeface="Wingdings" panose="05000000000000000000" pitchFamily="2" charset="2"/>
              <a:buChar char="§"/>
            </a:pPr>
            <a:r>
              <a:rPr lang="en-GB" sz="2000" b="1" dirty="0"/>
              <a:t>Human trafficking</a:t>
            </a:r>
            <a:r>
              <a:rPr lang="en-GB" sz="2000" dirty="0"/>
              <a:t>. Mobile EU citizens are also victims of this crime, especially women engaged in sex work. The people affected by this often do not sleep rough, but rather experience 'hidden' homelessness as they live under the threat of violence and eviction.</a:t>
            </a:r>
          </a:p>
          <a:p>
            <a:pPr algn="just">
              <a:lnSpc>
                <a:spcPct val="100000"/>
              </a:lnSpc>
              <a:buFont typeface="Wingdings" panose="05000000000000000000" pitchFamily="2" charset="2"/>
              <a:buChar char="§"/>
            </a:pPr>
            <a:r>
              <a:rPr lang="en-GB" sz="2000" b="1" dirty="0"/>
              <a:t>Domestic violence</a:t>
            </a:r>
            <a:r>
              <a:rPr lang="en-GB" sz="2000" dirty="0"/>
              <a:t>. This is a major cause of homelessness for many women, including those who migrate to another EU country, either when they are in an abusive relationship or once they are out of it. </a:t>
            </a:r>
          </a:p>
        </p:txBody>
      </p:sp>
      <p:sp>
        <p:nvSpPr>
          <p:cNvPr id="4" name="CuadroTexto 3">
            <a:extLst>
              <a:ext uri="{FF2B5EF4-FFF2-40B4-BE49-F238E27FC236}">
                <a16:creationId xmlns:a16="http://schemas.microsoft.com/office/drawing/2014/main" id="{6C29C020-50A8-4835-B3B6-D402F9A78C78}"/>
              </a:ext>
            </a:extLst>
          </p:cNvPr>
          <p:cNvSpPr txBox="1"/>
          <p:nvPr/>
        </p:nvSpPr>
        <p:spPr>
          <a:xfrm>
            <a:off x="0" y="6309787"/>
            <a:ext cx="5336497" cy="523220"/>
          </a:xfrm>
          <a:prstGeom prst="rect">
            <a:avLst/>
          </a:prstGeom>
          <a:noFill/>
        </p:spPr>
        <p:txBody>
          <a:bodyPr wrap="square" rtlCol="0">
            <a:spAutoFit/>
          </a:bodyPr>
          <a:lstStyle/>
          <a:p>
            <a:r>
              <a:rPr lang="en-US" sz="1400" dirty="0"/>
              <a:t>Source: FEANTSA (2016) </a:t>
            </a:r>
            <a:r>
              <a:rPr lang="en-US" sz="1400" dirty="0">
                <a:hlinkClick r:id="rId3">
                  <a:extLst>
                    <a:ext uri="{A12FA001-AC4F-418D-AE19-62706E023703}">
                      <ahyp:hlinkClr xmlns:ahyp="http://schemas.microsoft.com/office/drawing/2018/hyperlinkcolor" val="tx"/>
                    </a:ext>
                  </a:extLst>
                </a:hlinkClick>
              </a:rPr>
              <a:t>Homelessness among Mobile EU Citizens. How to better understand the problem and find solutions</a:t>
            </a:r>
            <a:endParaRPr lang="es-ES" sz="1400" dirty="0"/>
          </a:p>
        </p:txBody>
      </p:sp>
    </p:spTree>
    <p:extLst>
      <p:ext uri="{BB962C8B-B14F-4D97-AF65-F5344CB8AC3E}">
        <p14:creationId xmlns:p14="http://schemas.microsoft.com/office/powerpoint/2010/main" val="203686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899160" y="471508"/>
            <a:ext cx="2354072" cy="4583091"/>
          </a:xfrm>
        </p:spPr>
        <p:txBody>
          <a:bodyPr>
            <a:normAutofit/>
          </a:bodyPr>
          <a:lstStyle/>
          <a:p>
            <a:r>
              <a:rPr lang="en-GB" sz="4000" dirty="0"/>
              <a:t>Main gaps and obstacles in free movement legislation (I)</a:t>
            </a:r>
          </a:p>
        </p:txBody>
      </p:sp>
      <p:sp>
        <p:nvSpPr>
          <p:cNvPr id="3" name="Marcador de contenido 2">
            <a:extLst>
              <a:ext uri="{FF2B5EF4-FFF2-40B4-BE49-F238E27FC236}">
                <a16:creationId xmlns:a16="http://schemas.microsoft.com/office/drawing/2014/main" id="{0E75211C-9492-4CAC-B1B3-5BC6EEB6AA83}"/>
              </a:ext>
            </a:extLst>
          </p:cNvPr>
          <p:cNvSpPr>
            <a:spLocks noGrp="1"/>
          </p:cNvSpPr>
          <p:nvPr>
            <p:ph idx="1"/>
          </p:nvPr>
        </p:nvSpPr>
        <p:spPr>
          <a:xfrm>
            <a:off x="4089400" y="471508"/>
            <a:ext cx="7660640" cy="6150844"/>
          </a:xfrm>
        </p:spPr>
        <p:txBody>
          <a:bodyPr>
            <a:normAutofit/>
          </a:bodyPr>
          <a:lstStyle/>
          <a:p>
            <a:pPr>
              <a:lnSpc>
                <a:spcPct val="100000"/>
              </a:lnSpc>
              <a:spcBef>
                <a:spcPts val="0"/>
              </a:spcBef>
              <a:spcAft>
                <a:spcPts val="0"/>
              </a:spcAft>
              <a:buFont typeface="Wingdings" panose="05000000000000000000" pitchFamily="2" charset="2"/>
              <a:buChar char="Ø"/>
            </a:pPr>
            <a:r>
              <a:rPr lang="en-GB" sz="2800" dirty="0"/>
              <a:t>Obstacles to entry: non-recognition of identity documents, not accepting visas for non-EU family members, etc. </a:t>
            </a:r>
          </a:p>
          <a:p>
            <a:pPr marL="0" indent="0">
              <a:lnSpc>
                <a:spcPct val="100000"/>
              </a:lnSpc>
              <a:spcBef>
                <a:spcPts val="0"/>
              </a:spcBef>
              <a:spcAft>
                <a:spcPts val="0"/>
              </a:spcAft>
              <a:buNone/>
            </a:pPr>
            <a:endParaRPr lang="en-GB" sz="2800" dirty="0"/>
          </a:p>
          <a:p>
            <a:pPr>
              <a:lnSpc>
                <a:spcPct val="100000"/>
              </a:lnSpc>
              <a:spcBef>
                <a:spcPts val="0"/>
              </a:spcBef>
              <a:spcAft>
                <a:spcPts val="0"/>
              </a:spcAft>
              <a:buFont typeface="Wingdings" panose="05000000000000000000" pitchFamily="2" charset="2"/>
              <a:buChar char="Ø"/>
            </a:pPr>
            <a:r>
              <a:rPr lang="en-GB" sz="2800" dirty="0"/>
              <a:t>Long waiting periods and delays in issuing residence documents.</a:t>
            </a:r>
          </a:p>
          <a:p>
            <a:pPr marL="0" indent="0">
              <a:lnSpc>
                <a:spcPct val="100000"/>
              </a:lnSpc>
              <a:spcBef>
                <a:spcPts val="0"/>
              </a:spcBef>
              <a:spcAft>
                <a:spcPts val="0"/>
              </a:spcAft>
              <a:buNone/>
            </a:pPr>
            <a:endParaRPr lang="en-GB" sz="2800" dirty="0"/>
          </a:p>
          <a:p>
            <a:pPr>
              <a:lnSpc>
                <a:spcPct val="100000"/>
              </a:lnSpc>
              <a:spcBef>
                <a:spcPts val="0"/>
              </a:spcBef>
              <a:spcAft>
                <a:spcPts val="0"/>
              </a:spcAft>
              <a:buFont typeface="Wingdings" panose="05000000000000000000" pitchFamily="2" charset="2"/>
              <a:buChar char="Ø"/>
            </a:pPr>
            <a:r>
              <a:rPr lang="en-GB" sz="2800" dirty="0"/>
              <a:t>Complicated registration formalities.</a:t>
            </a:r>
          </a:p>
          <a:p>
            <a:pPr marL="0" indent="0">
              <a:lnSpc>
                <a:spcPct val="100000"/>
              </a:lnSpc>
              <a:spcBef>
                <a:spcPts val="0"/>
              </a:spcBef>
              <a:spcAft>
                <a:spcPts val="0"/>
              </a:spcAft>
              <a:buNone/>
            </a:pPr>
            <a:endParaRPr lang="en-GB" sz="2800" dirty="0"/>
          </a:p>
          <a:p>
            <a:pPr>
              <a:lnSpc>
                <a:spcPct val="100000"/>
              </a:lnSpc>
              <a:spcBef>
                <a:spcPts val="0"/>
              </a:spcBef>
              <a:spcAft>
                <a:spcPts val="0"/>
              </a:spcAft>
              <a:buFont typeface="Wingdings" panose="05000000000000000000" pitchFamily="2" charset="2"/>
              <a:buChar char="Ø"/>
            </a:pPr>
            <a:r>
              <a:rPr lang="en-US" sz="2800" dirty="0"/>
              <a:t>Requirement to prove possession of sufficient resources.</a:t>
            </a:r>
          </a:p>
          <a:p>
            <a:pPr marL="0" indent="0">
              <a:lnSpc>
                <a:spcPct val="100000"/>
              </a:lnSpc>
              <a:spcBef>
                <a:spcPts val="0"/>
              </a:spcBef>
              <a:spcAft>
                <a:spcPts val="0"/>
              </a:spcAft>
              <a:buNone/>
            </a:pPr>
            <a:endParaRPr lang="en-US" sz="2800" dirty="0"/>
          </a:p>
          <a:p>
            <a:pPr>
              <a:lnSpc>
                <a:spcPct val="100000"/>
              </a:lnSpc>
              <a:spcBef>
                <a:spcPts val="0"/>
              </a:spcBef>
              <a:spcAft>
                <a:spcPts val="0"/>
              </a:spcAft>
              <a:buFont typeface="Wingdings" panose="05000000000000000000" pitchFamily="2" charset="2"/>
              <a:buChar char="Ø"/>
            </a:pPr>
            <a:r>
              <a:rPr lang="en-US" sz="2800" dirty="0"/>
              <a:t>“Comprehensive sickness insurance” condition and access to healthcare in the host country.</a:t>
            </a:r>
          </a:p>
          <a:p>
            <a:pPr>
              <a:spcBef>
                <a:spcPts val="0"/>
              </a:spcBef>
              <a:spcAft>
                <a:spcPts val="0"/>
              </a:spcAft>
              <a:buFont typeface="Wingdings" panose="05000000000000000000" pitchFamily="2" charset="2"/>
              <a:buChar char="Ø"/>
            </a:pPr>
            <a:endParaRPr lang="es-ES" sz="2800" dirty="0"/>
          </a:p>
        </p:txBody>
      </p:sp>
      <p:sp>
        <p:nvSpPr>
          <p:cNvPr id="5" name="CuadroTexto 4">
            <a:extLst>
              <a:ext uri="{FF2B5EF4-FFF2-40B4-BE49-F238E27FC236}">
                <a16:creationId xmlns:a16="http://schemas.microsoft.com/office/drawing/2014/main" id="{952D07A9-7AD5-4CE1-BADE-5672D086306C}"/>
              </a:ext>
            </a:extLst>
          </p:cNvPr>
          <p:cNvSpPr txBox="1"/>
          <p:nvPr/>
        </p:nvSpPr>
        <p:spPr>
          <a:xfrm>
            <a:off x="114559" y="5560978"/>
            <a:ext cx="3974841" cy="646331"/>
          </a:xfrm>
          <a:prstGeom prst="rect">
            <a:avLst/>
          </a:prstGeom>
          <a:noFill/>
        </p:spPr>
        <p:txBody>
          <a:bodyPr wrap="square" rtlCol="0">
            <a:spAutoFit/>
          </a:bodyPr>
          <a:lstStyle/>
          <a:p>
            <a:r>
              <a:rPr lang="en-US" sz="1200" dirty="0"/>
              <a:t>Source: ECAS, EU Rights Clinic, FEANTSA and </a:t>
            </a:r>
            <a:r>
              <a:rPr lang="en-US" sz="1200" dirty="0" err="1"/>
              <a:t>Médécins</a:t>
            </a:r>
            <a:r>
              <a:rPr lang="en-US" sz="1200" dirty="0"/>
              <a:t> du Monde (2020) Policy Paper: Analysis of the obstacles to freedom of movement and political participation</a:t>
            </a:r>
          </a:p>
        </p:txBody>
      </p:sp>
    </p:spTree>
    <p:extLst>
      <p:ext uri="{BB962C8B-B14F-4D97-AF65-F5344CB8AC3E}">
        <p14:creationId xmlns:p14="http://schemas.microsoft.com/office/powerpoint/2010/main" val="287503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1024127" y="471508"/>
            <a:ext cx="2239773" cy="4519591"/>
          </a:xfrm>
        </p:spPr>
        <p:txBody>
          <a:bodyPr>
            <a:normAutofit/>
          </a:bodyPr>
          <a:lstStyle/>
          <a:p>
            <a:r>
              <a:rPr lang="en-GB" sz="4000" dirty="0"/>
              <a:t>Main gaps and obstacles in free movement legislation (II)</a:t>
            </a:r>
          </a:p>
        </p:txBody>
      </p:sp>
      <p:sp>
        <p:nvSpPr>
          <p:cNvPr id="3" name="Marcador de contenido 2">
            <a:extLst>
              <a:ext uri="{FF2B5EF4-FFF2-40B4-BE49-F238E27FC236}">
                <a16:creationId xmlns:a16="http://schemas.microsoft.com/office/drawing/2014/main" id="{0E75211C-9492-4CAC-B1B3-5BC6EEB6AA83}"/>
              </a:ext>
            </a:extLst>
          </p:cNvPr>
          <p:cNvSpPr>
            <a:spLocks noGrp="1"/>
          </p:cNvSpPr>
          <p:nvPr>
            <p:ph idx="1"/>
          </p:nvPr>
        </p:nvSpPr>
        <p:spPr>
          <a:xfrm>
            <a:off x="3721099" y="903308"/>
            <a:ext cx="8115300" cy="5845875"/>
          </a:xfrm>
        </p:spPr>
        <p:txBody>
          <a:bodyPr>
            <a:normAutofit/>
          </a:bodyPr>
          <a:lstStyle/>
          <a:p>
            <a:pPr>
              <a:spcBef>
                <a:spcPts val="1800"/>
              </a:spcBef>
              <a:buFont typeface="Wingdings" panose="05000000000000000000" pitchFamily="2" charset="2"/>
              <a:buChar char="Ø"/>
            </a:pPr>
            <a:r>
              <a:rPr lang="en-US" sz="2800" dirty="0"/>
              <a:t>Excessive requirements for obtaining permanent residence.</a:t>
            </a:r>
          </a:p>
          <a:p>
            <a:pPr>
              <a:spcBef>
                <a:spcPts val="1800"/>
              </a:spcBef>
              <a:buFont typeface="Wingdings" panose="05000000000000000000" pitchFamily="2" charset="2"/>
              <a:buChar char="Ø"/>
            </a:pPr>
            <a:r>
              <a:rPr lang="en-US" sz="2800" dirty="0">
                <a:solidFill>
                  <a:schemeClr val="tx2">
                    <a:lumMod val="75000"/>
                  </a:schemeClr>
                </a:solidFill>
              </a:rPr>
              <a:t>The </a:t>
            </a:r>
            <a:r>
              <a:rPr lang="en-US" sz="2800" dirty="0">
                <a:solidFill>
                  <a:schemeClr val="accent1"/>
                </a:solidFill>
                <a:hlinkClick r:id="rId3">
                  <a:extLst>
                    <a:ext uri="{A12FA001-AC4F-418D-AE19-62706E023703}">
                      <ahyp:hlinkClr xmlns:ahyp="http://schemas.microsoft.com/office/drawing/2018/hyperlinkcolor" val="tx"/>
                    </a:ext>
                  </a:extLst>
                </a:hlinkClick>
              </a:rPr>
              <a:t>notion of “worker” </a:t>
            </a:r>
            <a:r>
              <a:rPr lang="en-US" sz="2800" dirty="0"/>
              <a:t>and “genuine chance of being engaged”.</a:t>
            </a:r>
          </a:p>
          <a:p>
            <a:pPr>
              <a:spcBef>
                <a:spcPts val="1800"/>
              </a:spcBef>
              <a:buFont typeface="Wingdings" panose="05000000000000000000" pitchFamily="2" charset="2"/>
              <a:buChar char="Ø"/>
            </a:pPr>
            <a:r>
              <a:rPr lang="en-US" sz="2800" dirty="0"/>
              <a:t>The notion of public policy.</a:t>
            </a:r>
          </a:p>
          <a:p>
            <a:pPr>
              <a:spcBef>
                <a:spcPts val="1800"/>
              </a:spcBef>
              <a:buFont typeface="Wingdings" panose="05000000000000000000" pitchFamily="2" charset="2"/>
              <a:buChar char="Ø"/>
            </a:pPr>
            <a:r>
              <a:rPr lang="es-ES" sz="2800" dirty="0" err="1">
                <a:solidFill>
                  <a:schemeClr val="accent1"/>
                </a:solidFill>
                <a:hlinkClick r:id="rId4">
                  <a:extLst>
                    <a:ext uri="{A12FA001-AC4F-418D-AE19-62706E023703}">
                      <ahyp:hlinkClr xmlns:ahyp="http://schemas.microsoft.com/office/drawing/2018/hyperlinkcolor" val="tx"/>
                    </a:ext>
                  </a:extLst>
                </a:hlinkClick>
              </a:rPr>
              <a:t>Begging</a:t>
            </a:r>
            <a:r>
              <a:rPr lang="es-ES" sz="2800" dirty="0"/>
              <a:t> and </a:t>
            </a:r>
            <a:r>
              <a:rPr lang="es-ES" sz="2800" dirty="0">
                <a:solidFill>
                  <a:schemeClr val="accent1"/>
                </a:solidFill>
                <a:hlinkClick r:id="rId5">
                  <a:extLst>
                    <a:ext uri="{A12FA001-AC4F-418D-AE19-62706E023703}">
                      <ahyp:hlinkClr xmlns:ahyp="http://schemas.microsoft.com/office/drawing/2018/hyperlinkcolor" val="tx"/>
                    </a:ext>
                  </a:extLst>
                </a:hlinkClick>
              </a:rPr>
              <a:t>forced </a:t>
            </a:r>
            <a:r>
              <a:rPr lang="es-ES" sz="2800" dirty="0" err="1">
                <a:solidFill>
                  <a:schemeClr val="accent1"/>
                </a:solidFill>
                <a:hlinkClick r:id="rId5">
                  <a:extLst>
                    <a:ext uri="{A12FA001-AC4F-418D-AE19-62706E023703}">
                      <ahyp:hlinkClr xmlns:ahyp="http://schemas.microsoft.com/office/drawing/2018/hyperlinkcolor" val="tx"/>
                    </a:ext>
                  </a:extLst>
                </a:hlinkClick>
              </a:rPr>
              <a:t>expulsions</a:t>
            </a:r>
            <a:r>
              <a:rPr lang="es-ES" sz="2800" dirty="0"/>
              <a:t>.</a:t>
            </a:r>
          </a:p>
          <a:p>
            <a:pPr marL="0" indent="0">
              <a:buNone/>
            </a:pPr>
            <a:endParaRPr lang="es-ES" dirty="0"/>
          </a:p>
          <a:p>
            <a:pPr marL="0" indent="0">
              <a:buNone/>
            </a:pPr>
            <a:r>
              <a:rPr lang="es-ES" dirty="0" err="1"/>
              <a:t>To</a:t>
            </a:r>
            <a:r>
              <a:rPr lang="es-ES" dirty="0"/>
              <a:t> </a:t>
            </a:r>
            <a:r>
              <a:rPr lang="es-ES" dirty="0" err="1"/>
              <a:t>know</a:t>
            </a:r>
            <a:r>
              <a:rPr lang="es-ES" dirty="0"/>
              <a:t> more, </a:t>
            </a:r>
            <a:r>
              <a:rPr lang="es-ES" dirty="0" err="1"/>
              <a:t>you</a:t>
            </a:r>
            <a:r>
              <a:rPr lang="es-ES" dirty="0"/>
              <a:t> can </a:t>
            </a:r>
            <a:r>
              <a:rPr lang="es-ES" dirty="0" err="1"/>
              <a:t>have</a:t>
            </a:r>
            <a:r>
              <a:rPr lang="es-ES" dirty="0"/>
              <a:t> a look at </a:t>
            </a:r>
            <a:r>
              <a:rPr lang="es-ES" dirty="0" err="1"/>
              <a:t>our</a:t>
            </a:r>
            <a:r>
              <a:rPr lang="es-ES" dirty="0"/>
              <a:t> set </a:t>
            </a:r>
            <a:r>
              <a:rPr lang="es-ES" dirty="0" err="1"/>
              <a:t>of</a:t>
            </a:r>
            <a:r>
              <a:rPr lang="es-ES" dirty="0"/>
              <a:t> modules </a:t>
            </a:r>
            <a:r>
              <a:rPr lang="es-ES" dirty="0">
                <a:solidFill>
                  <a:schemeClr val="accent1"/>
                </a:solidFill>
                <a:hlinkClick r:id="rId6">
                  <a:extLst>
                    <a:ext uri="{A12FA001-AC4F-418D-AE19-62706E023703}">
                      <ahyp:hlinkClr xmlns:ahyp="http://schemas.microsoft.com/office/drawing/2018/hyperlinkcolor" val="tx"/>
                    </a:ext>
                  </a:extLst>
                </a:hlinkClick>
              </a:rPr>
              <a:t>“EU free </a:t>
            </a:r>
            <a:r>
              <a:rPr lang="es-ES" dirty="0" err="1">
                <a:solidFill>
                  <a:schemeClr val="accent1"/>
                </a:solidFill>
                <a:hlinkClick r:id="rId6">
                  <a:extLst>
                    <a:ext uri="{A12FA001-AC4F-418D-AE19-62706E023703}">
                      <ahyp:hlinkClr xmlns:ahyp="http://schemas.microsoft.com/office/drawing/2018/hyperlinkcolor" val="tx"/>
                    </a:ext>
                  </a:extLst>
                </a:hlinkClick>
              </a:rPr>
              <a:t>movement</a:t>
            </a:r>
            <a:r>
              <a:rPr lang="es-ES" dirty="0">
                <a:solidFill>
                  <a:schemeClr val="accent1"/>
                </a:solidFill>
                <a:hlinkClick r:id="rId6">
                  <a:extLst>
                    <a:ext uri="{A12FA001-AC4F-418D-AE19-62706E023703}">
                      <ahyp:hlinkClr xmlns:ahyp="http://schemas.microsoft.com/office/drawing/2018/hyperlinkcolor" val="tx"/>
                    </a:ext>
                  </a:extLst>
                </a:hlinkClick>
              </a:rPr>
              <a:t> guide: a </a:t>
            </a:r>
            <a:r>
              <a:rPr lang="es-ES" dirty="0" err="1">
                <a:solidFill>
                  <a:schemeClr val="accent1"/>
                </a:solidFill>
                <a:hlinkClick r:id="rId6">
                  <a:extLst>
                    <a:ext uri="{A12FA001-AC4F-418D-AE19-62706E023703}">
                      <ahyp:hlinkClr xmlns:ahyp="http://schemas.microsoft.com/office/drawing/2018/hyperlinkcolor" val="tx"/>
                    </a:ext>
                  </a:extLst>
                </a:hlinkClick>
              </a:rPr>
              <a:t>tool</a:t>
            </a:r>
            <a:r>
              <a:rPr lang="es-ES" dirty="0">
                <a:solidFill>
                  <a:schemeClr val="accent1"/>
                </a:solidFill>
                <a:hlinkClick r:id="rId6">
                  <a:extLst>
                    <a:ext uri="{A12FA001-AC4F-418D-AE19-62706E023703}">
                      <ahyp:hlinkClr xmlns:ahyp="http://schemas.microsoft.com/office/drawing/2018/hyperlinkcolor" val="tx"/>
                    </a:ext>
                  </a:extLst>
                </a:hlinkClick>
              </a:rPr>
              <a:t> </a:t>
            </a:r>
            <a:r>
              <a:rPr lang="es-ES" dirty="0" err="1">
                <a:solidFill>
                  <a:schemeClr val="accent1"/>
                </a:solidFill>
                <a:hlinkClick r:id="rId6">
                  <a:extLst>
                    <a:ext uri="{A12FA001-AC4F-418D-AE19-62706E023703}">
                      <ahyp:hlinkClr xmlns:ahyp="http://schemas.microsoft.com/office/drawing/2018/hyperlinkcolor" val="tx"/>
                    </a:ext>
                  </a:extLst>
                </a:hlinkClick>
              </a:rPr>
              <a:t>for</a:t>
            </a:r>
            <a:r>
              <a:rPr lang="es-ES" dirty="0">
                <a:solidFill>
                  <a:schemeClr val="accent1"/>
                </a:solidFill>
                <a:hlinkClick r:id="rId6">
                  <a:extLst>
                    <a:ext uri="{A12FA001-AC4F-418D-AE19-62706E023703}">
                      <ahyp:hlinkClr xmlns:ahyp="http://schemas.microsoft.com/office/drawing/2018/hyperlinkcolor" val="tx"/>
                    </a:ext>
                  </a:extLst>
                </a:hlinkClick>
              </a:rPr>
              <a:t> </a:t>
            </a:r>
            <a:r>
              <a:rPr lang="es-ES" dirty="0" err="1">
                <a:solidFill>
                  <a:schemeClr val="accent1"/>
                </a:solidFill>
                <a:hlinkClick r:id="rId6">
                  <a:extLst>
                    <a:ext uri="{A12FA001-AC4F-418D-AE19-62706E023703}">
                      <ahyp:hlinkClr xmlns:ahyp="http://schemas.microsoft.com/office/drawing/2018/hyperlinkcolor" val="tx"/>
                    </a:ext>
                  </a:extLst>
                </a:hlinkClick>
              </a:rPr>
              <a:t>professionals</a:t>
            </a:r>
            <a:r>
              <a:rPr lang="es-ES" dirty="0">
                <a:solidFill>
                  <a:schemeClr val="accent1"/>
                </a:solidFill>
                <a:hlinkClick r:id="rId6">
                  <a:extLst>
                    <a:ext uri="{A12FA001-AC4F-418D-AE19-62706E023703}">
                      <ahyp:hlinkClr xmlns:ahyp="http://schemas.microsoft.com/office/drawing/2018/hyperlinkcolor" val="tx"/>
                    </a:ext>
                  </a:extLst>
                </a:hlinkClick>
              </a:rPr>
              <a:t> </a:t>
            </a:r>
            <a:r>
              <a:rPr lang="es-ES" dirty="0" err="1">
                <a:solidFill>
                  <a:schemeClr val="accent1"/>
                </a:solidFill>
                <a:hlinkClick r:id="rId6">
                  <a:extLst>
                    <a:ext uri="{A12FA001-AC4F-418D-AE19-62706E023703}">
                      <ahyp:hlinkClr xmlns:ahyp="http://schemas.microsoft.com/office/drawing/2018/hyperlinkcolor" val="tx"/>
                    </a:ext>
                  </a:extLst>
                </a:hlinkClick>
              </a:rPr>
              <a:t>working</a:t>
            </a:r>
            <a:r>
              <a:rPr lang="es-ES" dirty="0">
                <a:solidFill>
                  <a:schemeClr val="accent1"/>
                </a:solidFill>
                <a:hlinkClick r:id="rId6">
                  <a:extLst>
                    <a:ext uri="{A12FA001-AC4F-418D-AE19-62706E023703}">
                      <ahyp:hlinkClr xmlns:ahyp="http://schemas.microsoft.com/office/drawing/2018/hyperlinkcolor" val="tx"/>
                    </a:ext>
                  </a:extLst>
                </a:hlinkClick>
              </a:rPr>
              <a:t> </a:t>
            </a:r>
            <a:r>
              <a:rPr lang="es-ES" dirty="0" err="1">
                <a:solidFill>
                  <a:schemeClr val="accent1"/>
                </a:solidFill>
                <a:hlinkClick r:id="rId6">
                  <a:extLst>
                    <a:ext uri="{A12FA001-AC4F-418D-AE19-62706E023703}">
                      <ahyp:hlinkClr xmlns:ahyp="http://schemas.microsoft.com/office/drawing/2018/hyperlinkcolor" val="tx"/>
                    </a:ext>
                  </a:extLst>
                </a:hlinkClick>
              </a:rPr>
              <a:t>with</a:t>
            </a:r>
            <a:r>
              <a:rPr lang="es-ES" dirty="0">
                <a:solidFill>
                  <a:schemeClr val="accent1"/>
                </a:solidFill>
                <a:hlinkClick r:id="rId6">
                  <a:extLst>
                    <a:ext uri="{A12FA001-AC4F-418D-AE19-62706E023703}">
                      <ahyp:hlinkClr xmlns:ahyp="http://schemas.microsoft.com/office/drawing/2018/hyperlinkcolor" val="tx"/>
                    </a:ext>
                  </a:extLst>
                </a:hlinkClick>
              </a:rPr>
              <a:t> </a:t>
            </a:r>
            <a:r>
              <a:rPr lang="es-ES" dirty="0" err="1">
                <a:solidFill>
                  <a:schemeClr val="accent1"/>
                </a:solidFill>
                <a:hlinkClick r:id="rId6">
                  <a:extLst>
                    <a:ext uri="{A12FA001-AC4F-418D-AE19-62706E023703}">
                      <ahyp:hlinkClr xmlns:ahyp="http://schemas.microsoft.com/office/drawing/2018/hyperlinkcolor" val="tx"/>
                    </a:ext>
                  </a:extLst>
                </a:hlinkClick>
              </a:rPr>
              <a:t>destitute</a:t>
            </a:r>
            <a:r>
              <a:rPr lang="es-ES" dirty="0">
                <a:solidFill>
                  <a:schemeClr val="accent1"/>
                </a:solidFill>
                <a:hlinkClick r:id="rId6">
                  <a:extLst>
                    <a:ext uri="{A12FA001-AC4F-418D-AE19-62706E023703}">
                      <ahyp:hlinkClr xmlns:ahyp="http://schemas.microsoft.com/office/drawing/2018/hyperlinkcolor" val="tx"/>
                    </a:ext>
                  </a:extLst>
                </a:hlinkClick>
              </a:rPr>
              <a:t> EU </a:t>
            </a:r>
            <a:r>
              <a:rPr lang="es-ES" dirty="0" err="1">
                <a:solidFill>
                  <a:schemeClr val="accent1"/>
                </a:solidFill>
                <a:hlinkClick r:id="rId6">
                  <a:extLst>
                    <a:ext uri="{A12FA001-AC4F-418D-AE19-62706E023703}">
                      <ahyp:hlinkClr xmlns:ahyp="http://schemas.microsoft.com/office/drawing/2018/hyperlinkcolor" val="tx"/>
                    </a:ext>
                  </a:extLst>
                </a:hlinkClick>
              </a:rPr>
              <a:t>migrants</a:t>
            </a:r>
            <a:r>
              <a:rPr lang="es-ES" dirty="0">
                <a:solidFill>
                  <a:schemeClr val="accent1"/>
                </a:solidFill>
                <a:hlinkClick r:id="rId6">
                  <a:extLst>
                    <a:ext uri="{A12FA001-AC4F-418D-AE19-62706E023703}">
                      <ahyp:hlinkClr xmlns:ahyp="http://schemas.microsoft.com/office/drawing/2018/hyperlinkcolor" val="tx"/>
                    </a:ext>
                  </a:extLst>
                </a:hlinkClick>
              </a:rPr>
              <a:t>”</a:t>
            </a:r>
            <a:r>
              <a:rPr lang="es-ES" dirty="0">
                <a:solidFill>
                  <a:schemeClr val="accent1"/>
                </a:solidFill>
              </a:rPr>
              <a:t> </a:t>
            </a:r>
            <a:r>
              <a:rPr lang="es-ES" dirty="0"/>
              <a:t>and </a:t>
            </a:r>
            <a:r>
              <a:rPr lang="es-ES" dirty="0" err="1"/>
              <a:t>our</a:t>
            </a:r>
            <a:r>
              <a:rPr lang="es-ES" dirty="0"/>
              <a:t> </a:t>
            </a:r>
            <a:r>
              <a:rPr lang="es-ES" dirty="0">
                <a:solidFill>
                  <a:schemeClr val="accent1"/>
                </a:solidFill>
                <a:hlinkClick r:id="rId7">
                  <a:extLst>
                    <a:ext uri="{A12FA001-AC4F-418D-AE19-62706E023703}">
                      <ahyp:hlinkClr xmlns:ahyp="http://schemas.microsoft.com/office/drawing/2018/hyperlinkcolor" val="tx"/>
                    </a:ext>
                  </a:extLst>
                </a:hlinkClick>
              </a:rPr>
              <a:t>guide </a:t>
            </a:r>
            <a:r>
              <a:rPr lang="es-ES" dirty="0" err="1">
                <a:solidFill>
                  <a:schemeClr val="accent1"/>
                </a:solidFill>
                <a:hlinkClick r:id="rId7">
                  <a:extLst>
                    <a:ext uri="{A12FA001-AC4F-418D-AE19-62706E023703}">
                      <ahyp:hlinkClr xmlns:ahyp="http://schemas.microsoft.com/office/drawing/2018/hyperlinkcolor" val="tx"/>
                    </a:ext>
                  </a:extLst>
                </a:hlinkClick>
              </a:rPr>
              <a:t>for</a:t>
            </a:r>
            <a:r>
              <a:rPr lang="es-ES" dirty="0">
                <a:solidFill>
                  <a:schemeClr val="accent1"/>
                </a:solidFill>
                <a:hlinkClick r:id="rId7">
                  <a:extLst>
                    <a:ext uri="{A12FA001-AC4F-418D-AE19-62706E023703}">
                      <ahyp:hlinkClr xmlns:ahyp="http://schemas.microsoft.com/office/drawing/2018/hyperlinkcolor" val="tx"/>
                    </a:ext>
                  </a:extLst>
                </a:hlinkClick>
              </a:rPr>
              <a:t> </a:t>
            </a:r>
            <a:r>
              <a:rPr lang="es-ES" dirty="0" err="1">
                <a:solidFill>
                  <a:schemeClr val="accent1"/>
                </a:solidFill>
                <a:hlinkClick r:id="rId7">
                  <a:extLst>
                    <a:ext uri="{A12FA001-AC4F-418D-AE19-62706E023703}">
                      <ahyp:hlinkClr xmlns:ahyp="http://schemas.microsoft.com/office/drawing/2018/hyperlinkcolor" val="tx"/>
                    </a:ext>
                  </a:extLst>
                </a:hlinkClick>
              </a:rPr>
              <a:t>professionals</a:t>
            </a:r>
            <a:r>
              <a:rPr lang="es-ES" dirty="0">
                <a:solidFill>
                  <a:schemeClr val="accent1"/>
                </a:solidFill>
                <a:hlinkClick r:id="rId7">
                  <a:extLst>
                    <a:ext uri="{A12FA001-AC4F-418D-AE19-62706E023703}">
                      <ahyp:hlinkClr xmlns:ahyp="http://schemas.microsoft.com/office/drawing/2018/hyperlinkcolor" val="tx"/>
                    </a:ext>
                  </a:extLst>
                </a:hlinkClick>
              </a:rPr>
              <a:t>. </a:t>
            </a:r>
            <a:endParaRPr lang="es-ES" dirty="0">
              <a:solidFill>
                <a:schemeClr val="accent1"/>
              </a:solidFill>
            </a:endParaRPr>
          </a:p>
        </p:txBody>
      </p:sp>
      <p:sp>
        <p:nvSpPr>
          <p:cNvPr id="5" name="CuadroTexto 4">
            <a:extLst>
              <a:ext uri="{FF2B5EF4-FFF2-40B4-BE49-F238E27FC236}">
                <a16:creationId xmlns:a16="http://schemas.microsoft.com/office/drawing/2014/main" id="{952D07A9-7AD5-4CE1-BADE-5672D086306C}"/>
              </a:ext>
            </a:extLst>
          </p:cNvPr>
          <p:cNvSpPr txBox="1"/>
          <p:nvPr/>
        </p:nvSpPr>
        <p:spPr>
          <a:xfrm>
            <a:off x="355601" y="5408578"/>
            <a:ext cx="2908300" cy="830997"/>
          </a:xfrm>
          <a:prstGeom prst="rect">
            <a:avLst/>
          </a:prstGeom>
          <a:noFill/>
        </p:spPr>
        <p:txBody>
          <a:bodyPr wrap="square" rtlCol="0">
            <a:spAutoFit/>
          </a:bodyPr>
          <a:lstStyle/>
          <a:p>
            <a:r>
              <a:rPr lang="en-US" sz="1200" dirty="0"/>
              <a:t>Source: ECAS, EU Rights Clinic, FEANTSA and </a:t>
            </a:r>
            <a:r>
              <a:rPr lang="en-US" sz="1200" dirty="0" err="1"/>
              <a:t>Médécins</a:t>
            </a:r>
            <a:r>
              <a:rPr lang="en-US" sz="1200" dirty="0"/>
              <a:t> du Monde (2020) Policy Paper: Analysis of the obstacles to freedom of movement and political participation</a:t>
            </a:r>
          </a:p>
        </p:txBody>
      </p:sp>
    </p:spTree>
    <p:extLst>
      <p:ext uri="{BB962C8B-B14F-4D97-AF65-F5344CB8AC3E}">
        <p14:creationId xmlns:p14="http://schemas.microsoft.com/office/powerpoint/2010/main" val="403613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F5524-2D82-4F1B-B701-462A2BECBA03}"/>
              </a:ext>
            </a:extLst>
          </p:cNvPr>
          <p:cNvSpPr>
            <a:spLocks noGrp="1"/>
          </p:cNvSpPr>
          <p:nvPr>
            <p:ph type="title"/>
          </p:nvPr>
        </p:nvSpPr>
        <p:spPr>
          <a:xfrm>
            <a:off x="5258134" y="640080"/>
            <a:ext cx="6293689" cy="3652405"/>
          </a:xfrm>
        </p:spPr>
        <p:txBody>
          <a:bodyPr vert="horz" lIns="91440" tIns="45720" rIns="91440" bIns="45720" rtlCol="0" anchor="b">
            <a:normAutofit/>
          </a:bodyPr>
          <a:lstStyle/>
          <a:p>
            <a:pPr algn="l"/>
            <a:r>
              <a:rPr lang="en-US" sz="4400" kern="1200" cap="all" spc="200" baseline="0">
                <a:solidFill>
                  <a:schemeClr val="tx1">
                    <a:lumMod val="85000"/>
                    <a:lumOff val="15000"/>
                  </a:schemeClr>
                </a:solidFill>
                <a:latin typeface="+mj-lt"/>
                <a:ea typeface="+mj-ea"/>
                <a:cs typeface="+mj-cs"/>
              </a:rPr>
              <a:t>Thank you for your attention</a:t>
            </a:r>
            <a:br>
              <a:rPr lang="en-US" sz="4400" kern="1200" cap="all" spc="200" baseline="0">
                <a:solidFill>
                  <a:schemeClr val="tx1">
                    <a:lumMod val="85000"/>
                    <a:lumOff val="15000"/>
                  </a:schemeClr>
                </a:solidFill>
                <a:latin typeface="+mj-lt"/>
                <a:ea typeface="+mj-ea"/>
                <a:cs typeface="+mj-cs"/>
              </a:rPr>
            </a:br>
            <a:br>
              <a:rPr lang="en-US" sz="4400" kern="1200" cap="all" spc="200" baseline="0">
                <a:solidFill>
                  <a:schemeClr val="tx1">
                    <a:lumMod val="85000"/>
                    <a:lumOff val="15000"/>
                  </a:schemeClr>
                </a:solidFill>
                <a:latin typeface="+mj-lt"/>
                <a:ea typeface="+mj-ea"/>
                <a:cs typeface="+mj-cs"/>
              </a:rPr>
            </a:br>
            <a:r>
              <a:rPr lang="en-US" sz="4400" kern="1200" cap="all" spc="200" baseline="0">
                <a:solidFill>
                  <a:schemeClr val="tx1">
                    <a:lumMod val="85000"/>
                    <a:lumOff val="15000"/>
                  </a:schemeClr>
                </a:solidFill>
                <a:latin typeface="+mj-lt"/>
                <a:ea typeface="+mj-ea"/>
                <a:cs typeface="+mj-cs"/>
                <a:hlinkClick r:id="rId3">
                  <a:extLst>
                    <a:ext uri="{A12FA001-AC4F-418D-AE19-62706E023703}">
                      <ahyp:hlinkClr xmlns:ahyp="http://schemas.microsoft.com/office/drawing/2018/hyperlinkcolor" val="tx"/>
                    </a:ext>
                  </a:extLst>
                </a:hlinkClick>
              </a:rPr>
              <a:t>www.Feantsa.org</a:t>
            </a:r>
            <a:r>
              <a:rPr lang="en-US" sz="4400" kern="1200" cap="all" spc="200" baseline="0">
                <a:solidFill>
                  <a:schemeClr val="tx1">
                    <a:lumMod val="85000"/>
                    <a:lumOff val="15000"/>
                  </a:schemeClr>
                </a:solidFill>
                <a:latin typeface="+mj-lt"/>
                <a:ea typeface="+mj-ea"/>
                <a:cs typeface="+mj-cs"/>
              </a:rPr>
              <a:t> </a:t>
            </a:r>
          </a:p>
        </p:txBody>
      </p:sp>
      <p:pic>
        <p:nvPicPr>
          <p:cNvPr id="6" name="Imagen 5" descr="Icon&#10;&#10;Description automatically generated">
            <a:extLst>
              <a:ext uri="{FF2B5EF4-FFF2-40B4-BE49-F238E27FC236}">
                <a16:creationId xmlns:a16="http://schemas.microsoft.com/office/drawing/2014/main" id="{328B05C5-CB4A-433B-A110-22A41CC7AFA3}"/>
              </a:ext>
            </a:extLst>
          </p:cNvPr>
          <p:cNvPicPr>
            <a:picLocks noChangeAspect="1"/>
          </p:cNvPicPr>
          <p:nvPr/>
        </p:nvPicPr>
        <p:blipFill>
          <a:blip r:embed="rId4"/>
          <a:stretch>
            <a:fillRect/>
          </a:stretch>
        </p:blipFill>
        <p:spPr>
          <a:xfrm>
            <a:off x="633999" y="1432452"/>
            <a:ext cx="3993942" cy="3974269"/>
          </a:xfrm>
          <a:prstGeom prst="rect">
            <a:avLst/>
          </a:prstGeom>
        </p:spPr>
      </p:pic>
    </p:spTree>
    <p:extLst>
      <p:ext uri="{BB962C8B-B14F-4D97-AF65-F5344CB8AC3E}">
        <p14:creationId xmlns:p14="http://schemas.microsoft.com/office/powerpoint/2010/main" val="389851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6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a:extLst>
              <a:ext uri="{FF2B5EF4-FFF2-40B4-BE49-F238E27FC236}">
                <a16:creationId xmlns:a16="http://schemas.microsoft.com/office/drawing/2014/main" id="{5D912A95-1E48-4B3D-B2B1-92AF8C2563DF}"/>
              </a:ext>
            </a:extLst>
          </p:cNvPr>
          <p:cNvSpPr txBox="1"/>
          <p:nvPr/>
        </p:nvSpPr>
        <p:spPr>
          <a:xfrm>
            <a:off x="1024128" y="585216"/>
            <a:ext cx="6007027"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buClr>
                <a:schemeClr val="accent1"/>
              </a:buClr>
            </a:pPr>
            <a:r>
              <a:rPr lang="en-US" sz="3500" b="1" cap="all" spc="100" dirty="0">
                <a:solidFill>
                  <a:srgbClr val="FFFFFF"/>
                </a:solidFill>
                <a:effectLst>
                  <a:outerShdw blurRad="38100" dist="38100" dir="2700000" algn="tl">
                    <a:srgbClr val="000000">
                      <a:alpha val="43137"/>
                    </a:srgbClr>
                  </a:outerShdw>
                </a:effectLst>
                <a:latin typeface="+mj-lt"/>
                <a:ea typeface="+mj-ea"/>
                <a:cs typeface="+mj-cs"/>
              </a:rPr>
              <a:t>MODULE 2: </a:t>
            </a:r>
          </a:p>
          <a:p>
            <a:pPr defTabSz="914400">
              <a:lnSpc>
                <a:spcPct val="80000"/>
              </a:lnSpc>
              <a:spcBef>
                <a:spcPct val="0"/>
              </a:spcBef>
              <a:spcAft>
                <a:spcPts val="600"/>
              </a:spcAft>
              <a:buClr>
                <a:schemeClr val="accent1"/>
              </a:buClr>
            </a:pPr>
            <a:r>
              <a:rPr lang="en-US" sz="3500" b="1" cap="all" spc="100" dirty="0">
                <a:solidFill>
                  <a:srgbClr val="FFFFFF"/>
                </a:solidFill>
                <a:effectLst>
                  <a:outerShdw blurRad="38100" dist="38100" dir="2700000" algn="tl">
                    <a:srgbClr val="000000">
                      <a:alpha val="43137"/>
                    </a:srgbClr>
                  </a:outerShdw>
                </a:effectLst>
                <a:latin typeface="+mj-lt"/>
                <a:ea typeface="+mj-ea"/>
                <a:cs typeface="+mj-cs"/>
              </a:rPr>
              <a:t>HOMELESSNESS AMONG MOBILE EU CITIZENS</a:t>
            </a:r>
          </a:p>
        </p:txBody>
      </p:sp>
      <p:cxnSp>
        <p:nvCxnSpPr>
          <p:cNvPr id="27" name="Straight Connector 26">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8FFC84-D0D6-4B1A-8A5A-B9CCF2BBF669}"/>
              </a:ext>
            </a:extLst>
          </p:cNvPr>
          <p:cNvSpPr txBox="1"/>
          <p:nvPr/>
        </p:nvSpPr>
        <p:spPr>
          <a:xfrm>
            <a:off x="1024128" y="2286000"/>
            <a:ext cx="6007027" cy="4023360"/>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rgbClr val="FFFFFF"/>
                </a:solidFill>
              </a:rPr>
              <a:t>Available data on intra-EU migration</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rgbClr val="FFFFFF"/>
                </a:solidFill>
              </a:rPr>
              <a:t>Mobile EU citizens in destitution</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rgbClr val="FFFFFF"/>
                </a:solidFill>
              </a:rPr>
              <a:t>How many mobile EU citizens are experiencing homelessness? Who are they?</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rgbClr val="FFFFFF"/>
                </a:solidFill>
              </a:rPr>
              <a:t>Factors contributing to the vulnerability of mobile EU citizens</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rgbClr val="FFFFFF"/>
                </a:solidFill>
              </a:rPr>
              <a:t>Main gaps and obstacles in legislation</a:t>
            </a:r>
            <a:endParaRPr lang="en-US" sz="2400" dirty="0">
              <a:solidFill>
                <a:srgbClr val="FFFFFF"/>
              </a:solidFill>
              <a:highlight>
                <a:srgbClr val="FFFF00"/>
              </a:highlight>
            </a:endParaRPr>
          </a:p>
          <a:p>
            <a:pPr marL="285750" indent="-285750" defTabSz="914400">
              <a:lnSpc>
                <a:spcPct val="90000"/>
              </a:lnSpc>
              <a:spcAft>
                <a:spcPts val="600"/>
              </a:spcAft>
              <a:buClr>
                <a:schemeClr val="accent1"/>
              </a:buClr>
              <a:buFont typeface="Arial" panose="020B0604020202020204" pitchFamily="34" charset="0"/>
              <a:buChar char="•"/>
            </a:pPr>
            <a:endParaRPr lang="en-US" dirty="0">
              <a:solidFill>
                <a:srgbClr val="FFFFFF"/>
              </a:solidFill>
              <a:highlight>
                <a:srgbClr val="FFFF00"/>
              </a:highlight>
            </a:endParaRPr>
          </a:p>
        </p:txBody>
      </p:sp>
      <p:pic>
        <p:nvPicPr>
          <p:cNvPr id="5" name="Imagen 4" descr="Icono&#10;&#10;Descripción generada automáticamente">
            <a:extLst>
              <a:ext uri="{FF2B5EF4-FFF2-40B4-BE49-F238E27FC236}">
                <a16:creationId xmlns:a16="http://schemas.microsoft.com/office/drawing/2014/main" id="{913915C3-DFF3-4979-8FA6-700236F57029}"/>
              </a:ext>
            </a:extLst>
          </p:cNvPr>
          <p:cNvPicPr>
            <a:picLocks noChangeAspect="1"/>
          </p:cNvPicPr>
          <p:nvPr/>
        </p:nvPicPr>
        <p:blipFill>
          <a:blip r:embed="rId3"/>
          <a:stretch>
            <a:fillRect/>
          </a:stretch>
        </p:blipFill>
        <p:spPr>
          <a:xfrm>
            <a:off x="496511" y="5557268"/>
            <a:ext cx="1055233" cy="1050035"/>
          </a:xfrm>
          <a:prstGeom prst="rect">
            <a:avLst/>
          </a:prstGeom>
        </p:spPr>
      </p:pic>
      <p:pic>
        <p:nvPicPr>
          <p:cNvPr id="15" name="Picture 14">
            <a:extLst>
              <a:ext uri="{FF2B5EF4-FFF2-40B4-BE49-F238E27FC236}">
                <a16:creationId xmlns:a16="http://schemas.microsoft.com/office/drawing/2014/main" id="{9C70D1F8-E8CE-416C-9FE3-F5B07BE4B69E}"/>
              </a:ext>
            </a:extLst>
          </p:cNvPr>
          <p:cNvPicPr>
            <a:picLocks noChangeAspect="1"/>
          </p:cNvPicPr>
          <p:nvPr/>
        </p:nvPicPr>
        <p:blipFill rotWithShape="1">
          <a:blip r:embed="rId4"/>
          <a:srcRect l="51852" t="20000" r="22963" b="10274"/>
          <a:stretch/>
        </p:blipFill>
        <p:spPr>
          <a:xfrm>
            <a:off x="7552266" y="0"/>
            <a:ext cx="4639734" cy="6858000"/>
          </a:xfrm>
          <a:prstGeom prst="rect">
            <a:avLst/>
          </a:prstGeom>
        </p:spPr>
      </p:pic>
      <p:sp>
        <p:nvSpPr>
          <p:cNvPr id="17" name="CuadroTexto 3">
            <a:extLst>
              <a:ext uri="{FF2B5EF4-FFF2-40B4-BE49-F238E27FC236}">
                <a16:creationId xmlns:a16="http://schemas.microsoft.com/office/drawing/2014/main" id="{A4268CD6-6E91-4E83-A143-0AF74B1EC3CB}"/>
              </a:ext>
            </a:extLst>
          </p:cNvPr>
          <p:cNvSpPr txBox="1"/>
          <p:nvPr/>
        </p:nvSpPr>
        <p:spPr>
          <a:xfrm>
            <a:off x="8414657" y="6596390"/>
            <a:ext cx="3777343" cy="261610"/>
          </a:xfrm>
          <a:prstGeom prst="rect">
            <a:avLst/>
          </a:prstGeom>
          <a:noFill/>
        </p:spPr>
        <p:txBody>
          <a:bodyPr wrap="square" rtlCol="0">
            <a:spAutoFit/>
          </a:bodyPr>
          <a:lstStyle/>
          <a:p>
            <a:pPr algn="r"/>
            <a:r>
              <a:rPr lang="es-ES" sz="1100" b="1" dirty="0" err="1">
                <a:latin typeface="Calibri" panose="020F0502020204030204" pitchFamily="34" charset="0"/>
                <a:cs typeface="Calibri" panose="020F0502020204030204" pitchFamily="34" charset="0"/>
              </a:rPr>
              <a:t>Credit</a:t>
            </a:r>
            <a:r>
              <a:rPr lang="es-ES" sz="1100" b="1" dirty="0">
                <a:latin typeface="Calibri" panose="020F0502020204030204" pitchFamily="34" charset="0"/>
                <a:cs typeface="Calibri" panose="020F0502020204030204" pitchFamily="34" charset="0"/>
              </a:rPr>
              <a:t>: BISCHOF-HERMANN-STIFTUNG, Münster (</a:t>
            </a:r>
            <a:r>
              <a:rPr lang="es-ES" sz="1100" b="1" dirty="0" err="1">
                <a:latin typeface="Calibri" panose="020F0502020204030204" pitchFamily="34" charset="0"/>
                <a:cs typeface="Calibri" panose="020F0502020204030204" pitchFamily="34" charset="0"/>
              </a:rPr>
              <a:t>Germany</a:t>
            </a:r>
            <a:r>
              <a:rPr lang="es-ES" sz="11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041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ítulo 5">
            <a:extLst>
              <a:ext uri="{FF2B5EF4-FFF2-40B4-BE49-F238E27FC236}">
                <a16:creationId xmlns:a16="http://schemas.microsoft.com/office/drawing/2014/main" id="{F37D7170-2E79-41BB-AF71-20776FD69596}"/>
              </a:ext>
            </a:extLst>
          </p:cNvPr>
          <p:cNvSpPr>
            <a:spLocks noGrp="1"/>
          </p:cNvSpPr>
          <p:nvPr>
            <p:ph type="title"/>
          </p:nvPr>
        </p:nvSpPr>
        <p:spPr/>
        <p:txBody>
          <a:bodyPr vert="horz" lIns="91440" tIns="45720" rIns="91440" bIns="45720" rtlCol="0" anchor="ctr">
            <a:normAutofit/>
          </a:bodyPr>
          <a:lstStyle/>
          <a:p>
            <a:r>
              <a:rPr lang="en-US" sz="3700" dirty="0">
                <a:solidFill>
                  <a:schemeClr val="accent1">
                    <a:lumMod val="75000"/>
                  </a:schemeClr>
                </a:solidFill>
              </a:rPr>
              <a:t>Available data on intra-EU migration</a:t>
            </a:r>
          </a:p>
        </p:txBody>
      </p:sp>
      <p:sp>
        <p:nvSpPr>
          <p:cNvPr id="2" name="Marcador de contenido 1">
            <a:extLst>
              <a:ext uri="{FF2B5EF4-FFF2-40B4-BE49-F238E27FC236}">
                <a16:creationId xmlns:a16="http://schemas.microsoft.com/office/drawing/2014/main" id="{8DB89CFC-9A35-4BBE-8F7E-D39838267306}"/>
              </a:ext>
            </a:extLst>
          </p:cNvPr>
          <p:cNvSpPr>
            <a:spLocks noGrp="1"/>
          </p:cNvSpPr>
          <p:nvPr>
            <p:ph idx="1"/>
          </p:nvPr>
        </p:nvSpPr>
        <p:spPr>
          <a:xfrm>
            <a:off x="1024127" y="2084832"/>
            <a:ext cx="9720073" cy="4023360"/>
          </a:xfrm>
        </p:spPr>
        <p:txBody>
          <a:bodyPr/>
          <a:lstStyle/>
          <a:p>
            <a:pPr algn="just">
              <a:buFont typeface="Wingdings" panose="05000000000000000000" pitchFamily="2" charset="2"/>
              <a:buChar char="Ø"/>
            </a:pPr>
            <a:r>
              <a:rPr lang="en-US" dirty="0"/>
              <a:t>It is estimated that in 2020, around </a:t>
            </a:r>
            <a:r>
              <a:rPr lang="en-US" b="1" dirty="0"/>
              <a:t>13.3 million EU citizens have exercised their right to free movement </a:t>
            </a:r>
            <a:r>
              <a:rPr lang="en-US" dirty="0"/>
              <a:t>and are residing in another Member State.</a:t>
            </a:r>
          </a:p>
          <a:p>
            <a:pPr algn="just">
              <a:buFont typeface="Wingdings" panose="05000000000000000000" pitchFamily="2" charset="2"/>
              <a:buChar char="Ø"/>
            </a:pPr>
            <a:r>
              <a:rPr lang="en-US" dirty="0"/>
              <a:t>Eurobarometer (2020): 84% of respondents thought EU free movement overall benefits to the economy of their country.</a:t>
            </a:r>
          </a:p>
          <a:p>
            <a:pPr algn="just">
              <a:buFont typeface="Wingdings" panose="05000000000000000000" pitchFamily="2" charset="2"/>
              <a:buChar char="Ø"/>
            </a:pPr>
            <a:r>
              <a:rPr lang="en-US" dirty="0"/>
              <a:t>Around 3.7 million EU citizens were living in the UK, and over 1 million UK nationals were residing in EU countries (2020).</a:t>
            </a:r>
          </a:p>
          <a:p>
            <a:pPr algn="just">
              <a:buFont typeface="Wingdings" panose="05000000000000000000" pitchFamily="2" charset="2"/>
              <a:buChar char="Ø"/>
            </a:pPr>
            <a:r>
              <a:rPr lang="en-US" dirty="0"/>
              <a:t>Among the EU citizens of working age, </a:t>
            </a:r>
            <a:r>
              <a:rPr lang="en-US" b="1" dirty="0"/>
              <a:t>3.3 % resided in an EU country other than that of their citizenship</a:t>
            </a:r>
            <a:r>
              <a:rPr lang="en-US" dirty="0"/>
              <a:t> in 2020.</a:t>
            </a:r>
          </a:p>
          <a:p>
            <a:pPr algn="just">
              <a:buFont typeface="Wingdings" panose="05000000000000000000" pitchFamily="2" charset="2"/>
              <a:buChar char="Ø"/>
            </a:pPr>
            <a:r>
              <a:rPr lang="en-US" b="1" dirty="0"/>
              <a:t>Frontier workers</a:t>
            </a:r>
            <a:r>
              <a:rPr lang="en-US" dirty="0"/>
              <a:t>: people who work in one EU Member State but live in another. In 2019, this was the case for 1% of the total EU workforce aged 20-64.</a:t>
            </a:r>
            <a:endParaRPr lang="es-ES" dirty="0"/>
          </a:p>
        </p:txBody>
      </p:sp>
      <p:sp>
        <p:nvSpPr>
          <p:cNvPr id="4" name="CuadroTexto 3">
            <a:extLst>
              <a:ext uri="{FF2B5EF4-FFF2-40B4-BE49-F238E27FC236}">
                <a16:creationId xmlns:a16="http://schemas.microsoft.com/office/drawing/2014/main" id="{7F7FD5AD-2D11-4FF9-AA1B-4BF75BD7CDE3}"/>
              </a:ext>
            </a:extLst>
          </p:cNvPr>
          <p:cNvSpPr txBox="1"/>
          <p:nvPr/>
        </p:nvSpPr>
        <p:spPr>
          <a:xfrm>
            <a:off x="105981" y="6356639"/>
            <a:ext cx="7146757" cy="307777"/>
          </a:xfrm>
          <a:prstGeom prst="rect">
            <a:avLst/>
          </a:prstGeom>
          <a:noFill/>
        </p:spPr>
        <p:txBody>
          <a:bodyPr wrap="square" rtlCol="0">
            <a:spAutoFit/>
          </a:bodyPr>
          <a:lstStyle/>
          <a:p>
            <a:r>
              <a:rPr lang="es-ES" sz="1400" dirty="0" err="1"/>
              <a:t>Source</a:t>
            </a:r>
            <a:r>
              <a:rPr lang="es-ES" sz="1400" dirty="0"/>
              <a:t>: </a:t>
            </a:r>
            <a:r>
              <a:rPr lang="es-ES" sz="1400" dirty="0" err="1"/>
              <a:t>European</a:t>
            </a:r>
            <a:r>
              <a:rPr lang="es-ES" sz="1400" dirty="0"/>
              <a:t> </a:t>
            </a:r>
            <a:r>
              <a:rPr lang="es-ES" sz="1400" dirty="0" err="1"/>
              <a:t>Commission</a:t>
            </a:r>
            <a:r>
              <a:rPr lang="es-ES" sz="1400" dirty="0"/>
              <a:t> (2020) </a:t>
            </a:r>
            <a:r>
              <a:rPr lang="es-ES" sz="1400" dirty="0" err="1"/>
              <a:t>European</a:t>
            </a:r>
            <a:r>
              <a:rPr lang="es-ES" sz="1400" dirty="0"/>
              <a:t> </a:t>
            </a:r>
            <a:r>
              <a:rPr lang="es-ES" sz="1400" dirty="0" err="1"/>
              <a:t>Citizenship</a:t>
            </a:r>
            <a:r>
              <a:rPr lang="es-ES" sz="1400" dirty="0"/>
              <a:t> </a:t>
            </a:r>
            <a:r>
              <a:rPr lang="es-ES" sz="1400" dirty="0" err="1"/>
              <a:t>report</a:t>
            </a:r>
            <a:endParaRPr lang="es-ES" sz="1400" dirty="0"/>
          </a:p>
        </p:txBody>
      </p:sp>
    </p:spTree>
    <p:extLst>
      <p:ext uri="{BB962C8B-B14F-4D97-AF65-F5344CB8AC3E}">
        <p14:creationId xmlns:p14="http://schemas.microsoft.com/office/powerpoint/2010/main" val="38059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08C5D7-DBDB-4D6D-9766-255E7CB74F5C}"/>
              </a:ext>
            </a:extLst>
          </p:cNvPr>
          <p:cNvPicPr>
            <a:picLocks noChangeAspect="1"/>
          </p:cNvPicPr>
          <p:nvPr/>
        </p:nvPicPr>
        <p:blipFill rotWithShape="1">
          <a:blip r:embed="rId3"/>
          <a:srcRect b="9298"/>
          <a:stretch/>
        </p:blipFill>
        <p:spPr>
          <a:xfrm>
            <a:off x="0" y="481261"/>
            <a:ext cx="6328611" cy="5618747"/>
          </a:xfrm>
          <a:prstGeom prst="rect">
            <a:avLst/>
          </a:prstGeom>
        </p:spPr>
      </p:pic>
      <p:pic>
        <p:nvPicPr>
          <p:cNvPr id="6" name="Imagen 5">
            <a:extLst>
              <a:ext uri="{FF2B5EF4-FFF2-40B4-BE49-F238E27FC236}">
                <a16:creationId xmlns:a16="http://schemas.microsoft.com/office/drawing/2014/main" id="{8EF7E1EB-7263-4EAD-9819-3819829E1204}"/>
              </a:ext>
            </a:extLst>
          </p:cNvPr>
          <p:cNvPicPr>
            <a:picLocks noChangeAspect="1"/>
          </p:cNvPicPr>
          <p:nvPr/>
        </p:nvPicPr>
        <p:blipFill rotWithShape="1">
          <a:blip r:embed="rId4"/>
          <a:srcRect b="7018"/>
          <a:stretch/>
        </p:blipFill>
        <p:spPr>
          <a:xfrm>
            <a:off x="5998798" y="360947"/>
            <a:ext cx="6193202" cy="5618747"/>
          </a:xfrm>
          <a:prstGeom prst="rect">
            <a:avLst/>
          </a:prstGeom>
        </p:spPr>
      </p:pic>
      <p:sp>
        <p:nvSpPr>
          <p:cNvPr id="7" name="CuadroTexto 6">
            <a:extLst>
              <a:ext uri="{FF2B5EF4-FFF2-40B4-BE49-F238E27FC236}">
                <a16:creationId xmlns:a16="http://schemas.microsoft.com/office/drawing/2014/main" id="{71C23AF1-51DC-49F9-BFFA-54CA80768213}"/>
              </a:ext>
            </a:extLst>
          </p:cNvPr>
          <p:cNvSpPr txBox="1"/>
          <p:nvPr/>
        </p:nvSpPr>
        <p:spPr>
          <a:xfrm>
            <a:off x="96254" y="6488667"/>
            <a:ext cx="3332748" cy="369332"/>
          </a:xfrm>
          <a:prstGeom prst="rect">
            <a:avLst/>
          </a:prstGeom>
          <a:noFill/>
        </p:spPr>
        <p:txBody>
          <a:bodyPr wrap="square" rtlCol="0">
            <a:spAutoFit/>
          </a:bodyPr>
          <a:lstStyle/>
          <a:p>
            <a:r>
              <a:rPr lang="es-ES" dirty="0" err="1"/>
              <a:t>Source</a:t>
            </a:r>
            <a:r>
              <a:rPr lang="es-ES" dirty="0"/>
              <a:t>: Eurostat</a:t>
            </a:r>
          </a:p>
        </p:txBody>
      </p:sp>
    </p:spTree>
    <p:extLst>
      <p:ext uri="{BB962C8B-B14F-4D97-AF65-F5344CB8AC3E}">
        <p14:creationId xmlns:p14="http://schemas.microsoft.com/office/powerpoint/2010/main" val="138841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1C23AF1-51DC-49F9-BFFA-54CA80768213}"/>
              </a:ext>
            </a:extLst>
          </p:cNvPr>
          <p:cNvSpPr txBox="1"/>
          <p:nvPr/>
        </p:nvSpPr>
        <p:spPr>
          <a:xfrm>
            <a:off x="96254" y="6488667"/>
            <a:ext cx="3332748" cy="369332"/>
          </a:xfrm>
          <a:prstGeom prst="rect">
            <a:avLst/>
          </a:prstGeom>
          <a:noFill/>
        </p:spPr>
        <p:txBody>
          <a:bodyPr wrap="square" rtlCol="0">
            <a:spAutoFit/>
          </a:bodyPr>
          <a:lstStyle/>
          <a:p>
            <a:r>
              <a:rPr lang="es-ES" dirty="0" err="1"/>
              <a:t>Source</a:t>
            </a:r>
            <a:r>
              <a:rPr lang="es-ES" dirty="0"/>
              <a:t>: Eurostat</a:t>
            </a:r>
          </a:p>
        </p:txBody>
      </p:sp>
      <p:pic>
        <p:nvPicPr>
          <p:cNvPr id="2" name="Imagen 1">
            <a:extLst>
              <a:ext uri="{FF2B5EF4-FFF2-40B4-BE49-F238E27FC236}">
                <a16:creationId xmlns:a16="http://schemas.microsoft.com/office/drawing/2014/main" id="{CA57D0F6-1087-4950-857B-12FD843B8A65}"/>
              </a:ext>
            </a:extLst>
          </p:cNvPr>
          <p:cNvPicPr>
            <a:picLocks noChangeAspect="1"/>
          </p:cNvPicPr>
          <p:nvPr/>
        </p:nvPicPr>
        <p:blipFill rotWithShape="1">
          <a:blip r:embed="rId3"/>
          <a:srcRect b="6493"/>
          <a:stretch/>
        </p:blipFill>
        <p:spPr>
          <a:xfrm>
            <a:off x="204537" y="1602566"/>
            <a:ext cx="6023370" cy="4680283"/>
          </a:xfrm>
          <a:prstGeom prst="rect">
            <a:avLst/>
          </a:prstGeom>
        </p:spPr>
      </p:pic>
      <p:pic>
        <p:nvPicPr>
          <p:cNvPr id="3" name="Imagen 2">
            <a:extLst>
              <a:ext uri="{FF2B5EF4-FFF2-40B4-BE49-F238E27FC236}">
                <a16:creationId xmlns:a16="http://schemas.microsoft.com/office/drawing/2014/main" id="{CCD3917A-D3AE-45E4-B112-C254B412897D}"/>
              </a:ext>
            </a:extLst>
          </p:cNvPr>
          <p:cNvPicPr>
            <a:picLocks noChangeAspect="1"/>
          </p:cNvPicPr>
          <p:nvPr/>
        </p:nvPicPr>
        <p:blipFill>
          <a:blip r:embed="rId4"/>
          <a:stretch>
            <a:fillRect/>
          </a:stretch>
        </p:blipFill>
        <p:spPr>
          <a:xfrm>
            <a:off x="6400298" y="1602566"/>
            <a:ext cx="5791702" cy="4639458"/>
          </a:xfrm>
          <a:prstGeom prst="rect">
            <a:avLst/>
          </a:prstGeom>
        </p:spPr>
      </p:pic>
      <p:sp>
        <p:nvSpPr>
          <p:cNvPr id="4" name="Título 3">
            <a:extLst>
              <a:ext uri="{FF2B5EF4-FFF2-40B4-BE49-F238E27FC236}">
                <a16:creationId xmlns:a16="http://schemas.microsoft.com/office/drawing/2014/main" id="{49F23DAF-E7E5-4833-A028-68944399BB67}"/>
              </a:ext>
            </a:extLst>
          </p:cNvPr>
          <p:cNvSpPr>
            <a:spLocks noGrp="1"/>
          </p:cNvSpPr>
          <p:nvPr>
            <p:ph type="title" idx="4294967295"/>
          </p:nvPr>
        </p:nvSpPr>
        <p:spPr>
          <a:xfrm>
            <a:off x="96255" y="30163"/>
            <a:ext cx="12095746" cy="1284287"/>
          </a:xfrm>
        </p:spPr>
        <p:txBody>
          <a:bodyPr>
            <a:normAutofit/>
          </a:bodyPr>
          <a:lstStyle/>
          <a:p>
            <a:pPr algn="ctr"/>
            <a:r>
              <a:rPr lang="es-ES" sz="3600" dirty="0"/>
              <a:t>Mobile EU </a:t>
            </a:r>
            <a:r>
              <a:rPr lang="es-ES" sz="3600" dirty="0" err="1"/>
              <a:t>citizens</a:t>
            </a:r>
            <a:r>
              <a:rPr lang="es-ES" sz="3600" dirty="0"/>
              <a:t> in </a:t>
            </a:r>
            <a:r>
              <a:rPr lang="es-ES" sz="3600" dirty="0" err="1"/>
              <a:t>countries</a:t>
            </a:r>
            <a:r>
              <a:rPr lang="es-ES" sz="3600" dirty="0"/>
              <a:t> </a:t>
            </a:r>
            <a:r>
              <a:rPr lang="es-ES" sz="3600" dirty="0" err="1"/>
              <a:t>of</a:t>
            </a:r>
            <a:r>
              <a:rPr lang="es-ES" sz="3600" dirty="0"/>
              <a:t> </a:t>
            </a:r>
            <a:r>
              <a:rPr lang="es-ES" sz="3600" dirty="0" err="1"/>
              <a:t>destination</a:t>
            </a:r>
            <a:r>
              <a:rPr lang="es-ES" sz="3600" dirty="0"/>
              <a:t> (2020), in </a:t>
            </a:r>
            <a:r>
              <a:rPr lang="es-ES" sz="3600" dirty="0" err="1"/>
              <a:t>thousands</a:t>
            </a:r>
            <a:endParaRPr lang="es-ES" sz="3600" dirty="0"/>
          </a:p>
        </p:txBody>
      </p:sp>
    </p:spTree>
    <p:extLst>
      <p:ext uri="{BB962C8B-B14F-4D97-AF65-F5344CB8AC3E}">
        <p14:creationId xmlns:p14="http://schemas.microsoft.com/office/powerpoint/2010/main" val="264054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ítulo 5">
            <a:extLst>
              <a:ext uri="{FF2B5EF4-FFF2-40B4-BE49-F238E27FC236}">
                <a16:creationId xmlns:a16="http://schemas.microsoft.com/office/drawing/2014/main" id="{F37D7170-2E79-41BB-AF71-20776FD69596}"/>
              </a:ext>
            </a:extLst>
          </p:cNvPr>
          <p:cNvSpPr>
            <a:spLocks noGrp="1"/>
          </p:cNvSpPr>
          <p:nvPr>
            <p:ph type="title"/>
          </p:nvPr>
        </p:nvSpPr>
        <p:spPr>
          <a:xfrm>
            <a:off x="925924" y="789046"/>
            <a:ext cx="2177494" cy="4337136"/>
          </a:xfrm>
        </p:spPr>
        <p:txBody>
          <a:bodyPr anchor="t">
            <a:normAutofit/>
          </a:bodyPr>
          <a:lstStyle/>
          <a:p>
            <a:r>
              <a:rPr lang="en-GB" sz="4000" dirty="0">
                <a:solidFill>
                  <a:schemeClr val="tx1"/>
                </a:solidFill>
              </a:rPr>
              <a:t>Why do people migrate </a:t>
            </a:r>
            <a:br>
              <a:rPr lang="en-GB" sz="4000" dirty="0">
                <a:solidFill>
                  <a:schemeClr val="tx1"/>
                </a:solidFill>
              </a:rPr>
            </a:br>
            <a:r>
              <a:rPr lang="en-GB" sz="4000" dirty="0">
                <a:solidFill>
                  <a:schemeClr val="tx1"/>
                </a:solidFill>
              </a:rPr>
              <a:t>to other EU countries?</a:t>
            </a:r>
          </a:p>
        </p:txBody>
      </p:sp>
      <p:sp>
        <p:nvSpPr>
          <p:cNvPr id="4" name="Marcador de contenido 3">
            <a:extLst>
              <a:ext uri="{FF2B5EF4-FFF2-40B4-BE49-F238E27FC236}">
                <a16:creationId xmlns:a16="http://schemas.microsoft.com/office/drawing/2014/main" id="{4EA667DF-F656-475F-9406-692205C1ABDE}"/>
              </a:ext>
            </a:extLst>
          </p:cNvPr>
          <p:cNvSpPr>
            <a:spLocks noGrp="1"/>
          </p:cNvSpPr>
          <p:nvPr>
            <p:ph idx="1"/>
          </p:nvPr>
        </p:nvSpPr>
        <p:spPr>
          <a:xfrm>
            <a:off x="3837709" y="457199"/>
            <a:ext cx="8195406" cy="6254251"/>
          </a:xfrm>
        </p:spPr>
        <p:txBody>
          <a:bodyPr>
            <a:normAutofit/>
          </a:bodyPr>
          <a:lstStyle/>
          <a:p>
            <a:pPr marL="0" indent="0" algn="just">
              <a:lnSpc>
                <a:spcPct val="110000"/>
              </a:lnSpc>
              <a:spcBef>
                <a:spcPts val="0"/>
              </a:spcBef>
              <a:spcAft>
                <a:spcPts val="0"/>
              </a:spcAft>
              <a:buNone/>
            </a:pPr>
            <a:endParaRPr lang="en-GB" sz="2200" dirty="0"/>
          </a:p>
          <a:p>
            <a:pPr algn="just">
              <a:lnSpc>
                <a:spcPct val="110000"/>
              </a:lnSpc>
              <a:spcBef>
                <a:spcPts val="0"/>
              </a:spcBef>
              <a:spcAft>
                <a:spcPts val="0"/>
              </a:spcAft>
              <a:buFont typeface="Wingdings" panose="05000000000000000000" pitchFamily="2" charset="2"/>
              <a:buChar char="v"/>
            </a:pPr>
            <a:r>
              <a:rPr lang="en-GB" sz="2200" dirty="0"/>
              <a:t> </a:t>
            </a:r>
            <a:r>
              <a:rPr lang="en-GB" sz="2200" b="1" dirty="0"/>
              <a:t>Looking for a job</a:t>
            </a:r>
            <a:r>
              <a:rPr lang="en-GB" sz="2200" dirty="0"/>
              <a:t>. The hope to obtain a better job than in their home countries is the main reason why most respondents migrate. </a:t>
            </a:r>
          </a:p>
          <a:p>
            <a:pPr marL="0" indent="0" algn="just">
              <a:lnSpc>
                <a:spcPct val="110000"/>
              </a:lnSpc>
              <a:spcBef>
                <a:spcPts val="0"/>
              </a:spcBef>
              <a:spcAft>
                <a:spcPts val="0"/>
              </a:spcAft>
              <a:buNone/>
            </a:pPr>
            <a:endParaRPr lang="en-GB" sz="2200" dirty="0"/>
          </a:p>
          <a:p>
            <a:pPr algn="just">
              <a:lnSpc>
                <a:spcPct val="110000"/>
              </a:lnSpc>
              <a:spcBef>
                <a:spcPts val="0"/>
              </a:spcBef>
              <a:spcAft>
                <a:spcPts val="0"/>
              </a:spcAft>
              <a:buFont typeface="Wingdings" panose="05000000000000000000" pitchFamily="2" charset="2"/>
              <a:buChar char="v"/>
            </a:pPr>
            <a:r>
              <a:rPr lang="en-GB" sz="2200" dirty="0"/>
              <a:t> </a:t>
            </a:r>
            <a:r>
              <a:rPr lang="en-GB" sz="2200" b="1" dirty="0"/>
              <a:t>Having a job</a:t>
            </a:r>
            <a:r>
              <a:rPr lang="en-GB" sz="2200" dirty="0"/>
              <a:t>. Some of the people in our research move already having a job, be it declared or undeclared. </a:t>
            </a:r>
          </a:p>
          <a:p>
            <a:pPr marL="0" indent="0" algn="just">
              <a:lnSpc>
                <a:spcPct val="110000"/>
              </a:lnSpc>
              <a:spcBef>
                <a:spcPts val="0"/>
              </a:spcBef>
              <a:spcAft>
                <a:spcPts val="0"/>
              </a:spcAft>
              <a:buNone/>
            </a:pPr>
            <a:endParaRPr lang="en-GB" sz="2200" dirty="0"/>
          </a:p>
          <a:p>
            <a:pPr algn="just">
              <a:lnSpc>
                <a:spcPct val="110000"/>
              </a:lnSpc>
              <a:spcBef>
                <a:spcPts val="0"/>
              </a:spcBef>
              <a:spcAft>
                <a:spcPts val="0"/>
              </a:spcAft>
              <a:buFont typeface="Wingdings" panose="05000000000000000000" pitchFamily="2" charset="2"/>
              <a:buChar char="v"/>
            </a:pPr>
            <a:r>
              <a:rPr lang="en-GB" sz="2200" dirty="0"/>
              <a:t> </a:t>
            </a:r>
            <a:r>
              <a:rPr lang="en-GB" sz="2200" b="1" dirty="0"/>
              <a:t>Reuniting with family</a:t>
            </a:r>
            <a:r>
              <a:rPr lang="en-GB" sz="2200" dirty="0"/>
              <a:t>: meeting relatives or friends in the host country is another frequent reason.</a:t>
            </a:r>
          </a:p>
          <a:p>
            <a:pPr marL="0" indent="0" algn="just">
              <a:lnSpc>
                <a:spcPct val="110000"/>
              </a:lnSpc>
              <a:spcBef>
                <a:spcPts val="0"/>
              </a:spcBef>
              <a:spcAft>
                <a:spcPts val="0"/>
              </a:spcAft>
              <a:buNone/>
            </a:pPr>
            <a:endParaRPr lang="en-GB" sz="2200" dirty="0"/>
          </a:p>
          <a:p>
            <a:pPr algn="just">
              <a:lnSpc>
                <a:spcPct val="110000"/>
              </a:lnSpc>
              <a:spcBef>
                <a:spcPts val="0"/>
              </a:spcBef>
              <a:spcAft>
                <a:spcPts val="0"/>
              </a:spcAft>
              <a:buFont typeface="Wingdings" panose="05000000000000000000" pitchFamily="2" charset="2"/>
              <a:buChar char="v"/>
            </a:pPr>
            <a:r>
              <a:rPr lang="en-GB" sz="2200" dirty="0"/>
              <a:t> Avoiding </a:t>
            </a:r>
            <a:r>
              <a:rPr lang="en-GB" sz="2200" b="1" dirty="0"/>
              <a:t>discrimination and living more safely</a:t>
            </a:r>
            <a:r>
              <a:rPr lang="en-GB" sz="2200" dirty="0"/>
              <a:t>. This is the case especially for those belonging to an ethnic minority, e.g. Roma.</a:t>
            </a:r>
          </a:p>
          <a:p>
            <a:pPr marL="0" indent="0" algn="just">
              <a:lnSpc>
                <a:spcPct val="110000"/>
              </a:lnSpc>
              <a:spcBef>
                <a:spcPts val="0"/>
              </a:spcBef>
              <a:spcAft>
                <a:spcPts val="0"/>
              </a:spcAft>
              <a:buNone/>
            </a:pPr>
            <a:endParaRPr lang="en-GB" sz="2200" dirty="0"/>
          </a:p>
          <a:p>
            <a:pPr algn="just">
              <a:lnSpc>
                <a:spcPct val="110000"/>
              </a:lnSpc>
              <a:spcBef>
                <a:spcPts val="0"/>
              </a:spcBef>
              <a:spcAft>
                <a:spcPts val="0"/>
              </a:spcAft>
              <a:buFont typeface="Wingdings" panose="05000000000000000000" pitchFamily="2" charset="2"/>
              <a:buChar char="v"/>
            </a:pPr>
            <a:r>
              <a:rPr lang="en-GB" sz="2200" b="1" dirty="0"/>
              <a:t> Having the chance to access better healthcare, education and other welfare services</a:t>
            </a:r>
            <a:r>
              <a:rPr lang="en-GB" sz="2200" dirty="0"/>
              <a:t>. Even if not the main reason, this is often cited as important.</a:t>
            </a:r>
          </a:p>
        </p:txBody>
      </p:sp>
      <p:sp>
        <p:nvSpPr>
          <p:cNvPr id="5" name="CuadroTexto 4">
            <a:extLst>
              <a:ext uri="{FF2B5EF4-FFF2-40B4-BE49-F238E27FC236}">
                <a16:creationId xmlns:a16="http://schemas.microsoft.com/office/drawing/2014/main" id="{DC398A46-1E70-4312-9843-DB4FCF770D75}"/>
              </a:ext>
            </a:extLst>
          </p:cNvPr>
          <p:cNvSpPr txBox="1"/>
          <p:nvPr/>
        </p:nvSpPr>
        <p:spPr>
          <a:xfrm>
            <a:off x="601734" y="5126182"/>
            <a:ext cx="2737211" cy="1015663"/>
          </a:xfrm>
          <a:prstGeom prst="rect">
            <a:avLst/>
          </a:prstGeom>
          <a:noFill/>
        </p:spPr>
        <p:txBody>
          <a:bodyPr wrap="square" rtlCol="0">
            <a:spAutoFit/>
          </a:bodyPr>
          <a:lstStyle/>
          <a:p>
            <a:r>
              <a:rPr lang="en-US" sz="1200" dirty="0"/>
              <a:t>Source: FEANTSA’s and our members’ studies. As an example, you can read some in </a:t>
            </a:r>
            <a:r>
              <a:rPr lang="en-GB" sz="1200" dirty="0">
                <a:hlinkClick r:id="rId3">
                  <a:extLst>
                    <a:ext uri="{A12FA001-AC4F-418D-AE19-62706E023703}">
                      <ahyp:hlinkClr xmlns:ahyp="http://schemas.microsoft.com/office/drawing/2018/hyperlinkcolor" val="tx"/>
                    </a:ext>
                  </a:extLst>
                </a:hlinkClick>
              </a:rPr>
              <a:t>“Homelessness among mobile EU citizens: new data from four European cities”.</a:t>
            </a:r>
            <a:r>
              <a:rPr lang="en-US" sz="1200" dirty="0">
                <a:hlinkClick r:id="rId3">
                  <a:extLst>
                    <a:ext uri="{A12FA001-AC4F-418D-AE19-62706E023703}">
                      <ahyp:hlinkClr xmlns:ahyp="http://schemas.microsoft.com/office/drawing/2018/hyperlinkcolor" val="tx"/>
                    </a:ext>
                  </a:extLst>
                </a:hlinkClick>
              </a:rPr>
              <a:t> </a:t>
            </a:r>
            <a:endParaRPr lang="en-US" sz="1200" dirty="0"/>
          </a:p>
        </p:txBody>
      </p:sp>
    </p:spTree>
    <p:extLst>
      <p:ext uri="{BB962C8B-B14F-4D97-AF65-F5344CB8AC3E}">
        <p14:creationId xmlns:p14="http://schemas.microsoft.com/office/powerpoint/2010/main" val="357125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ítulo 5">
            <a:extLst>
              <a:ext uri="{FF2B5EF4-FFF2-40B4-BE49-F238E27FC236}">
                <a16:creationId xmlns:a16="http://schemas.microsoft.com/office/drawing/2014/main" id="{F37D7170-2E79-41BB-AF71-20776FD69596}"/>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000" dirty="0">
                <a:solidFill>
                  <a:schemeClr val="tx1">
                    <a:lumMod val="85000"/>
                    <a:lumOff val="15000"/>
                  </a:schemeClr>
                </a:solidFill>
              </a:rPr>
              <a:t>Mobile EU citizens in destitution</a:t>
            </a:r>
          </a:p>
        </p:txBody>
      </p:sp>
      <p:pic>
        <p:nvPicPr>
          <p:cNvPr id="19" name="Picture 18" descr="Colourful carved figures of humans">
            <a:extLst>
              <a:ext uri="{FF2B5EF4-FFF2-40B4-BE49-F238E27FC236}">
                <a16:creationId xmlns:a16="http://schemas.microsoft.com/office/drawing/2014/main" id="{151EE83C-4FBD-47D3-83B2-3FAF35B609DD}"/>
              </a:ext>
            </a:extLst>
          </p:cNvPr>
          <p:cNvPicPr>
            <a:picLocks noChangeAspect="1"/>
          </p:cNvPicPr>
          <p:nvPr/>
        </p:nvPicPr>
        <p:blipFill rotWithShape="1">
          <a:blip r:embed="rId3"/>
          <a:srcRect l="18449" r="18217" b="-1"/>
          <a:stretch/>
        </p:blipFill>
        <p:spPr>
          <a:xfrm>
            <a:off x="1" y="10"/>
            <a:ext cx="6096000" cy="6857990"/>
          </a:xfrm>
          <a:prstGeom prst="rect">
            <a:avLst/>
          </a:prstGeom>
        </p:spPr>
      </p:pic>
    </p:spTree>
    <p:extLst>
      <p:ext uri="{BB962C8B-B14F-4D97-AF65-F5344CB8AC3E}">
        <p14:creationId xmlns:p14="http://schemas.microsoft.com/office/powerpoint/2010/main" val="358211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8B408ED-8486-4152-AA65-65FBDB4EF325}"/>
              </a:ext>
            </a:extLst>
          </p:cNvPr>
          <p:cNvSpPr txBox="1"/>
          <p:nvPr/>
        </p:nvSpPr>
        <p:spPr>
          <a:xfrm>
            <a:off x="96254" y="6488667"/>
            <a:ext cx="3332748" cy="369332"/>
          </a:xfrm>
          <a:prstGeom prst="rect">
            <a:avLst/>
          </a:prstGeom>
          <a:noFill/>
        </p:spPr>
        <p:txBody>
          <a:bodyPr wrap="square" rtlCol="0">
            <a:spAutoFit/>
          </a:bodyPr>
          <a:lstStyle/>
          <a:p>
            <a:r>
              <a:rPr lang="es-ES" dirty="0" err="1"/>
              <a:t>Source</a:t>
            </a:r>
            <a:r>
              <a:rPr lang="es-ES" dirty="0"/>
              <a:t>: Eurostat (mii </a:t>
            </a:r>
            <a:r>
              <a:rPr lang="es-ES" dirty="0" err="1"/>
              <a:t>database</a:t>
            </a:r>
            <a:r>
              <a:rPr lang="es-ES" dirty="0"/>
              <a:t>)</a:t>
            </a:r>
          </a:p>
        </p:txBody>
      </p:sp>
      <p:pic>
        <p:nvPicPr>
          <p:cNvPr id="4098" name="Picture 2">
            <a:extLst>
              <a:ext uri="{FF2B5EF4-FFF2-40B4-BE49-F238E27FC236}">
                <a16:creationId xmlns:a16="http://schemas.microsoft.com/office/drawing/2014/main" id="{10506F50-3A89-4097-B3C0-9631DB20FF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67" b="13376"/>
          <a:stretch/>
        </p:blipFill>
        <p:spPr bwMode="auto">
          <a:xfrm>
            <a:off x="96254" y="865762"/>
            <a:ext cx="6096001" cy="42607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A128036-8564-4DA4-BB64-33A9C78352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394" t="27263" b="50098"/>
          <a:stretch/>
        </p:blipFill>
        <p:spPr bwMode="auto">
          <a:xfrm>
            <a:off x="10940375" y="5447490"/>
            <a:ext cx="1102468" cy="13380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D3526F8-F5B1-4F02-848B-0506BEE56B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85" r="40930" b="38770"/>
          <a:stretch/>
        </p:blipFill>
        <p:spPr bwMode="auto">
          <a:xfrm>
            <a:off x="6096000" y="865762"/>
            <a:ext cx="5946843" cy="46552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3B7D85-D114-411D-A4EF-ED3F51B7BCE2}"/>
              </a:ext>
            </a:extLst>
          </p:cNvPr>
          <p:cNvSpPr txBox="1"/>
          <p:nvPr/>
        </p:nvSpPr>
        <p:spPr>
          <a:xfrm>
            <a:off x="6297038" y="164362"/>
            <a:ext cx="5194571" cy="646331"/>
          </a:xfrm>
          <a:prstGeom prst="rect">
            <a:avLst/>
          </a:prstGeom>
          <a:noFill/>
        </p:spPr>
        <p:txBody>
          <a:bodyPr wrap="square" rtlCol="0">
            <a:spAutoFit/>
          </a:bodyPr>
          <a:lstStyle/>
          <a:p>
            <a:r>
              <a:rPr lang="fr-FR" b="1" dirty="0"/>
              <a:t>People </a:t>
            </a:r>
            <a:r>
              <a:rPr lang="fr-FR" b="1" dirty="0" err="1"/>
              <a:t>aged</a:t>
            </a:r>
            <a:r>
              <a:rPr lang="fr-FR" b="1" dirty="0"/>
              <a:t> 20-64 </a:t>
            </a:r>
            <a:r>
              <a:rPr lang="fr-FR" b="1" dirty="0" err="1"/>
              <a:t>years</a:t>
            </a:r>
            <a:r>
              <a:rPr lang="fr-FR" b="1" dirty="0"/>
              <a:t> at </a:t>
            </a:r>
            <a:r>
              <a:rPr lang="fr-FR" b="1" dirty="0" err="1"/>
              <a:t>risk</a:t>
            </a:r>
            <a:r>
              <a:rPr lang="fr-FR" b="1" dirty="0"/>
              <a:t> of </a:t>
            </a:r>
            <a:r>
              <a:rPr lang="fr-FR" b="1" dirty="0" err="1"/>
              <a:t>poverty</a:t>
            </a:r>
            <a:r>
              <a:rPr lang="fr-FR" b="1" dirty="0"/>
              <a:t> or social exclusion, by </a:t>
            </a:r>
            <a:r>
              <a:rPr lang="fr-FR" b="1" dirty="0" err="1"/>
              <a:t>citizenship</a:t>
            </a:r>
            <a:r>
              <a:rPr lang="fr-FR" b="1" dirty="0"/>
              <a:t>, 2019 (%)</a:t>
            </a:r>
            <a:endParaRPr lang="fr-BE" b="1" dirty="0"/>
          </a:p>
        </p:txBody>
      </p:sp>
      <p:sp>
        <p:nvSpPr>
          <p:cNvPr id="12" name="TextBox 11">
            <a:extLst>
              <a:ext uri="{FF2B5EF4-FFF2-40B4-BE49-F238E27FC236}">
                <a16:creationId xmlns:a16="http://schemas.microsoft.com/office/drawing/2014/main" id="{280A3B5B-6735-4DE9-AB27-0787E1C08D53}"/>
              </a:ext>
            </a:extLst>
          </p:cNvPr>
          <p:cNvSpPr txBox="1"/>
          <p:nvPr/>
        </p:nvSpPr>
        <p:spPr>
          <a:xfrm>
            <a:off x="96254" y="164363"/>
            <a:ext cx="5194571" cy="646331"/>
          </a:xfrm>
          <a:prstGeom prst="rect">
            <a:avLst/>
          </a:prstGeom>
          <a:noFill/>
        </p:spPr>
        <p:txBody>
          <a:bodyPr wrap="square" rtlCol="0">
            <a:spAutoFit/>
          </a:bodyPr>
          <a:lstStyle/>
          <a:p>
            <a:r>
              <a:rPr lang="fr-FR" b="1" dirty="0"/>
              <a:t>People </a:t>
            </a:r>
            <a:r>
              <a:rPr lang="fr-FR" b="1" dirty="0" err="1"/>
              <a:t>aged</a:t>
            </a:r>
            <a:r>
              <a:rPr lang="fr-FR" b="1" dirty="0"/>
              <a:t> 20-64 </a:t>
            </a:r>
            <a:r>
              <a:rPr lang="fr-FR" b="1" dirty="0" err="1"/>
              <a:t>years</a:t>
            </a:r>
            <a:r>
              <a:rPr lang="fr-FR" b="1" dirty="0"/>
              <a:t> at </a:t>
            </a:r>
            <a:r>
              <a:rPr lang="fr-FR" b="1" dirty="0" err="1"/>
              <a:t>risk</a:t>
            </a:r>
            <a:r>
              <a:rPr lang="fr-FR" b="1" dirty="0"/>
              <a:t> of </a:t>
            </a:r>
            <a:r>
              <a:rPr lang="fr-FR" b="1" dirty="0" err="1"/>
              <a:t>poverty</a:t>
            </a:r>
            <a:r>
              <a:rPr lang="fr-FR" b="1" dirty="0"/>
              <a:t> or social exclusion, by </a:t>
            </a:r>
            <a:r>
              <a:rPr lang="fr-FR" b="1" dirty="0" err="1"/>
              <a:t>citizenship</a:t>
            </a:r>
            <a:r>
              <a:rPr lang="fr-FR" b="1" dirty="0"/>
              <a:t>, EU-27, 2010-2019 (%)</a:t>
            </a:r>
            <a:endParaRPr lang="fr-BE" b="1" dirty="0"/>
          </a:p>
        </p:txBody>
      </p:sp>
    </p:spTree>
    <p:extLst>
      <p:ext uri="{BB962C8B-B14F-4D97-AF65-F5344CB8AC3E}">
        <p14:creationId xmlns:p14="http://schemas.microsoft.com/office/powerpoint/2010/main" val="214150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8B408ED-8486-4152-AA65-65FBDB4EF325}"/>
              </a:ext>
            </a:extLst>
          </p:cNvPr>
          <p:cNvSpPr txBox="1"/>
          <p:nvPr/>
        </p:nvSpPr>
        <p:spPr>
          <a:xfrm>
            <a:off x="96254" y="6488667"/>
            <a:ext cx="3332748" cy="369332"/>
          </a:xfrm>
          <a:prstGeom prst="rect">
            <a:avLst/>
          </a:prstGeom>
          <a:noFill/>
        </p:spPr>
        <p:txBody>
          <a:bodyPr wrap="square" rtlCol="0">
            <a:spAutoFit/>
          </a:bodyPr>
          <a:lstStyle/>
          <a:p>
            <a:r>
              <a:rPr lang="es-ES" dirty="0" err="1"/>
              <a:t>Source</a:t>
            </a:r>
            <a:r>
              <a:rPr lang="es-ES" dirty="0"/>
              <a:t>: Eurostat (mii </a:t>
            </a:r>
            <a:r>
              <a:rPr lang="es-ES" dirty="0" err="1"/>
              <a:t>database</a:t>
            </a:r>
            <a:r>
              <a:rPr lang="es-ES" dirty="0"/>
              <a:t>)</a:t>
            </a:r>
          </a:p>
        </p:txBody>
      </p:sp>
      <p:pic>
        <p:nvPicPr>
          <p:cNvPr id="2052" name="Picture 4">
            <a:extLst>
              <a:ext uri="{FF2B5EF4-FFF2-40B4-BE49-F238E27FC236}">
                <a16:creationId xmlns:a16="http://schemas.microsoft.com/office/drawing/2014/main" id="{D89D15B2-F631-43ED-908F-D876101AE0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69" r="40619" b="41146"/>
          <a:stretch/>
        </p:blipFill>
        <p:spPr bwMode="auto">
          <a:xfrm>
            <a:off x="6297038" y="1179254"/>
            <a:ext cx="5509731" cy="38282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FBE6DFA-5A02-47FC-A5D6-91E0AB8D7B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881" b="16315"/>
          <a:stretch/>
        </p:blipFill>
        <p:spPr bwMode="auto">
          <a:xfrm>
            <a:off x="149758" y="1179255"/>
            <a:ext cx="6090662" cy="4044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A979A8-D9F4-450F-8A0C-7BA2992B7D46}"/>
              </a:ext>
            </a:extLst>
          </p:cNvPr>
          <p:cNvSpPr txBox="1"/>
          <p:nvPr/>
        </p:nvSpPr>
        <p:spPr>
          <a:xfrm>
            <a:off x="6297038" y="296243"/>
            <a:ext cx="5194571" cy="646331"/>
          </a:xfrm>
          <a:prstGeom prst="rect">
            <a:avLst/>
          </a:prstGeom>
          <a:noFill/>
        </p:spPr>
        <p:txBody>
          <a:bodyPr wrap="square" rtlCol="0">
            <a:spAutoFit/>
          </a:bodyPr>
          <a:lstStyle/>
          <a:p>
            <a:r>
              <a:rPr lang="fr-FR" b="1" dirty="0" err="1"/>
              <a:t>Overcrowding</a:t>
            </a:r>
            <a:r>
              <a:rPr lang="fr-FR" b="1" dirty="0"/>
              <a:t> rate </a:t>
            </a:r>
            <a:r>
              <a:rPr lang="fr-FR" b="1" dirty="0" err="1"/>
              <a:t>among</a:t>
            </a:r>
            <a:r>
              <a:rPr lang="fr-FR" b="1" dirty="0"/>
              <a:t> the population </a:t>
            </a:r>
            <a:r>
              <a:rPr lang="fr-FR" b="1" dirty="0" err="1"/>
              <a:t>aged</a:t>
            </a:r>
            <a:r>
              <a:rPr lang="fr-FR" b="1" dirty="0"/>
              <a:t> 20-64 </a:t>
            </a:r>
            <a:r>
              <a:rPr lang="fr-FR" b="1" dirty="0" err="1"/>
              <a:t>years</a:t>
            </a:r>
            <a:r>
              <a:rPr lang="fr-FR" b="1" dirty="0"/>
              <a:t>, by </a:t>
            </a:r>
            <a:r>
              <a:rPr lang="fr-FR" b="1" dirty="0" err="1"/>
              <a:t>citizenship</a:t>
            </a:r>
            <a:r>
              <a:rPr lang="fr-FR" b="1" dirty="0"/>
              <a:t>, 2019 (%)</a:t>
            </a:r>
            <a:endParaRPr lang="fr-BE" b="1" dirty="0"/>
          </a:p>
        </p:txBody>
      </p:sp>
      <p:pic>
        <p:nvPicPr>
          <p:cNvPr id="7" name="Picture 4">
            <a:extLst>
              <a:ext uri="{FF2B5EF4-FFF2-40B4-BE49-F238E27FC236}">
                <a16:creationId xmlns:a16="http://schemas.microsoft.com/office/drawing/2014/main" id="{626462C4-58B3-4F8F-BC3F-0A14D3F21F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394" t="27263" b="50098"/>
          <a:stretch/>
        </p:blipFill>
        <p:spPr bwMode="auto">
          <a:xfrm>
            <a:off x="10807430" y="5224244"/>
            <a:ext cx="1234812" cy="1449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298AB18-289D-4057-879B-3EC7A9604640}"/>
              </a:ext>
            </a:extLst>
          </p:cNvPr>
          <p:cNvSpPr txBox="1"/>
          <p:nvPr/>
        </p:nvSpPr>
        <p:spPr>
          <a:xfrm>
            <a:off x="149758" y="301719"/>
            <a:ext cx="5433919" cy="646331"/>
          </a:xfrm>
          <a:prstGeom prst="rect">
            <a:avLst/>
          </a:prstGeom>
          <a:noFill/>
        </p:spPr>
        <p:txBody>
          <a:bodyPr wrap="square" rtlCol="0">
            <a:spAutoFit/>
          </a:bodyPr>
          <a:lstStyle/>
          <a:p>
            <a:r>
              <a:rPr lang="fr-FR" b="1" dirty="0" err="1"/>
              <a:t>Overcrowding</a:t>
            </a:r>
            <a:r>
              <a:rPr lang="fr-FR" b="1" dirty="0"/>
              <a:t> rate </a:t>
            </a:r>
            <a:r>
              <a:rPr lang="fr-FR" b="1" dirty="0" err="1"/>
              <a:t>among</a:t>
            </a:r>
            <a:r>
              <a:rPr lang="fr-FR" b="1" dirty="0"/>
              <a:t> the population </a:t>
            </a:r>
            <a:r>
              <a:rPr lang="fr-FR" b="1" dirty="0" err="1"/>
              <a:t>aged</a:t>
            </a:r>
            <a:r>
              <a:rPr lang="fr-FR" b="1" dirty="0"/>
              <a:t> 20-64 </a:t>
            </a:r>
            <a:r>
              <a:rPr lang="fr-FR" b="1" dirty="0" err="1"/>
              <a:t>years</a:t>
            </a:r>
            <a:r>
              <a:rPr lang="fr-FR" b="1" dirty="0"/>
              <a:t>, by </a:t>
            </a:r>
            <a:r>
              <a:rPr lang="fr-FR" b="1" dirty="0" err="1"/>
              <a:t>citizenship</a:t>
            </a:r>
            <a:r>
              <a:rPr lang="fr-FR" b="1" dirty="0"/>
              <a:t>, EU-27, 2010-2019 (%)</a:t>
            </a:r>
            <a:endParaRPr lang="fr-BE" b="1" dirty="0"/>
          </a:p>
        </p:txBody>
      </p:sp>
    </p:spTree>
    <p:extLst>
      <p:ext uri="{BB962C8B-B14F-4D97-AF65-F5344CB8AC3E}">
        <p14:creationId xmlns:p14="http://schemas.microsoft.com/office/powerpoint/2010/main" val="2281050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5841</TotalTime>
  <Words>3985</Words>
  <Application>Microsoft Office PowerPoint</Application>
  <PresentationFormat>Widescreen</PresentationFormat>
  <Paragraphs>188</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Tw Cen MT</vt:lpstr>
      <vt:lpstr>Tw Cen MT Condensed</vt:lpstr>
      <vt:lpstr>Wingdings</vt:lpstr>
      <vt:lpstr>Wingdings 3</vt:lpstr>
      <vt:lpstr>Integral</vt:lpstr>
      <vt:lpstr>1_Integral</vt:lpstr>
      <vt:lpstr>PowerPoint Presentation</vt:lpstr>
      <vt:lpstr>PowerPoint Presentation</vt:lpstr>
      <vt:lpstr>Available data on intra-EU migration</vt:lpstr>
      <vt:lpstr>PowerPoint Presentation</vt:lpstr>
      <vt:lpstr>Mobile EU citizens in countries of destination (2020), in thousands</vt:lpstr>
      <vt:lpstr>Why do people migrate  to other EU countries?</vt:lpstr>
      <vt:lpstr>Mobile EU citizens in destitution</vt:lpstr>
      <vt:lpstr>PowerPoint Presentation</vt:lpstr>
      <vt:lpstr>PowerPoint Presentation</vt:lpstr>
      <vt:lpstr>PowerPoint Presentation</vt:lpstr>
      <vt:lpstr>How many mobile EU citizens are experiencing homelessness?</vt:lpstr>
      <vt:lpstr>The  diversity of profiles among mobile EU citizens in homelessness</vt:lpstr>
      <vt:lpstr>Factors contributing to the vulnerability of mobile EU citizens (I)</vt:lpstr>
      <vt:lpstr>People aged 20-64 years at risk of in-work poverty, by citizenship, 2019 (%) </vt:lpstr>
      <vt:lpstr>Factors contributing to the vulnerability of mobile EU citizens (II)</vt:lpstr>
      <vt:lpstr>Main gaps and obstacles in free movement legislation (I)</vt:lpstr>
      <vt:lpstr>Main gaps and obstacles in free movement legislation (II)</vt:lpstr>
      <vt:lpstr>Thank you for your attention  www.Feantsa.org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Observatory of the Rights of EU Citizens  (CORE)  Internal training / experience exchanges  Organised by ECAS, FEANTSA and MdM</dc:title>
  <dc:creator>Migration</dc:creator>
  <cp:lastModifiedBy>Information</cp:lastModifiedBy>
  <cp:revision>103</cp:revision>
  <dcterms:created xsi:type="dcterms:W3CDTF">2020-10-15T10:48:14Z</dcterms:created>
  <dcterms:modified xsi:type="dcterms:W3CDTF">2022-07-25T10:03:47Z</dcterms:modified>
</cp:coreProperties>
</file>