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36" r:id="rId2"/>
    <p:sldMasterId id="2147483748" r:id="rId3"/>
  </p:sldMasterIdLst>
  <p:notesMasterIdLst>
    <p:notesMasterId r:id="rId21"/>
  </p:notesMasterIdLst>
  <p:sldIdLst>
    <p:sldId id="302" r:id="rId4"/>
    <p:sldId id="360" r:id="rId5"/>
    <p:sldId id="305" r:id="rId6"/>
    <p:sldId id="256" r:id="rId7"/>
    <p:sldId id="290" r:id="rId8"/>
    <p:sldId id="313" r:id="rId9"/>
    <p:sldId id="311" r:id="rId10"/>
    <p:sldId id="268" r:id="rId11"/>
    <p:sldId id="364" r:id="rId12"/>
    <p:sldId id="307" r:id="rId13"/>
    <p:sldId id="363" r:id="rId14"/>
    <p:sldId id="308" r:id="rId15"/>
    <p:sldId id="362" r:id="rId16"/>
    <p:sldId id="309" r:id="rId17"/>
    <p:sldId id="310" r:id="rId18"/>
    <p:sldId id="365" r:id="rId19"/>
    <p:sldId id="3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a Barbu" initials="SB" lastIdx="3" clrIdx="0">
    <p:extLst>
      <p:ext uri="{19B8F6BF-5375-455C-9EA6-DF929625EA0E}">
        <p15:presenceInfo xmlns:p15="http://schemas.microsoft.com/office/powerpoint/2012/main" userId="Simona Barbu" providerId="None"/>
      </p:ext>
    </p:extLst>
  </p:cmAuthor>
  <p:cmAuthor id="2" name="matt.bosio@gmail.com" initials="m" lastIdx="2" clrIdx="1">
    <p:extLst>
      <p:ext uri="{19B8F6BF-5375-455C-9EA6-DF929625EA0E}">
        <p15:presenceInfo xmlns:p15="http://schemas.microsoft.com/office/powerpoint/2012/main" userId="2494697b34de94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06" autoAdjust="0"/>
    <p:restoredTop sz="59514" autoAdjust="0"/>
  </p:normalViewPr>
  <p:slideViewPr>
    <p:cSldViewPr snapToGrid="0">
      <p:cViewPr varScale="1">
        <p:scale>
          <a:sx n="52" d="100"/>
          <a:sy n="52" d="100"/>
        </p:scale>
        <p:origin x="1440" y="66"/>
      </p:cViewPr>
      <p:guideLst/>
    </p:cSldViewPr>
  </p:slideViewPr>
  <p:outlineViewPr>
    <p:cViewPr>
      <p:scale>
        <a:sx n="33" d="100"/>
        <a:sy n="33" d="100"/>
      </p:scale>
      <p:origin x="0" y="-57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28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E4ACB-5D2F-44E8-B595-65A26ADDC85A}" type="doc">
      <dgm:prSet loTypeId="urn:microsoft.com/office/officeart/2005/8/layout/pyramid2" loCatId="pyramid" qsTypeId="urn:microsoft.com/office/officeart/2005/8/quickstyle/simple1" qsCatId="simple" csTypeId="urn:microsoft.com/office/officeart/2005/8/colors/accent1_2" csCatId="accent1" phldr="1"/>
      <dgm:spPr/>
    </dgm:pt>
    <dgm:pt modelId="{81428BCD-BBE6-4A29-92FD-912BED0A5D33}">
      <dgm:prSet phldrT="[Text]"/>
      <dgm:spPr/>
      <dgm:t>
        <a:bodyPr/>
        <a:lstStyle/>
        <a:p>
          <a:r>
            <a:rPr lang="en-US" dirty="0"/>
            <a:t>The Court of Justice</a:t>
          </a:r>
        </a:p>
      </dgm:t>
    </dgm:pt>
    <dgm:pt modelId="{8FB4F871-DB0C-404D-B680-1D066C9D4CDA}" type="parTrans" cxnId="{504A5865-2BD3-4336-9A20-A2B4B9526132}">
      <dgm:prSet/>
      <dgm:spPr/>
      <dgm:t>
        <a:bodyPr/>
        <a:lstStyle/>
        <a:p>
          <a:endParaRPr lang="en-US"/>
        </a:p>
      </dgm:t>
    </dgm:pt>
    <dgm:pt modelId="{8BB868B2-7350-4C7B-8E49-43D5CFA55314}" type="sibTrans" cxnId="{504A5865-2BD3-4336-9A20-A2B4B9526132}">
      <dgm:prSet/>
      <dgm:spPr/>
      <dgm:t>
        <a:bodyPr/>
        <a:lstStyle/>
        <a:p>
          <a:endParaRPr lang="en-US"/>
        </a:p>
      </dgm:t>
    </dgm:pt>
    <dgm:pt modelId="{ADE1B1F8-A53D-4316-81FC-3D7BBF009129}">
      <dgm:prSet phldrT="[Text]"/>
      <dgm:spPr/>
      <dgm:t>
        <a:bodyPr/>
        <a:lstStyle/>
        <a:p>
          <a:pPr algn="ctr"/>
          <a:r>
            <a:rPr lang="en-US" dirty="0"/>
            <a:t>The General Court	</a:t>
          </a:r>
        </a:p>
      </dgm:t>
    </dgm:pt>
    <dgm:pt modelId="{E2B42E82-36A9-4EE3-8A9C-339F2674656D}" type="parTrans" cxnId="{0DD2F2A7-40FC-41A7-AC47-60CE0F251F76}">
      <dgm:prSet/>
      <dgm:spPr/>
      <dgm:t>
        <a:bodyPr/>
        <a:lstStyle/>
        <a:p>
          <a:endParaRPr lang="en-US"/>
        </a:p>
      </dgm:t>
    </dgm:pt>
    <dgm:pt modelId="{EA9D9F51-2FF4-4453-8AE6-A98E500D9BD1}" type="sibTrans" cxnId="{0DD2F2A7-40FC-41A7-AC47-60CE0F251F76}">
      <dgm:prSet/>
      <dgm:spPr/>
      <dgm:t>
        <a:bodyPr/>
        <a:lstStyle/>
        <a:p>
          <a:endParaRPr lang="en-US"/>
        </a:p>
      </dgm:t>
    </dgm:pt>
    <dgm:pt modelId="{C4F9D14B-A42E-4374-833F-23D9B62A8EFE}" type="pres">
      <dgm:prSet presAssocID="{A7AE4ACB-5D2F-44E8-B595-65A26ADDC85A}" presName="compositeShape" presStyleCnt="0">
        <dgm:presLayoutVars>
          <dgm:dir/>
          <dgm:resizeHandles/>
        </dgm:presLayoutVars>
      </dgm:prSet>
      <dgm:spPr/>
    </dgm:pt>
    <dgm:pt modelId="{2B274FAA-0E25-442E-BC0F-B99821D0706D}" type="pres">
      <dgm:prSet presAssocID="{A7AE4ACB-5D2F-44E8-B595-65A26ADDC85A}" presName="pyramid" presStyleLbl="node1" presStyleIdx="0" presStyleCnt="1" custLinFactNeighborY="1507"/>
      <dgm:spPr/>
    </dgm:pt>
    <dgm:pt modelId="{51419D5B-EF5A-41D9-82EE-60EC46E50AC7}" type="pres">
      <dgm:prSet presAssocID="{A7AE4ACB-5D2F-44E8-B595-65A26ADDC85A}" presName="theList" presStyleCnt="0"/>
      <dgm:spPr/>
    </dgm:pt>
    <dgm:pt modelId="{47CFB77A-DCBE-47D0-A777-0BDB1045E458}" type="pres">
      <dgm:prSet presAssocID="{81428BCD-BBE6-4A29-92FD-912BED0A5D33}" presName="aNode" presStyleLbl="fgAcc1" presStyleIdx="0" presStyleCnt="2" custScaleX="146033">
        <dgm:presLayoutVars>
          <dgm:bulletEnabled val="1"/>
        </dgm:presLayoutVars>
      </dgm:prSet>
      <dgm:spPr/>
    </dgm:pt>
    <dgm:pt modelId="{10F317A6-390D-4DEA-B70E-7FE513FF79FD}" type="pres">
      <dgm:prSet presAssocID="{81428BCD-BBE6-4A29-92FD-912BED0A5D33}" presName="aSpace" presStyleCnt="0"/>
      <dgm:spPr/>
    </dgm:pt>
    <dgm:pt modelId="{430FECAB-ED0E-4297-BB69-050418C59E91}" type="pres">
      <dgm:prSet presAssocID="{ADE1B1F8-A53D-4316-81FC-3D7BBF009129}" presName="aNode" presStyleLbl="fgAcc1" presStyleIdx="1" presStyleCnt="2" custScaleX="107729">
        <dgm:presLayoutVars>
          <dgm:bulletEnabled val="1"/>
        </dgm:presLayoutVars>
      </dgm:prSet>
      <dgm:spPr/>
    </dgm:pt>
    <dgm:pt modelId="{4613EEAF-9D73-4E9F-942A-EA4ECA1665FC}" type="pres">
      <dgm:prSet presAssocID="{ADE1B1F8-A53D-4316-81FC-3D7BBF009129}" presName="aSpace" presStyleCnt="0"/>
      <dgm:spPr/>
    </dgm:pt>
  </dgm:ptLst>
  <dgm:cxnLst>
    <dgm:cxn modelId="{504A5865-2BD3-4336-9A20-A2B4B9526132}" srcId="{A7AE4ACB-5D2F-44E8-B595-65A26ADDC85A}" destId="{81428BCD-BBE6-4A29-92FD-912BED0A5D33}" srcOrd="0" destOrd="0" parTransId="{8FB4F871-DB0C-404D-B680-1D066C9D4CDA}" sibTransId="{8BB868B2-7350-4C7B-8E49-43D5CFA55314}"/>
    <dgm:cxn modelId="{F3D79655-7FCA-4C04-ABD0-C7713FE7B4DF}" type="presOf" srcId="{A7AE4ACB-5D2F-44E8-B595-65A26ADDC85A}" destId="{C4F9D14B-A42E-4374-833F-23D9B62A8EFE}" srcOrd="0" destOrd="0" presId="urn:microsoft.com/office/officeart/2005/8/layout/pyramid2"/>
    <dgm:cxn modelId="{C57E2F82-99F0-4457-B383-CA69BB487F9F}" type="presOf" srcId="{ADE1B1F8-A53D-4316-81FC-3D7BBF009129}" destId="{430FECAB-ED0E-4297-BB69-050418C59E91}" srcOrd="0" destOrd="0" presId="urn:microsoft.com/office/officeart/2005/8/layout/pyramid2"/>
    <dgm:cxn modelId="{0DD2F2A7-40FC-41A7-AC47-60CE0F251F76}" srcId="{A7AE4ACB-5D2F-44E8-B595-65A26ADDC85A}" destId="{ADE1B1F8-A53D-4316-81FC-3D7BBF009129}" srcOrd="1" destOrd="0" parTransId="{E2B42E82-36A9-4EE3-8A9C-339F2674656D}" sibTransId="{EA9D9F51-2FF4-4453-8AE6-A98E500D9BD1}"/>
    <dgm:cxn modelId="{999846D0-6E58-4476-896D-89CF2414FFA4}" type="presOf" srcId="{81428BCD-BBE6-4A29-92FD-912BED0A5D33}" destId="{47CFB77A-DCBE-47D0-A777-0BDB1045E458}" srcOrd="0" destOrd="0" presId="urn:microsoft.com/office/officeart/2005/8/layout/pyramid2"/>
    <dgm:cxn modelId="{DEA60F8B-0895-4824-9218-1105EBD4BAF8}" type="presParOf" srcId="{C4F9D14B-A42E-4374-833F-23D9B62A8EFE}" destId="{2B274FAA-0E25-442E-BC0F-B99821D0706D}" srcOrd="0" destOrd="0" presId="urn:microsoft.com/office/officeart/2005/8/layout/pyramid2"/>
    <dgm:cxn modelId="{7EC5BC36-713A-4CA2-A8FF-7B08984C611C}" type="presParOf" srcId="{C4F9D14B-A42E-4374-833F-23D9B62A8EFE}" destId="{51419D5B-EF5A-41D9-82EE-60EC46E50AC7}" srcOrd="1" destOrd="0" presId="urn:microsoft.com/office/officeart/2005/8/layout/pyramid2"/>
    <dgm:cxn modelId="{F9FAD839-F893-4BD6-9FAB-5DD8202035A2}" type="presParOf" srcId="{51419D5B-EF5A-41D9-82EE-60EC46E50AC7}" destId="{47CFB77A-DCBE-47D0-A777-0BDB1045E458}" srcOrd="0" destOrd="0" presId="urn:microsoft.com/office/officeart/2005/8/layout/pyramid2"/>
    <dgm:cxn modelId="{06AD4AF7-EAB3-405D-B5AA-7359BE5D4C86}" type="presParOf" srcId="{51419D5B-EF5A-41D9-82EE-60EC46E50AC7}" destId="{10F317A6-390D-4DEA-B70E-7FE513FF79FD}" srcOrd="1" destOrd="0" presId="urn:microsoft.com/office/officeart/2005/8/layout/pyramid2"/>
    <dgm:cxn modelId="{79FAAFD8-39E5-492A-AE72-4BD378A78ED4}" type="presParOf" srcId="{51419D5B-EF5A-41D9-82EE-60EC46E50AC7}" destId="{430FECAB-ED0E-4297-BB69-050418C59E91}" srcOrd="2" destOrd="0" presId="urn:microsoft.com/office/officeart/2005/8/layout/pyramid2"/>
    <dgm:cxn modelId="{0B78DCFA-E3FE-49DA-B311-98119F41B080}" type="presParOf" srcId="{51419D5B-EF5A-41D9-82EE-60EC46E50AC7}" destId="{4613EEAF-9D73-4E9F-942A-EA4ECA1665FC}"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74FAA-0E25-442E-BC0F-B99821D0706D}">
      <dsp:nvSpPr>
        <dsp:cNvPr id="0" name=""/>
        <dsp:cNvSpPr/>
      </dsp:nvSpPr>
      <dsp:spPr>
        <a:xfrm>
          <a:off x="542930" y="0"/>
          <a:ext cx="5418667" cy="5418667"/>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FB77A-DCBE-47D0-A777-0BDB1045E458}">
      <dsp:nvSpPr>
        <dsp:cNvPr id="0" name=""/>
        <dsp:cNvSpPr/>
      </dsp:nvSpPr>
      <dsp:spPr>
        <a:xfrm>
          <a:off x="2441592" y="542395"/>
          <a:ext cx="5143477" cy="19261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The Court of Justice</a:t>
          </a:r>
        </a:p>
      </dsp:txBody>
      <dsp:txXfrm>
        <a:off x="2535620" y="636423"/>
        <a:ext cx="4955421" cy="1738110"/>
      </dsp:txXfrm>
    </dsp:sp>
    <dsp:sp modelId="{430FECAB-ED0E-4297-BB69-050418C59E91}">
      <dsp:nvSpPr>
        <dsp:cNvPr id="0" name=""/>
        <dsp:cNvSpPr/>
      </dsp:nvSpPr>
      <dsp:spPr>
        <a:xfrm>
          <a:off x="3116151" y="2709333"/>
          <a:ext cx="3794359" cy="192616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The General Court	</a:t>
          </a:r>
        </a:p>
      </dsp:txBody>
      <dsp:txXfrm>
        <a:off x="3210179" y="2803361"/>
        <a:ext cx="3606303" cy="17381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123DF-2C7A-4529-B099-A5529097122E}" type="datetimeFigureOut">
              <a:rPr lang="en-US" smtClean="0"/>
              <a:t>7/26/2022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4FD7A-8A9E-480A-B03B-13B29D8B820D}" type="slidenum">
              <a:rPr lang="en-US" smtClean="0"/>
              <a:t>‹#›</a:t>
            </a:fld>
            <a:endParaRPr lang="en-US" dirty="0"/>
          </a:p>
        </p:txBody>
      </p:sp>
    </p:spTree>
    <p:extLst>
      <p:ext uri="{BB962C8B-B14F-4D97-AF65-F5344CB8AC3E}">
        <p14:creationId xmlns:p14="http://schemas.microsoft.com/office/powerpoint/2010/main" val="9571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800"/>
              </a:spcAft>
              <a:buClrTx/>
              <a:buSzTx/>
              <a:buFontTx/>
              <a:buNone/>
              <a:tabLst/>
              <a:defRPr/>
            </a:pPr>
            <a:r>
              <a:rPr lang="en-GB" dirty="0">
                <a:effectLst/>
                <a:ea typeface="Calibri" panose="020F0502020204030204" pitchFamily="34" charset="0"/>
                <a:cs typeface="Times New Roman" panose="02020603050405020304" pitchFamily="18" charset="0"/>
              </a:rPr>
              <a:t>Hello and welcome to the third module of our training named Introduction to European Union law. </a:t>
            </a:r>
          </a:p>
          <a:p>
            <a:pPr algn="just"/>
            <a:endParaRPr lang="en-US" kern="1200" dirty="0">
              <a:effectLst/>
              <a:ea typeface="+mn-ea"/>
              <a:cs typeface="+mn-cs"/>
            </a:endParaRPr>
          </a:p>
          <a:p>
            <a:pPr algn="just"/>
            <a:r>
              <a:rPr lang="en-US" kern="1200" dirty="0">
                <a:effectLst/>
                <a:ea typeface="+mn-ea"/>
                <a:cs typeface="+mn-cs"/>
              </a:rPr>
              <a:t>In this third module we will see the composition, the structure, the powers and the procedures of the Court of Justice of the European Union. </a:t>
            </a:r>
          </a:p>
          <a:p>
            <a:pPr algn="just"/>
            <a:endParaRPr lang="en-US" kern="1200" dirty="0">
              <a:effectLst/>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GB" dirty="0">
                <a:effectLst/>
                <a:ea typeface="Times New Roman" panose="02020603050405020304" pitchFamily="18" charset="0"/>
              </a:rPr>
              <a:t>This information aims to support professionals and organisations working with EU migrants in identifying how and where they can get involved for protecting the rights of mobile EU citizens in case of violation of EU law.</a:t>
            </a:r>
            <a:endParaRPr lang="es-ES" kern="1200" dirty="0">
              <a:effectLst/>
              <a:ea typeface="+mn-ea"/>
              <a:cs typeface="+mn-cs"/>
            </a:endParaRPr>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5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One of the main tasks of the Court of Justice is to ensure the correct application of EU law by Member States. To this extent in order to enforce the application of EU law, the Court of Justice may start infringement proceedings against Member States for failing to comply with EU law.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Case of breaches of EU law may be brought before the Court of Justice by other Member States or more often by the European Commission. Before starting an infringement procedure (also called actions for failure to fulfil obligations), the Commission starts a preliminary procedure (on its own initiative or following a complaint) where the Member State in question is given the opportunity to reply to the complaint. If that procedure does not result in the Member State repairing the breach, an action for infringement of EU law may be started before the Court of Justice.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If the Court finds that the Member State in question has violated EU law, the State must repair the infringement without delay. If, after a further action brought by the Commission, the Court of Justice finds that the Member State has not complied with its judgment, it may impose a fine. </a:t>
            </a:r>
          </a:p>
        </p:txBody>
      </p:sp>
      <p:sp>
        <p:nvSpPr>
          <p:cNvPr id="4" name="Slide Number Placeholder 3"/>
          <p:cNvSpPr>
            <a:spLocks noGrp="1"/>
          </p:cNvSpPr>
          <p:nvPr>
            <p:ph type="sldNum" sz="quarter" idx="5"/>
          </p:nvPr>
        </p:nvSpPr>
        <p:spPr/>
        <p:txBody>
          <a:bodyPr/>
          <a:lstStyle/>
          <a:p>
            <a:fld id="{45C4FD7A-8A9E-480A-B03B-13B29D8B820D}" type="slidenum">
              <a:rPr lang="en-US" smtClean="0"/>
              <a:t>10</a:t>
            </a:fld>
            <a:endParaRPr lang="en-US" dirty="0"/>
          </a:p>
        </p:txBody>
      </p:sp>
    </p:spTree>
    <p:extLst>
      <p:ext uri="{BB962C8B-B14F-4D97-AF65-F5344CB8AC3E}">
        <p14:creationId xmlns:p14="http://schemas.microsoft.com/office/powerpoint/2010/main" val="57816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Poland </a:t>
            </a:r>
            <a:r>
              <a:rPr lang="en-GB" b="0" i="0" dirty="0">
                <a:effectLst/>
              </a:rPr>
              <a:t>recently reformed its judiciary system setting up a "disciplinary chamber" to oversee Polish judges, with the power to lift their immunity to expose them to criminal proceedings or cut their salaries. </a:t>
            </a:r>
            <a:r>
              <a:rPr lang="en-GB" dirty="0"/>
              <a:t>The European Commission in 2019 opened an infringement procedure against this law considering that, in adopting the new disciplinary regime applicable to judges Poland has failed to fulfil its obligations under EU law. The EU Commission invited Poland </a:t>
            </a:r>
            <a:r>
              <a:rPr lang="en-GB" b="0" i="0" dirty="0">
                <a:effectLst/>
              </a:rPr>
              <a:t>to take the measures necessary to comply with EU law within two months time. </a:t>
            </a:r>
            <a:r>
              <a:rPr lang="en-GB" dirty="0"/>
              <a:t>Poland denied any infringement of EU law. </a:t>
            </a:r>
            <a:endParaRPr lang="en-GB" b="0" i="0" dirty="0">
              <a:effectLst/>
            </a:endParaRPr>
          </a:p>
          <a:p>
            <a:pPr marL="360045" indent="-342265" algn="just">
              <a:spcAft>
                <a:spcPts val="1200"/>
              </a:spcAft>
            </a:pPr>
            <a:endParaRPr lang="en-GB" b="0" i="0" dirty="0">
              <a:effectLst/>
            </a:endParaRPr>
          </a:p>
          <a:p>
            <a:pPr marL="360045" indent="-342265" algn="just">
              <a:spcAft>
                <a:spcPts val="1200"/>
              </a:spcAft>
            </a:pPr>
            <a:r>
              <a:rPr lang="en-GB" b="0" i="0" dirty="0">
                <a:effectLst/>
              </a:rPr>
              <a:t>The Commission was not satisfied with Poland’s reply and considered that the breach of EU law still existed, so the EC decided to take action </a:t>
            </a:r>
            <a:r>
              <a:rPr lang="en-GB" dirty="0"/>
              <a:t>before the EU Court.</a:t>
            </a:r>
          </a:p>
          <a:p>
            <a:pPr marL="0" indent="0" algn="just">
              <a:spcAft>
                <a:spcPts val="0"/>
              </a:spcAft>
            </a:pPr>
            <a:r>
              <a:rPr lang="en-GB" dirty="0"/>
              <a:t>By its judgment, the Court of Justice upheld all the complaints made by the Commission and found that Poland had failed to fulfil its obligations deriving from EU  law. In particular, the Court considered that the disciplinary chamber does not provide all the guarantees of impartiality and independence from the executive.</a:t>
            </a:r>
          </a:p>
          <a:p>
            <a:pPr marL="0" indent="0" algn="just">
              <a:spcAft>
                <a:spcPts val="0"/>
              </a:spcAft>
            </a:pPr>
            <a:endParaRPr lang="en-GB" b="0" i="0" dirty="0">
              <a:effectLst/>
            </a:endParaRPr>
          </a:p>
          <a:p>
            <a:pPr marL="0" indent="0" algn="just">
              <a:spcAft>
                <a:spcPts val="0"/>
              </a:spcAft>
            </a:pPr>
            <a:r>
              <a:rPr lang="en-GB" b="0" i="0" dirty="0">
                <a:effectLst/>
              </a:rPr>
              <a:t>Poland is bound as an EU member to comply with EU judgments and may face financial penalties if it does not.</a:t>
            </a:r>
          </a:p>
          <a:p>
            <a:pPr marL="360045" indent="-342265" algn="just">
              <a:spcAft>
                <a:spcPts val="1200"/>
              </a:spcAft>
            </a:pPr>
            <a:endParaRPr lang="en-GB"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11</a:t>
            </a:fld>
            <a:endParaRPr lang="en-US" dirty="0"/>
          </a:p>
        </p:txBody>
      </p:sp>
    </p:spTree>
    <p:extLst>
      <p:ext uri="{BB962C8B-B14F-4D97-AF65-F5344CB8AC3E}">
        <p14:creationId xmlns:p14="http://schemas.microsoft.com/office/powerpoint/2010/main" val="275679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Another important power of the Court of Justice is to annul EU secondary legislation when it is believed that EU law is in breach of primary EU Legislation (EU treaties or fundamental rights). The typical case is when a Directive or a Regulation is adopted in breach of the Treaties </a:t>
            </a:r>
            <a:r>
              <a:rPr lang="en-GB" b="0" i="0" u="none" strike="noStrike" baseline="0" dirty="0"/>
              <a:t>or of any rule of law relating to their application</a:t>
            </a:r>
            <a:r>
              <a:rPr lang="en-GB" b="0" i="0" dirty="0">
                <a:effectLst/>
              </a:rPr>
              <a:t>. Other typical grounds for annulment are </a:t>
            </a:r>
            <a:r>
              <a:rPr lang="en-GB" b="0" i="0" u="none" strike="noStrike" baseline="0" dirty="0"/>
              <a:t>lack of competence, violation of an essential procedural requirement and misuse of </a:t>
            </a:r>
            <a:r>
              <a:rPr lang="en-US" b="0" i="0" u="none" strike="noStrike" baseline="0" dirty="0"/>
              <a:t>powers.</a:t>
            </a:r>
            <a:endParaRPr lang="en-GB" b="0" i="0" dirty="0">
              <a:effectLst/>
            </a:endParaRPr>
          </a:p>
          <a:p>
            <a:pPr marL="0" marR="0" lvl="0" indent="0" algn="just" defTabSz="914400" rtl="0" eaLnBrk="1" fontAlgn="auto" latinLnBrk="0" hangingPunct="1">
              <a:spcBef>
                <a:spcPts val="0"/>
              </a:spcBef>
              <a:spcAft>
                <a:spcPts val="0"/>
              </a:spcAft>
              <a:buClrTx/>
              <a:buSzTx/>
              <a:buFontTx/>
              <a:buNone/>
              <a:tabLst/>
              <a:defRPr/>
            </a:pPr>
            <a:endParaRPr lang="en-GB" b="0" i="0" dirty="0">
              <a:effectLst/>
            </a:endParaRPr>
          </a:p>
          <a:p>
            <a:pPr algn="just"/>
            <a:r>
              <a:rPr lang="en-GB" b="0" i="0" dirty="0">
                <a:effectLst/>
              </a:rPr>
              <a:t>Actions for annulment before the Court may be started by a Member State, the Council of the EU, the European Commission or the European Parliament. They are </a:t>
            </a:r>
            <a:r>
              <a:rPr lang="en-GB" b="0" i="0" u="none" strike="noStrike" baseline="0" dirty="0">
                <a:effectLst/>
              </a:rPr>
              <a:t>p</a:t>
            </a:r>
            <a:r>
              <a:rPr lang="en-GB" b="0" i="0" u="none" strike="noStrike" baseline="0" dirty="0"/>
              <a:t>rivileged applicants, that is to say they don’t need to show particular interest in order to have standing before the Court. On the opposite,</a:t>
            </a:r>
            <a:r>
              <a:rPr lang="en-GB" b="0" i="0" dirty="0">
                <a:effectLst/>
              </a:rPr>
              <a:t> private individuals (any natural or legal person) may ask the Court to annul an EU act only if </a:t>
            </a:r>
            <a:r>
              <a:rPr lang="en-GB" b="0" i="0" u="sng" dirty="0">
                <a:effectLst/>
              </a:rPr>
              <a:t>this act directly concerns them</a:t>
            </a:r>
            <a:r>
              <a:rPr lang="en-GB" b="0" i="0" dirty="0">
                <a:effectLst/>
              </a:rPr>
              <a:t>. </a:t>
            </a:r>
          </a:p>
          <a:p>
            <a:pPr algn="just"/>
            <a:endParaRPr lang="en-GB" b="0" i="0" dirty="0">
              <a:effectLst/>
            </a:endParaRPr>
          </a:p>
          <a:p>
            <a:pPr algn="just"/>
            <a:r>
              <a:rPr lang="en-GB" b="0" i="0" dirty="0">
                <a:effectLst/>
              </a:rPr>
              <a:t>Action for annulment must be instituted within two months of the publication of the measure. If the EU court annuls an EU law this law is</a:t>
            </a:r>
            <a:r>
              <a:rPr lang="en-GB" b="0" i="0" u="none" strike="noStrike" baseline="0" dirty="0"/>
              <a:t> declared to be void and the decision is binding on all national courts.</a:t>
            </a:r>
            <a:endParaRPr lang="en-GB" b="0" i="0" dirty="0">
              <a:effectLst/>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12</a:t>
            </a:fld>
            <a:endParaRPr lang="en-US" dirty="0"/>
          </a:p>
        </p:txBody>
      </p:sp>
    </p:spTree>
    <p:extLst>
      <p:ext uri="{BB962C8B-B14F-4D97-AF65-F5344CB8AC3E}">
        <p14:creationId xmlns:p14="http://schemas.microsoft.com/office/powerpoint/2010/main" val="406740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1103"/>
          </a:xfrm>
        </p:spPr>
        <p:txBody>
          <a:bodyPr/>
          <a:lstStyle/>
          <a:p>
            <a:pPr marL="0" marR="0" lvl="0" indent="0" algn="just" defTabSz="914400" rtl="0" eaLnBrk="1" fontAlgn="auto" latinLnBrk="0" hangingPunct="1">
              <a:spcBef>
                <a:spcPts val="0"/>
              </a:spcBef>
              <a:spcAft>
                <a:spcPts val="0"/>
              </a:spcAft>
              <a:buClrTx/>
              <a:buSzTx/>
              <a:buFontTx/>
              <a:buNone/>
              <a:tabLst/>
              <a:defRPr/>
            </a:pPr>
            <a:r>
              <a:rPr lang="en-GB" b="0" i="0" dirty="0">
                <a:effectLst/>
              </a:rPr>
              <a:t>A classic example of violation of procedural requirement is the failure to consult an EU body when the procedural rules required the consultation of that body. </a:t>
            </a:r>
          </a:p>
          <a:p>
            <a:pPr marL="0" marR="0" lvl="0" indent="0" algn="just" defTabSz="914400" rtl="0" eaLnBrk="1" fontAlgn="auto" latinLnBrk="0" hangingPunct="1">
              <a:spcBef>
                <a:spcPts val="0"/>
              </a:spcBef>
              <a:spcAft>
                <a:spcPts val="0"/>
              </a:spcAft>
              <a:buClrTx/>
              <a:buSzTx/>
              <a:buFontTx/>
              <a:buNone/>
              <a:tabLst/>
              <a:defRPr/>
            </a:pPr>
            <a:endParaRPr lang="en-GB" b="0" i="0" dirty="0">
              <a:effectLst/>
            </a:endParaRPr>
          </a:p>
          <a:p>
            <a:pPr marL="0" marR="0" lvl="0" indent="0" algn="just" defTabSz="914400" rtl="0" eaLnBrk="1" fontAlgn="auto" latinLnBrk="0" hangingPunct="1">
              <a:spcBef>
                <a:spcPts val="0"/>
              </a:spcBef>
              <a:spcAft>
                <a:spcPts val="0"/>
              </a:spcAft>
              <a:buClrTx/>
              <a:buSzTx/>
              <a:buFontTx/>
              <a:buNone/>
              <a:tabLst/>
              <a:defRPr/>
            </a:pPr>
            <a:r>
              <a:rPr lang="en-GB" b="0" i="0" dirty="0">
                <a:effectLst/>
              </a:rPr>
              <a:t>In </a:t>
            </a:r>
            <a:r>
              <a:rPr lang="en-GB" b="0" i="1" dirty="0">
                <a:effectLst/>
              </a:rPr>
              <a:t>Roquette</a:t>
            </a:r>
            <a:r>
              <a:rPr lang="en-GB" b="0" i="0" dirty="0">
                <a:effectLst/>
              </a:rPr>
              <a:t> (C-138/79), for example, the Court annulled a Regulation adopted by the Council under the consultation procedure because the Council had adopted the act without the opinion of the European Parliament.</a:t>
            </a:r>
          </a:p>
          <a:p>
            <a:pPr algn="just"/>
            <a:endParaRPr lang="en-GB" b="0" i="0" dirty="0">
              <a:effectLst/>
            </a:endParaRPr>
          </a:p>
          <a:p>
            <a:pPr algn="just"/>
            <a:r>
              <a:rPr lang="en-GB" b="0" i="0" dirty="0">
                <a:effectLst/>
              </a:rPr>
              <a:t>Do you remember what we said in the first module on the Consultation procedure? Let’s refresh our memory. Under Consultation procedure, the law is proposed by the European Commission and then go to the Council. The Council under this procedure is always required to consult with the Parliament, but do not need to follow the Parliament's opinion. </a:t>
            </a:r>
          </a:p>
          <a:p>
            <a:pPr algn="just"/>
            <a:endParaRPr lang="en-GB" b="0" i="0" dirty="0">
              <a:effectLst/>
            </a:endParaRPr>
          </a:p>
          <a:p>
            <a:pPr algn="just"/>
            <a:r>
              <a:rPr lang="en-GB" b="0" i="0" dirty="0">
                <a:effectLst/>
              </a:rPr>
              <a:t>In the case Roquette, the European Commission submitted a proposal for a regulation concerning the market in </a:t>
            </a:r>
            <a:r>
              <a:rPr lang="en-GB" b="0" i="0" dirty="0" err="1">
                <a:effectLst/>
              </a:rPr>
              <a:t>isoglucose</a:t>
            </a:r>
            <a:r>
              <a:rPr lang="en-GB" b="0" i="0" dirty="0">
                <a:effectLst/>
              </a:rPr>
              <a:t>, a form of sugar extracted from cereals and used as a sweetener.  The Council adopted the proposed Regulation without consulting the European Parliament. A private company affected by the production quota for </a:t>
            </a:r>
            <a:r>
              <a:rPr lang="en-GB" b="0" i="0" dirty="0" err="1">
                <a:effectLst/>
              </a:rPr>
              <a:t>isoglucose</a:t>
            </a:r>
            <a:r>
              <a:rPr lang="en-GB" b="0" i="0" dirty="0">
                <a:effectLst/>
              </a:rPr>
              <a:t> laid down in the Regulation brought an action before the Court of Justice to annul the regulation. </a:t>
            </a:r>
          </a:p>
          <a:p>
            <a:pPr algn="just"/>
            <a:endParaRPr lang="en-GB" dirty="0"/>
          </a:p>
          <a:p>
            <a:pPr algn="just"/>
            <a:r>
              <a:rPr lang="en-GB" b="0" i="0" dirty="0">
                <a:effectLst/>
              </a:rPr>
              <a:t>In its judgment, the Court confirmed that, although not binding, consultation with the EU Parliament is a mandatory part of the Consultation procedure. The Regulation adopted by the Council in the case at stake without consulting the European Parliament was therefore annulled by the Court of Justice.</a:t>
            </a:r>
          </a:p>
        </p:txBody>
      </p:sp>
      <p:sp>
        <p:nvSpPr>
          <p:cNvPr id="4" name="Slide Number Placeholder 3"/>
          <p:cNvSpPr>
            <a:spLocks noGrp="1"/>
          </p:cNvSpPr>
          <p:nvPr>
            <p:ph type="sldNum" sz="quarter" idx="5"/>
          </p:nvPr>
        </p:nvSpPr>
        <p:spPr/>
        <p:txBody>
          <a:bodyPr/>
          <a:lstStyle/>
          <a:p>
            <a:fld id="{45C4FD7A-8A9E-480A-B03B-13B29D8B820D}" type="slidenum">
              <a:rPr lang="en-US" smtClean="0"/>
              <a:t>13</a:t>
            </a:fld>
            <a:endParaRPr lang="en-US" dirty="0"/>
          </a:p>
        </p:txBody>
      </p:sp>
    </p:spTree>
    <p:extLst>
      <p:ext uri="{BB962C8B-B14F-4D97-AF65-F5344CB8AC3E}">
        <p14:creationId xmlns:p14="http://schemas.microsoft.com/office/powerpoint/2010/main" val="100629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GB" b="0" i="0" dirty="0">
                <a:effectLst/>
              </a:rPr>
              <a:t>EU member States, the Council, the EU Parliament, the EU Commission and under certain conditions, individuals, may complain before the Court of Justice against other EU institutions for failing to act when an action from their part is required by the Treaties.</a:t>
            </a:r>
          </a:p>
          <a:p>
            <a:pPr marL="0" marR="0" lvl="0" indent="0" algn="just" defTabSz="914400" rtl="0" eaLnBrk="1" fontAlgn="auto" latinLnBrk="0" hangingPunct="1">
              <a:spcBef>
                <a:spcPts val="0"/>
              </a:spcBef>
              <a:spcAft>
                <a:spcPts val="0"/>
              </a:spcAft>
              <a:buClrTx/>
              <a:buSzTx/>
              <a:buFontTx/>
              <a:buNone/>
              <a:tabLst/>
              <a:defRPr/>
            </a:pPr>
            <a:r>
              <a:rPr lang="en-GB" b="0" i="0" dirty="0">
                <a:effectLst/>
              </a:rPr>
              <a:t> </a:t>
            </a:r>
          </a:p>
          <a:p>
            <a:pPr algn="just">
              <a:buFont typeface="Arial" panose="020B0604020202020204" pitchFamily="34" charset="0"/>
              <a:buNone/>
            </a:pPr>
            <a:r>
              <a:rPr lang="en-GB" b="0" i="0" dirty="0">
                <a:effectLst/>
              </a:rPr>
              <a:t>Actions for failure to act may be brought only after the institution concerned has been previously asked to take action. Where the Court of Justice decides that an EU institution failed to act, it is for the institution concerned to put an end to the failure by implementing appropriate measures. </a:t>
            </a:r>
          </a:p>
          <a:p>
            <a:pPr algn="just">
              <a:buFont typeface="Arial" panose="020B0604020202020204" pitchFamily="34" charset="0"/>
              <a:buNone/>
            </a:pPr>
            <a:endParaRPr lang="en-GB" b="0" i="0" dirty="0">
              <a:effectLst/>
            </a:endParaRPr>
          </a:p>
          <a:p>
            <a:pPr algn="just"/>
            <a:r>
              <a:rPr lang="en-GB" b="0" i="0" dirty="0">
                <a:effectLst/>
              </a:rPr>
              <a:t>When actions for failure to act are started by individuals, the jurisdiction is for the General Court. </a:t>
            </a:r>
          </a:p>
        </p:txBody>
      </p:sp>
      <p:sp>
        <p:nvSpPr>
          <p:cNvPr id="4" name="Slide Number Placeholder 3"/>
          <p:cNvSpPr>
            <a:spLocks noGrp="1"/>
          </p:cNvSpPr>
          <p:nvPr>
            <p:ph type="sldNum" sz="quarter" idx="5"/>
          </p:nvPr>
        </p:nvSpPr>
        <p:spPr/>
        <p:txBody>
          <a:bodyPr/>
          <a:lstStyle/>
          <a:p>
            <a:fld id="{45C4FD7A-8A9E-480A-B03B-13B29D8B820D}" type="slidenum">
              <a:rPr lang="en-US" smtClean="0"/>
              <a:t>14</a:t>
            </a:fld>
            <a:endParaRPr lang="en-US" dirty="0"/>
          </a:p>
        </p:txBody>
      </p:sp>
    </p:spTree>
    <p:extLst>
      <p:ext uri="{BB962C8B-B14F-4D97-AF65-F5344CB8AC3E}">
        <p14:creationId xmlns:p14="http://schemas.microsoft.com/office/powerpoint/2010/main" val="303836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Appeals may be brought before the Court of Justice against judgments of the General Court. If the appeal is admissible and well founded, the Court of Justice sets aside the judgment of the General Court.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In that case if it is possible that, having regard to the state of the proceeding, the Court of Justice may itself decide the case. Otherwise, it can refer the case back to the General Court for a new judgement.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effectLst/>
              </a:rPr>
              <a:t>Eventually, the General Court will be bound by the decision given by the Court of Justice on the appeal.</a:t>
            </a:r>
          </a:p>
          <a:p>
            <a:pPr algn="just"/>
            <a:r>
              <a:rPr lang="en-GB" b="0" i="0" dirty="0">
                <a:solidFill>
                  <a:srgbClr val="475055"/>
                </a:solidFill>
                <a:effectLst/>
                <a:latin typeface="Open Sans" panose="020B0606030504020204" pitchFamily="34" charset="0"/>
              </a:rPr>
              <a:t> </a:t>
            </a:r>
          </a:p>
          <a:p>
            <a:pPr algn="l"/>
            <a:endParaRPr lang="en-GB"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15</a:t>
            </a:fld>
            <a:endParaRPr lang="en-US" dirty="0"/>
          </a:p>
        </p:txBody>
      </p:sp>
    </p:spTree>
    <p:extLst>
      <p:ext uri="{BB962C8B-B14F-4D97-AF65-F5344CB8AC3E}">
        <p14:creationId xmlns:p14="http://schemas.microsoft.com/office/powerpoint/2010/main" val="159001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How can organisations working to support mobile EU citizens get involved?</a:t>
            </a:r>
          </a:p>
          <a:p>
            <a:pPr algn="just"/>
            <a:endParaRPr lang="en-GB" dirty="0"/>
          </a:p>
          <a:p>
            <a:pPr marL="0" indent="0" algn="just">
              <a:buNone/>
            </a:pPr>
            <a:r>
              <a:rPr lang="en-GB" dirty="0"/>
              <a:t>Are your clients, who are mobile EU citizens, experiencing expulsions, systematic control of residence rights or re-entry bans? Did you ever testify cases where EU mobile citizens have been refused access to social benefits? In your home Member State, are rough sleeping or city begging considered as a threat to public order to justify expulsions or other restrictions in the context of free movement?</a:t>
            </a:r>
          </a:p>
          <a:p>
            <a:pPr marL="0" indent="0" algn="just">
              <a:buNone/>
            </a:pPr>
            <a:endParaRPr lang="en-GB" dirty="0"/>
          </a:p>
          <a:p>
            <a:pPr marL="0" indent="0" algn="just">
              <a:buNone/>
            </a:pPr>
            <a:r>
              <a:rPr lang="en-GB" dirty="0"/>
              <a:t>All these situations may represent a breach of EU law! In case of breaches in the EU law, several remedies are possible. At EU level or at national level. </a:t>
            </a:r>
          </a:p>
          <a:p>
            <a:pPr marL="0" indent="0" algn="just">
              <a:buNone/>
            </a:pPr>
            <a:endParaRPr lang="en-GB" dirty="0"/>
          </a:p>
          <a:p>
            <a:pPr marL="0" indent="0" algn="just">
              <a:buNone/>
            </a:pPr>
            <a:r>
              <a:rPr lang="en-GB" dirty="0"/>
              <a:t>If you come across this type of situations, do not hesitate to get in touch at </a:t>
            </a:r>
            <a:r>
              <a:rPr lang="en-GB" b="1" dirty="0"/>
              <a:t>migration@feantsa.org </a:t>
            </a:r>
            <a:r>
              <a:rPr lang="en-GB" dirty="0"/>
              <a:t>and/or </a:t>
            </a:r>
            <a:r>
              <a:rPr lang="en-GB" b="1" dirty="0"/>
              <a:t>simona.barbu@feantsa.org</a:t>
            </a:r>
          </a:p>
          <a:p>
            <a:pPr marL="0" indent="0" algn="just">
              <a:buNone/>
            </a:pPr>
            <a:endParaRPr lang="en-GB" b="1" dirty="0"/>
          </a:p>
          <a:p>
            <a:pPr marL="0" indent="0" algn="just">
              <a:buNone/>
            </a:pPr>
            <a:r>
              <a:rPr lang="en-GB" dirty="0"/>
              <a:t>REPORT TO FEANTSA any bad practice you are aware of, concerning the rights of mobile EU citizens. </a:t>
            </a:r>
          </a:p>
          <a:p>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16</a:t>
            </a:fld>
            <a:endParaRPr lang="en-US" dirty="0"/>
          </a:p>
        </p:txBody>
      </p:sp>
    </p:spTree>
    <p:extLst>
      <p:ext uri="{BB962C8B-B14F-4D97-AF65-F5344CB8AC3E}">
        <p14:creationId xmlns:p14="http://schemas.microsoft.com/office/powerpoint/2010/main" val="75784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We have reached the end of this set of modules on European Union law.</a:t>
            </a:r>
            <a:endParaRPr lang="es-ES" sz="1200" kern="1200" dirty="0">
              <a:solidFill>
                <a:schemeClr val="tx1"/>
              </a:solidFill>
              <a:effectLst/>
              <a:latin typeface="+mn-lt"/>
              <a:ea typeface="+mn-ea"/>
              <a:cs typeface="+mn-cs"/>
            </a:endParaRPr>
          </a:p>
          <a:p>
            <a:pPr algn="just"/>
            <a:endParaRPr lang="en-GB" sz="1200" kern="1200" dirty="0">
              <a:solidFill>
                <a:schemeClr val="tx1"/>
              </a:solidFill>
              <a:effectLst/>
              <a:latin typeface="+mn-lt"/>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your attention!</a:t>
            </a:r>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6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What is this third module about? What will you learn today?</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We will start with a brief presentation of the different courts and tribunals that form the Court of Justice of the European Union. We will also learn about the composition of the Court of Justice and that of the General Court.</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The main part of this third module focuses on the different procedures existing before the Court of Justice of the European Union. These procedures correspond to the different powers and functions attributed by the Treaties to the Court of Justice.</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Reference for preliminary ruling is a procedure that helps national tribunals to guarantee the correct interpretation of EU law.</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Infringement procedures give to the Court of Justice the power to sanction Member States in case of breach of EU law.</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Action of annulment permit to the Court of Justice to control the legality of EU secondary legislation with the EU treaties.</a:t>
            </a:r>
          </a:p>
          <a:p>
            <a:pPr marL="171450" indent="-171450" algn="just">
              <a:spcBef>
                <a:spcPts val="600"/>
              </a:spcBef>
              <a:spcAft>
                <a:spcPts val="600"/>
              </a:spcAft>
              <a:buClr>
                <a:schemeClr val="accent1"/>
              </a:buClr>
              <a:buFont typeface="Arial" panose="020B0604020202020204" pitchFamily="34" charset="0"/>
              <a:buChar char="•"/>
            </a:pPr>
            <a:r>
              <a:rPr lang="en-US" dirty="0"/>
              <a:t>Actions for failure to act is a procedure that can be used to sanction the conduct of EU institutions.</a:t>
            </a:r>
          </a:p>
          <a:p>
            <a:pPr marL="0" indent="0" algn="just">
              <a:spcBef>
                <a:spcPts val="600"/>
              </a:spcBef>
              <a:spcAft>
                <a:spcPts val="600"/>
              </a:spcAft>
              <a:buClr>
                <a:schemeClr val="accent1"/>
              </a:buClr>
              <a:buFontTx/>
              <a:buNone/>
            </a:pPr>
            <a:r>
              <a:rPr lang="en-US" dirty="0"/>
              <a:t>For each procedure we will try to provide an example in order to better explain how they work in practice.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100" baseline="-25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1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Court of Justice of the European Union is one of the main EU institutions. Headquarters are in Luxembourg.</a:t>
            </a:r>
          </a:p>
          <a:p>
            <a:pPr algn="just"/>
            <a:endParaRPr lang="en-US" dirty="0"/>
          </a:p>
          <a:p>
            <a:pPr algn="just"/>
            <a:r>
              <a:rPr lang="en-US" i="1" dirty="0"/>
              <a:t>Court of Justice of the EU </a:t>
            </a:r>
            <a:r>
              <a:rPr lang="en-US" dirty="0"/>
              <a:t>(or sometimes also </a:t>
            </a:r>
            <a:r>
              <a:rPr lang="en-US" i="1" dirty="0"/>
              <a:t>EU Court of Justice</a:t>
            </a:r>
            <a:r>
              <a:rPr lang="en-US" dirty="0"/>
              <a:t>) is the term commonly used to refer to the institution. This institution is made up of 2 Courts:</a:t>
            </a:r>
          </a:p>
          <a:p>
            <a:pPr algn="just"/>
            <a:endParaRPr lang="en-US" dirty="0"/>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The Court of Justice that is the highest Court. It principally deals </a:t>
            </a:r>
            <a:r>
              <a:rPr lang="en-GB" b="0" i="0" dirty="0">
                <a:effectLst/>
              </a:rPr>
              <a:t>with requests for preliminary rulings from national courts, annulment of EU law, infringement procedures and appeals.</a:t>
            </a:r>
            <a:endParaRPr lang="en-US" dirty="0"/>
          </a:p>
          <a:p>
            <a:pPr marL="171450" indent="-171450" algn="just">
              <a:buFont typeface="Arial" panose="020B0604020202020204" pitchFamily="34" charset="0"/>
              <a:buChar char="•"/>
            </a:pPr>
            <a:r>
              <a:rPr lang="en-US" dirty="0"/>
              <a:t>The other court is The General Court (used to be named </a:t>
            </a:r>
            <a:r>
              <a:rPr lang="en-US" i="1" dirty="0"/>
              <a:t>Court of first instance</a:t>
            </a:r>
            <a:r>
              <a:rPr lang="en-US" dirty="0"/>
              <a:t>). This court essentially </a:t>
            </a:r>
            <a:r>
              <a:rPr lang="en-GB" b="0" i="0" dirty="0">
                <a:effectLst/>
              </a:rPr>
              <a:t>rules on actions for annulment brought by individuals and companies especially in the field of competition law, trade, agriculture and trademarks. Decisions of the General Court can be appealed to the Court of Justice.</a:t>
            </a:r>
          </a:p>
        </p:txBody>
      </p:sp>
      <p:sp>
        <p:nvSpPr>
          <p:cNvPr id="4" name="Slide Number Placeholder 3"/>
          <p:cNvSpPr>
            <a:spLocks noGrp="1"/>
          </p:cNvSpPr>
          <p:nvPr>
            <p:ph type="sldNum" sz="quarter" idx="5"/>
          </p:nvPr>
        </p:nvSpPr>
        <p:spPr/>
        <p:txBody>
          <a:bodyPr/>
          <a:lstStyle/>
          <a:p>
            <a:fld id="{45C4FD7A-8A9E-480A-B03B-13B29D8B820D}" type="slidenum">
              <a:rPr lang="en-US" smtClean="0"/>
              <a:t>3</a:t>
            </a:fld>
            <a:endParaRPr lang="en-US" dirty="0"/>
          </a:p>
        </p:txBody>
      </p:sp>
    </p:spTree>
    <p:extLst>
      <p:ext uri="{BB962C8B-B14F-4D97-AF65-F5344CB8AC3E}">
        <p14:creationId xmlns:p14="http://schemas.microsoft.com/office/powerpoint/2010/main" val="247557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u="none" strike="noStrike" baseline="0" dirty="0"/>
              <a:t>The Court of Justice is composed of one judge from each Member State. The 27 judges are assisted by 11 Advocates General. Their task is to submit reasoned opinions on the cases to the judges. These opinions are not binding.</a:t>
            </a:r>
          </a:p>
          <a:p>
            <a:pPr algn="just"/>
            <a:endParaRPr lang="en-GB" b="0" i="0" u="none" strike="noStrike" baseline="0" dirty="0"/>
          </a:p>
          <a:p>
            <a:pPr algn="just"/>
            <a:r>
              <a:rPr lang="en-GB" b="0" i="0" u="none" strike="noStrike" baseline="0" dirty="0"/>
              <a:t>Judges and advocates-general are both appointed for a</a:t>
            </a:r>
            <a:r>
              <a:rPr lang="en-GB" b="0" i="0" dirty="0">
                <a:effectLst/>
              </a:rPr>
              <a:t> renewable 6-year term by national governments. The judges select a President who serves a renewable term of 3 years</a:t>
            </a:r>
            <a:endParaRPr lang="en-GB" b="0" i="0" u="none" strike="noStrike" baseline="0" dirty="0"/>
          </a:p>
          <a:p>
            <a:pPr algn="just"/>
            <a:endParaRPr lang="en-GB" b="0" i="0" u="none" strike="noStrike" baseline="0" dirty="0"/>
          </a:p>
          <a:p>
            <a:pPr algn="just"/>
            <a:r>
              <a:rPr lang="en-GB" b="0" i="0" u="none" strike="noStrike" baseline="0" dirty="0"/>
              <a:t>The Court of Justice sits in chambers (of 3 to 5 Judges) or in a Grand Chamber (of 13 Judges), according to the complexity of the case. The decision is taken on a consensus basis. This means that dissenting opinions are not officially admitted. </a:t>
            </a:r>
          </a:p>
        </p:txBody>
      </p:sp>
      <p:sp>
        <p:nvSpPr>
          <p:cNvPr id="4" name="Slide Number Placeholder 3"/>
          <p:cNvSpPr>
            <a:spLocks noGrp="1"/>
          </p:cNvSpPr>
          <p:nvPr>
            <p:ph type="sldNum" sz="quarter" idx="5"/>
          </p:nvPr>
        </p:nvSpPr>
        <p:spPr/>
        <p:txBody>
          <a:bodyPr/>
          <a:lstStyle/>
          <a:p>
            <a:fld id="{45C4FD7A-8A9E-480A-B03B-13B29D8B820D}" type="slidenum">
              <a:rPr lang="en-US" smtClean="0"/>
              <a:t>4</a:t>
            </a:fld>
            <a:endParaRPr lang="en-US" dirty="0"/>
          </a:p>
        </p:txBody>
      </p:sp>
    </p:spTree>
    <p:extLst>
      <p:ext uri="{BB962C8B-B14F-4D97-AF65-F5344CB8AC3E}">
        <p14:creationId xmlns:p14="http://schemas.microsoft.com/office/powerpoint/2010/main" val="370214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u="none" strike="noStrike" baseline="0" dirty="0"/>
              <a:t>The General Court consists of two judges per Member State. The total number of judges is 54. They are appointed for 6 years.</a:t>
            </a:r>
          </a:p>
          <a:p>
            <a:pPr algn="just"/>
            <a:endParaRPr lang="en-GB" b="0" i="0" u="none" strike="noStrike" baseline="0" dirty="0"/>
          </a:p>
          <a:p>
            <a:pPr algn="just"/>
            <a:r>
              <a:rPr lang="en-GB" b="0" i="0" u="none" strike="noStrike" baseline="0" dirty="0"/>
              <a:t>The General Court may act as single judge, but mostly as a chamber with 3 or 5 Judges. </a:t>
            </a:r>
            <a:r>
              <a:rPr lang="en-GB" b="0" i="0" dirty="0">
                <a:effectLst/>
              </a:rPr>
              <a:t>Specialised Chambers have been created to handle cases concerning EU staff and intellectual property matters. </a:t>
            </a:r>
            <a:endParaRPr lang="en-GB" b="0" i="0" u="none" strike="noStrike" baseline="0" dirty="0"/>
          </a:p>
          <a:p>
            <a:pPr algn="just"/>
            <a:endParaRPr lang="en-GB" b="0" i="0" u="none" strike="noStrike" baseline="0" dirty="0"/>
          </a:p>
          <a:p>
            <a:pPr algn="just"/>
            <a:r>
              <a:rPr lang="en-GB" b="0" i="0" dirty="0">
                <a:effectLst/>
              </a:rPr>
              <a:t>The members of the General Court elect their president and the presidents of the Chambers of five Judges for a renewable period of three years.</a:t>
            </a:r>
          </a:p>
          <a:p>
            <a:pPr algn="l"/>
            <a:endParaRPr lang="en-GB" sz="2800"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5</a:t>
            </a:fld>
            <a:endParaRPr lang="en-US" dirty="0"/>
          </a:p>
        </p:txBody>
      </p:sp>
    </p:spTree>
    <p:extLst>
      <p:ext uri="{BB962C8B-B14F-4D97-AF65-F5344CB8AC3E}">
        <p14:creationId xmlns:p14="http://schemas.microsoft.com/office/powerpoint/2010/main" val="270433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GB" b="0" i="0" dirty="0">
                <a:effectLst/>
              </a:rPr>
              <a:t>The Court of Justice has the primary task to ensure the uniform interpretation and application of EU law at national level. This essential function is exercised in collaboration with the European Commission through the infringement procedure and in collaboration with national judges through the reference for preliminary ruling.</a:t>
            </a:r>
          </a:p>
          <a:p>
            <a:pPr algn="just"/>
            <a:endParaRPr lang="en-GB" b="0" i="0" dirty="0">
              <a:effectLst/>
            </a:endParaRPr>
          </a:p>
          <a:p>
            <a:pPr algn="just"/>
            <a:r>
              <a:rPr lang="en-GB" b="0" i="0" dirty="0">
                <a:effectLst/>
              </a:rPr>
              <a:t>Secondly, the Court of Justice has the power and the duty to examine the legality of EU acts. This control is ensured by the action for annulment.</a:t>
            </a:r>
          </a:p>
          <a:p>
            <a:pPr algn="just"/>
            <a:r>
              <a:rPr lang="en-GB" b="0" i="0" dirty="0">
                <a:effectLst/>
              </a:rPr>
              <a:t> </a:t>
            </a:r>
          </a:p>
          <a:p>
            <a:pPr algn="just"/>
            <a:r>
              <a:rPr lang="en-GB" b="0" i="0" dirty="0">
                <a:effectLst/>
              </a:rPr>
              <a:t>Thirdly, the Court may control the action of other EU institutions in the case where they are required by EU law to act and refuse to. This power is exercised through the action for failure to act.</a:t>
            </a:r>
          </a:p>
          <a:p>
            <a:pPr algn="just"/>
            <a:endParaRPr lang="en-GB" b="0" i="0" dirty="0">
              <a:effectLst/>
            </a:endParaRPr>
          </a:p>
          <a:p>
            <a:pPr algn="just"/>
            <a:r>
              <a:rPr lang="en-GB" b="0" i="0" dirty="0">
                <a:effectLst/>
              </a:rPr>
              <a:t>In addition, the Court of Justice may settle legal disputes between national governments and EU institutions.  </a:t>
            </a:r>
          </a:p>
          <a:p>
            <a:pPr algn="just"/>
            <a:endParaRPr lang="en-GB" b="0" i="0" dirty="0">
              <a:effectLst/>
            </a:endParaRPr>
          </a:p>
          <a:p>
            <a:pPr algn="just"/>
            <a:r>
              <a:rPr lang="en-GB" b="0" i="0" dirty="0">
                <a:effectLst/>
              </a:rPr>
              <a:t>We will now see in more detail how these powers operate in the framework of the different judicial procedures existing before the Court of Justice.</a:t>
            </a:r>
          </a:p>
        </p:txBody>
      </p:sp>
      <p:sp>
        <p:nvSpPr>
          <p:cNvPr id="4" name="Slide Number Placeholder 3"/>
          <p:cNvSpPr>
            <a:spLocks noGrp="1"/>
          </p:cNvSpPr>
          <p:nvPr>
            <p:ph type="sldNum" sz="quarter" idx="5"/>
          </p:nvPr>
        </p:nvSpPr>
        <p:spPr/>
        <p:txBody>
          <a:bodyPr/>
          <a:lstStyle/>
          <a:p>
            <a:fld id="{45C4FD7A-8A9E-480A-B03B-13B29D8B820D}" type="slidenum">
              <a:rPr lang="en-US" smtClean="0"/>
              <a:t>6</a:t>
            </a:fld>
            <a:endParaRPr lang="en-US" dirty="0"/>
          </a:p>
        </p:txBody>
      </p:sp>
    </p:spTree>
    <p:extLst>
      <p:ext uri="{BB962C8B-B14F-4D97-AF65-F5344CB8AC3E}">
        <p14:creationId xmlns:p14="http://schemas.microsoft.com/office/powerpoint/2010/main" val="423220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7176"/>
          </a:xfrm>
        </p:spPr>
        <p:txBody>
          <a:bodyPr/>
          <a:lstStyle/>
          <a:p>
            <a:pPr algn="just"/>
            <a:r>
              <a:rPr lang="en-GB" b="0" i="0" dirty="0">
                <a:effectLst/>
              </a:rPr>
              <a:t>During the second module we said that it is for national authorities to apply EU law at national level. In that sense, national tribunals are to be considered as ordinary courts in matters of European Union law and have the essential power to directly apply EU law to national cases.</a:t>
            </a:r>
          </a:p>
          <a:p>
            <a:pPr algn="just"/>
            <a:endParaRPr lang="en-GB" b="0" i="0" dirty="0">
              <a:effectLst/>
            </a:endParaRPr>
          </a:p>
          <a:p>
            <a:pPr algn="just"/>
            <a:r>
              <a:rPr lang="en-GB" b="0" i="0" dirty="0">
                <a:effectLst/>
              </a:rPr>
              <a:t>It may happen that national courts are not confident about the correct interpretation of EU law. To prevent divergent interpretations of EU law, national courts may, and sometimes must (</a:t>
            </a:r>
            <a:r>
              <a:rPr lang="en-GB" b="0" i="0" u="none" strike="noStrike" baseline="0" dirty="0">
                <a:effectLst/>
              </a:rPr>
              <a:t>w</a:t>
            </a:r>
            <a:r>
              <a:rPr lang="en-GB" b="0" i="0" u="none" strike="noStrike" baseline="0" dirty="0"/>
              <a:t>here the question is raised in a case pending before a tribunal against whose decisions there is no judicial remedy under national law), bring the matter before the Court of</a:t>
            </a:r>
            <a:r>
              <a:rPr lang="en-GB" b="0" i="0" dirty="0">
                <a:effectLst/>
              </a:rPr>
              <a:t> Justice and ask it to clarify a point concerning the interpretation of EU law. </a:t>
            </a:r>
          </a:p>
          <a:p>
            <a:pPr algn="just"/>
            <a:r>
              <a:rPr lang="en-GB" b="0" i="0" dirty="0">
                <a:effectLst/>
              </a:rPr>
              <a:t>This procedure is named </a:t>
            </a:r>
            <a:r>
              <a:rPr lang="en-GB" b="0" i="1" dirty="0">
                <a:effectLst/>
              </a:rPr>
              <a:t>reference for preliminary ruling </a:t>
            </a:r>
            <a:r>
              <a:rPr lang="en-GB" b="0" i="0" dirty="0">
                <a:effectLst/>
              </a:rPr>
              <a:t>and it is often used by national judges in order to assess if their national legislation complies with EU law. A reference for a preliminary ruling may also be sent in order to check the validity of an act of EU law with the Treaties.</a:t>
            </a:r>
            <a:br>
              <a:rPr lang="en-GB" dirty="0"/>
            </a:br>
            <a:endParaRPr lang="en-GB" dirty="0"/>
          </a:p>
          <a:p>
            <a:pPr algn="just"/>
            <a:r>
              <a:rPr lang="en-GB" b="0" i="0" dirty="0">
                <a:effectLst/>
              </a:rPr>
              <a:t>The national tribunal to which the judgement is addressed is, in deciding the dispute before it, bound by the interpretation of EU law given by the Court of Justice. The decision of the Court of Justice is also relevant for other national courts before which the same problem is raised.</a:t>
            </a:r>
          </a:p>
        </p:txBody>
      </p:sp>
      <p:sp>
        <p:nvSpPr>
          <p:cNvPr id="4" name="Slide Number Placeholder 3"/>
          <p:cNvSpPr>
            <a:spLocks noGrp="1"/>
          </p:cNvSpPr>
          <p:nvPr>
            <p:ph type="sldNum" sz="quarter" idx="5"/>
          </p:nvPr>
        </p:nvSpPr>
        <p:spPr/>
        <p:txBody>
          <a:bodyPr/>
          <a:lstStyle/>
          <a:p>
            <a:fld id="{45C4FD7A-8A9E-480A-B03B-13B29D8B820D}" type="slidenum">
              <a:rPr lang="en-US" smtClean="0"/>
              <a:t>7</a:t>
            </a:fld>
            <a:endParaRPr lang="en-US" dirty="0"/>
          </a:p>
        </p:txBody>
      </p:sp>
    </p:spTree>
    <p:extLst>
      <p:ext uri="{BB962C8B-B14F-4D97-AF65-F5344CB8AC3E}">
        <p14:creationId xmlns:p14="http://schemas.microsoft.com/office/powerpoint/2010/main" val="241189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Let’s see now a real case where a national tribunal asked the Court of Justice about the correct interpretation of EU law.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An Italian national married to a Latvian national, left Italy and settled in Latvia to live with his wife and their two infant children. Shortly after arriving in Latvia he applied to the Latvian Health Service to become affiliated to the Latvian social security system. His request was refused on the ground that he was neither employed nor self-employed in Latvia. He then brought an appeal against this negative decision before the competent regional Administrative Court which also delivered a judgment unfavourable to him. He then brought an appeal against that judgement before the Latvian Supreme Court. It was in that context that the supreme Court decided to ask the Court of Justice about the compatibility with EU law of the dismissal by the Latvian authorities. This is a typical usage of the reference for a preliminary ruling where the national Courts need some clarification on the scope of EU law in order to understand if the national interpretation or application of EU law is compatible with EU law.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In the case at stake, the Court of Justice confirmed the right of economically inactive Union citizens residing in a Member State other than their Member State of origin to be affiliated to the public sickness insurance system of the host Member State in order to obtain medical care financed by that State. The Court explains, however, that EU law does not impose the obligation of affiliation free of charge to that system. </a:t>
            </a:r>
            <a:endParaRPr lang="en-GB"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8</a:t>
            </a:fld>
            <a:endParaRPr lang="en-US" dirty="0"/>
          </a:p>
        </p:txBody>
      </p:sp>
    </p:spTree>
    <p:extLst>
      <p:ext uri="{BB962C8B-B14F-4D97-AF65-F5344CB8AC3E}">
        <p14:creationId xmlns:p14="http://schemas.microsoft.com/office/powerpoint/2010/main" val="195102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89997"/>
          </a:xfrm>
        </p:spPr>
        <p:txBody>
          <a:bodyPr/>
          <a:lstStyle/>
          <a:p>
            <a:pPr marL="0" indent="0" algn="just">
              <a:buNone/>
            </a:pPr>
            <a:r>
              <a:rPr lang="en-GB" b="0" i="0" dirty="0">
                <a:effectLst/>
              </a:rPr>
              <a:t>Let’s take another case regarding mobile EU citizens. </a:t>
            </a:r>
            <a:r>
              <a:rPr lang="en-US" b="0" dirty="0">
                <a:effectLst/>
                <a:ea typeface="Calibri" panose="020F0502020204030204" pitchFamily="34" charset="0"/>
                <a:cs typeface="Arial" panose="020B0604020202020204" pitchFamily="34" charset="0"/>
              </a:rPr>
              <a:t>Being a worker </a:t>
            </a:r>
            <a:r>
              <a:rPr lang="en-US" dirty="0">
                <a:effectLst/>
                <a:ea typeface="Calibri" panose="020F0502020204030204" pitchFamily="34" charset="0"/>
                <a:cs typeface="Arial" panose="020B0604020202020204" pitchFamily="34" charset="0"/>
              </a:rPr>
              <a:t>is, for EU migrants, the easiest way to fully enjoy residence rights in the host Member State and thus to access social benefits there.</a:t>
            </a:r>
            <a:r>
              <a:rPr lang="en-GB" dirty="0">
                <a:effectLst/>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But who is a worker according to the EU law? The European Union has an extensive and inclusive notion of worker. Under EU law a worker is a person who performs, under the direction of someone else, a genuine economic activity and who is remunerated for this activity. </a:t>
            </a:r>
            <a:r>
              <a:rPr lang="en-US" b="0" dirty="0">
                <a:effectLst/>
                <a:ea typeface="Calibri" panose="020F0502020204030204" pitchFamily="34" charset="0"/>
                <a:cs typeface="Arial" panose="020B0604020202020204" pitchFamily="34" charset="0"/>
              </a:rPr>
              <a:t>The notion of genuine activity is </a:t>
            </a:r>
            <a:r>
              <a:rPr lang="en-US" dirty="0">
                <a:effectLst/>
                <a:ea typeface="Calibri" panose="020F0502020204030204" pitchFamily="34" charset="0"/>
                <a:cs typeface="Arial" panose="020B0604020202020204" pitchFamily="34" charset="0"/>
              </a:rPr>
              <a:t>problematic and has been used in many cases by Member States to refuse the worker status for mobile EU citizens engaged in part-time work, traineeships, low-wage and low-hours jobs. Member States have thus a restrictive interpretation of the notion of worker.</a:t>
            </a:r>
          </a:p>
          <a:p>
            <a:pPr algn="just">
              <a:spcAft>
                <a:spcPts val="800"/>
              </a:spcAft>
            </a:pPr>
            <a:r>
              <a:rPr lang="en-US" dirty="0">
                <a:effectLst/>
                <a:ea typeface="Calibri" panose="020F0502020204030204" pitchFamily="34" charset="0"/>
                <a:cs typeface="Arial" panose="020B0604020202020204" pitchFamily="34" charset="0"/>
              </a:rPr>
              <a:t>In the case </a:t>
            </a:r>
            <a:r>
              <a:rPr lang="en-US" dirty="0" err="1">
                <a:effectLst/>
                <a:ea typeface="Calibri" panose="020F0502020204030204" pitchFamily="34" charset="0"/>
                <a:cs typeface="Arial" panose="020B0604020202020204" pitchFamily="34" charset="0"/>
              </a:rPr>
              <a:t>Genc</a:t>
            </a:r>
            <a:r>
              <a:rPr lang="en-US" dirty="0">
                <a:effectLst/>
                <a:ea typeface="Calibri" panose="020F0502020204030204" pitchFamily="34" charset="0"/>
                <a:cs typeface="Arial" panose="020B0604020202020204" pitchFamily="34" charset="0"/>
              </a:rPr>
              <a:t>, the Court of Justice of the European Union, invested with a reference for preliminary ruling, ruled that a cleaner with an employment contract of 5 hours per week for a monthly wage of EUR 170 is still a worker. This means that EU law does not set any requirements as to the minimum number of hours, the duration of the working relationship, or the level of remuneration required for someone to be considered a worker.</a:t>
            </a:r>
          </a:p>
          <a:p>
            <a:pPr algn="just">
              <a:spcAft>
                <a:spcPts val="800"/>
              </a:spcAft>
            </a:pPr>
            <a:r>
              <a:rPr lang="en-US" dirty="0">
                <a:effectLst/>
                <a:ea typeface="Calibri" panose="020F0502020204030204" pitchFamily="34" charset="0"/>
                <a:cs typeface="Arial" panose="020B0604020202020204" pitchFamily="34" charset="0"/>
              </a:rPr>
              <a:t>This judgement is essential to challenge restrictive national interpretations of the notion of a worker and such a judgement from the EU court was possible because a mobile citizen brought appeal against a negative decision at national level. This again confirms the importance of being aware of EU rights in order to challenge negative decisions of public authorities before courts. </a:t>
            </a:r>
            <a:endParaRPr lang="en-GB" b="0" i="0" dirty="0">
              <a:effectLst/>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9</a:t>
            </a:fld>
            <a:endParaRPr lang="en-US" dirty="0"/>
          </a:p>
        </p:txBody>
      </p:sp>
    </p:spTree>
    <p:extLst>
      <p:ext uri="{BB962C8B-B14F-4D97-AF65-F5344CB8AC3E}">
        <p14:creationId xmlns:p14="http://schemas.microsoft.com/office/powerpoint/2010/main" val="198417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8828394-AC2E-4F0B-9E27-0CEC9D92C472}" type="datetime1">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5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D8DD0-3250-46C9-8A0F-A06123344966}" type="datetime1">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40143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60B55-E776-41B3-8F79-DB0C65DC67C8}" type="datetime1">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1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EF3082D9-BCF2-4DAE-B672-91096F5CE9AB}" type="datetimeFigureOut">
              <a:rPr lang="fr-BE" smtClean="0"/>
              <a:t>26-07-22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544A70D-7B48-47DB-B782-2CBF3CF2190D}" type="slidenum">
              <a:rPr lang="fr-BE" smtClean="0"/>
              <a:t>‹#›</a:t>
            </a:fld>
            <a:endParaRPr lang="fr-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39" y="5661249"/>
            <a:ext cx="1553488" cy="1098383"/>
          </a:xfrm>
          <a:prstGeom prst="rect">
            <a:avLst/>
          </a:prstGeom>
        </p:spPr>
      </p:pic>
    </p:spTree>
    <p:extLst>
      <p:ext uri="{BB962C8B-B14F-4D97-AF65-F5344CB8AC3E}">
        <p14:creationId xmlns:p14="http://schemas.microsoft.com/office/powerpoint/2010/main" val="381187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F3082D9-BCF2-4DAE-B672-91096F5CE9AB}" type="datetimeFigureOut">
              <a:rPr lang="fr-BE" smtClean="0"/>
              <a:t>26-07-22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342492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3082D9-BCF2-4DAE-B672-91096F5CE9AB}" type="datetimeFigureOut">
              <a:rPr lang="fr-BE" smtClean="0"/>
              <a:t>26-07-22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15418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EF3082D9-BCF2-4DAE-B672-91096F5CE9AB}" type="datetimeFigureOut">
              <a:rPr lang="fr-BE" smtClean="0"/>
              <a:t>26-07-22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176315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EF3082D9-BCF2-4DAE-B672-91096F5CE9AB}" type="datetimeFigureOut">
              <a:rPr lang="fr-BE" smtClean="0"/>
              <a:t>26-07-22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75132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EF3082D9-BCF2-4DAE-B672-91096F5CE9AB}" type="datetimeFigureOut">
              <a:rPr lang="fr-BE" smtClean="0"/>
              <a:t>26-07-22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35179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082D9-BCF2-4DAE-B672-91096F5CE9AB}" type="datetimeFigureOut">
              <a:rPr lang="fr-BE" smtClean="0"/>
              <a:t>26-07-22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245252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082D9-BCF2-4DAE-B672-91096F5CE9AB}" type="datetimeFigureOut">
              <a:rPr lang="fr-BE" smtClean="0"/>
              <a:t>26-07-22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55816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F0BD3-DF3D-44A9-A5A4-782B8DB84A24}" type="datetime1">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37679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082D9-BCF2-4DAE-B672-91096F5CE9AB}" type="datetimeFigureOut">
              <a:rPr lang="fr-BE" smtClean="0"/>
              <a:t>26-07-22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423952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F3082D9-BCF2-4DAE-B672-91096F5CE9AB}" type="datetimeFigureOut">
              <a:rPr lang="fr-BE" smtClean="0"/>
              <a:t>26-07-22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40475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EF3082D9-BCF2-4DAE-B672-91096F5CE9AB}" type="datetimeFigureOut">
              <a:rPr lang="fr-BE" smtClean="0"/>
              <a:t>26-07-22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544A70D-7B48-47DB-B782-2CBF3CF2190D}" type="slidenum">
              <a:rPr lang="fr-BE" smtClean="0"/>
              <a:t>‹#›</a:t>
            </a:fld>
            <a:endParaRPr lang="fr-BE"/>
          </a:p>
        </p:txBody>
      </p:sp>
    </p:spTree>
    <p:extLst>
      <p:ext uri="{BB962C8B-B14F-4D97-AF65-F5344CB8AC3E}">
        <p14:creationId xmlns:p14="http://schemas.microsoft.com/office/powerpoint/2010/main" val="3885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11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13918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28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64196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95923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06154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95705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2E7892-F9B7-470D-97D6-9F6EC083C53C}" type="datetime1">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56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094019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0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72195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6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FE69C-C112-4749-A944-873D79762725}" type="datetime1">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81701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AF428-036B-4FB1-83B4-F9DE899E2195}" type="datetime1">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5021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E47A7-F64A-44E6-A8DF-EAFB292A4779}" type="datetime1">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29262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6EC9D-4680-4091-9001-DB831A4D90EC}" type="datetime1">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95060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CD0B7E-535D-4470-B604-425E1A3FE27C}" type="datetime1">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16308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80077C-7226-4F80-876A-FCE1ECB28239}" type="datetime1">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5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47F8C9-869A-4C48-9F01-01A6C99F005C}" type="datetime1">
              <a:rPr lang="en-GB" smtClean="0"/>
              <a:t>26/07/2022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8152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7000" t="-1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082D9-BCF2-4DAE-B672-91096F5CE9AB}" type="datetimeFigureOut">
              <a:rPr lang="fr-BE" smtClean="0"/>
              <a:t>26-07-22</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4A70D-7B48-47DB-B782-2CBF3CF2190D}" type="slidenum">
              <a:rPr lang="fr-BE" smtClean="0"/>
              <a:t>‹#›</a:t>
            </a:fld>
            <a:endParaRPr lang="fr-BE"/>
          </a:p>
        </p:txBody>
      </p:sp>
    </p:spTree>
    <p:extLst>
      <p:ext uri="{BB962C8B-B14F-4D97-AF65-F5344CB8AC3E}">
        <p14:creationId xmlns:p14="http://schemas.microsoft.com/office/powerpoint/2010/main" val="32595847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4547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https://www.feantsa.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mailto:simona.barbu@feantsa.org" TargetMode="External"/><Relationship Id="rId5" Type="http://schemas.openxmlformats.org/officeDocument/2006/relationships/hyperlink" Target="mailto:migration@feantsa.org" TargetMode="External"/><Relationship Id="rId4" Type="http://schemas.microsoft.com/office/2007/relationships/hdphoto" Target="../media/hdphoto1.wdp"/><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simona.barbu@feantsa.org"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1">
            <a:extLst>
              <a:ext uri="{FF2B5EF4-FFF2-40B4-BE49-F238E27FC236}">
                <a16:creationId xmlns:a16="http://schemas.microsoft.com/office/drawing/2014/main" id="{B326B0A2-4DB7-4F68-8F21-B4804249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9" name="Rectangle 63">
            <a:extLst>
              <a:ext uri="{FF2B5EF4-FFF2-40B4-BE49-F238E27FC236}">
                <a16:creationId xmlns:a16="http://schemas.microsoft.com/office/drawing/2014/main" id="{F57FAECC-C95D-40A3-8073-A49E2DB13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802" y="620720"/>
            <a:ext cx="733102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Subtitle 8">
            <a:extLst>
              <a:ext uri="{FF2B5EF4-FFF2-40B4-BE49-F238E27FC236}">
                <a16:creationId xmlns:a16="http://schemas.microsoft.com/office/drawing/2014/main" id="{3AA6C891-885B-4B8B-A7DC-B44921DDF297}"/>
              </a:ext>
            </a:extLst>
          </p:cNvPr>
          <p:cNvSpPr>
            <a:spLocks noGrp="1"/>
          </p:cNvSpPr>
          <p:nvPr>
            <p:ph type="subTitle" idx="1"/>
          </p:nvPr>
        </p:nvSpPr>
        <p:spPr>
          <a:xfrm>
            <a:off x="4361079" y="914400"/>
            <a:ext cx="7060295" cy="5055079"/>
          </a:xfrm>
        </p:spPr>
        <p:txBody>
          <a:bodyPr anchor="t">
            <a:normAutofit lnSpcReduction="10000"/>
          </a:bodyPr>
          <a:lstStyle/>
          <a:p>
            <a:pPr algn="ctr">
              <a:lnSpc>
                <a:spcPct val="90000"/>
              </a:lnSpc>
            </a:pPr>
            <a:r>
              <a:rPr lang="en-GB" sz="3900" b="1" dirty="0">
                <a:solidFill>
                  <a:srgbClr val="FFFFFF"/>
                </a:solidFill>
              </a:rPr>
              <a:t>An introduction to </a:t>
            </a:r>
          </a:p>
          <a:p>
            <a:pPr algn="ctr">
              <a:lnSpc>
                <a:spcPct val="90000"/>
              </a:lnSpc>
            </a:pPr>
            <a:r>
              <a:rPr lang="en-GB" sz="3900" b="1" dirty="0">
                <a:solidFill>
                  <a:srgbClr val="FFFFFF"/>
                </a:solidFill>
              </a:rPr>
              <a:t>European Union law</a:t>
            </a:r>
            <a:endParaRPr lang="en-GB" sz="1600" dirty="0">
              <a:solidFill>
                <a:srgbClr val="FFFFFF"/>
              </a:solidFill>
              <a:sym typeface="Wingdings" panose="05000000000000000000" pitchFamily="2" charset="2"/>
            </a:endParaRPr>
          </a:p>
          <a:p>
            <a:endParaRPr lang="en-GB" sz="2000" b="1" dirty="0">
              <a:solidFill>
                <a:srgbClr val="FFFFFF"/>
              </a:solidFill>
            </a:endParaRPr>
          </a:p>
          <a:p>
            <a:endParaRPr lang="en-GB" sz="2800" b="1" dirty="0">
              <a:solidFill>
                <a:srgbClr val="FFFFFF"/>
              </a:solidFill>
            </a:endParaRPr>
          </a:p>
          <a:p>
            <a:r>
              <a:rPr lang="en-GB" sz="2800" b="1" dirty="0">
                <a:solidFill>
                  <a:srgbClr val="FFFFFF"/>
                </a:solidFill>
              </a:rPr>
              <a:t>MODULE NUMBER 3</a:t>
            </a:r>
          </a:p>
          <a:p>
            <a:endParaRPr lang="en-GB" sz="2800" b="1" dirty="0">
              <a:solidFill>
                <a:srgbClr val="FFFFFF"/>
              </a:solidFill>
            </a:endParaRPr>
          </a:p>
          <a:p>
            <a:pPr algn="just">
              <a:lnSpc>
                <a:spcPct val="90000"/>
              </a:lnSpc>
            </a:pPr>
            <a:r>
              <a:rPr lang="en-GB" sz="2800" b="1" dirty="0">
                <a:solidFill>
                  <a:srgbClr val="FFFFFF"/>
                </a:solidFill>
                <a:sym typeface="Wingdings" panose="05000000000000000000" pitchFamily="2" charset="2"/>
              </a:rPr>
              <a:t> 	The Powers of the Court of Justice of 	the European Union</a:t>
            </a:r>
            <a:endParaRPr lang="en-GB" sz="1600" dirty="0">
              <a:solidFill>
                <a:srgbClr val="FFFFFF"/>
              </a:solidFill>
            </a:endParaRPr>
          </a:p>
          <a:p>
            <a:pPr marL="285750" indent="-285750">
              <a:lnSpc>
                <a:spcPct val="90000"/>
              </a:lnSpc>
              <a:buFont typeface="Wingdings" panose="05000000000000000000" pitchFamily="2" charset="2"/>
              <a:buChar char="à"/>
            </a:pPr>
            <a:endParaRPr lang="en-GB" sz="1600" dirty="0">
              <a:solidFill>
                <a:srgbClr val="FFFFFF"/>
              </a:solidFill>
            </a:endParaRPr>
          </a:p>
          <a:p>
            <a:pPr>
              <a:lnSpc>
                <a:spcPct val="90000"/>
              </a:lnSpc>
            </a:pPr>
            <a:endParaRPr lang="en-GB" sz="1600" dirty="0">
              <a:solidFill>
                <a:srgbClr val="FFFFFF"/>
              </a:solidFill>
            </a:endParaRPr>
          </a:p>
          <a:p>
            <a:pPr>
              <a:lnSpc>
                <a:spcPct val="90000"/>
              </a:lnSpc>
            </a:pPr>
            <a:endParaRPr lang="en-GB" sz="1600" dirty="0">
              <a:solidFill>
                <a:srgbClr val="FFFFFF"/>
              </a:solidFill>
            </a:endParaRPr>
          </a:p>
          <a:p>
            <a:pPr marL="0" marR="0" lvl="0" indent="0" algn="just"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This material has been prepared by </a:t>
            </a:r>
            <a:r>
              <a:rPr kumimoji="0" lang="en-GB" sz="2400" b="0" i="0" u="none" strike="noStrike" kern="1200" cap="none" spc="0" normalizeH="0" baseline="0" noProof="0" dirty="0">
                <a:ln>
                  <a:noFill/>
                </a:ln>
                <a:solidFill>
                  <a:srgbClr val="FF0000"/>
                </a:solidFill>
                <a:effectLst/>
                <a:uLnTx/>
                <a:uFillTx/>
                <a:latin typeface="Tw Cen MT" panose="020B0602020104020603"/>
                <a:ea typeface="+mn-ea"/>
                <a:cs typeface="+mn-cs"/>
              </a:rPr>
              <a:t>Mattia Bosio (</a:t>
            </a:r>
            <a:r>
              <a:rPr kumimoji="0" lang="it-IT" sz="2400" b="0" i="0" u="none" strike="noStrike" kern="1200" cap="none" spc="0" normalizeH="0" baseline="0" noProof="0" dirty="0">
                <a:ln>
                  <a:noFill/>
                </a:ln>
                <a:solidFill>
                  <a:srgbClr val="FF0000"/>
                </a:solidFill>
                <a:effectLst/>
                <a:uLnTx/>
                <a:uFillTx/>
                <a:latin typeface="Tw Cen MT" panose="020B0602020104020603"/>
                <a:ea typeface="+mn-ea"/>
                <a:cs typeface="+mn-cs"/>
              </a:rPr>
              <a:t>matt.bosio@gmail.com</a:t>
            </a:r>
            <a:r>
              <a:rPr kumimoji="0" lang="it-IT" sz="24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within the PRODEC project.</a:t>
            </a:r>
          </a:p>
          <a:p>
            <a:pPr>
              <a:lnSpc>
                <a:spcPct val="90000"/>
              </a:lnSpc>
            </a:pPr>
            <a:endParaRPr lang="en-GB" sz="800" dirty="0">
              <a:solidFill>
                <a:srgbClr val="FFFFFF"/>
              </a:solidFill>
            </a:endParaRPr>
          </a:p>
          <a:p>
            <a:pPr>
              <a:lnSpc>
                <a:spcPct val="90000"/>
              </a:lnSpc>
            </a:pPr>
            <a:endParaRPr lang="en-GB" sz="800" dirty="0">
              <a:solidFill>
                <a:srgbClr val="FFFFFF"/>
              </a:solidFill>
            </a:endParaRPr>
          </a:p>
          <a:p>
            <a:pPr>
              <a:lnSpc>
                <a:spcPct val="90000"/>
              </a:lnSpc>
            </a:pPr>
            <a:endParaRPr lang="en-GB" sz="800" dirty="0">
              <a:solidFill>
                <a:srgbClr val="FFFFFF"/>
              </a:solidFill>
            </a:endParaRPr>
          </a:p>
          <a:p>
            <a:pPr>
              <a:lnSpc>
                <a:spcPct val="90000"/>
              </a:lnSpc>
            </a:pPr>
            <a:endParaRPr lang="en-GB" sz="800" dirty="0">
              <a:solidFill>
                <a:srgbClr val="FFFFFF"/>
              </a:solidFill>
            </a:endParaRPr>
          </a:p>
        </p:txBody>
      </p:sp>
      <p:pic>
        <p:nvPicPr>
          <p:cNvPr id="31" name="Picture 30" descr="A picture containing graphical user interface&#10;&#10;Description automatically generated">
            <a:extLst>
              <a:ext uri="{FF2B5EF4-FFF2-40B4-BE49-F238E27FC236}">
                <a16:creationId xmlns:a16="http://schemas.microsoft.com/office/drawing/2014/main" id="{70EAD9EE-37CB-433C-A375-35FFF06FCCD8}"/>
              </a:ext>
            </a:extLst>
          </p:cNvPr>
          <p:cNvPicPr>
            <a:picLocks noChangeAspect="1"/>
          </p:cNvPicPr>
          <p:nvPr/>
        </p:nvPicPr>
        <p:blipFill rotWithShape="1">
          <a:blip r:embed="rId3">
            <a:extLst>
              <a:ext uri="{28A0092B-C50C-407E-A947-70E740481C1C}">
                <a14:useLocalDpi xmlns:a14="http://schemas.microsoft.com/office/drawing/2010/main" val="0"/>
              </a:ext>
            </a:extLst>
          </a:blip>
          <a:srcRect l="3298" r="4524" b="2"/>
          <a:stretch/>
        </p:blipFill>
        <p:spPr>
          <a:xfrm>
            <a:off x="135242" y="1418458"/>
            <a:ext cx="3899592" cy="1998843"/>
          </a:xfrm>
          <a:prstGeom prst="rect">
            <a:avLst/>
          </a:prstGeom>
        </p:spPr>
      </p:pic>
      <p:pic>
        <p:nvPicPr>
          <p:cNvPr id="33" name="Image 12">
            <a:extLst>
              <a:ext uri="{FF2B5EF4-FFF2-40B4-BE49-F238E27FC236}">
                <a16:creationId xmlns:a16="http://schemas.microsoft.com/office/drawing/2014/main" id="{1EC9E3C7-E176-4852-AAF0-2CD1773BA0D6}"/>
              </a:ext>
            </a:extLst>
          </p:cNvPr>
          <p:cNvPicPr/>
          <p:nvPr/>
        </p:nvPicPr>
        <p:blipFill rotWithShape="1">
          <a:blip r:embed="rId4">
            <a:extLst>
              <a:ext uri="{28A0092B-C50C-407E-A947-70E740481C1C}">
                <a14:useLocalDpi xmlns:a14="http://schemas.microsoft.com/office/drawing/2010/main" val="0"/>
              </a:ext>
            </a:extLst>
          </a:blip>
          <a:srcRect t="16324" r="-4" b="-4"/>
          <a:stretch/>
        </p:blipFill>
        <p:spPr>
          <a:xfrm>
            <a:off x="1834087" y="4214336"/>
            <a:ext cx="1989122" cy="1225206"/>
          </a:xfrm>
          <a:prstGeom prst="rect">
            <a:avLst/>
          </a:prstGeom>
        </p:spPr>
      </p:pic>
      <p:cxnSp>
        <p:nvCxnSpPr>
          <p:cNvPr id="70" name="Straight Connector 65">
            <a:extLst>
              <a:ext uri="{FF2B5EF4-FFF2-40B4-BE49-F238E27FC236}">
                <a16:creationId xmlns:a16="http://schemas.microsoft.com/office/drawing/2014/main" id="{6B8C7C26-CFAA-43F6-A5AA-4B06CEF42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4214336"/>
            <a:ext cx="5486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1" name="Picture 50" descr="A drawing of a face&#10;&#10;Description automatically generated">
            <a:extLst>
              <a:ext uri="{FF2B5EF4-FFF2-40B4-BE49-F238E27FC236}">
                <a16:creationId xmlns:a16="http://schemas.microsoft.com/office/drawing/2014/main" id="{AEEBDC43-7EA8-400F-B851-13EB505D2B01}"/>
              </a:ext>
            </a:extLst>
          </p:cNvPr>
          <p:cNvPicPr>
            <a:picLocks noChangeAspect="1"/>
          </p:cNvPicPr>
          <p:nvPr/>
        </p:nvPicPr>
        <p:blipFill>
          <a:blip r:embed="rId5"/>
          <a:stretch>
            <a:fillRect/>
          </a:stretch>
        </p:blipFill>
        <p:spPr>
          <a:xfrm>
            <a:off x="284096" y="4214336"/>
            <a:ext cx="1575647" cy="1225206"/>
          </a:xfrm>
          <a:prstGeom prst="rect">
            <a:avLst/>
          </a:prstGeom>
        </p:spPr>
      </p:pic>
    </p:spTree>
    <p:extLst>
      <p:ext uri="{BB962C8B-B14F-4D97-AF65-F5344CB8AC3E}">
        <p14:creationId xmlns:p14="http://schemas.microsoft.com/office/powerpoint/2010/main" val="161425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fontScale="90000"/>
          </a:bodyPr>
          <a:lstStyle/>
          <a:p>
            <a:pPr algn="ctr"/>
            <a:r>
              <a:rPr lang="en-US" dirty="0">
                <a:solidFill>
                  <a:srgbClr val="FFFFFF"/>
                </a:solidFill>
              </a:rPr>
              <a:t>Infringement procedures</a:t>
            </a:r>
            <a:br>
              <a:rPr lang="en-US" dirty="0">
                <a:solidFill>
                  <a:srgbClr val="FFFFFF"/>
                </a:solidFill>
              </a:rPr>
            </a:br>
            <a:r>
              <a:rPr lang="en-US" dirty="0">
                <a:solidFill>
                  <a:srgbClr val="FFFFFF"/>
                </a:solidFill>
              </a:rPr>
              <a:t>(actions for failure to fulfil obligations)</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1732" y="515696"/>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22D7CE-4D74-49DD-B592-2D41067E6FAE}"/>
              </a:ext>
            </a:extLst>
          </p:cNvPr>
          <p:cNvSpPr txBox="1"/>
          <p:nvPr/>
        </p:nvSpPr>
        <p:spPr>
          <a:xfrm>
            <a:off x="7582563" y="826324"/>
            <a:ext cx="4281890" cy="4468980"/>
          </a:xfrm>
          <a:prstGeom prst="rect">
            <a:avLst/>
          </a:prstGeom>
          <a:noFill/>
        </p:spPr>
        <p:txBody>
          <a:bodyPr wrap="square">
            <a:spAutoFit/>
          </a:bodyPr>
          <a:lstStyle/>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rPr>
              <a:t>EU Commission or others MSs</a:t>
            </a:r>
          </a:p>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sym typeface="Wingdings" panose="05000000000000000000" pitchFamily="2" charset="2"/>
              </a:rPr>
              <a:t> </a:t>
            </a:r>
            <a:endParaRPr lang="en-GB" sz="3600" dirty="0">
              <a:solidFill>
                <a:schemeClr val="bg1"/>
              </a:solidFill>
              <a:latin typeface="Arial Black" panose="020B0A04020102020204" pitchFamily="34" charset="0"/>
            </a:endParaRPr>
          </a:p>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rPr>
              <a:t>against MS that violated EU law</a:t>
            </a:r>
            <a:endParaRPr lang="en-GB" sz="36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35282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7" name="Rectangle 10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3821"/>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643467" y="643467"/>
            <a:ext cx="3684437" cy="5571066"/>
          </a:xfrm>
        </p:spPr>
        <p:txBody>
          <a:bodyPr vert="horz" lIns="91440" tIns="45720" rIns="91440" bIns="45720" rtlCol="0" anchor="ctr">
            <a:normAutofit/>
          </a:bodyPr>
          <a:lstStyle/>
          <a:p>
            <a:pPr algn="ctr"/>
            <a:br>
              <a:rPr lang="en-US" dirty="0"/>
            </a:br>
            <a:r>
              <a:rPr lang="en-US" dirty="0"/>
              <a:t>example of Infringement procedure</a:t>
            </a:r>
            <a:br>
              <a:rPr lang="en-US" dirty="0"/>
            </a:br>
            <a:br>
              <a:rPr lang="en-US" dirty="0"/>
            </a:br>
            <a:r>
              <a:rPr lang="en-US" dirty="0"/>
              <a:t>C-791/19</a:t>
            </a:r>
            <a:br>
              <a:rPr lang="en-US" dirty="0"/>
            </a:br>
            <a:endParaRPr lang="en-US" dirty="0"/>
          </a:p>
        </p:txBody>
      </p:sp>
      <p:cxnSp>
        <p:nvCxnSpPr>
          <p:cNvPr id="109" name="Straight Connector 10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3E2AB9-4902-4FEB-972A-297A820D7FC1}"/>
              </a:ext>
            </a:extLst>
          </p:cNvPr>
          <p:cNvSpPr txBox="1"/>
          <p:nvPr/>
        </p:nvSpPr>
        <p:spPr>
          <a:xfrm>
            <a:off x="4853240" y="683683"/>
            <a:ext cx="7217579" cy="5852583"/>
          </a:xfrm>
          <a:prstGeom prst="rect">
            <a:avLst/>
          </a:prstGeom>
        </p:spPr>
        <p:txBody>
          <a:bodyPr vert="horz" lIns="45720" tIns="45720" rIns="45720" bIns="45720" rtlCol="0" anchor="ctr">
            <a:noAutofit/>
          </a:bodyPr>
          <a:lstStyle/>
          <a:p>
            <a:pPr algn="ctr">
              <a:lnSpc>
                <a:spcPct val="90000"/>
              </a:lnSpc>
              <a:spcAft>
                <a:spcPts val="600"/>
              </a:spcAft>
              <a:buClr>
                <a:schemeClr val="accent1"/>
              </a:buClr>
            </a:pPr>
            <a:r>
              <a:rPr lang="en-US" sz="3600" b="1" dirty="0"/>
              <a:t>Polish reform of the Judiciary system</a:t>
            </a:r>
          </a:p>
          <a:p>
            <a:pPr algn="ctr">
              <a:lnSpc>
                <a:spcPct val="90000"/>
              </a:lnSpc>
              <a:spcAft>
                <a:spcPts val="600"/>
              </a:spcAft>
              <a:buClr>
                <a:schemeClr val="accent1"/>
              </a:buClr>
            </a:pPr>
            <a:endParaRPr lang="en-US" sz="3600" dirty="0"/>
          </a:p>
          <a:p>
            <a:pPr algn="ctr">
              <a:lnSpc>
                <a:spcPct val="90000"/>
              </a:lnSpc>
              <a:spcAft>
                <a:spcPts val="600"/>
              </a:spcAft>
              <a:buClr>
                <a:schemeClr val="accent1"/>
              </a:buClr>
            </a:pPr>
            <a:r>
              <a:rPr lang="en-US" sz="3600" dirty="0"/>
              <a:t>EU Commission: incompatible with EU law</a:t>
            </a:r>
          </a:p>
          <a:p>
            <a:pPr algn="ctr">
              <a:lnSpc>
                <a:spcPct val="90000"/>
              </a:lnSpc>
              <a:spcAft>
                <a:spcPts val="600"/>
              </a:spcAft>
              <a:buClr>
                <a:schemeClr val="accent1"/>
              </a:buClr>
            </a:pPr>
            <a:r>
              <a:rPr lang="en-US" sz="3600" dirty="0">
                <a:sym typeface="Wingdings" panose="05000000000000000000" pitchFamily="2" charset="2"/>
              </a:rPr>
              <a:t></a:t>
            </a:r>
            <a:endParaRPr lang="en-US" sz="3600" dirty="0"/>
          </a:p>
          <a:p>
            <a:pPr algn="ctr">
              <a:lnSpc>
                <a:spcPct val="90000"/>
              </a:lnSpc>
              <a:spcAft>
                <a:spcPts val="600"/>
              </a:spcAft>
              <a:buClr>
                <a:schemeClr val="accent1"/>
              </a:buClr>
            </a:pPr>
            <a:r>
              <a:rPr lang="en-US" sz="3600" dirty="0"/>
              <a:t>Poland persisted in the breach</a:t>
            </a:r>
          </a:p>
          <a:p>
            <a:pPr algn="ctr">
              <a:lnSpc>
                <a:spcPct val="90000"/>
              </a:lnSpc>
              <a:spcAft>
                <a:spcPts val="600"/>
              </a:spcAft>
              <a:buClr>
                <a:schemeClr val="accent1"/>
              </a:buClr>
            </a:pPr>
            <a:r>
              <a:rPr lang="en-US" sz="3600" dirty="0">
                <a:sym typeface="Wingdings" panose="05000000000000000000" pitchFamily="2" charset="2"/>
              </a:rPr>
              <a:t> </a:t>
            </a:r>
            <a:endParaRPr lang="en-US" sz="3600" dirty="0"/>
          </a:p>
          <a:p>
            <a:pPr algn="ctr">
              <a:lnSpc>
                <a:spcPct val="90000"/>
              </a:lnSpc>
              <a:spcAft>
                <a:spcPts val="600"/>
              </a:spcAft>
              <a:buClr>
                <a:schemeClr val="accent1"/>
              </a:buClr>
            </a:pPr>
            <a:r>
              <a:rPr lang="en-US" sz="3600" dirty="0"/>
              <a:t>The Commission brough action before the Court</a:t>
            </a:r>
          </a:p>
        </p:txBody>
      </p:sp>
      <p:sp>
        <p:nvSpPr>
          <p:cNvPr id="20" name="TextBox 19">
            <a:extLst>
              <a:ext uri="{FF2B5EF4-FFF2-40B4-BE49-F238E27FC236}">
                <a16:creationId xmlns:a16="http://schemas.microsoft.com/office/drawing/2014/main" id="{ED8A6DD8-33BC-44AF-BF0F-44A2AC67DC32}"/>
              </a:ext>
            </a:extLst>
          </p:cNvPr>
          <p:cNvSpPr txBox="1"/>
          <p:nvPr/>
        </p:nvSpPr>
        <p:spPr>
          <a:xfrm>
            <a:off x="4971371" y="643467"/>
            <a:ext cx="6574112" cy="5571066"/>
          </a:xfrm>
          <a:prstGeom prst="rect">
            <a:avLst/>
          </a:prstGeom>
        </p:spPr>
        <p:txBody>
          <a:bodyPr vert="horz" lIns="45720" tIns="45720" rIns="45720" bIns="45720" rtlCol="0" anchor="ctr">
            <a:normAutofit/>
          </a:bodyPr>
          <a:lstStyle/>
          <a:p>
            <a:pPr marL="571500" indent="-571500">
              <a:lnSpc>
                <a:spcPct val="90000"/>
              </a:lnSpc>
              <a:spcBef>
                <a:spcPts val="600"/>
              </a:spcBef>
              <a:spcAft>
                <a:spcPts val="600"/>
              </a:spcAft>
              <a:buClr>
                <a:schemeClr val="accent1"/>
              </a:buClr>
              <a:buFont typeface="Wingdings" panose="05000000000000000000" pitchFamily="2" charset="2"/>
              <a:buChar char="Ø"/>
            </a:pPr>
            <a:endParaRPr lang="en-US" b="0" i="0" dirty="0">
              <a:effectLst/>
            </a:endParaRPr>
          </a:p>
        </p:txBody>
      </p:sp>
      <p:sp>
        <p:nvSpPr>
          <p:cNvPr id="22" name="Title 1">
            <a:extLst>
              <a:ext uri="{FF2B5EF4-FFF2-40B4-BE49-F238E27FC236}">
                <a16:creationId xmlns:a16="http://schemas.microsoft.com/office/drawing/2014/main" id="{5D6B5A36-0591-498F-8B25-871C064EFF88}"/>
              </a:ext>
            </a:extLst>
          </p:cNvPr>
          <p:cNvSpPr txBox="1">
            <a:spLocks/>
          </p:cNvSpPr>
          <p:nvPr/>
        </p:nvSpPr>
        <p:spPr>
          <a:xfrm>
            <a:off x="6244589" y="911078"/>
            <a:ext cx="5093971" cy="497537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endParaRPr lang="en-US" sz="4000" spc="200" dirty="0">
              <a:solidFill>
                <a:srgbClr val="FFFFFF"/>
              </a:solidFill>
            </a:endParaRPr>
          </a:p>
        </p:txBody>
      </p:sp>
    </p:spTree>
    <p:extLst>
      <p:ext uri="{BB962C8B-B14F-4D97-AF65-F5344CB8AC3E}">
        <p14:creationId xmlns:p14="http://schemas.microsoft.com/office/powerpoint/2010/main" val="3045372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Actions for Annulment</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02BC30E-1992-44A2-A271-91C28F90E010}"/>
              </a:ext>
            </a:extLst>
          </p:cNvPr>
          <p:cNvSpPr txBox="1"/>
          <p:nvPr/>
        </p:nvSpPr>
        <p:spPr>
          <a:xfrm>
            <a:off x="7582563" y="235625"/>
            <a:ext cx="4335613" cy="6386748"/>
          </a:xfrm>
          <a:prstGeom prst="rect">
            <a:avLst/>
          </a:prstGeom>
          <a:noFill/>
        </p:spPr>
        <p:txBody>
          <a:bodyPr wrap="square">
            <a:spAutoFit/>
          </a:bodyPr>
          <a:lstStyle/>
          <a:p>
            <a:pPr algn="ctr">
              <a:lnSpc>
                <a:spcPct val="150000"/>
              </a:lnSpc>
              <a:spcBef>
                <a:spcPts val="600"/>
              </a:spcBef>
              <a:spcAft>
                <a:spcPts val="600"/>
              </a:spcAft>
              <a:buClr>
                <a:schemeClr val="accent1"/>
              </a:buClr>
            </a:pPr>
            <a:r>
              <a:rPr lang="en-GB" sz="3200" dirty="0">
                <a:solidFill>
                  <a:schemeClr val="bg1"/>
                </a:solidFill>
                <a:latin typeface="Arial Black" panose="020B0A04020102020204" pitchFamily="34" charset="0"/>
              </a:rPr>
              <a:t>MSs, the Council, EU Commission EU Parliament</a:t>
            </a:r>
          </a:p>
          <a:p>
            <a:pPr algn="ctr">
              <a:lnSpc>
                <a:spcPct val="150000"/>
              </a:lnSpc>
              <a:spcBef>
                <a:spcPts val="600"/>
              </a:spcBef>
              <a:spcAft>
                <a:spcPts val="600"/>
              </a:spcAft>
              <a:buClr>
                <a:schemeClr val="accent1"/>
              </a:buClr>
            </a:pPr>
            <a:r>
              <a:rPr lang="en-GB" sz="3200" dirty="0">
                <a:solidFill>
                  <a:schemeClr val="bg1"/>
                </a:solidFill>
                <a:latin typeface="Arial Black" panose="020B0A04020102020204" pitchFamily="34" charset="0"/>
              </a:rPr>
              <a:t>&amp; Individuals</a:t>
            </a:r>
          </a:p>
          <a:p>
            <a:pPr algn="ctr">
              <a:lnSpc>
                <a:spcPct val="150000"/>
              </a:lnSpc>
              <a:spcBef>
                <a:spcPts val="600"/>
              </a:spcBef>
              <a:spcAft>
                <a:spcPts val="600"/>
              </a:spcAft>
              <a:buClr>
                <a:schemeClr val="accent1"/>
              </a:buClr>
            </a:pPr>
            <a:r>
              <a:rPr lang="en-GB" sz="3200" i="1" dirty="0">
                <a:solidFill>
                  <a:schemeClr val="bg1"/>
                </a:solidFill>
                <a:effectLst/>
                <a:latin typeface="Arial Black" panose="020B0A04020102020204" pitchFamily="34" charset="0"/>
              </a:rPr>
              <a:t>Against</a:t>
            </a:r>
            <a:r>
              <a:rPr lang="en-GB" sz="3200" b="0" i="0" dirty="0">
                <a:solidFill>
                  <a:schemeClr val="bg1"/>
                </a:solidFill>
                <a:effectLst/>
                <a:latin typeface="Arial Black" panose="020B0A04020102020204" pitchFamily="34" charset="0"/>
              </a:rPr>
              <a:t> </a:t>
            </a:r>
          </a:p>
          <a:p>
            <a:pPr algn="ctr">
              <a:lnSpc>
                <a:spcPct val="150000"/>
              </a:lnSpc>
              <a:spcBef>
                <a:spcPts val="600"/>
              </a:spcBef>
              <a:spcAft>
                <a:spcPts val="600"/>
              </a:spcAft>
              <a:buClr>
                <a:schemeClr val="accent1"/>
              </a:buClr>
            </a:pPr>
            <a:r>
              <a:rPr lang="en-GB" sz="3200" b="0" i="0" dirty="0">
                <a:solidFill>
                  <a:schemeClr val="bg1"/>
                </a:solidFill>
                <a:effectLst/>
                <a:latin typeface="Arial Black" panose="020B0A04020102020204" pitchFamily="34" charset="0"/>
              </a:rPr>
              <a:t>EU secondary law in breach of EU Treaties</a:t>
            </a:r>
          </a:p>
        </p:txBody>
      </p:sp>
    </p:spTree>
    <p:extLst>
      <p:ext uri="{BB962C8B-B14F-4D97-AF65-F5344CB8AC3E}">
        <p14:creationId xmlns:p14="http://schemas.microsoft.com/office/powerpoint/2010/main" val="14211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7" name="Rectangle 10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3821"/>
          <a:stretch/>
        </p:blipFill>
        <p:spPr>
          <a:xfrm>
            <a:off x="3068"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643467" y="643467"/>
            <a:ext cx="3684437" cy="5571066"/>
          </a:xfrm>
        </p:spPr>
        <p:txBody>
          <a:bodyPr vert="horz" lIns="91440" tIns="45720" rIns="91440" bIns="45720" rtlCol="0" anchor="ctr">
            <a:normAutofit/>
          </a:bodyPr>
          <a:lstStyle/>
          <a:p>
            <a:pPr algn="ctr"/>
            <a:r>
              <a:rPr lang="en-US" dirty="0"/>
              <a:t>example of action for annulment </a:t>
            </a:r>
            <a:br>
              <a:rPr lang="en-US" dirty="0"/>
            </a:br>
            <a:br>
              <a:rPr lang="en-US" dirty="0"/>
            </a:br>
            <a:r>
              <a:rPr lang="en-US" dirty="0"/>
              <a:t>Case C-138/79</a:t>
            </a:r>
          </a:p>
        </p:txBody>
      </p:sp>
      <p:cxnSp>
        <p:nvCxnSpPr>
          <p:cNvPr id="109" name="Straight Connector 10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3E2AB9-4902-4FEB-972A-297A820D7FC1}"/>
              </a:ext>
            </a:extLst>
          </p:cNvPr>
          <p:cNvSpPr txBox="1"/>
          <p:nvPr/>
        </p:nvSpPr>
        <p:spPr>
          <a:xfrm>
            <a:off x="4853240" y="683683"/>
            <a:ext cx="7217579" cy="5852583"/>
          </a:xfrm>
          <a:prstGeom prst="rect">
            <a:avLst/>
          </a:prstGeom>
        </p:spPr>
        <p:txBody>
          <a:bodyPr vert="horz" lIns="45720" tIns="45720" rIns="45720" bIns="45720" rtlCol="0" anchor="ctr">
            <a:noAutofit/>
          </a:bodyPr>
          <a:lstStyle/>
          <a:p>
            <a:pPr algn="ctr">
              <a:lnSpc>
                <a:spcPct val="90000"/>
              </a:lnSpc>
              <a:spcAft>
                <a:spcPts val="600"/>
              </a:spcAft>
              <a:buClr>
                <a:schemeClr val="accent1"/>
              </a:buClr>
            </a:pPr>
            <a:r>
              <a:rPr lang="en-US" sz="4400" dirty="0"/>
              <a:t>Violation of procedural requirements</a:t>
            </a:r>
          </a:p>
          <a:p>
            <a:pPr algn="ctr">
              <a:lnSpc>
                <a:spcPct val="90000"/>
              </a:lnSpc>
              <a:spcAft>
                <a:spcPts val="600"/>
              </a:spcAft>
              <a:buClr>
                <a:schemeClr val="accent1"/>
              </a:buClr>
            </a:pPr>
            <a:endParaRPr lang="en-US" sz="4400" dirty="0"/>
          </a:p>
          <a:p>
            <a:pPr algn="ctr">
              <a:lnSpc>
                <a:spcPct val="90000"/>
              </a:lnSpc>
              <a:spcAft>
                <a:spcPts val="600"/>
              </a:spcAft>
              <a:buClr>
                <a:schemeClr val="accent1"/>
              </a:buClr>
            </a:pPr>
            <a:r>
              <a:rPr lang="en-US" sz="4400" dirty="0"/>
              <a:t>Failure to consult the EU Parliament when this is required by the procedure for adoption of EU law</a:t>
            </a:r>
          </a:p>
        </p:txBody>
      </p:sp>
      <p:sp>
        <p:nvSpPr>
          <p:cNvPr id="20" name="TextBox 19">
            <a:extLst>
              <a:ext uri="{FF2B5EF4-FFF2-40B4-BE49-F238E27FC236}">
                <a16:creationId xmlns:a16="http://schemas.microsoft.com/office/drawing/2014/main" id="{ED8A6DD8-33BC-44AF-BF0F-44A2AC67DC32}"/>
              </a:ext>
            </a:extLst>
          </p:cNvPr>
          <p:cNvSpPr txBox="1"/>
          <p:nvPr/>
        </p:nvSpPr>
        <p:spPr>
          <a:xfrm>
            <a:off x="4971371" y="643467"/>
            <a:ext cx="6574112" cy="5571066"/>
          </a:xfrm>
          <a:prstGeom prst="rect">
            <a:avLst/>
          </a:prstGeom>
        </p:spPr>
        <p:txBody>
          <a:bodyPr vert="horz" lIns="45720" tIns="45720" rIns="45720" bIns="45720" rtlCol="0" anchor="ctr">
            <a:normAutofit/>
          </a:bodyPr>
          <a:lstStyle/>
          <a:p>
            <a:pPr marL="571500" indent="-571500">
              <a:lnSpc>
                <a:spcPct val="90000"/>
              </a:lnSpc>
              <a:spcBef>
                <a:spcPts val="600"/>
              </a:spcBef>
              <a:spcAft>
                <a:spcPts val="600"/>
              </a:spcAft>
              <a:buClr>
                <a:schemeClr val="accent1"/>
              </a:buClr>
              <a:buFont typeface="Wingdings" panose="05000000000000000000" pitchFamily="2" charset="2"/>
              <a:buChar char="Ø"/>
            </a:pPr>
            <a:endParaRPr lang="en-US" b="0" i="0" dirty="0">
              <a:effectLst/>
            </a:endParaRPr>
          </a:p>
        </p:txBody>
      </p:sp>
      <p:sp>
        <p:nvSpPr>
          <p:cNvPr id="22" name="Title 1">
            <a:extLst>
              <a:ext uri="{FF2B5EF4-FFF2-40B4-BE49-F238E27FC236}">
                <a16:creationId xmlns:a16="http://schemas.microsoft.com/office/drawing/2014/main" id="{5D6B5A36-0591-498F-8B25-871C064EFF88}"/>
              </a:ext>
            </a:extLst>
          </p:cNvPr>
          <p:cNvSpPr txBox="1">
            <a:spLocks/>
          </p:cNvSpPr>
          <p:nvPr/>
        </p:nvSpPr>
        <p:spPr>
          <a:xfrm>
            <a:off x="6244589" y="911078"/>
            <a:ext cx="5093971" cy="497537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endParaRPr lang="en-US" sz="4000" spc="200" dirty="0">
              <a:solidFill>
                <a:srgbClr val="FFFFFF"/>
              </a:solidFill>
            </a:endParaRPr>
          </a:p>
        </p:txBody>
      </p:sp>
    </p:spTree>
    <p:extLst>
      <p:ext uri="{BB962C8B-B14F-4D97-AF65-F5344CB8AC3E}">
        <p14:creationId xmlns:p14="http://schemas.microsoft.com/office/powerpoint/2010/main" val="1621902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Actions for failure to act</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CDD0608-C26B-4710-B1EB-38D8CDF6820C}"/>
              </a:ext>
            </a:extLst>
          </p:cNvPr>
          <p:cNvSpPr txBox="1"/>
          <p:nvPr/>
        </p:nvSpPr>
        <p:spPr>
          <a:xfrm>
            <a:off x="7582563" y="235625"/>
            <a:ext cx="4335613" cy="5801973"/>
          </a:xfrm>
          <a:prstGeom prst="rect">
            <a:avLst/>
          </a:prstGeom>
          <a:noFill/>
        </p:spPr>
        <p:txBody>
          <a:bodyPr wrap="square">
            <a:spAutoFit/>
          </a:bodyPr>
          <a:lstStyle/>
          <a:p>
            <a:pPr algn="ctr">
              <a:lnSpc>
                <a:spcPct val="150000"/>
              </a:lnSpc>
              <a:spcBef>
                <a:spcPts val="600"/>
              </a:spcBef>
              <a:spcAft>
                <a:spcPts val="600"/>
              </a:spcAft>
              <a:buClr>
                <a:schemeClr val="accent1"/>
              </a:buClr>
            </a:pPr>
            <a:endParaRPr lang="en-GB" sz="3200" dirty="0">
              <a:solidFill>
                <a:schemeClr val="bg1"/>
              </a:solidFill>
              <a:latin typeface="Arial Black" panose="020B0A04020102020204" pitchFamily="34" charset="0"/>
            </a:endParaRPr>
          </a:p>
          <a:p>
            <a:pPr algn="ctr">
              <a:lnSpc>
                <a:spcPct val="150000"/>
              </a:lnSpc>
              <a:spcBef>
                <a:spcPts val="600"/>
              </a:spcBef>
              <a:spcAft>
                <a:spcPts val="600"/>
              </a:spcAft>
              <a:buClr>
                <a:schemeClr val="accent1"/>
              </a:buClr>
            </a:pPr>
            <a:r>
              <a:rPr lang="en-GB" sz="3200" dirty="0">
                <a:solidFill>
                  <a:schemeClr val="bg1"/>
                </a:solidFill>
                <a:latin typeface="Arial Black" panose="020B0A04020102020204" pitchFamily="34" charset="0"/>
              </a:rPr>
              <a:t>MSs, the Council, EU Commission EU Parliament</a:t>
            </a:r>
          </a:p>
          <a:p>
            <a:pPr algn="ctr">
              <a:lnSpc>
                <a:spcPct val="150000"/>
              </a:lnSpc>
              <a:spcBef>
                <a:spcPts val="600"/>
              </a:spcBef>
              <a:spcAft>
                <a:spcPts val="600"/>
              </a:spcAft>
              <a:buClr>
                <a:schemeClr val="accent1"/>
              </a:buClr>
            </a:pPr>
            <a:r>
              <a:rPr lang="en-GB" sz="3200" dirty="0">
                <a:solidFill>
                  <a:schemeClr val="bg1"/>
                </a:solidFill>
                <a:latin typeface="Arial Black" panose="020B0A04020102020204" pitchFamily="34" charset="0"/>
              </a:rPr>
              <a:t>&amp; Individuals</a:t>
            </a:r>
          </a:p>
          <a:p>
            <a:pPr algn="ctr">
              <a:lnSpc>
                <a:spcPct val="150000"/>
              </a:lnSpc>
              <a:spcBef>
                <a:spcPts val="600"/>
              </a:spcBef>
              <a:spcAft>
                <a:spcPts val="600"/>
              </a:spcAft>
              <a:buClr>
                <a:schemeClr val="accent1"/>
              </a:buClr>
            </a:pPr>
            <a:r>
              <a:rPr lang="en-GB" sz="3200" b="0" i="0" dirty="0">
                <a:solidFill>
                  <a:schemeClr val="bg1"/>
                </a:solidFill>
                <a:effectLst/>
                <a:latin typeface="Arial Black" panose="020B0A04020102020204" pitchFamily="34" charset="0"/>
              </a:rPr>
              <a:t>Against </a:t>
            </a:r>
          </a:p>
          <a:p>
            <a:pPr algn="ctr">
              <a:lnSpc>
                <a:spcPct val="150000"/>
              </a:lnSpc>
              <a:spcBef>
                <a:spcPts val="600"/>
              </a:spcBef>
              <a:spcAft>
                <a:spcPts val="600"/>
              </a:spcAft>
              <a:buClr>
                <a:schemeClr val="accent1"/>
              </a:buClr>
            </a:pPr>
            <a:r>
              <a:rPr lang="en-GB" sz="3200" b="0" i="0" dirty="0">
                <a:solidFill>
                  <a:schemeClr val="bg1"/>
                </a:solidFill>
                <a:effectLst/>
                <a:latin typeface="Arial Black" panose="020B0A04020102020204" pitchFamily="34" charset="0"/>
              </a:rPr>
              <a:t>EU institutions</a:t>
            </a:r>
            <a:r>
              <a:rPr lang="en-GB" sz="3200" dirty="0">
                <a:solidFill>
                  <a:schemeClr val="bg1"/>
                </a:solidFill>
                <a:latin typeface="Arial Black" panose="020B0A04020102020204" pitchFamily="34" charset="0"/>
              </a:rPr>
              <a:t> </a:t>
            </a:r>
            <a:endParaRPr lang="en-GB" sz="32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7264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3846"/>
          <a:stretch/>
        </p:blipFill>
        <p:spPr>
          <a:xfrm>
            <a:off x="20" y="10"/>
            <a:ext cx="12191980" cy="685799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1024128" y="585216"/>
            <a:ext cx="9720072" cy="1499616"/>
          </a:xfrm>
        </p:spPr>
        <p:txBody>
          <a:bodyPr vert="horz" lIns="91440" tIns="45720" rIns="91440" bIns="45720" rtlCol="0" anchor="ctr">
            <a:normAutofit/>
          </a:bodyPr>
          <a:lstStyle/>
          <a:p>
            <a:pPr algn="ctr"/>
            <a:r>
              <a:rPr lang="en-US" dirty="0">
                <a:solidFill>
                  <a:schemeClr val="tx1"/>
                </a:solidFill>
              </a:rPr>
              <a:t>Appeals</a:t>
            </a:r>
          </a:p>
        </p:txBody>
      </p:sp>
      <p:cxnSp>
        <p:nvCxnSpPr>
          <p:cNvPr id="27" name="Straight Connector 26">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D8A6DD8-33BC-44AF-BF0F-44A2AC67DC32}"/>
              </a:ext>
            </a:extLst>
          </p:cNvPr>
          <p:cNvSpPr txBox="1"/>
          <p:nvPr/>
        </p:nvSpPr>
        <p:spPr>
          <a:xfrm>
            <a:off x="1024128" y="2286000"/>
            <a:ext cx="9720073" cy="4023360"/>
          </a:xfrm>
          <a:prstGeom prst="rect">
            <a:avLst/>
          </a:prstGeom>
        </p:spPr>
        <p:txBody>
          <a:bodyPr vert="horz" lIns="45720" tIns="45720" rIns="45720" bIns="45720" rtlCol="0">
            <a:normAutofit/>
          </a:bodyPr>
          <a:lstStyle/>
          <a:p>
            <a:pPr algn="ctr">
              <a:lnSpc>
                <a:spcPct val="90000"/>
              </a:lnSpc>
              <a:spcAft>
                <a:spcPts val="600"/>
              </a:spcAft>
              <a:buClr>
                <a:schemeClr val="accent1"/>
              </a:buClr>
            </a:pPr>
            <a:r>
              <a:rPr lang="en-US" sz="3600" dirty="0"/>
              <a:t>against judgments o</a:t>
            </a:r>
            <a:r>
              <a:rPr lang="en-US" sz="3600" b="0" i="0" dirty="0">
                <a:effectLst/>
              </a:rPr>
              <a:t>f the General Court</a:t>
            </a:r>
          </a:p>
          <a:p>
            <a:pPr algn="ctr">
              <a:lnSpc>
                <a:spcPct val="90000"/>
              </a:lnSpc>
              <a:spcAft>
                <a:spcPts val="600"/>
              </a:spcAft>
              <a:buClr>
                <a:schemeClr val="accent1"/>
              </a:buClr>
            </a:pPr>
            <a:endParaRPr lang="en-US" sz="3600" dirty="0"/>
          </a:p>
          <a:p>
            <a:pPr algn="ctr">
              <a:lnSpc>
                <a:spcPct val="90000"/>
              </a:lnSpc>
              <a:spcAft>
                <a:spcPts val="600"/>
              </a:spcAft>
              <a:buClr>
                <a:schemeClr val="accent1"/>
              </a:buClr>
            </a:pPr>
            <a:r>
              <a:rPr lang="en-US" sz="3600" dirty="0"/>
              <a:t>b</a:t>
            </a:r>
            <a:r>
              <a:rPr lang="en-US" sz="3600" b="0" i="0" dirty="0">
                <a:effectLst/>
              </a:rPr>
              <a:t>efore the Court of Justice</a:t>
            </a:r>
          </a:p>
          <a:p>
            <a:pPr algn="ctr">
              <a:lnSpc>
                <a:spcPct val="90000"/>
              </a:lnSpc>
              <a:spcAft>
                <a:spcPts val="600"/>
              </a:spcAft>
              <a:buClr>
                <a:schemeClr val="accent1"/>
              </a:buClr>
            </a:pPr>
            <a:endParaRPr lang="en-US" sz="3600" dirty="0"/>
          </a:p>
          <a:p>
            <a:pPr algn="ctr">
              <a:lnSpc>
                <a:spcPct val="90000"/>
              </a:lnSpc>
              <a:spcAft>
                <a:spcPts val="600"/>
              </a:spcAft>
              <a:buClr>
                <a:schemeClr val="accent1"/>
              </a:buClr>
            </a:pPr>
            <a:r>
              <a:rPr lang="en-US" sz="3600" dirty="0"/>
              <a:t>In case of annulment: </a:t>
            </a:r>
          </a:p>
          <a:p>
            <a:pPr marL="914400" lvl="1" indent="-457200" algn="just">
              <a:lnSpc>
                <a:spcPct val="90000"/>
              </a:lnSpc>
              <a:spcAft>
                <a:spcPts val="600"/>
              </a:spcAft>
              <a:buClr>
                <a:schemeClr val="accent1"/>
              </a:buClr>
              <a:buFont typeface="Wingdings" panose="05000000000000000000" pitchFamily="2" charset="2"/>
              <a:buChar char="Ø"/>
            </a:pPr>
            <a:r>
              <a:rPr lang="en-US" sz="3600" dirty="0"/>
              <a:t>the Court of Justice may decide on a case, or </a:t>
            </a:r>
          </a:p>
          <a:p>
            <a:pPr marL="914400" lvl="1" indent="-457200" algn="just">
              <a:lnSpc>
                <a:spcPct val="90000"/>
              </a:lnSpc>
              <a:spcAft>
                <a:spcPts val="600"/>
              </a:spcAft>
              <a:buClr>
                <a:schemeClr val="accent1"/>
              </a:buClr>
              <a:buFont typeface="Wingdings" panose="05000000000000000000" pitchFamily="2" charset="2"/>
              <a:buChar char="Ø"/>
            </a:pPr>
            <a:r>
              <a:rPr lang="en-US" sz="3600" dirty="0"/>
              <a:t>send it back to the General Court.</a:t>
            </a:r>
          </a:p>
        </p:txBody>
      </p:sp>
    </p:spTree>
    <p:extLst>
      <p:ext uri="{BB962C8B-B14F-4D97-AF65-F5344CB8AC3E}">
        <p14:creationId xmlns:p14="http://schemas.microsoft.com/office/powerpoint/2010/main" val="3946898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extLst>
              <a:ext uri="{BEBA8EAE-BF5A-486C-A8C5-ECC9F3942E4B}">
                <a14:imgProps xmlns:a14="http://schemas.microsoft.com/office/drawing/2010/main">
                  <a14:imgLayer r:embed="rId4">
                    <a14:imgEffect>
                      <a14:saturation sat="369000"/>
                    </a14:imgEffect>
                    <a14:imgEffect>
                      <a14:brightnessContrast bright="97000"/>
                    </a14:imgEffect>
                  </a14:imgLayer>
                </a14:imgProps>
              </a:ext>
            </a:extLst>
          </a:blip>
          <a:srcRect/>
          <a:stretch>
            <a:fillRect l="7000" t="-1000" r="8000" b="-2000"/>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0DDC64A-2C5C-467C-A29D-381E322F3465}"/>
              </a:ext>
            </a:extLst>
          </p:cNvPr>
          <p:cNvSpPr>
            <a:spLocks noGrp="1"/>
          </p:cNvSpPr>
          <p:nvPr>
            <p:ph type="title"/>
          </p:nvPr>
        </p:nvSpPr>
        <p:spPr>
          <a:xfrm>
            <a:off x="6373587" y="800100"/>
            <a:ext cx="5486400" cy="5257799"/>
          </a:xfrm>
        </p:spPr>
        <p:txBody>
          <a:bodyPr anchor="ctr">
            <a:normAutofit/>
          </a:bodyPr>
          <a:lstStyle/>
          <a:p>
            <a:pPr marL="0" indent="0">
              <a:lnSpc>
                <a:spcPct val="90000"/>
              </a:lnSpc>
              <a:buNone/>
            </a:pPr>
            <a:r>
              <a:rPr lang="en-US" sz="2800" b="1" dirty="0"/>
              <a:t>Are you aware of bad practices concerning the rights of mobile EU citizens?</a:t>
            </a:r>
          </a:p>
          <a:p>
            <a:pPr marL="0" indent="0">
              <a:lnSpc>
                <a:spcPct val="90000"/>
              </a:lnSpc>
              <a:buNone/>
            </a:pPr>
            <a:endParaRPr lang="en-GB" sz="2400" dirty="0"/>
          </a:p>
          <a:p>
            <a:pPr marL="0" indent="0">
              <a:lnSpc>
                <a:spcPct val="90000"/>
              </a:lnSpc>
              <a:buNone/>
            </a:pPr>
            <a:r>
              <a:rPr lang="en-GB" sz="2400" dirty="0">
                <a:sym typeface="Wingdings" panose="05000000000000000000" pitchFamily="2" charset="2"/>
              </a:rPr>
              <a:t> </a:t>
            </a:r>
            <a:r>
              <a:rPr lang="en-GB" sz="2000" dirty="0"/>
              <a:t>get in touch and </a:t>
            </a:r>
            <a:r>
              <a:rPr lang="fr-BE" sz="2000" dirty="0"/>
              <a:t>report to</a:t>
            </a:r>
            <a:r>
              <a:rPr lang="en-US" sz="2000" dirty="0"/>
              <a:t> FEANTSA</a:t>
            </a:r>
          </a:p>
          <a:p>
            <a:pPr marL="0" indent="0">
              <a:lnSpc>
                <a:spcPct val="90000"/>
              </a:lnSpc>
              <a:buNone/>
            </a:pPr>
            <a:br>
              <a:rPr lang="en-US" sz="2000" dirty="0"/>
            </a:br>
            <a:endParaRPr lang="en-US" sz="2000" dirty="0"/>
          </a:p>
          <a:p>
            <a:pPr marL="0" indent="0">
              <a:lnSpc>
                <a:spcPct val="90000"/>
              </a:lnSpc>
              <a:buNone/>
            </a:pPr>
            <a:r>
              <a:rPr lang="en-US" sz="2000" dirty="0"/>
              <a:t>Contact us at </a:t>
            </a:r>
            <a:br>
              <a:rPr lang="en-US" sz="2000" dirty="0"/>
            </a:br>
            <a:endParaRPr lang="en-US" sz="2000" dirty="0"/>
          </a:p>
          <a:p>
            <a:pPr marL="0" indent="0">
              <a:lnSpc>
                <a:spcPct val="90000"/>
              </a:lnSpc>
              <a:buNone/>
            </a:pPr>
            <a:r>
              <a:rPr lang="fr-BE" sz="2400" dirty="0">
                <a:hlinkClick r:id="rId5"/>
              </a:rPr>
              <a:t>migration@feantsa.org</a:t>
            </a:r>
            <a:br>
              <a:rPr lang="fr-BE" sz="2400" dirty="0"/>
            </a:br>
            <a:r>
              <a:rPr lang="fr-BE" sz="2400" dirty="0"/>
              <a:t>  </a:t>
            </a:r>
          </a:p>
          <a:p>
            <a:pPr marL="0" indent="0">
              <a:lnSpc>
                <a:spcPct val="90000"/>
              </a:lnSpc>
              <a:buNone/>
            </a:pPr>
            <a:r>
              <a:rPr lang="fr-BE" sz="2400" dirty="0">
                <a:hlinkClick r:id="rId6"/>
              </a:rPr>
              <a:t>simona.barbu@feantsa.org</a:t>
            </a:r>
            <a:br>
              <a:rPr lang="fr-BE" sz="2400" dirty="0"/>
            </a:br>
            <a:endParaRPr lang="fr-BE" sz="2400" dirty="0"/>
          </a:p>
          <a:p>
            <a:pPr marL="0" indent="0">
              <a:lnSpc>
                <a:spcPct val="90000"/>
              </a:lnSpc>
              <a:buNone/>
            </a:pPr>
            <a:r>
              <a:rPr lang="fr-BE" sz="2400" dirty="0">
                <a:hlinkClick r:id="rId7"/>
              </a:rPr>
              <a:t>https://www.feantsa.org/</a:t>
            </a:r>
            <a:r>
              <a:rPr lang="fr-BE" sz="2400" dirty="0"/>
              <a:t> </a:t>
            </a:r>
          </a:p>
          <a:p>
            <a:pPr marL="0" indent="0">
              <a:lnSpc>
                <a:spcPct val="90000"/>
              </a:lnSpc>
              <a:buNone/>
            </a:pPr>
            <a:endParaRPr lang="en-US" sz="1100" dirty="0"/>
          </a:p>
          <a:p>
            <a:pPr marL="0" indent="0">
              <a:lnSpc>
                <a:spcPct val="90000"/>
              </a:lnSpc>
              <a:buNone/>
            </a:pPr>
            <a:endParaRPr lang="en-GB" sz="1100" dirty="0"/>
          </a:p>
        </p:txBody>
      </p:sp>
      <p:pic>
        <p:nvPicPr>
          <p:cNvPr id="10" name="Picture 9" descr="One in a crowd">
            <a:extLst>
              <a:ext uri="{FF2B5EF4-FFF2-40B4-BE49-F238E27FC236}">
                <a16:creationId xmlns:a16="http://schemas.microsoft.com/office/drawing/2014/main" id="{42332683-B65E-478F-BDC7-E8CBB8AD0989}"/>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109000"/>
                    </a14:imgEffect>
                    <a14:imgEffect>
                      <a14:brightnessContrast bright="28000"/>
                    </a14:imgEffect>
                  </a14:imgLayer>
                </a14:imgProps>
              </a:ext>
            </a:extLst>
          </a:blip>
          <a:srcRect l="5384" r="5387" b="3"/>
          <a:stretch/>
        </p:blipFill>
        <p:spPr>
          <a:xfrm>
            <a:off x="433614" y="1166017"/>
            <a:ext cx="5384800" cy="4525963"/>
          </a:xfrm>
          <a:prstGeom prst="rect">
            <a:avLst/>
          </a:prstGeom>
          <a:noFill/>
        </p:spPr>
      </p:pic>
    </p:spTree>
    <p:extLst>
      <p:ext uri="{BB962C8B-B14F-4D97-AF65-F5344CB8AC3E}">
        <p14:creationId xmlns:p14="http://schemas.microsoft.com/office/powerpoint/2010/main" val="283384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58A526-5617-45D0-944B-3CF91C24D9DF}"/>
              </a:ext>
            </a:extLst>
          </p:cNvPr>
          <p:cNvPicPr>
            <a:picLocks noChangeAspect="1"/>
          </p:cNvPicPr>
          <p:nvPr/>
        </p:nvPicPr>
        <p:blipFill rotWithShape="1">
          <a:blip r:embed="rId3">
            <a:extLst>
              <a:ext uri="{28A0092B-C50C-407E-A947-70E740481C1C}">
                <a14:useLocalDpi xmlns:a14="http://schemas.microsoft.com/office/drawing/2010/main" val="0"/>
              </a:ext>
            </a:extLst>
          </a:blip>
          <a:srcRect l="3269" r="4493"/>
          <a:stretch/>
        </p:blipFill>
        <p:spPr>
          <a:xfrm>
            <a:off x="1052623" y="1001587"/>
            <a:ext cx="5641260" cy="2889745"/>
          </a:xfrm>
          <a:prstGeom prst="rect">
            <a:avLst/>
          </a:prstGeom>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4">
            <a:extLst>
              <a:ext uri="{28A0092B-C50C-407E-A947-70E740481C1C}">
                <a14:useLocalDpi xmlns:a14="http://schemas.microsoft.com/office/drawing/2010/main" val="0"/>
              </a:ext>
            </a:extLst>
          </a:blip>
          <a:srcRect l="5073" r="42469"/>
          <a:stretch/>
        </p:blipFill>
        <p:spPr>
          <a:xfrm>
            <a:off x="8654902" y="640081"/>
            <a:ext cx="2897017" cy="3697101"/>
          </a:xfrm>
          <a:prstGeom prst="rect">
            <a:avLst/>
          </a:prstGeom>
        </p:spPr>
      </p:pic>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928773" y="4132987"/>
            <a:ext cx="9174637" cy="2084932"/>
          </a:xfrm>
        </p:spPr>
        <p:txBody>
          <a:bodyPr vert="horz" lIns="91440" tIns="45720" rIns="91440" bIns="45720" rtlCol="0" anchor="ctr">
            <a:normAutofit/>
          </a:bodyPr>
          <a:lstStyle/>
          <a:p>
            <a:pPr algn="r"/>
            <a:r>
              <a:rPr lang="en-US" sz="4000" b="1" cap="none" spc="200" dirty="0"/>
              <a:t>Thanks for your attention</a:t>
            </a:r>
            <a:r>
              <a:rPr lang="en-US" sz="4000" b="1" spc="200" dirty="0"/>
              <a:t>!</a:t>
            </a:r>
            <a:br>
              <a:rPr lang="en-US" sz="4000" b="1" spc="200" dirty="0"/>
            </a:br>
            <a:br>
              <a:rPr lang="en-US" sz="3100" b="1" spc="200" dirty="0"/>
            </a:br>
            <a:r>
              <a:rPr lang="en-US" sz="1800" b="1" cap="none" spc="200" dirty="0"/>
              <a:t>for further questions or comments please contact us at </a:t>
            </a:r>
            <a:r>
              <a:rPr lang="en-US" sz="1800" b="1" cap="none" spc="200" dirty="0">
                <a:hlinkClick r:id="rId5">
                  <a:extLst>
                    <a:ext uri="{A12FA001-AC4F-418D-AE19-62706E023703}">
                      <ahyp:hlinkClr xmlns:ahyp="http://schemas.microsoft.com/office/drawing/2018/hyperlinkcolor" val="tx"/>
                    </a:ext>
                  </a:extLst>
                </a:hlinkClick>
              </a:rPr>
              <a:t>simona.barbu@feantsa.org</a:t>
            </a:r>
            <a:r>
              <a:rPr lang="en-US" sz="1800" b="1" cap="none" spc="200" dirty="0"/>
              <a:t>  </a:t>
            </a:r>
            <a:endParaRPr lang="en-US" sz="1800" b="1" spc="200" dirty="0"/>
          </a:p>
        </p:txBody>
      </p:sp>
    </p:spTree>
    <p:extLst>
      <p:ext uri="{BB962C8B-B14F-4D97-AF65-F5344CB8AC3E}">
        <p14:creationId xmlns:p14="http://schemas.microsoft.com/office/powerpoint/2010/main" val="36185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7760-FDAD-4564-9293-3494A3BCC74A}"/>
              </a:ext>
            </a:extLst>
          </p:cNvPr>
          <p:cNvSpPr>
            <a:spLocks noGrp="1"/>
          </p:cNvSpPr>
          <p:nvPr>
            <p:ph type="title"/>
          </p:nvPr>
        </p:nvSpPr>
        <p:spPr>
          <a:xfrm>
            <a:off x="838200" y="175098"/>
            <a:ext cx="10515600" cy="1669981"/>
          </a:xfrm>
          <a:solidFill>
            <a:schemeClr val="accent1"/>
          </a:solidFill>
        </p:spPr>
        <p:txBody>
          <a:bodyPr>
            <a:noAutofit/>
          </a:bodyPr>
          <a:lstStyle/>
          <a:p>
            <a:pPr algn="ctr">
              <a:lnSpc>
                <a:spcPct val="100000"/>
              </a:lnSpc>
              <a:spcBef>
                <a:spcPts val="600"/>
              </a:spcBef>
              <a:spcAft>
                <a:spcPts val="600"/>
              </a:spcAft>
            </a:pPr>
            <a:r>
              <a:rPr lang="en-GB" sz="5400" b="1" dirty="0">
                <a:solidFill>
                  <a:srgbClr val="FFFFFF"/>
                </a:solidFill>
                <a:sym typeface="Wingdings" panose="05000000000000000000" pitchFamily="2" charset="2"/>
              </a:rPr>
              <a:t>The Powers of the Court of Justice of 	the European Union</a:t>
            </a:r>
            <a:endParaRPr lang="en-US" sz="5400" b="1" dirty="0">
              <a:solidFill>
                <a:schemeClr val="bg1"/>
              </a:solidFill>
            </a:endParaRPr>
          </a:p>
        </p:txBody>
      </p:sp>
      <p:sp>
        <p:nvSpPr>
          <p:cNvPr id="3" name="Content Placeholder 2">
            <a:extLst>
              <a:ext uri="{FF2B5EF4-FFF2-40B4-BE49-F238E27FC236}">
                <a16:creationId xmlns:a16="http://schemas.microsoft.com/office/drawing/2014/main" id="{D1851D90-8F2B-4748-9994-71C7AA4170D0}"/>
              </a:ext>
            </a:extLst>
          </p:cNvPr>
          <p:cNvSpPr>
            <a:spLocks noGrp="1"/>
          </p:cNvSpPr>
          <p:nvPr>
            <p:ph idx="1"/>
          </p:nvPr>
        </p:nvSpPr>
        <p:spPr>
          <a:xfrm>
            <a:off x="838200" y="2097999"/>
            <a:ext cx="10515600" cy="4351338"/>
          </a:xfrm>
          <a:solidFill>
            <a:schemeClr val="accent5">
              <a:lumMod val="20000"/>
              <a:lumOff val="80000"/>
            </a:schemeClr>
          </a:solidFill>
        </p:spPr>
        <p:txBody>
          <a:bodyPr>
            <a:normAutofit/>
          </a:bodyPr>
          <a:lstStyle/>
          <a:p>
            <a:pPr>
              <a:buFont typeface="Wingdings" panose="05000000000000000000" pitchFamily="2" charset="2"/>
              <a:buChar char="q"/>
            </a:pPr>
            <a:r>
              <a:rPr lang="en-US" sz="3200" dirty="0"/>
              <a:t>The composition of the Court of Justice and the General Court</a:t>
            </a:r>
          </a:p>
          <a:p>
            <a:pPr>
              <a:buFont typeface="Wingdings" panose="05000000000000000000" pitchFamily="2" charset="2"/>
              <a:buChar char="q"/>
            </a:pPr>
            <a:r>
              <a:rPr lang="en-US" sz="3200" dirty="0"/>
              <a:t>The procedures before the Court of Justice</a:t>
            </a:r>
          </a:p>
          <a:p>
            <a:pPr>
              <a:buFont typeface="Wingdings" panose="05000000000000000000" pitchFamily="2" charset="2"/>
              <a:buChar char="q"/>
            </a:pPr>
            <a:r>
              <a:rPr lang="en-US" sz="3200" dirty="0"/>
              <a:t>The reference for preliminary ruling</a:t>
            </a:r>
          </a:p>
          <a:p>
            <a:pPr>
              <a:buFont typeface="Wingdings" panose="05000000000000000000" pitchFamily="2" charset="2"/>
              <a:buChar char="q"/>
            </a:pPr>
            <a:r>
              <a:rPr lang="en-US" sz="3200" dirty="0"/>
              <a:t>The infringement procedure</a:t>
            </a:r>
          </a:p>
          <a:p>
            <a:pPr>
              <a:buFont typeface="Wingdings" panose="05000000000000000000" pitchFamily="2" charset="2"/>
              <a:buChar char="q"/>
            </a:pPr>
            <a:r>
              <a:rPr lang="en-US" sz="3200" dirty="0"/>
              <a:t>The action for annulment</a:t>
            </a:r>
          </a:p>
          <a:p>
            <a:pPr>
              <a:buFont typeface="Wingdings" panose="05000000000000000000" pitchFamily="2" charset="2"/>
              <a:buChar char="q"/>
            </a:pPr>
            <a:r>
              <a:rPr lang="en-US" sz="3200" dirty="0"/>
              <a:t>The action for failure</a:t>
            </a:r>
          </a:p>
        </p:txBody>
      </p:sp>
    </p:spTree>
    <p:extLst>
      <p:ext uri="{BB962C8B-B14F-4D97-AF65-F5344CB8AC3E}">
        <p14:creationId xmlns:p14="http://schemas.microsoft.com/office/powerpoint/2010/main" val="123658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BD4356F1-2A5F-499B-9324-233AB226B858}"/>
              </a:ext>
            </a:extLst>
          </p:cNvPr>
          <p:cNvGraphicFramePr/>
          <p:nvPr>
            <p:extLst>
              <p:ext uri="{D42A27DB-BD31-4B8C-83A1-F6EECF244321}">
                <p14:modId xmlns:p14="http://schemas.microsoft.com/office/powerpoint/2010/main" val="4207422635"/>
              </p:ext>
            </p:extLst>
          </p:nvPr>
        </p:nvGraphicFramePr>
        <p:xfrm>
          <a:off x="1826883"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D3080BA7-0107-4322-9D41-B98D10162047}"/>
              </a:ext>
            </a:extLst>
          </p:cNvPr>
          <p:cNvSpPr txBox="1"/>
          <p:nvPr/>
        </p:nvSpPr>
        <p:spPr>
          <a:xfrm>
            <a:off x="790755" y="281790"/>
            <a:ext cx="10610490" cy="769441"/>
          </a:xfrm>
          <a:prstGeom prst="rect">
            <a:avLst/>
          </a:prstGeom>
          <a:solidFill>
            <a:schemeClr val="accent1"/>
          </a:solidFill>
          <a:ln>
            <a:solidFill>
              <a:schemeClr val="tx1">
                <a:lumMod val="95000"/>
                <a:lumOff val="5000"/>
              </a:schemeClr>
            </a:solidFill>
          </a:ln>
        </p:spPr>
        <p:txBody>
          <a:bodyPr wrap="square" rtlCol="0">
            <a:spAutoFit/>
          </a:bodyPr>
          <a:lstStyle/>
          <a:p>
            <a:pPr algn="ctr"/>
            <a:r>
              <a:rPr lang="en-US" sz="4400" dirty="0">
                <a:solidFill>
                  <a:schemeClr val="bg1"/>
                </a:solidFill>
              </a:rPr>
              <a:t>What is the Court of Justice of the EU</a:t>
            </a:r>
          </a:p>
        </p:txBody>
      </p:sp>
      <p:sp>
        <p:nvSpPr>
          <p:cNvPr id="13" name="TextBox 12">
            <a:extLst>
              <a:ext uri="{FF2B5EF4-FFF2-40B4-BE49-F238E27FC236}">
                <a16:creationId xmlns:a16="http://schemas.microsoft.com/office/drawing/2014/main" id="{4AFC9B1A-201B-4245-A96E-6539A1C526C2}"/>
              </a:ext>
            </a:extLst>
          </p:cNvPr>
          <p:cNvSpPr txBox="1"/>
          <p:nvPr/>
        </p:nvSpPr>
        <p:spPr>
          <a:xfrm>
            <a:off x="552092" y="2579006"/>
            <a:ext cx="3050876" cy="1569660"/>
          </a:xfrm>
          <a:prstGeom prst="rect">
            <a:avLst/>
          </a:prstGeom>
          <a:solidFill>
            <a:schemeClr val="accent1"/>
          </a:solidFill>
          <a:ln w="38100">
            <a:solidFill>
              <a:schemeClr val="accent1"/>
            </a:solidFill>
          </a:ln>
        </p:spPr>
        <p:txBody>
          <a:bodyPr wrap="square" rtlCol="0">
            <a:spAutoFit/>
          </a:bodyPr>
          <a:lstStyle/>
          <a:p>
            <a:pPr algn="ctr"/>
            <a:r>
              <a:rPr lang="en-US" sz="4800" dirty="0">
                <a:solidFill>
                  <a:schemeClr val="bg1"/>
                </a:solidFill>
              </a:rPr>
              <a:t>1 Institution</a:t>
            </a:r>
          </a:p>
          <a:p>
            <a:pPr algn="ctr"/>
            <a:r>
              <a:rPr lang="en-US" sz="4800" dirty="0">
                <a:solidFill>
                  <a:schemeClr val="bg1"/>
                </a:solidFill>
              </a:rPr>
              <a:t>2 Courts</a:t>
            </a:r>
          </a:p>
        </p:txBody>
      </p:sp>
    </p:spTree>
    <p:extLst>
      <p:ext uri="{BB962C8B-B14F-4D97-AF65-F5344CB8AC3E}">
        <p14:creationId xmlns:p14="http://schemas.microsoft.com/office/powerpoint/2010/main" val="181998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indoor, hammer&#10;&#10;Description automatically generated">
            <a:extLst>
              <a:ext uri="{FF2B5EF4-FFF2-40B4-BE49-F238E27FC236}">
                <a16:creationId xmlns:a16="http://schemas.microsoft.com/office/drawing/2014/main" id="{EFA66B5C-9160-461D-8418-77CEFA6EE633}"/>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2073" r="-1" b="12677"/>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p:nvPr>
        </p:nvSpPr>
        <p:spPr>
          <a:xfrm>
            <a:off x="412375" y="643467"/>
            <a:ext cx="7261413" cy="5571066"/>
          </a:xfrm>
        </p:spPr>
        <p:txBody>
          <a:bodyPr>
            <a:normAutofit/>
          </a:bodyPr>
          <a:lstStyle/>
          <a:p>
            <a:pPr algn="ctr"/>
            <a:br>
              <a:rPr lang="en-US" sz="8000" dirty="0">
                <a:solidFill>
                  <a:schemeClr val="tx1"/>
                </a:solidFill>
              </a:rPr>
            </a:br>
            <a:r>
              <a:rPr lang="en-US" sz="8000" dirty="0">
                <a:solidFill>
                  <a:schemeClr val="tx1"/>
                </a:solidFill>
              </a:rPr>
              <a:t>Composition of the Court of justice</a:t>
            </a:r>
            <a:endParaRPr lang="en-US" sz="6600" dirty="0">
              <a:solidFill>
                <a:schemeClr val="tx1"/>
              </a:solidFill>
            </a:endParaRPr>
          </a:p>
        </p:txBody>
      </p:sp>
      <p:sp>
        <p:nvSpPr>
          <p:cNvPr id="3" name="Subtitle 2">
            <a:extLst>
              <a:ext uri="{FF2B5EF4-FFF2-40B4-BE49-F238E27FC236}">
                <a16:creationId xmlns:a16="http://schemas.microsoft.com/office/drawing/2014/main" id="{A5DA6339-954A-4D50-847A-4B9B8011B6C0}"/>
              </a:ext>
            </a:extLst>
          </p:cNvPr>
          <p:cNvSpPr>
            <a:spLocks noGrp="1"/>
          </p:cNvSpPr>
          <p:nvPr>
            <p:ph type="subTitle" idx="1"/>
          </p:nvPr>
        </p:nvSpPr>
        <p:spPr>
          <a:xfrm>
            <a:off x="8451607" y="643467"/>
            <a:ext cx="3579026" cy="5571066"/>
          </a:xfrm>
        </p:spPr>
        <p:txBody>
          <a:bodyPr>
            <a:noAutofit/>
          </a:bodyPr>
          <a:lstStyle/>
          <a:p>
            <a:pPr algn="ctr"/>
            <a:r>
              <a:rPr lang="en-US" sz="6000" dirty="0">
                <a:solidFill>
                  <a:schemeClr val="tx1"/>
                </a:solidFill>
              </a:rPr>
              <a:t>One Judge per MS</a:t>
            </a:r>
          </a:p>
          <a:p>
            <a:pPr algn="ctr"/>
            <a:endParaRPr lang="en-US" sz="6000" dirty="0">
              <a:solidFill>
                <a:schemeClr val="tx1"/>
              </a:solidFill>
            </a:endParaRPr>
          </a:p>
          <a:p>
            <a:pPr algn="ctr"/>
            <a:r>
              <a:rPr lang="en-US" sz="6000" dirty="0">
                <a:solidFill>
                  <a:schemeClr val="tx1"/>
                </a:solidFill>
              </a:rPr>
              <a:t>11 Advocates General </a:t>
            </a:r>
          </a:p>
        </p:txBody>
      </p:sp>
      <p:cxnSp>
        <p:nvCxnSpPr>
          <p:cNvPr id="32" name="Straight Connector 3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96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indoor, hammer&#10;&#10;Description automatically generated">
            <a:extLst>
              <a:ext uri="{FF2B5EF4-FFF2-40B4-BE49-F238E27FC236}">
                <a16:creationId xmlns:a16="http://schemas.microsoft.com/office/drawing/2014/main" id="{EFA66B5C-9160-461D-8418-77CEFA6EE633}"/>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2073" r="-1" b="12677"/>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p:nvPr>
        </p:nvSpPr>
        <p:spPr>
          <a:xfrm>
            <a:off x="412375" y="643467"/>
            <a:ext cx="7261413" cy="5571066"/>
          </a:xfrm>
        </p:spPr>
        <p:txBody>
          <a:bodyPr>
            <a:normAutofit/>
          </a:bodyPr>
          <a:lstStyle/>
          <a:p>
            <a:pPr algn="ctr"/>
            <a:r>
              <a:rPr lang="en-US" sz="8000" dirty="0">
                <a:solidFill>
                  <a:schemeClr val="tx1"/>
                </a:solidFill>
              </a:rPr>
              <a:t>Composition of The General Court</a:t>
            </a:r>
            <a:endParaRPr lang="en-US" sz="6600" dirty="0">
              <a:solidFill>
                <a:schemeClr val="tx1"/>
              </a:solidFill>
            </a:endParaRPr>
          </a:p>
        </p:txBody>
      </p:sp>
      <p:sp>
        <p:nvSpPr>
          <p:cNvPr id="3" name="Subtitle 2">
            <a:extLst>
              <a:ext uri="{FF2B5EF4-FFF2-40B4-BE49-F238E27FC236}">
                <a16:creationId xmlns:a16="http://schemas.microsoft.com/office/drawing/2014/main" id="{A5DA6339-954A-4D50-847A-4B9B8011B6C0}"/>
              </a:ext>
            </a:extLst>
          </p:cNvPr>
          <p:cNvSpPr>
            <a:spLocks noGrp="1"/>
          </p:cNvSpPr>
          <p:nvPr>
            <p:ph type="subTitle" idx="1"/>
          </p:nvPr>
        </p:nvSpPr>
        <p:spPr>
          <a:xfrm>
            <a:off x="8451607" y="643467"/>
            <a:ext cx="3579026" cy="5571066"/>
          </a:xfrm>
        </p:spPr>
        <p:txBody>
          <a:bodyPr>
            <a:normAutofit/>
          </a:bodyPr>
          <a:lstStyle/>
          <a:p>
            <a:pPr algn="ctr"/>
            <a:r>
              <a:rPr lang="en-US" sz="8000" dirty="0">
                <a:solidFill>
                  <a:schemeClr val="tx1"/>
                </a:solidFill>
              </a:rPr>
              <a:t>Two judges per MS</a:t>
            </a:r>
          </a:p>
        </p:txBody>
      </p:sp>
      <p:cxnSp>
        <p:nvCxnSpPr>
          <p:cNvPr id="32" name="Straight Connector 3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58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3821"/>
          <a:stretch/>
        </p:blipFill>
        <p:spPr>
          <a:xfrm>
            <a:off x="-113469" y="0"/>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391891" y="643467"/>
            <a:ext cx="3445320" cy="5571066"/>
          </a:xfrm>
        </p:spPr>
        <p:txBody>
          <a:bodyPr vert="horz" lIns="91440" tIns="45720" rIns="91440" bIns="45720" rtlCol="0" anchor="ctr">
            <a:normAutofit/>
          </a:bodyPr>
          <a:lstStyle/>
          <a:p>
            <a:pPr algn="ctr"/>
            <a:r>
              <a:rPr lang="en-US" dirty="0"/>
              <a:t>The Main tasks of the Court of justice of the EU</a:t>
            </a:r>
          </a:p>
        </p:txBody>
      </p:sp>
      <p:cxnSp>
        <p:nvCxnSpPr>
          <p:cNvPr id="29" name="Straight Connector 2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D8A6DD8-33BC-44AF-BF0F-44A2AC67DC32}"/>
              </a:ext>
            </a:extLst>
          </p:cNvPr>
          <p:cNvSpPr txBox="1"/>
          <p:nvPr/>
        </p:nvSpPr>
        <p:spPr>
          <a:xfrm>
            <a:off x="4971371" y="187036"/>
            <a:ext cx="6574112" cy="6027497"/>
          </a:xfrm>
          <a:prstGeom prst="rect">
            <a:avLst/>
          </a:prstGeom>
        </p:spPr>
        <p:txBody>
          <a:bodyPr vert="horz" lIns="45720" tIns="45720" rIns="45720" bIns="45720" rtlCol="0" anchor="ctr">
            <a:normAutofit fontScale="92500" lnSpcReduction="10000"/>
          </a:bodyPr>
          <a:lstStyle/>
          <a:p>
            <a:pPr marL="571500" indent="-571500" algn="just">
              <a:lnSpc>
                <a:spcPct val="90000"/>
              </a:lnSpc>
              <a:spcBef>
                <a:spcPts val="600"/>
              </a:spcBef>
              <a:spcAft>
                <a:spcPts val="600"/>
              </a:spcAft>
              <a:buClr>
                <a:schemeClr val="accent1"/>
              </a:buClr>
              <a:buFont typeface="Wingdings" panose="05000000000000000000" pitchFamily="2" charset="2"/>
              <a:buChar char="Ø"/>
            </a:pPr>
            <a:endParaRPr lang="en-US" sz="3200" dirty="0"/>
          </a:p>
          <a:p>
            <a:pPr marL="571500" indent="-571500" algn="just">
              <a:lnSpc>
                <a:spcPct val="90000"/>
              </a:lnSpc>
              <a:spcBef>
                <a:spcPts val="600"/>
              </a:spcBef>
              <a:spcAft>
                <a:spcPts val="600"/>
              </a:spcAft>
              <a:buClr>
                <a:schemeClr val="accent1"/>
              </a:buClr>
              <a:buFont typeface="Wingdings" panose="05000000000000000000" pitchFamily="2" charset="2"/>
              <a:buChar char="Ø"/>
            </a:pPr>
            <a:r>
              <a:rPr lang="en-US" sz="3200" dirty="0"/>
              <a:t>Uniform interpretation and application of EU law (reference for preliminary ruling and infringement procedures)</a:t>
            </a:r>
          </a:p>
          <a:p>
            <a:pPr marL="571500" indent="-571500" algn="just">
              <a:lnSpc>
                <a:spcPct val="90000"/>
              </a:lnSpc>
              <a:spcBef>
                <a:spcPts val="600"/>
              </a:spcBef>
              <a:spcAft>
                <a:spcPts val="600"/>
              </a:spcAft>
              <a:buClr>
                <a:schemeClr val="accent1"/>
              </a:buClr>
              <a:buFont typeface="Wingdings" panose="05000000000000000000" pitchFamily="2" charset="2"/>
              <a:buChar char="Ø"/>
            </a:pPr>
            <a:endParaRPr lang="en-US" sz="3200" dirty="0"/>
          </a:p>
          <a:p>
            <a:pPr marL="571500" indent="-571500" algn="just">
              <a:lnSpc>
                <a:spcPct val="90000"/>
              </a:lnSpc>
              <a:spcBef>
                <a:spcPts val="600"/>
              </a:spcBef>
              <a:spcAft>
                <a:spcPts val="600"/>
              </a:spcAft>
              <a:buClr>
                <a:schemeClr val="accent1"/>
              </a:buClr>
              <a:buFont typeface="Wingdings" panose="05000000000000000000" pitchFamily="2" charset="2"/>
              <a:buChar char="Ø"/>
            </a:pPr>
            <a:r>
              <a:rPr lang="en-US" sz="3200" dirty="0"/>
              <a:t>Legality of EU acts (actions for annulment)</a:t>
            </a:r>
          </a:p>
          <a:p>
            <a:pPr marL="571500" indent="-571500" algn="just">
              <a:lnSpc>
                <a:spcPct val="90000"/>
              </a:lnSpc>
              <a:spcBef>
                <a:spcPts val="600"/>
              </a:spcBef>
              <a:spcAft>
                <a:spcPts val="600"/>
              </a:spcAft>
              <a:buClr>
                <a:schemeClr val="accent1"/>
              </a:buClr>
              <a:buFont typeface="Wingdings" panose="05000000000000000000" pitchFamily="2" charset="2"/>
              <a:buChar char="Ø"/>
            </a:pPr>
            <a:endParaRPr lang="en-US" sz="3200" dirty="0"/>
          </a:p>
          <a:p>
            <a:pPr marL="571500" indent="-571500" algn="just">
              <a:lnSpc>
                <a:spcPct val="90000"/>
              </a:lnSpc>
              <a:spcBef>
                <a:spcPts val="600"/>
              </a:spcBef>
              <a:spcAft>
                <a:spcPts val="600"/>
              </a:spcAft>
              <a:buClr>
                <a:schemeClr val="accent1"/>
              </a:buClr>
              <a:buFont typeface="Wingdings" panose="05000000000000000000" pitchFamily="2" charset="2"/>
              <a:buChar char="Ø"/>
            </a:pPr>
            <a:r>
              <a:rPr lang="en-US" sz="3200" dirty="0"/>
              <a:t>EU institutions Watch (Actions for failure to act) </a:t>
            </a:r>
          </a:p>
          <a:p>
            <a:pPr marL="571500" indent="-571500" algn="just">
              <a:lnSpc>
                <a:spcPct val="90000"/>
              </a:lnSpc>
              <a:spcBef>
                <a:spcPts val="600"/>
              </a:spcBef>
              <a:spcAft>
                <a:spcPts val="600"/>
              </a:spcAft>
              <a:buClr>
                <a:schemeClr val="accent1"/>
              </a:buClr>
              <a:buFont typeface="Wingdings" panose="05000000000000000000" pitchFamily="2" charset="2"/>
              <a:buChar char="Ø"/>
            </a:pPr>
            <a:endParaRPr lang="en-US" sz="3200" dirty="0"/>
          </a:p>
          <a:p>
            <a:pPr marL="571500" indent="-571500" algn="just">
              <a:lnSpc>
                <a:spcPct val="90000"/>
              </a:lnSpc>
              <a:spcBef>
                <a:spcPts val="600"/>
              </a:spcBef>
              <a:spcAft>
                <a:spcPts val="600"/>
              </a:spcAft>
              <a:buClr>
                <a:schemeClr val="accent1"/>
              </a:buClr>
              <a:buFont typeface="Wingdings" panose="05000000000000000000" pitchFamily="2" charset="2"/>
              <a:buChar char="Ø"/>
            </a:pPr>
            <a:r>
              <a:rPr lang="en-US" sz="3200" dirty="0"/>
              <a:t>Dispute between Member States and EU institutions</a:t>
            </a:r>
          </a:p>
          <a:p>
            <a:pPr marL="571500" indent="-571500">
              <a:lnSpc>
                <a:spcPct val="90000"/>
              </a:lnSpc>
              <a:spcBef>
                <a:spcPts val="600"/>
              </a:spcBef>
              <a:spcAft>
                <a:spcPts val="600"/>
              </a:spcAft>
              <a:buClr>
                <a:schemeClr val="accent1"/>
              </a:buClr>
              <a:buFont typeface="Wingdings" panose="05000000000000000000" pitchFamily="2" charset="2"/>
              <a:buChar char="Ø"/>
            </a:pPr>
            <a:endParaRPr lang="en-US" b="0" i="0" dirty="0">
              <a:effectLst/>
            </a:endParaRPr>
          </a:p>
        </p:txBody>
      </p:sp>
    </p:spTree>
    <p:extLst>
      <p:ext uri="{BB962C8B-B14F-4D97-AF65-F5344CB8AC3E}">
        <p14:creationId xmlns:p14="http://schemas.microsoft.com/office/powerpoint/2010/main" val="2353537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Reference for Preliminary ruling</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582563" y="321732"/>
            <a:ext cx="4281890" cy="6130974"/>
          </a:xfrm>
          <a:prstGeom prst="rect">
            <a:avLst/>
          </a:prstGeom>
          <a:noFill/>
        </p:spPr>
        <p:txBody>
          <a:bodyPr wrap="square">
            <a:spAutoFit/>
          </a:bodyPr>
          <a:lstStyle/>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rPr>
              <a:t>National tribunals</a:t>
            </a:r>
          </a:p>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rPr>
              <a:t>ask Court of Justice</a:t>
            </a:r>
          </a:p>
          <a:p>
            <a:pPr algn="ctr">
              <a:lnSpc>
                <a:spcPct val="150000"/>
              </a:lnSpc>
              <a:spcBef>
                <a:spcPts val="600"/>
              </a:spcBef>
              <a:spcAft>
                <a:spcPts val="600"/>
              </a:spcAft>
              <a:buClr>
                <a:schemeClr val="accent1"/>
              </a:buClr>
            </a:pPr>
            <a:r>
              <a:rPr lang="en-GB" sz="3600" dirty="0">
                <a:solidFill>
                  <a:schemeClr val="bg1"/>
                </a:solidFill>
                <a:latin typeface="Arial Black" panose="020B0A04020102020204" pitchFamily="34" charset="0"/>
              </a:rPr>
              <a:t>t</a:t>
            </a:r>
            <a:r>
              <a:rPr lang="en-GB" sz="3600" b="0" i="0" dirty="0">
                <a:solidFill>
                  <a:schemeClr val="bg1"/>
                </a:solidFill>
                <a:effectLst/>
                <a:latin typeface="Arial Black" panose="020B0A04020102020204" pitchFamily="34" charset="0"/>
              </a:rPr>
              <a:t>o clarify interpretation of EU law</a:t>
            </a:r>
          </a:p>
        </p:txBody>
      </p:sp>
    </p:spTree>
    <p:extLst>
      <p:ext uri="{BB962C8B-B14F-4D97-AF65-F5344CB8AC3E}">
        <p14:creationId xmlns:p14="http://schemas.microsoft.com/office/powerpoint/2010/main" val="29757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7" name="Rectangle 10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3821"/>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643467" y="643467"/>
            <a:ext cx="3684437" cy="5571066"/>
          </a:xfrm>
        </p:spPr>
        <p:txBody>
          <a:bodyPr vert="horz" lIns="91440" tIns="45720" rIns="91440" bIns="45720" rtlCol="0" anchor="ctr">
            <a:normAutofit/>
          </a:bodyPr>
          <a:lstStyle/>
          <a:p>
            <a:pPr algn="ctr"/>
            <a:r>
              <a:rPr lang="en-US" dirty="0"/>
              <a:t>example of reference for preliminary ruling</a:t>
            </a:r>
            <a:br>
              <a:rPr lang="en-US" dirty="0"/>
            </a:br>
            <a:br>
              <a:rPr lang="en-US" dirty="0"/>
            </a:br>
            <a:r>
              <a:rPr lang="en-US" dirty="0"/>
              <a:t>Case C-535/19</a:t>
            </a:r>
          </a:p>
        </p:txBody>
      </p:sp>
      <p:cxnSp>
        <p:nvCxnSpPr>
          <p:cNvPr id="109" name="Straight Connector 10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3E2AB9-4902-4FEB-972A-297A820D7FC1}"/>
              </a:ext>
            </a:extLst>
          </p:cNvPr>
          <p:cNvSpPr txBox="1"/>
          <p:nvPr/>
        </p:nvSpPr>
        <p:spPr>
          <a:xfrm>
            <a:off x="4853240" y="332509"/>
            <a:ext cx="7217579" cy="6203757"/>
          </a:xfrm>
          <a:prstGeom prst="rect">
            <a:avLst/>
          </a:prstGeom>
        </p:spPr>
        <p:txBody>
          <a:bodyPr vert="horz" lIns="45720" tIns="45720" rIns="45720" bIns="45720" rtlCol="0" anchor="ctr">
            <a:noAutofit/>
          </a:bodyPr>
          <a:lstStyle/>
          <a:p>
            <a:pPr algn="ctr">
              <a:lnSpc>
                <a:spcPct val="90000"/>
              </a:lnSpc>
              <a:spcAft>
                <a:spcPts val="600"/>
              </a:spcAft>
              <a:buClr>
                <a:schemeClr val="accent1"/>
              </a:buClr>
            </a:pPr>
            <a:r>
              <a:rPr lang="en-US" sz="3200" dirty="0"/>
              <a:t>Economically inactive Italian residing in Latvia was refused affiliation to Latvian sickness insurance</a:t>
            </a:r>
          </a:p>
          <a:p>
            <a:pPr algn="ctr">
              <a:lnSpc>
                <a:spcPct val="90000"/>
              </a:lnSpc>
              <a:spcAft>
                <a:spcPts val="600"/>
              </a:spcAft>
              <a:buClr>
                <a:schemeClr val="accent1"/>
              </a:buClr>
            </a:pPr>
            <a:br>
              <a:rPr lang="en-US" sz="3200" dirty="0"/>
            </a:br>
            <a:r>
              <a:rPr lang="en-US" sz="3200" dirty="0"/>
              <a:t>Appeal against the negative Decision</a:t>
            </a:r>
          </a:p>
          <a:p>
            <a:pPr algn="ctr">
              <a:lnSpc>
                <a:spcPct val="90000"/>
              </a:lnSpc>
              <a:spcAft>
                <a:spcPts val="600"/>
              </a:spcAft>
              <a:buClr>
                <a:schemeClr val="accent1"/>
              </a:buClr>
            </a:pPr>
            <a:endParaRPr lang="en-US" sz="3200" dirty="0"/>
          </a:p>
          <a:p>
            <a:pPr algn="ctr">
              <a:lnSpc>
                <a:spcPct val="90000"/>
              </a:lnSpc>
              <a:spcAft>
                <a:spcPts val="600"/>
              </a:spcAft>
              <a:buClr>
                <a:schemeClr val="accent1"/>
              </a:buClr>
            </a:pPr>
            <a:r>
              <a:rPr lang="en-US" sz="3200" dirty="0"/>
              <a:t>Latvian Supreme Court asked the Court of Justice if this was compatible with EU law</a:t>
            </a:r>
          </a:p>
          <a:p>
            <a:pPr algn="ctr">
              <a:lnSpc>
                <a:spcPct val="90000"/>
              </a:lnSpc>
              <a:spcAft>
                <a:spcPts val="600"/>
              </a:spcAft>
              <a:buClr>
                <a:schemeClr val="accent1"/>
              </a:buClr>
            </a:pPr>
            <a:endParaRPr lang="en-US" sz="3200" dirty="0"/>
          </a:p>
          <a:p>
            <a:pPr algn="ctr">
              <a:lnSpc>
                <a:spcPct val="90000"/>
              </a:lnSpc>
              <a:spcAft>
                <a:spcPts val="600"/>
              </a:spcAft>
              <a:buClr>
                <a:schemeClr val="accent1"/>
              </a:buClr>
            </a:pPr>
            <a:r>
              <a:rPr lang="en-US" sz="3200" dirty="0"/>
              <a:t>The Court confirmed the right of Economically inactive mobile EU citizens to be affiliated to the sickness insurance system of the Host Member State</a:t>
            </a:r>
          </a:p>
        </p:txBody>
      </p:sp>
      <p:sp>
        <p:nvSpPr>
          <p:cNvPr id="20" name="TextBox 19">
            <a:extLst>
              <a:ext uri="{FF2B5EF4-FFF2-40B4-BE49-F238E27FC236}">
                <a16:creationId xmlns:a16="http://schemas.microsoft.com/office/drawing/2014/main" id="{ED8A6DD8-33BC-44AF-BF0F-44A2AC67DC32}"/>
              </a:ext>
            </a:extLst>
          </p:cNvPr>
          <p:cNvSpPr txBox="1"/>
          <p:nvPr/>
        </p:nvSpPr>
        <p:spPr>
          <a:xfrm>
            <a:off x="4971371" y="643467"/>
            <a:ext cx="6574112" cy="5571066"/>
          </a:xfrm>
          <a:prstGeom prst="rect">
            <a:avLst/>
          </a:prstGeom>
        </p:spPr>
        <p:txBody>
          <a:bodyPr vert="horz" lIns="45720" tIns="45720" rIns="45720" bIns="45720" rtlCol="0" anchor="ctr">
            <a:normAutofit/>
          </a:bodyPr>
          <a:lstStyle/>
          <a:p>
            <a:pPr marL="571500" indent="-571500">
              <a:lnSpc>
                <a:spcPct val="90000"/>
              </a:lnSpc>
              <a:spcBef>
                <a:spcPts val="600"/>
              </a:spcBef>
              <a:spcAft>
                <a:spcPts val="600"/>
              </a:spcAft>
              <a:buClr>
                <a:schemeClr val="accent1"/>
              </a:buClr>
              <a:buFont typeface="Wingdings" panose="05000000000000000000" pitchFamily="2" charset="2"/>
              <a:buChar char="Ø"/>
            </a:pPr>
            <a:endParaRPr lang="en-US" b="0" i="0" dirty="0">
              <a:effectLst/>
            </a:endParaRPr>
          </a:p>
        </p:txBody>
      </p:sp>
      <p:sp>
        <p:nvSpPr>
          <p:cNvPr id="22" name="Title 1">
            <a:extLst>
              <a:ext uri="{FF2B5EF4-FFF2-40B4-BE49-F238E27FC236}">
                <a16:creationId xmlns:a16="http://schemas.microsoft.com/office/drawing/2014/main" id="{5D6B5A36-0591-498F-8B25-871C064EFF88}"/>
              </a:ext>
            </a:extLst>
          </p:cNvPr>
          <p:cNvSpPr txBox="1">
            <a:spLocks/>
          </p:cNvSpPr>
          <p:nvPr/>
        </p:nvSpPr>
        <p:spPr>
          <a:xfrm>
            <a:off x="6244589" y="911078"/>
            <a:ext cx="5093971" cy="497537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endParaRPr lang="en-US" sz="4000" spc="200" dirty="0">
              <a:solidFill>
                <a:srgbClr val="FFFFFF"/>
              </a:solidFill>
            </a:endParaRPr>
          </a:p>
        </p:txBody>
      </p:sp>
    </p:spTree>
    <p:extLst>
      <p:ext uri="{BB962C8B-B14F-4D97-AF65-F5344CB8AC3E}">
        <p14:creationId xmlns:p14="http://schemas.microsoft.com/office/powerpoint/2010/main" val="2679722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7" name="Rectangle 10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r="-1" b="3821"/>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643467" y="643467"/>
            <a:ext cx="3684437" cy="5571066"/>
          </a:xfrm>
        </p:spPr>
        <p:txBody>
          <a:bodyPr vert="horz" lIns="91440" tIns="45720" rIns="91440" bIns="45720" rtlCol="0" anchor="ctr">
            <a:normAutofit/>
          </a:bodyPr>
          <a:lstStyle/>
          <a:p>
            <a:pPr algn="ctr"/>
            <a:r>
              <a:rPr lang="en-US" dirty="0"/>
              <a:t>example of reference for preliminary ruling</a:t>
            </a:r>
            <a:br>
              <a:rPr lang="en-US" dirty="0"/>
            </a:br>
            <a:br>
              <a:rPr lang="en-US" dirty="0"/>
            </a:br>
            <a:r>
              <a:rPr lang="en-US" dirty="0"/>
              <a:t>Case C-14/09</a:t>
            </a:r>
            <a:br>
              <a:rPr lang="en-US" dirty="0"/>
            </a:br>
            <a:r>
              <a:rPr lang="en-US" dirty="0"/>
              <a:t>GENC</a:t>
            </a:r>
          </a:p>
        </p:txBody>
      </p:sp>
      <p:cxnSp>
        <p:nvCxnSpPr>
          <p:cNvPr id="109" name="Straight Connector 10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3E2AB9-4902-4FEB-972A-297A820D7FC1}"/>
              </a:ext>
            </a:extLst>
          </p:cNvPr>
          <p:cNvSpPr txBox="1"/>
          <p:nvPr/>
        </p:nvSpPr>
        <p:spPr>
          <a:xfrm>
            <a:off x="4853240" y="171451"/>
            <a:ext cx="7217579" cy="6364816"/>
          </a:xfrm>
          <a:prstGeom prst="rect">
            <a:avLst/>
          </a:prstGeom>
        </p:spPr>
        <p:txBody>
          <a:bodyPr vert="horz" lIns="45720" tIns="45720" rIns="45720" bIns="45720" rtlCol="0" anchor="ctr">
            <a:noAutofit/>
          </a:bodyPr>
          <a:lstStyle/>
          <a:p>
            <a:pPr marL="0" indent="0" algn="ctr">
              <a:buNone/>
            </a:pPr>
            <a:endParaRPr lang="en-US" sz="3600" dirty="0"/>
          </a:p>
          <a:p>
            <a:pPr marL="0" indent="0" algn="ctr">
              <a:buNone/>
            </a:pPr>
            <a:endParaRPr lang="en-US" sz="3600" dirty="0"/>
          </a:p>
          <a:p>
            <a:pPr marL="0" indent="0" algn="ctr">
              <a:buNone/>
            </a:pPr>
            <a:r>
              <a:rPr lang="en-US" sz="3600" dirty="0"/>
              <a:t>Restrictive interpretation of the notion of worker in many MS</a:t>
            </a:r>
          </a:p>
          <a:p>
            <a:pPr marL="0" indent="0" algn="ctr">
              <a:buNone/>
            </a:pPr>
            <a:endParaRPr lang="en-US" sz="3600" dirty="0"/>
          </a:p>
          <a:p>
            <a:pPr marL="0" indent="0" algn="ctr">
              <a:buNone/>
            </a:pPr>
            <a:endParaRPr lang="en-US" sz="3600" dirty="0"/>
          </a:p>
          <a:p>
            <a:pPr marL="0" indent="0" algn="ctr">
              <a:buNone/>
            </a:pPr>
            <a:r>
              <a:rPr lang="en-US" sz="3600" dirty="0"/>
              <a:t>A cleaner working 5 hours per week </a:t>
            </a:r>
          </a:p>
          <a:p>
            <a:pPr marL="0" indent="0" algn="ctr">
              <a:spcAft>
                <a:spcPts val="600"/>
              </a:spcAft>
              <a:buNone/>
            </a:pPr>
            <a:r>
              <a:rPr lang="en-US" sz="3600" dirty="0"/>
              <a:t>for a monthly salary of EUR 170 </a:t>
            </a:r>
          </a:p>
          <a:p>
            <a:pPr marL="0" indent="0" algn="ctr">
              <a:spcAft>
                <a:spcPts val="600"/>
              </a:spcAft>
              <a:buNone/>
            </a:pPr>
            <a:endParaRPr lang="en-US" sz="3600" dirty="0"/>
          </a:p>
          <a:p>
            <a:pPr marL="0" indent="0" algn="ctr">
              <a:spcAft>
                <a:spcPts val="600"/>
              </a:spcAft>
              <a:buNone/>
            </a:pPr>
            <a:r>
              <a:rPr lang="en-US" sz="3600" dirty="0"/>
              <a:t>IS  A WORKER </a:t>
            </a:r>
          </a:p>
          <a:p>
            <a:pPr marL="0" indent="0" algn="ctr">
              <a:spcAft>
                <a:spcPts val="1800"/>
              </a:spcAft>
              <a:buNone/>
            </a:pPr>
            <a:r>
              <a:rPr lang="en-US" sz="3600" dirty="0"/>
              <a:t>Under EU law no minimum requirements for hours or wages</a:t>
            </a:r>
          </a:p>
          <a:p>
            <a:pPr algn="ctr">
              <a:lnSpc>
                <a:spcPct val="90000"/>
              </a:lnSpc>
              <a:spcAft>
                <a:spcPts val="600"/>
              </a:spcAft>
              <a:buClr>
                <a:schemeClr val="accent1"/>
              </a:buClr>
            </a:pPr>
            <a:endParaRPr lang="en-US" sz="2800"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4971371" y="643467"/>
            <a:ext cx="6574112" cy="5571066"/>
          </a:xfrm>
          <a:prstGeom prst="rect">
            <a:avLst/>
          </a:prstGeom>
        </p:spPr>
        <p:txBody>
          <a:bodyPr vert="horz" lIns="45720" tIns="45720" rIns="45720" bIns="45720" rtlCol="0" anchor="ctr">
            <a:normAutofit/>
          </a:bodyPr>
          <a:lstStyle/>
          <a:p>
            <a:pPr marL="571500" indent="-571500">
              <a:lnSpc>
                <a:spcPct val="90000"/>
              </a:lnSpc>
              <a:spcBef>
                <a:spcPts val="600"/>
              </a:spcBef>
              <a:spcAft>
                <a:spcPts val="600"/>
              </a:spcAft>
              <a:buClr>
                <a:schemeClr val="accent1"/>
              </a:buClr>
              <a:buFont typeface="Wingdings" panose="05000000000000000000" pitchFamily="2" charset="2"/>
              <a:buChar char="Ø"/>
            </a:pPr>
            <a:endParaRPr lang="en-US" b="0" i="0" dirty="0">
              <a:effectLst/>
            </a:endParaRPr>
          </a:p>
        </p:txBody>
      </p:sp>
      <p:sp>
        <p:nvSpPr>
          <p:cNvPr id="22" name="Title 1">
            <a:extLst>
              <a:ext uri="{FF2B5EF4-FFF2-40B4-BE49-F238E27FC236}">
                <a16:creationId xmlns:a16="http://schemas.microsoft.com/office/drawing/2014/main" id="{5D6B5A36-0591-498F-8B25-871C064EFF88}"/>
              </a:ext>
            </a:extLst>
          </p:cNvPr>
          <p:cNvSpPr txBox="1">
            <a:spLocks/>
          </p:cNvSpPr>
          <p:nvPr/>
        </p:nvSpPr>
        <p:spPr>
          <a:xfrm>
            <a:off x="6244589" y="911078"/>
            <a:ext cx="5093971" cy="497537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endParaRPr lang="en-US" sz="4000" spc="200" dirty="0">
              <a:solidFill>
                <a:srgbClr val="FFFFFF"/>
              </a:solidFill>
            </a:endParaRPr>
          </a:p>
        </p:txBody>
      </p:sp>
      <p:sp>
        <p:nvSpPr>
          <p:cNvPr id="3" name="Arrow: Down 2">
            <a:extLst>
              <a:ext uri="{FF2B5EF4-FFF2-40B4-BE49-F238E27FC236}">
                <a16:creationId xmlns:a16="http://schemas.microsoft.com/office/drawing/2014/main" id="{4AB5EF0B-C489-4008-ABEE-64D5FF3701EA}"/>
              </a:ext>
            </a:extLst>
          </p:cNvPr>
          <p:cNvSpPr/>
          <p:nvPr/>
        </p:nvSpPr>
        <p:spPr>
          <a:xfrm>
            <a:off x="8231513" y="2088573"/>
            <a:ext cx="461031"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4615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Presentation template with 2016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13067</TotalTime>
  <Words>3492</Words>
  <Application>Microsoft Office PowerPoint</Application>
  <PresentationFormat>Widescreen</PresentationFormat>
  <Paragraphs>222</Paragraphs>
  <Slides>17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Arial Black</vt:lpstr>
      <vt:lpstr>Calibri</vt:lpstr>
      <vt:lpstr>Open Sans</vt:lpstr>
      <vt:lpstr>Tw Cen MT</vt:lpstr>
      <vt:lpstr>Tw Cen MT Condensed</vt:lpstr>
      <vt:lpstr>Wingdings</vt:lpstr>
      <vt:lpstr>Wingdings 3</vt:lpstr>
      <vt:lpstr>Integral</vt:lpstr>
      <vt:lpstr>Presentation template with 2016 logo</vt:lpstr>
      <vt:lpstr>1_Integral</vt:lpstr>
      <vt:lpstr>PowerPoint Presentation</vt:lpstr>
      <vt:lpstr>The Powers of the Court of Justice of  the European Union</vt:lpstr>
      <vt:lpstr>PowerPoint Presentation</vt:lpstr>
      <vt:lpstr> Composition of the Court of justice</vt:lpstr>
      <vt:lpstr>Composition of The General Court</vt:lpstr>
      <vt:lpstr>The Main tasks of the Court of justice of the EU</vt:lpstr>
      <vt:lpstr>Reference for Preliminary ruling</vt:lpstr>
      <vt:lpstr>example of reference for preliminary ruling  Case C-535/19</vt:lpstr>
      <vt:lpstr>example of reference for preliminary ruling  Case C-14/09 GENC</vt:lpstr>
      <vt:lpstr>Infringement procedures (actions for failure to fulfil obligations)</vt:lpstr>
      <vt:lpstr> example of Infringement procedure  C-791/19 </vt:lpstr>
      <vt:lpstr>Actions for Annulment</vt:lpstr>
      <vt:lpstr>example of action for annulment   Case C-138/79</vt:lpstr>
      <vt:lpstr>Actions for failure to act</vt:lpstr>
      <vt:lpstr>Appeals</vt:lpstr>
      <vt:lpstr>Are you aware of bad practices concerning the rights of mobile EU citizens?   get in touch and report to FEANTSA   Contact us at   migration@feantsa.org    simona.barbu@feantsa.org  https://www.feantsa.org/   </vt:lpstr>
      <vt:lpstr>Thanks for your attention!  for further questions or comments please contact us at simona.barbu@feantsa.org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Supremacy OF EU law</dc:title>
  <dc:creator>Mattia Bosio</dc:creator>
  <cp:lastModifiedBy>Information</cp:lastModifiedBy>
  <cp:revision>237</cp:revision>
  <dcterms:created xsi:type="dcterms:W3CDTF">2021-04-06T10:22:38Z</dcterms:created>
  <dcterms:modified xsi:type="dcterms:W3CDTF">2022-07-26T15:12:02Z</dcterms:modified>
</cp:coreProperties>
</file>