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4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0050300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r0GsiViW9j8HpYSQULUuN+vba5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77440"/>
  </p:normalViewPr>
  <p:slideViewPr>
    <p:cSldViewPr snapToGrid="0">
      <p:cViewPr varScale="1">
        <p:scale>
          <a:sx n="82" d="100"/>
          <a:sy n="82" d="100"/>
        </p:scale>
        <p:origin x="162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endParaRPr lang="fr-BE" b="0" i="0" dirty="0">
              <a:solidFill>
                <a:srgbClr val="212529"/>
              </a:solidFill>
              <a:effectLst/>
              <a:latin typeface="Helveticaneue" panose="02000503000000020004" pitchFamily="2"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BCB (Body, Clothing, Behavior  is an insertion scale for our front line workers. This tool was develop to assess from a distance the vulnerability of our public. </a:t>
            </a:r>
            <a:endParaRPr lang="fr-B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For each items , we put a score from 0 to 3. It can be established without direct contact with the person. It is made to have a better follow of the evolutions of the patient and to target to target the aspects that require the most attention.</a:t>
            </a:r>
            <a:endParaRPr dirty="0"/>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fr-BE" b="1" i="0" dirty="0">
                <a:solidFill>
                  <a:srgbClr val="212529"/>
                </a:solidFill>
                <a:effectLst/>
                <a:latin typeface="Helveticaneue" panose="02000503000000020004" pitchFamily="2" charset="0"/>
              </a:rPr>
              <a:t>The Hestia </a:t>
            </a:r>
            <a:r>
              <a:rPr lang="fr-BE" b="1" i="0" dirty="0" err="1">
                <a:solidFill>
                  <a:srgbClr val="212529"/>
                </a:solidFill>
                <a:effectLst/>
                <a:latin typeface="Helveticaneue" panose="02000503000000020004" pitchFamily="2" charset="0"/>
              </a:rPr>
              <a:t>tool</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aims</a:t>
            </a:r>
            <a:r>
              <a:rPr lang="fr-BE" b="1" i="0" dirty="0">
                <a:solidFill>
                  <a:srgbClr val="212529"/>
                </a:solidFill>
                <a:effectLst/>
                <a:latin typeface="Helveticaneue" panose="02000503000000020004" pitchFamily="2" charset="0"/>
              </a:rPr>
              <a:t> to </a:t>
            </a:r>
            <a:r>
              <a:rPr lang="fr-BE" b="1" i="0" dirty="0" err="1">
                <a:solidFill>
                  <a:srgbClr val="212529"/>
                </a:solidFill>
                <a:effectLst/>
                <a:latin typeface="Helveticaneue" panose="02000503000000020004" pitchFamily="2" charset="0"/>
              </a:rPr>
              <a:t>prevent</a:t>
            </a:r>
            <a:r>
              <a:rPr lang="fr-BE" b="1" i="0" dirty="0">
                <a:solidFill>
                  <a:srgbClr val="212529"/>
                </a:solidFill>
                <a:effectLst/>
                <a:latin typeface="Helveticaneue" panose="02000503000000020004" pitchFamily="2" charset="0"/>
              </a:rPr>
              <a:t> the </a:t>
            </a:r>
            <a:r>
              <a:rPr lang="fr-BE" b="1" i="0" dirty="0" err="1">
                <a:solidFill>
                  <a:srgbClr val="212529"/>
                </a:solidFill>
                <a:effectLst/>
                <a:latin typeface="Helveticaneue" panose="02000503000000020004" pitchFamily="2" charset="0"/>
              </a:rPr>
              <a:t>risks</a:t>
            </a:r>
            <a:r>
              <a:rPr lang="fr-BE" b="1" i="0" dirty="0">
                <a:solidFill>
                  <a:srgbClr val="212529"/>
                </a:solidFill>
                <a:effectLst/>
                <a:latin typeface="Helveticaneue" panose="02000503000000020004" pitchFamily="2" charset="0"/>
              </a:rPr>
              <a:t> of </a:t>
            </a:r>
            <a:r>
              <a:rPr lang="fr-BE" b="1" i="0" dirty="0" err="1">
                <a:solidFill>
                  <a:srgbClr val="212529"/>
                </a:solidFill>
                <a:effectLst/>
                <a:latin typeface="Helveticaneue" panose="02000503000000020004" pitchFamily="2" charset="0"/>
              </a:rPr>
              <a:t>eviction</a:t>
            </a:r>
            <a:r>
              <a:rPr lang="fr-BE" b="1" i="0" dirty="0">
                <a:solidFill>
                  <a:srgbClr val="212529"/>
                </a:solidFill>
                <a:effectLst/>
                <a:latin typeface="Helveticaneue" panose="02000503000000020004" pitchFamily="2" charset="0"/>
              </a:rPr>
              <a:t> and </a:t>
            </a:r>
            <a:r>
              <a:rPr lang="fr-BE" b="1" i="0" dirty="0" err="1">
                <a:solidFill>
                  <a:srgbClr val="212529"/>
                </a:solidFill>
                <a:effectLst/>
                <a:latin typeface="Helveticaneue" panose="02000503000000020004" pitchFamily="2" charset="0"/>
              </a:rPr>
              <a:t>death</a:t>
            </a:r>
            <a:r>
              <a:rPr lang="fr-BE" b="1" i="0" dirty="0">
                <a:solidFill>
                  <a:srgbClr val="212529"/>
                </a:solidFill>
                <a:effectLst/>
                <a:latin typeface="Helveticaneue" panose="02000503000000020004" pitchFamily="2" charset="0"/>
              </a:rPr>
              <a:t> in </a:t>
            </a:r>
            <a:r>
              <a:rPr lang="fr-BE" b="1" i="0" dirty="0" err="1">
                <a:solidFill>
                  <a:srgbClr val="212529"/>
                </a:solidFill>
                <a:effectLst/>
                <a:latin typeface="Helveticaneue" panose="02000503000000020004" pitchFamily="2" charset="0"/>
              </a:rPr>
              <a:t>housing</a:t>
            </a:r>
            <a:r>
              <a:rPr lang="fr-BE" b="1" i="0" dirty="0">
                <a:solidFill>
                  <a:srgbClr val="212529"/>
                </a:solidFill>
                <a:effectLst/>
                <a:latin typeface="Helveticaneue" panose="02000503000000020004" pitchFamily="2" charset="0"/>
              </a:rPr>
              <a:t>. This </a:t>
            </a:r>
            <a:r>
              <a:rPr lang="fr-BE" b="1" i="0" dirty="0" err="1">
                <a:solidFill>
                  <a:srgbClr val="212529"/>
                </a:solidFill>
                <a:effectLst/>
                <a:latin typeface="Helveticaneue" panose="02000503000000020004" pitchFamily="2" charset="0"/>
              </a:rPr>
              <a:t>tool</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divided</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into</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two</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evaluation</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scales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that</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take</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into</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account</a:t>
            </a:r>
            <a:r>
              <a:rPr lang="fr-BE" b="1" i="0" dirty="0">
                <a:solidFill>
                  <a:srgbClr val="212529"/>
                </a:solidFill>
                <a:effectLst/>
                <a:latin typeface="Helveticaneue" panose="02000503000000020004" pitchFamily="2" charset="0"/>
              </a:rPr>
              <a:t> a </a:t>
            </a:r>
            <a:r>
              <a:rPr lang="fr-BE" b="1" i="0" dirty="0" err="1">
                <a:solidFill>
                  <a:srgbClr val="212529"/>
                </a:solidFill>
                <a:effectLst/>
                <a:latin typeface="Helveticaneue" panose="02000503000000020004" pitchFamily="2" charset="0"/>
              </a:rPr>
              <a:t>series</a:t>
            </a:r>
            <a:r>
              <a:rPr lang="fr-BE" b="1" i="0" dirty="0">
                <a:solidFill>
                  <a:srgbClr val="212529"/>
                </a:solidFill>
                <a:effectLst/>
                <a:latin typeface="Helveticaneue" panose="02000503000000020004" pitchFamily="2" charset="0"/>
              </a:rPr>
              <a:t> of </a:t>
            </a:r>
            <a:r>
              <a:rPr lang="fr-BE" b="1" i="0" dirty="0" err="1">
                <a:solidFill>
                  <a:srgbClr val="212529"/>
                </a:solidFill>
                <a:effectLst/>
                <a:latin typeface="Helveticaneue" panose="02000503000000020004" pitchFamily="2" charset="0"/>
              </a:rPr>
              <a:t>elements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related</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among</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others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from</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neighborhood</a:t>
            </a:r>
            <a:r>
              <a:rPr lang="fr-BE" b="1" i="0" dirty="0">
                <a:solidFill>
                  <a:srgbClr val="212529"/>
                </a:solidFill>
                <a:effectLst/>
                <a:latin typeface="Helveticaneue" panose="02000503000000020004" pitchFamily="2" charset="0"/>
              </a:rPr>
              <a:t> relations, </a:t>
            </a:r>
            <a:r>
              <a:rPr lang="fr-BE" b="1" i="0" dirty="0" err="1">
                <a:solidFill>
                  <a:srgbClr val="212529"/>
                </a:solidFill>
                <a:effectLst/>
                <a:latin typeface="Helveticaneue" panose="02000503000000020004" pitchFamily="2" charset="0"/>
              </a:rPr>
              <a:t>housing</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hygiene</a:t>
            </a:r>
            <a:r>
              <a:rPr lang="fr-BE" b="1" i="0" dirty="0">
                <a:solidFill>
                  <a:srgbClr val="212529"/>
                </a:solidFill>
                <a:effectLst/>
                <a:latin typeface="Helveticaneue" panose="02000503000000020004" pitchFamily="2" charset="0"/>
              </a:rPr>
              <a:t>, to relations </a:t>
            </a:r>
            <a:r>
              <a:rPr lang="fr-BE" b="1" i="0" dirty="0" err="1">
                <a:solidFill>
                  <a:srgbClr val="212529"/>
                </a:solidFill>
                <a:effectLst/>
                <a:latin typeface="Helveticaneue" panose="02000503000000020004" pitchFamily="2" charset="0"/>
              </a:rPr>
              <a:t>with</a:t>
            </a:r>
            <a:r>
              <a:rPr lang="fr-BE" b="1" i="0" dirty="0">
                <a:solidFill>
                  <a:srgbClr val="212529"/>
                </a:solidFill>
                <a:effectLst/>
                <a:latin typeface="Helveticaneue" panose="02000503000000020004" pitchFamily="2" charset="0"/>
              </a:rPr>
              <a:t> the landlord. It </a:t>
            </a:r>
            <a:r>
              <a:rPr lang="fr-BE" b="1" i="0" dirty="0" err="1">
                <a:solidFill>
                  <a:srgbClr val="212529"/>
                </a:solidFill>
                <a:effectLst/>
                <a:latin typeface="Helveticaneue" panose="02000503000000020004" pitchFamily="2" charset="0"/>
              </a:rPr>
              <a:t>also</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makes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it</a:t>
            </a:r>
            <a:r>
              <a:rPr lang="fr-BE" b="1" i="0" dirty="0">
                <a:solidFill>
                  <a:srgbClr val="212529"/>
                </a:solidFill>
                <a:effectLst/>
                <a:latin typeface="Helveticaneue" panose="02000503000000020004" pitchFamily="2" charset="0"/>
              </a:rPr>
              <a:t> possible to </a:t>
            </a:r>
            <a:r>
              <a:rPr lang="fr-BE" b="1" i="0" dirty="0" err="1">
                <a:solidFill>
                  <a:srgbClr val="212529"/>
                </a:solidFill>
                <a:effectLst/>
                <a:latin typeface="Helveticaneue" panose="02000503000000020004" pitchFamily="2" charset="0"/>
              </a:rPr>
              <a:t>analyze</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safety</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health</a:t>
            </a:r>
            <a:r>
              <a:rPr lang="fr-BE" b="1" i="0" dirty="0">
                <a:solidFill>
                  <a:srgbClr val="212529"/>
                </a:solidFill>
                <a:effectLst/>
                <a:latin typeface="Helveticaneue" panose="02000503000000020004" pitchFamily="2" charset="0"/>
              </a:rPr>
              <a:t> and </a:t>
            </a:r>
            <a:r>
              <a:rPr lang="fr-BE" b="1" i="0" dirty="0" err="1">
                <a:solidFill>
                  <a:srgbClr val="212529"/>
                </a:solidFill>
                <a:effectLst/>
                <a:latin typeface="Helveticaneue" panose="02000503000000020004" pitchFamily="2" charset="0"/>
              </a:rPr>
              <a:t>consumption</a:t>
            </a:r>
            <a:r>
              <a:rPr lang="fr-BE" b="1" i="0" dirty="0">
                <a:solidFill>
                  <a:srgbClr val="212529"/>
                </a:solidFill>
                <a:effectLst/>
                <a:latin typeface="Helveticaneue" panose="02000503000000020004" pitchFamily="2" charset="0"/>
              </a:rPr>
              <a:t> in </a:t>
            </a:r>
            <a:r>
              <a:rPr lang="fr-BE" b="1" i="0" dirty="0" err="1">
                <a:solidFill>
                  <a:srgbClr val="212529"/>
                </a:solidFill>
                <a:effectLst/>
                <a:latin typeface="Helveticaneue" panose="02000503000000020004" pitchFamily="2" charset="0"/>
              </a:rPr>
              <a:t>housing</a:t>
            </a:r>
            <a:r>
              <a:rPr lang="fr-BE" b="1" i="0" dirty="0">
                <a:solidFill>
                  <a:srgbClr val="212529"/>
                </a:solidFill>
                <a:effectLst/>
                <a:latin typeface="Helveticaneue" panose="02000503000000020004" pitchFamily="2" charset="0"/>
              </a:rPr>
              <a:t>.</a:t>
            </a:r>
          </a:p>
          <a:p>
            <a:pPr algn="l"/>
            <a:r>
              <a:rPr lang="fr-BE" b="0" i="0" dirty="0">
                <a:solidFill>
                  <a:srgbClr val="212529"/>
                </a:solidFill>
                <a:effectLst/>
                <a:latin typeface="Helveticaneue" panose="02000503000000020004" pitchFamily="2" charset="0"/>
              </a:rPr>
              <a:t>This </a:t>
            </a:r>
            <a:r>
              <a:rPr lang="fr-BE" b="0" i="0" dirty="0" err="1">
                <a:solidFill>
                  <a:srgbClr val="212529"/>
                </a:solidFill>
                <a:effectLst/>
                <a:latin typeface="Helveticaneue" panose="02000503000000020004" pitchFamily="2" charset="0"/>
              </a:rPr>
              <a:t>scale</a:t>
            </a:r>
            <a:r>
              <a:rPr lang="fr-BE" b="0" i="0" dirty="0">
                <a:solidFill>
                  <a:srgbClr val="212529"/>
                </a:solidFill>
                <a:effectLst/>
                <a:latin typeface="Helveticaneue" panose="02000503000000020004" pitchFamily="2" charset="0"/>
              </a:rPr>
              <a:t> can </a:t>
            </a:r>
            <a:r>
              <a:rPr lang="fr-BE" b="0" i="0" dirty="0" err="1">
                <a:solidFill>
                  <a:srgbClr val="212529"/>
                </a:solidFill>
                <a:effectLst/>
                <a:latin typeface="Helveticaneue" panose="02000503000000020004" pitchFamily="2" charset="0"/>
              </a:rPr>
              <a:t>be</a:t>
            </a:r>
            <a:r>
              <a:rPr lang="fr-BE" b="0" i="0" dirty="0">
                <a:solidFill>
                  <a:srgbClr val="212529"/>
                </a:solidFill>
                <a:effectLst/>
                <a:latin typeface="Helveticaneue" panose="02000503000000020004" pitchFamily="2" charset="0"/>
              </a:rPr>
              <a:t> re-</a:t>
            </a:r>
            <a:r>
              <a:rPr lang="fr-BE" b="0" i="0" dirty="0" err="1">
                <a:solidFill>
                  <a:srgbClr val="212529"/>
                </a:solidFill>
                <a:effectLst/>
                <a:latin typeface="Helveticaneue" panose="02000503000000020004" pitchFamily="2" charset="0"/>
              </a:rPr>
              <a:t>evaluated</a:t>
            </a:r>
            <a:r>
              <a:rPr lang="fr-BE" b="0" i="0" dirty="0">
                <a:solidFill>
                  <a:srgbClr val="212529"/>
                </a:solidFill>
                <a:effectLst/>
                <a:latin typeface="Helveticaneue" panose="02000503000000020004" pitchFamily="2" charset="0"/>
              </a:rPr>
              <a:t> in a </a:t>
            </a:r>
            <a:r>
              <a:rPr lang="fr-BE" b="0" i="0" dirty="0" err="1">
                <a:solidFill>
                  <a:srgbClr val="212529"/>
                </a:solidFill>
                <a:effectLst/>
                <a:latin typeface="Helveticaneue" panose="02000503000000020004" pitchFamily="2" charset="0"/>
              </a:rPr>
              <a:t>similar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way</a:t>
            </a:r>
            <a:r>
              <a:rPr lang="fr-BE" b="0" i="0" dirty="0">
                <a:solidFill>
                  <a:srgbClr val="212529"/>
                </a:solidFill>
                <a:effectLst/>
                <a:latin typeface="Helveticaneue" panose="02000503000000020004" pitchFamily="2" charset="0"/>
              </a:rPr>
              <a:t> at </a:t>
            </a:r>
            <a:r>
              <a:rPr lang="fr-BE" b="0" i="0" dirty="0" err="1">
                <a:solidFill>
                  <a:srgbClr val="212529"/>
                </a:solidFill>
                <a:effectLst/>
                <a:latin typeface="Helveticaneue" panose="02000503000000020004" pitchFamily="2" charset="0"/>
              </a:rPr>
              <a:t>each</a:t>
            </a:r>
            <a:r>
              <a:rPr lang="fr-BE" b="0" i="0" dirty="0">
                <a:solidFill>
                  <a:srgbClr val="212529"/>
                </a:solidFill>
                <a:effectLst/>
                <a:latin typeface="Helveticaneue" panose="02000503000000020004" pitchFamily="2" charset="0"/>
              </a:rPr>
              <a:t> meeting </a:t>
            </a:r>
            <a:r>
              <a:rPr lang="fr-BE" b="0" i="0" dirty="0" err="1">
                <a:solidFill>
                  <a:srgbClr val="212529"/>
                </a:solidFill>
                <a:effectLst/>
                <a:latin typeface="Helveticaneue" panose="02000503000000020004" pitchFamily="2" charset="0"/>
              </a:rPr>
              <a:t>with</a:t>
            </a:r>
            <a:r>
              <a:rPr lang="fr-BE" b="0" i="0" dirty="0">
                <a:solidFill>
                  <a:srgbClr val="212529"/>
                </a:solidFill>
                <a:effectLst/>
                <a:latin typeface="Helveticaneue" panose="02000503000000020004" pitchFamily="2" charset="0"/>
              </a:rPr>
              <a:t> the patient </a:t>
            </a:r>
            <a:r>
              <a:rPr lang="fr-BE" b="0" i="0" dirty="0" err="1">
                <a:solidFill>
                  <a:srgbClr val="212529"/>
                </a:solidFill>
                <a:effectLst/>
                <a:latin typeface="Helveticaneue" panose="02000503000000020004" pitchFamily="2" charset="0"/>
              </a:rPr>
              <a:t>thanks</a:t>
            </a:r>
            <a:r>
              <a:rPr lang="fr-BE" b="0" i="0" dirty="0">
                <a:solidFill>
                  <a:srgbClr val="212529"/>
                </a:solidFill>
                <a:effectLst/>
                <a:latin typeface="Helveticaneue" panose="02000503000000020004" pitchFamily="2" charset="0"/>
              </a:rPr>
              <a:t> to the objective </a:t>
            </a:r>
            <a:r>
              <a:rPr lang="fr-BE" b="0" i="0" dirty="0" err="1">
                <a:solidFill>
                  <a:srgbClr val="212529"/>
                </a:solidFill>
                <a:effectLst/>
                <a:latin typeface="Helveticaneue" panose="02000503000000020004" pitchFamily="2" charset="0"/>
              </a:rPr>
              <a:t>side</a:t>
            </a:r>
            <a:r>
              <a:rPr lang="fr-BE" b="0" i="0" dirty="0">
                <a:solidFill>
                  <a:srgbClr val="212529"/>
                </a:solidFill>
                <a:effectLst/>
                <a:latin typeface="Helveticaneue" panose="02000503000000020004" pitchFamily="2" charset="0"/>
              </a:rPr>
              <a:t> of the </a:t>
            </a:r>
            <a:r>
              <a:rPr lang="fr-BE" b="0" i="0" dirty="0" err="1">
                <a:solidFill>
                  <a:srgbClr val="212529"/>
                </a:solidFill>
                <a:effectLst/>
                <a:latin typeface="Helveticaneue" panose="02000503000000020004" pitchFamily="2" charset="0"/>
              </a:rPr>
              <a:t>criteria</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result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does</a:t>
            </a:r>
            <a:r>
              <a:rPr lang="fr-BE" b="0" i="0" dirty="0">
                <a:solidFill>
                  <a:srgbClr val="212529"/>
                </a:solidFill>
                <a:effectLst/>
                <a:latin typeface="Helveticaneue" panose="02000503000000020004" pitchFamily="2" charset="0"/>
              </a:rPr>
              <a:t> not </a:t>
            </a:r>
            <a:r>
              <a:rPr lang="fr-BE" b="0" i="0" dirty="0" err="1">
                <a:solidFill>
                  <a:srgbClr val="212529"/>
                </a:solidFill>
                <a:effectLst/>
                <a:latin typeface="Helveticaneue" panose="02000503000000020004" pitchFamily="2" charset="0"/>
              </a:rPr>
              <a:t>depend</a:t>
            </a:r>
            <a:r>
              <a:rPr lang="fr-BE" b="0" i="0" dirty="0">
                <a:solidFill>
                  <a:srgbClr val="212529"/>
                </a:solidFill>
                <a:effectLst/>
                <a:latin typeface="Helveticaneue" panose="02000503000000020004" pitchFamily="2" charset="0"/>
              </a:rPr>
              <a:t> on the feelings of the </a:t>
            </a:r>
            <a:r>
              <a:rPr lang="fr-BE" b="0" i="0" dirty="0" err="1">
                <a:solidFill>
                  <a:srgbClr val="212529"/>
                </a:solidFill>
                <a:effectLst/>
                <a:latin typeface="Helveticaneue" panose="02000503000000020004" pitchFamily="2" charset="0"/>
              </a:rPr>
              <a:t>person</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carrying</a:t>
            </a:r>
            <a:r>
              <a:rPr lang="fr-BE" b="0" i="0" dirty="0">
                <a:solidFill>
                  <a:srgbClr val="212529"/>
                </a:solidFill>
                <a:effectLst/>
                <a:latin typeface="Helveticaneue" panose="02000503000000020004" pitchFamily="2" charset="0"/>
              </a:rPr>
              <a:t> out the </a:t>
            </a:r>
            <a:r>
              <a:rPr lang="fr-BE" b="0" i="0" dirty="0" err="1">
                <a:solidFill>
                  <a:srgbClr val="212529"/>
                </a:solidFill>
                <a:effectLst/>
                <a:latin typeface="Helveticaneue" panose="02000503000000020004" pitchFamily="2" charset="0"/>
              </a:rPr>
              <a:t>evaluation</a:t>
            </a:r>
            <a:r>
              <a:rPr lang="fr-BE" b="0" i="0" dirty="0">
                <a:solidFill>
                  <a:srgbClr val="212529"/>
                </a:solidFill>
                <a:effectLst/>
                <a:latin typeface="Helveticaneue" panose="02000503000000020004" pitchFamily="2" charset="0"/>
              </a:rPr>
              <a:t>. </a:t>
            </a:r>
            <a:r>
              <a:rPr lang="fr-BE" b="1" i="0" dirty="0">
                <a:solidFill>
                  <a:srgbClr val="212529"/>
                </a:solidFill>
                <a:effectLst/>
                <a:latin typeface="Helveticaneue" panose="02000503000000020004" pitchFamily="2" charset="0"/>
              </a:rPr>
              <a:t>It </a:t>
            </a:r>
            <a:r>
              <a:rPr lang="fr-BE" b="1" i="0" dirty="0" err="1">
                <a:solidFill>
                  <a:srgbClr val="212529"/>
                </a:solidFill>
                <a:effectLst/>
                <a:latin typeface="Helveticaneue" panose="02000503000000020004" pitchFamily="2" charset="0"/>
              </a:rPr>
              <a:t>does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offer</a:t>
            </a:r>
            <a:r>
              <a:rPr lang="fr-BE" b="1" i="0" dirty="0">
                <a:solidFill>
                  <a:srgbClr val="212529"/>
                </a:solidFill>
                <a:effectLst/>
                <a:latin typeface="Helveticaneue" panose="02000503000000020004" pitchFamily="2" charset="0"/>
              </a:rPr>
              <a:t> the </a:t>
            </a:r>
            <a:r>
              <a:rPr lang="fr-BE" b="1" i="0" dirty="0" err="1">
                <a:solidFill>
                  <a:srgbClr val="212529"/>
                </a:solidFill>
                <a:effectLst/>
                <a:latin typeface="Helveticaneue" panose="02000503000000020004" pitchFamily="2" charset="0"/>
              </a:rPr>
              <a:t>possibility</a:t>
            </a:r>
            <a:r>
              <a:rPr lang="fr-BE" b="1" i="0" dirty="0">
                <a:solidFill>
                  <a:srgbClr val="212529"/>
                </a:solidFill>
                <a:effectLst/>
                <a:latin typeface="Helveticaneue" panose="02000503000000020004" pitchFamily="2" charset="0"/>
              </a:rPr>
              <a:t> to follow the </a:t>
            </a:r>
            <a:r>
              <a:rPr lang="fr-BE" b="1" i="0" dirty="0" err="1">
                <a:solidFill>
                  <a:srgbClr val="212529"/>
                </a:solidFill>
                <a:effectLst/>
                <a:latin typeface="Helveticaneue" panose="02000503000000020004" pitchFamily="2" charset="0"/>
              </a:rPr>
              <a:t>patient's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evolution</a:t>
            </a:r>
            <a:r>
              <a:rPr lang="fr-BE" b="1" i="0" dirty="0">
                <a:solidFill>
                  <a:srgbClr val="212529"/>
                </a:solidFill>
                <a:effectLst/>
                <a:latin typeface="Helveticaneue" panose="02000503000000020004" pitchFamily="2" charset="0"/>
              </a:rPr>
              <a:t> and the </a:t>
            </a:r>
            <a:r>
              <a:rPr lang="fr-BE" b="1" i="0" dirty="0" err="1">
                <a:solidFill>
                  <a:srgbClr val="212529"/>
                </a:solidFill>
                <a:effectLst/>
                <a:latin typeface="Helveticaneue" panose="02000503000000020004" pitchFamily="2" charset="0"/>
              </a:rPr>
              <a:t>way</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he</a:t>
            </a:r>
            <a:r>
              <a:rPr lang="fr-BE" b="1" i="0" dirty="0">
                <a:solidFill>
                  <a:srgbClr val="212529"/>
                </a:solidFill>
                <a:effectLst/>
                <a:latin typeface="Helveticaneue" panose="02000503000000020004" pitchFamily="2" charset="0"/>
              </a:rPr>
              <a:t> or </a:t>
            </a:r>
            <a:r>
              <a:rPr lang="fr-BE" b="1" i="0" dirty="0" err="1">
                <a:solidFill>
                  <a:srgbClr val="212529"/>
                </a:solidFill>
                <a:effectLst/>
                <a:latin typeface="Helveticaneue" panose="02000503000000020004" pitchFamily="2" charset="0"/>
              </a:rPr>
              <a:t>she</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adapts</a:t>
            </a:r>
            <a:r>
              <a:rPr lang="fr-BE" b="1" i="0" dirty="0">
                <a:solidFill>
                  <a:srgbClr val="212529"/>
                </a:solidFill>
                <a:effectLst/>
                <a:latin typeface="Helveticaneue" panose="02000503000000020004" pitchFamily="2" charset="0"/>
              </a:rPr>
              <a:t> to </a:t>
            </a:r>
            <a:r>
              <a:rPr lang="fr-BE" b="1" i="0" dirty="0" err="1">
                <a:solidFill>
                  <a:srgbClr val="212529"/>
                </a:solidFill>
                <a:effectLst/>
                <a:latin typeface="Helveticaneue" panose="02000503000000020004" pitchFamily="2" charset="0"/>
              </a:rPr>
              <a:t>his</a:t>
            </a:r>
            <a:r>
              <a:rPr lang="fr-BE" b="1" i="0" dirty="0">
                <a:solidFill>
                  <a:srgbClr val="212529"/>
                </a:solidFill>
                <a:effectLst/>
                <a:latin typeface="Helveticaneue" panose="02000503000000020004" pitchFamily="2" charset="0"/>
              </a:rPr>
              <a:t> or </a:t>
            </a:r>
            <a:r>
              <a:rPr lang="fr-BE" b="1" i="0" dirty="0" err="1">
                <a:solidFill>
                  <a:srgbClr val="212529"/>
                </a:solidFill>
                <a:effectLst/>
                <a:latin typeface="Helveticaneue" panose="02000503000000020004" pitchFamily="2" charset="0"/>
              </a:rPr>
              <a:t>her</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housing</a:t>
            </a:r>
            <a:r>
              <a:rPr lang="fr-BE" b="1" i="0" dirty="0">
                <a:solidFill>
                  <a:srgbClr val="212529"/>
                </a:solidFill>
                <a:effectLst/>
                <a:latin typeface="Helveticaneue" panose="02000503000000020004" pitchFamily="2" charset="0"/>
              </a:rPr>
              <a:t>, and to </a:t>
            </a:r>
            <a:r>
              <a:rPr lang="fr-BE" b="1" i="0" dirty="0" err="1">
                <a:solidFill>
                  <a:srgbClr val="212529"/>
                </a:solidFill>
                <a:effectLst/>
                <a:latin typeface="Helveticaneue" panose="02000503000000020004" pitchFamily="2" charset="0"/>
              </a:rPr>
              <a:t>anticipate</a:t>
            </a:r>
            <a:r>
              <a:rPr lang="fr-BE" b="1" i="0" dirty="0">
                <a:solidFill>
                  <a:srgbClr val="212529"/>
                </a:solidFill>
                <a:effectLst/>
                <a:latin typeface="Helveticaneue" panose="02000503000000020004" pitchFamily="2" charset="0"/>
              </a:rPr>
              <a:t> a </a:t>
            </a:r>
            <a:r>
              <a:rPr lang="fr-BE" b="1" i="0" dirty="0" err="1">
                <a:solidFill>
                  <a:srgbClr val="212529"/>
                </a:solidFill>
                <a:effectLst/>
                <a:latin typeface="Helveticaneue" panose="02000503000000020004" pitchFamily="2" charset="0"/>
              </a:rPr>
              <a:t>deterioration</a:t>
            </a:r>
            <a:r>
              <a:rPr lang="fr-BE" b="1" i="0" dirty="0">
                <a:solidFill>
                  <a:srgbClr val="212529"/>
                </a:solidFill>
                <a:effectLst/>
                <a:latin typeface="Helveticaneue" panose="02000503000000020004" pitchFamily="2" charset="0"/>
              </a:rPr>
              <a:t> of the situation </a:t>
            </a:r>
            <a:r>
              <a:rPr lang="fr-BE" b="1" i="0" dirty="0" err="1">
                <a:solidFill>
                  <a:srgbClr val="212529"/>
                </a:solidFill>
                <a:effectLst/>
                <a:latin typeface="Helveticaneue" panose="02000503000000020004" pitchFamily="2" charset="0"/>
              </a:rPr>
              <a:t>before</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it</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too</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late</a:t>
            </a:r>
            <a:r>
              <a:rPr lang="fr-BE" b="1" i="0" dirty="0">
                <a:solidFill>
                  <a:srgbClr val="212529"/>
                </a:solidFill>
                <a:effectLst/>
                <a:latin typeface="Helveticaneue" panose="02000503000000020004" pitchFamily="2" charset="0"/>
              </a:rPr>
              <a:t>. All of </a:t>
            </a:r>
            <a:r>
              <a:rPr lang="fr-BE" b="1" i="0" dirty="0" err="1">
                <a:solidFill>
                  <a:srgbClr val="212529"/>
                </a:solidFill>
                <a:effectLst/>
                <a:latin typeface="Helveticaneue" panose="02000503000000020004" pitchFamily="2" charset="0"/>
              </a:rPr>
              <a:t>this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is</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done</a:t>
            </a:r>
            <a:r>
              <a:rPr lang="fr-BE" b="1" i="0" dirty="0">
                <a:solidFill>
                  <a:srgbClr val="212529"/>
                </a:solidFill>
                <a:effectLst/>
                <a:latin typeface="Helveticaneue" panose="02000503000000020004" pitchFamily="2" charset="0"/>
              </a:rPr>
              <a:t> in </a:t>
            </a:r>
            <a:r>
              <a:rPr lang="fr-BE" b="1" i="0" dirty="0" err="1">
                <a:solidFill>
                  <a:srgbClr val="212529"/>
                </a:solidFill>
                <a:effectLst/>
                <a:latin typeface="Helveticaneue" panose="02000503000000020004" pitchFamily="2" charset="0"/>
              </a:rPr>
              <a:t>order</a:t>
            </a:r>
            <a:r>
              <a:rPr lang="fr-BE" b="1" i="0" dirty="0">
                <a:solidFill>
                  <a:srgbClr val="212529"/>
                </a:solidFill>
                <a:effectLst/>
                <a:latin typeface="Helveticaneue" panose="02000503000000020004" pitchFamily="2" charset="0"/>
              </a:rPr>
              <a:t> to </a:t>
            </a:r>
            <a:r>
              <a:rPr lang="fr-BE" b="1" i="0" dirty="0" err="1">
                <a:solidFill>
                  <a:srgbClr val="212529"/>
                </a:solidFill>
                <a:effectLst/>
                <a:latin typeface="Helveticaneue" panose="02000503000000020004" pitchFamily="2" charset="0"/>
              </a:rPr>
              <a:t>guarantee</a:t>
            </a:r>
            <a:r>
              <a:rPr lang="fr-BE" b="1" i="0" dirty="0">
                <a:solidFill>
                  <a:srgbClr val="212529"/>
                </a:solidFill>
                <a:effectLst/>
                <a:latin typeface="Helveticaneue" panose="02000503000000020004" pitchFamily="2" charset="0"/>
              </a:rPr>
              <a:t> a </a:t>
            </a:r>
            <a:r>
              <a:rPr lang="fr-BE" b="1" i="0" dirty="0" err="1">
                <a:solidFill>
                  <a:srgbClr val="212529"/>
                </a:solidFill>
                <a:effectLst/>
                <a:latin typeface="Helveticaneue" panose="02000503000000020004" pitchFamily="2" charset="0"/>
              </a:rPr>
              <a:t>sustainable</a:t>
            </a:r>
            <a:r>
              <a:rPr lang="fr-BE" b="1" i="0" dirty="0">
                <a:solidFill>
                  <a:srgbClr val="212529"/>
                </a:solidFill>
                <a:effectLst/>
                <a:latin typeface="Helveticaneue" panose="02000503000000020004" pitchFamily="2" charset="0"/>
              </a:rPr>
              <a:t> and </a:t>
            </a:r>
            <a:r>
              <a:rPr lang="fr-BE" b="1" i="0" dirty="0" err="1">
                <a:solidFill>
                  <a:srgbClr val="212529"/>
                </a:solidFill>
                <a:effectLst/>
                <a:latin typeface="Helveticaneue" panose="02000503000000020004" pitchFamily="2" charset="0"/>
              </a:rPr>
              <a:t>healthy</a:t>
            </a:r>
            <a:r>
              <a:rPr lang="fr-BE" b="1" i="0" dirty="0">
                <a:solidFill>
                  <a:srgbClr val="212529"/>
                </a:solidFill>
                <a:effectLst/>
                <a:latin typeface="Helveticaneue" panose="02000503000000020004" pitchFamily="2" charset="0"/>
              </a:rPr>
              <a:t> </a:t>
            </a:r>
            <a:r>
              <a:rPr lang="fr-BE" b="1" i="0" dirty="0" err="1">
                <a:solidFill>
                  <a:srgbClr val="212529"/>
                </a:solidFill>
                <a:effectLst/>
                <a:latin typeface="Helveticaneue" panose="02000503000000020004" pitchFamily="2" charset="0"/>
              </a:rPr>
              <a:t>stay</a:t>
            </a:r>
            <a:r>
              <a:rPr lang="fr-BE" b="1" i="0" dirty="0">
                <a:solidFill>
                  <a:srgbClr val="212529"/>
                </a:solidFill>
                <a:effectLst/>
                <a:latin typeface="Helveticaneue" panose="02000503000000020004" pitchFamily="2" charset="0"/>
              </a:rPr>
              <a:t> in the home.</a:t>
            </a:r>
          </a:p>
          <a:p>
            <a:pPr marL="0" lvl="0" indent="0" algn="l" rtl="0">
              <a:spcBef>
                <a:spcPts val="0"/>
              </a:spcBef>
              <a:spcAft>
                <a:spcPts val="0"/>
              </a:spcAft>
              <a:buNone/>
            </a:pPr>
            <a:endParaRPr dirty="0"/>
          </a:p>
        </p:txBody>
      </p:sp>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We also provide professional training about hygiene and poverty and how to use hygiene as a tool and break taboo about it. </a:t>
            </a:r>
            <a:endParaRPr dirty="0"/>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Brussels and in Liège, we provide these people with long-term medical and social follow-up.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ultimate aim is to help them off the streets and back into sustainable, worthy and appropriate housing, such as an individual apartment or a care home.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nl-BE" b="1" dirty="0"/>
          </a:p>
          <a:p>
            <a:pPr marL="0" lvl="0" indent="0" algn="l" rtl="0">
              <a:spcBef>
                <a:spcPts val="0"/>
              </a:spcBef>
              <a:spcAft>
                <a:spcPts val="0"/>
              </a:spcAft>
              <a:buNone/>
            </a:pPr>
            <a:r>
              <a:rPr lang="fr-BE" b="1" dirty="0"/>
              <a:t>In </a:t>
            </a:r>
            <a:r>
              <a:rPr lang="fr-BE" b="1" dirty="0" err="1"/>
              <a:t>our</a:t>
            </a:r>
            <a:r>
              <a:rPr lang="fr-BE" b="1" dirty="0"/>
              <a:t> </a:t>
            </a:r>
            <a:r>
              <a:rPr lang="fr-BE" b="1" dirty="0" err="1"/>
              <a:t>field</a:t>
            </a:r>
            <a:r>
              <a:rPr lang="fr-BE" b="1" dirty="0"/>
              <a:t> team, </a:t>
            </a:r>
            <a:r>
              <a:rPr lang="fr-BE" b="1" dirty="0" err="1"/>
              <a:t>we</a:t>
            </a:r>
            <a:r>
              <a:rPr lang="fr-BE" b="1" dirty="0"/>
              <a:t> have nurses, social assistants, social </a:t>
            </a:r>
            <a:r>
              <a:rPr lang="fr-BE" b="1" dirty="0" err="1"/>
              <a:t>workers</a:t>
            </a:r>
            <a:r>
              <a:rPr lang="fr-BE" b="1" dirty="0"/>
              <a:t>, </a:t>
            </a:r>
            <a:r>
              <a:rPr lang="fr-BE" b="1" dirty="0" err="1"/>
              <a:t>housing</a:t>
            </a:r>
            <a:r>
              <a:rPr lang="fr-BE" b="1" dirty="0"/>
              <a:t>-hunters, </a:t>
            </a:r>
            <a:r>
              <a:rPr lang="fr-BE" b="1" dirty="0" err="1"/>
              <a:t>peerworker</a:t>
            </a:r>
            <a:endParaRPr lang="fr-BE" b="1" dirty="0"/>
          </a:p>
          <a:p>
            <a:pPr marL="0" lvl="0" indent="0" algn="l" rtl="0">
              <a:spcBef>
                <a:spcPts val="0"/>
              </a:spcBef>
              <a:spcAft>
                <a:spcPts val="0"/>
              </a:spcAft>
              <a:buNone/>
            </a:pPr>
            <a:endParaRPr lang="fr-BE" b="1" dirty="0"/>
          </a:p>
          <a:p>
            <a:pPr marL="0" lvl="0" indent="0" algn="l" rtl="0">
              <a:spcBef>
                <a:spcPts val="0"/>
              </a:spcBef>
              <a:spcAft>
                <a:spcPts val="0"/>
              </a:spcAft>
              <a:buNone/>
            </a:pPr>
            <a:r>
              <a:rPr lang="fr-BE" b="1" dirty="0"/>
              <a:t>The </a:t>
            </a:r>
            <a:r>
              <a:rPr lang="fr-BE" b="1" dirty="0" err="1"/>
              <a:t>purpose</a:t>
            </a:r>
            <a:r>
              <a:rPr lang="fr-BE" b="1" dirty="0"/>
              <a:t> of Street nurses </a:t>
            </a:r>
            <a:r>
              <a:rPr lang="fr-BE" b="1" dirty="0" err="1"/>
              <a:t>is</a:t>
            </a:r>
            <a:r>
              <a:rPr lang="fr-BE" b="1" dirty="0"/>
              <a:t> to </a:t>
            </a:r>
            <a:r>
              <a:rPr lang="fr-BE" b="1" dirty="0" err="1"/>
              <a:t>rehouse</a:t>
            </a:r>
            <a:r>
              <a:rPr lang="fr-BE" b="1" dirty="0"/>
              <a:t> </a:t>
            </a:r>
            <a:r>
              <a:rPr lang="fr-BE" b="1" dirty="0" err="1"/>
              <a:t>homeless</a:t>
            </a:r>
            <a:r>
              <a:rPr lang="fr-BE" b="1" dirty="0"/>
              <a:t> people in </a:t>
            </a:r>
            <a:r>
              <a:rPr lang="fr-BE" b="1" dirty="0" err="1"/>
              <a:t>order</a:t>
            </a:r>
            <a:r>
              <a:rPr lang="fr-BE" b="1" dirty="0"/>
              <a:t> to </a:t>
            </a:r>
            <a:r>
              <a:rPr lang="fr-BE" b="1" dirty="0" err="1"/>
              <a:t>give</a:t>
            </a:r>
            <a:r>
              <a:rPr lang="fr-BE" b="1" dirty="0"/>
              <a:t> </a:t>
            </a:r>
            <a:r>
              <a:rPr lang="fr-BE" b="1" dirty="0" err="1"/>
              <a:t>them</a:t>
            </a:r>
            <a:r>
              <a:rPr lang="fr-BE" b="1" dirty="0"/>
              <a:t> </a:t>
            </a:r>
            <a:r>
              <a:rPr lang="fr-BE" b="1" dirty="0" err="1"/>
              <a:t>acces</a:t>
            </a:r>
            <a:r>
              <a:rPr lang="fr-BE" b="1" dirty="0"/>
              <a:t> to </a:t>
            </a:r>
            <a:r>
              <a:rPr lang="fr-BE" b="1" dirty="0" err="1"/>
              <a:t>healthcare</a:t>
            </a:r>
            <a:r>
              <a:rPr lang="fr-BE" b="1" dirty="0"/>
              <a:t>, </a:t>
            </a:r>
            <a:r>
              <a:rPr lang="fr-BE" b="1" dirty="0" err="1"/>
              <a:t>welbeing</a:t>
            </a:r>
            <a:r>
              <a:rPr lang="fr-BE" b="1" dirty="0"/>
              <a:t> and </a:t>
            </a:r>
            <a:r>
              <a:rPr lang="fr-BE" b="1" dirty="0" err="1"/>
              <a:t>also</a:t>
            </a:r>
            <a:r>
              <a:rPr lang="fr-BE" b="1" dirty="0"/>
              <a:t> self </a:t>
            </a:r>
            <a:r>
              <a:rPr lang="fr-BE" b="1" dirty="0" err="1"/>
              <a:t>esteem</a:t>
            </a:r>
            <a:r>
              <a:rPr lang="fr-BE" b="1" dirty="0"/>
              <a:t> and the </a:t>
            </a:r>
            <a:r>
              <a:rPr lang="fr-BE" b="1" dirty="0" err="1"/>
              <a:t>possibility</a:t>
            </a:r>
            <a:r>
              <a:rPr lang="fr-BE" b="1" dirty="0"/>
              <a:t> to have future </a:t>
            </a:r>
            <a:r>
              <a:rPr lang="fr-BE" b="1" dirty="0" err="1"/>
              <a:t>projects</a:t>
            </a:r>
            <a:r>
              <a:rPr lang="fr-BE" b="1" dirty="0"/>
              <a:t>. </a:t>
            </a:r>
          </a:p>
          <a:p>
            <a:pPr marL="0" lvl="0" indent="0" algn="l" rtl="0">
              <a:spcBef>
                <a:spcPts val="0"/>
              </a:spcBef>
              <a:spcAft>
                <a:spcPts val="0"/>
              </a:spcAft>
              <a:buNone/>
            </a:pPr>
            <a:endParaRPr lang="fr-BE" b="1" dirty="0"/>
          </a:p>
          <a:p>
            <a:pPr marL="0" lvl="0" indent="0" algn="l" rtl="0">
              <a:spcBef>
                <a:spcPts val="0"/>
              </a:spcBef>
              <a:spcAft>
                <a:spcPts val="0"/>
              </a:spcAft>
              <a:buNone/>
            </a:pPr>
            <a:r>
              <a:rPr lang="fr-BE" b="1" dirty="0" err="1"/>
              <a:t>Housing</a:t>
            </a:r>
            <a:r>
              <a:rPr lang="fr-BE" b="1" dirty="0"/>
              <a:t> </a:t>
            </a:r>
            <a:r>
              <a:rPr lang="fr-BE" b="1" dirty="0" err="1"/>
              <a:t>promotes</a:t>
            </a:r>
            <a:r>
              <a:rPr lang="fr-BE" b="1" dirty="0"/>
              <a:t> </a:t>
            </a:r>
            <a:r>
              <a:rPr lang="fr-BE" b="1" dirty="0" err="1"/>
              <a:t>wellbeing</a:t>
            </a:r>
            <a:r>
              <a:rPr lang="fr-BE" b="1" dirty="0"/>
              <a:t> but </a:t>
            </a:r>
            <a:r>
              <a:rPr lang="fr-BE" b="1" dirty="0" err="1"/>
              <a:t>it’s</a:t>
            </a:r>
            <a:r>
              <a:rPr lang="fr-BE" b="1" dirty="0"/>
              <a:t> </a:t>
            </a:r>
            <a:r>
              <a:rPr lang="fr-BE" b="1" dirty="0" err="1"/>
              <a:t>also</a:t>
            </a:r>
            <a:r>
              <a:rPr lang="fr-BE" b="1" dirty="0"/>
              <a:t> a </a:t>
            </a:r>
            <a:r>
              <a:rPr lang="fr-BE" b="1" dirty="0" err="1"/>
              <a:t>treatment</a:t>
            </a:r>
            <a:r>
              <a:rPr lang="fr-BE" b="1" dirty="0"/>
              <a:t>. </a:t>
            </a:r>
          </a:p>
          <a:p>
            <a:pPr marL="0" lvl="0" indent="0" algn="l" rtl="0">
              <a:spcBef>
                <a:spcPts val="0"/>
              </a:spcBef>
              <a:spcAft>
                <a:spcPts val="0"/>
              </a:spcAft>
              <a:buNone/>
            </a:pPr>
            <a:r>
              <a:rPr lang="fr-BE" b="1" dirty="0"/>
              <a:t>How </a:t>
            </a:r>
            <a:r>
              <a:rPr lang="fr-BE" b="1" dirty="0" err="1"/>
              <a:t>does</a:t>
            </a:r>
            <a:r>
              <a:rPr lang="fr-BE" b="1" dirty="0"/>
              <a:t> </a:t>
            </a:r>
            <a:r>
              <a:rPr lang="fr-BE" b="1" dirty="0" err="1"/>
              <a:t>it</a:t>
            </a:r>
            <a:r>
              <a:rPr lang="fr-BE" b="1" dirty="0"/>
              <a:t> </a:t>
            </a:r>
            <a:r>
              <a:rPr lang="fr-BE" b="1" dirty="0" err="1"/>
              <a:t>work</a:t>
            </a:r>
            <a:r>
              <a:rPr lang="fr-BE" b="1" dirty="0"/>
              <a:t> </a:t>
            </a:r>
            <a:r>
              <a:rPr lang="fr-BE" b="1" dirty="0" err="1"/>
              <a:t>with</a:t>
            </a:r>
            <a:r>
              <a:rPr lang="fr-BE" b="1" dirty="0"/>
              <a:t> us? </a:t>
            </a:r>
          </a:p>
          <a:p>
            <a:pPr marL="0" lvl="0" indent="0" algn="l" rtl="0">
              <a:spcBef>
                <a:spcPts val="0"/>
              </a:spcBef>
              <a:spcAft>
                <a:spcPts val="0"/>
              </a:spcAft>
              <a:buNone/>
            </a:pPr>
            <a:r>
              <a:rPr lang="fr-BE" b="1" dirty="0" err="1"/>
              <a:t>We</a:t>
            </a:r>
            <a:r>
              <a:rPr lang="fr-BE" b="1" dirty="0"/>
              <a:t> have a team of 60 people. There </a:t>
            </a:r>
            <a:r>
              <a:rPr lang="fr-BE" b="1" dirty="0" err="1"/>
              <a:t>is</a:t>
            </a:r>
            <a:r>
              <a:rPr lang="fr-BE" b="1" dirty="0"/>
              <a:t> 3 </a:t>
            </a:r>
            <a:r>
              <a:rPr lang="fr-BE" b="1" dirty="0" err="1"/>
              <a:t>field</a:t>
            </a:r>
            <a:r>
              <a:rPr lang="fr-BE" b="1" dirty="0"/>
              <a:t> team Street, </a:t>
            </a:r>
            <a:r>
              <a:rPr lang="fr-BE" b="1" dirty="0" err="1"/>
              <a:t>housing</a:t>
            </a:r>
            <a:r>
              <a:rPr lang="fr-BE" b="1" dirty="0"/>
              <a:t>, </a:t>
            </a:r>
            <a:r>
              <a:rPr lang="fr-BE" b="1" dirty="0" err="1"/>
              <a:t>My</a:t>
            </a:r>
            <a:r>
              <a:rPr lang="fr-BE" b="1" dirty="0"/>
              <a:t> </a:t>
            </a:r>
            <a:r>
              <a:rPr lang="fr-BE" b="1" dirty="0" err="1"/>
              <a:t>Way</a:t>
            </a:r>
            <a:r>
              <a:rPr lang="fr-BE" b="1" dirty="0"/>
              <a:t>. </a:t>
            </a:r>
          </a:p>
          <a:p>
            <a:pPr marL="0" lvl="0" indent="0" algn="l" rtl="0">
              <a:spcBef>
                <a:spcPts val="0"/>
              </a:spcBef>
              <a:spcAft>
                <a:spcPts val="0"/>
              </a:spcAft>
              <a:buNone/>
            </a:pPr>
            <a:r>
              <a:rPr lang="fr-BE" b="1" dirty="0"/>
              <a:t>The </a:t>
            </a:r>
            <a:r>
              <a:rPr lang="fr-BE" b="1" dirty="0" err="1"/>
              <a:t>street</a:t>
            </a:r>
            <a:r>
              <a:rPr lang="fr-BE" b="1" dirty="0"/>
              <a:t> team </a:t>
            </a:r>
            <a:r>
              <a:rPr lang="fr-BE" b="1" dirty="0" err="1"/>
              <a:t>works</a:t>
            </a:r>
            <a:r>
              <a:rPr lang="fr-BE" b="1" dirty="0"/>
              <a:t> on </a:t>
            </a:r>
            <a:r>
              <a:rPr lang="fr-BE" b="1" dirty="0" err="1"/>
              <a:t>hygiene</a:t>
            </a:r>
            <a:r>
              <a:rPr lang="fr-BE" b="1" dirty="0"/>
              <a:t>, and </a:t>
            </a:r>
            <a:r>
              <a:rPr lang="fr-BE" b="1" dirty="0" err="1"/>
              <a:t>rebilding</a:t>
            </a:r>
            <a:r>
              <a:rPr lang="fr-BE" b="1" dirty="0"/>
              <a:t> a </a:t>
            </a:r>
            <a:r>
              <a:rPr lang="fr-BE" b="1" dirty="0" err="1"/>
              <a:t>person’s</a:t>
            </a:r>
            <a:r>
              <a:rPr lang="fr-BE" b="1" dirty="0"/>
              <a:t> self </a:t>
            </a:r>
            <a:r>
              <a:rPr lang="fr-BE" b="1" dirty="0" err="1"/>
              <a:t>esteem</a:t>
            </a:r>
            <a:r>
              <a:rPr lang="fr-BE" b="1" dirty="0"/>
              <a:t> to </a:t>
            </a:r>
            <a:r>
              <a:rPr lang="fr-BE" b="1" dirty="0" err="1"/>
              <a:t>motivate</a:t>
            </a:r>
            <a:r>
              <a:rPr lang="fr-BE" b="1" dirty="0"/>
              <a:t> </a:t>
            </a:r>
            <a:r>
              <a:rPr lang="fr-BE" b="1" dirty="0" err="1"/>
              <a:t>them</a:t>
            </a:r>
            <a:r>
              <a:rPr lang="fr-BE" b="1" dirty="0"/>
              <a:t> to </a:t>
            </a:r>
            <a:r>
              <a:rPr lang="fr-BE" b="1" dirty="0" err="1"/>
              <a:t>take</a:t>
            </a:r>
            <a:r>
              <a:rPr lang="fr-BE" b="1" dirty="0"/>
              <a:t> care of </a:t>
            </a:r>
            <a:r>
              <a:rPr lang="fr-BE" b="1" dirty="0" err="1"/>
              <a:t>themselves</a:t>
            </a:r>
            <a:r>
              <a:rPr lang="fr-BE" b="1" dirty="0"/>
              <a:t> and help </a:t>
            </a:r>
            <a:r>
              <a:rPr lang="fr-BE" b="1" dirty="0" err="1"/>
              <a:t>them</a:t>
            </a:r>
            <a:r>
              <a:rPr lang="fr-BE" b="1" dirty="0"/>
              <a:t> </a:t>
            </a:r>
            <a:r>
              <a:rPr lang="fr-BE" b="1" dirty="0" err="1"/>
              <a:t>bring</a:t>
            </a:r>
            <a:r>
              <a:rPr lang="fr-BE" b="1" dirty="0"/>
              <a:t> about a change and the </a:t>
            </a:r>
            <a:r>
              <a:rPr lang="fr-BE" b="1" dirty="0" err="1"/>
              <a:t>desire</a:t>
            </a:r>
            <a:r>
              <a:rPr lang="fr-BE" b="1" dirty="0"/>
              <a:t> of </a:t>
            </a:r>
            <a:r>
              <a:rPr lang="fr-BE" b="1" dirty="0" err="1"/>
              <a:t>housing</a:t>
            </a:r>
            <a:r>
              <a:rPr lang="fr-BE" b="1" dirty="0"/>
              <a:t>.</a:t>
            </a:r>
          </a:p>
          <a:p>
            <a:pPr marL="0" lvl="0" indent="0" algn="l" rtl="0">
              <a:spcBef>
                <a:spcPts val="0"/>
              </a:spcBef>
              <a:spcAft>
                <a:spcPts val="0"/>
              </a:spcAft>
              <a:buNone/>
            </a:pPr>
            <a:br>
              <a:rPr lang="fr-BE" dirty="0"/>
            </a:br>
            <a:r>
              <a:rPr lang="fr-BE" b="0" i="0" dirty="0" err="1">
                <a:solidFill>
                  <a:srgbClr val="E8EAED"/>
                </a:solidFill>
                <a:effectLst/>
                <a:latin typeface="arial" panose="020B0604020202020204" pitchFamily="34" charset="0"/>
              </a:rPr>
              <a:t>We</a:t>
            </a:r>
            <a:r>
              <a:rPr lang="fr-BE" b="0" i="0" dirty="0">
                <a:solidFill>
                  <a:srgbClr val="E8EAED"/>
                </a:solidFill>
                <a:effectLst/>
                <a:latin typeface="arial" panose="020B0604020202020204" pitchFamily="34" charset="0"/>
              </a:rPr>
              <a:t> have nurses in </a:t>
            </a:r>
            <a:r>
              <a:rPr lang="fr-BE" b="0" i="0" dirty="0" err="1">
                <a:solidFill>
                  <a:srgbClr val="E8EAED"/>
                </a:solidFill>
                <a:effectLst/>
                <a:latin typeface="arial" panose="020B0604020202020204" pitchFamily="34" charset="0"/>
              </a:rPr>
              <a:t>our</a:t>
            </a:r>
            <a:r>
              <a:rPr lang="fr-BE" b="0" i="0" dirty="0">
                <a:solidFill>
                  <a:srgbClr val="E8EAED"/>
                </a:solidFill>
                <a:effectLst/>
                <a:latin typeface="arial" panose="020B0604020202020204" pitchFamily="34" charset="0"/>
              </a:rPr>
              <a:t> teams but </a:t>
            </a:r>
            <a:r>
              <a:rPr lang="fr-BE" b="0" i="0" dirty="0" err="1">
                <a:solidFill>
                  <a:srgbClr val="E8EAED"/>
                </a:solidFill>
                <a:effectLst/>
                <a:latin typeface="arial" panose="020B0604020202020204" pitchFamily="34" charset="0"/>
              </a:rPr>
              <a:t>our</a:t>
            </a:r>
            <a:r>
              <a:rPr lang="fr-BE" b="0" i="0" dirty="0">
                <a:solidFill>
                  <a:srgbClr val="E8EAED"/>
                </a:solidFill>
                <a:effectLst/>
                <a:latin typeface="arial" panose="020B0604020202020204" pitchFamily="34" charset="0"/>
              </a:rPr>
              <a:t> goal </a:t>
            </a:r>
            <a:r>
              <a:rPr lang="fr-BE" b="0" i="0" dirty="0" err="1">
                <a:solidFill>
                  <a:srgbClr val="E8EAED"/>
                </a:solidFill>
                <a:effectLst/>
                <a:latin typeface="arial" panose="020B0604020202020204" pitchFamily="34" charset="0"/>
              </a:rPr>
              <a:t>is</a:t>
            </a:r>
            <a:r>
              <a:rPr lang="fr-BE" b="0" i="0" dirty="0">
                <a:solidFill>
                  <a:srgbClr val="E8EAED"/>
                </a:solidFill>
                <a:effectLst/>
                <a:latin typeface="arial" panose="020B0604020202020204" pitchFamily="34" charset="0"/>
              </a:rPr>
              <a:t> not to </a:t>
            </a:r>
            <a:r>
              <a:rPr lang="fr-BE" b="0" i="0" dirty="0" err="1">
                <a:solidFill>
                  <a:srgbClr val="E8EAED"/>
                </a:solidFill>
                <a:effectLst/>
                <a:latin typeface="arial" panose="020B0604020202020204" pitchFamily="34" charset="0"/>
              </a:rPr>
              <a:t>provide</a:t>
            </a:r>
            <a:r>
              <a:rPr lang="fr-BE" b="0" i="0" dirty="0">
                <a:solidFill>
                  <a:srgbClr val="E8EAED"/>
                </a:solidFill>
                <a:effectLst/>
                <a:latin typeface="arial" panose="020B0604020202020204" pitchFamily="34" charset="0"/>
              </a:rPr>
              <a:t> care in the </a:t>
            </a:r>
            <a:r>
              <a:rPr lang="fr-BE" b="0" i="0" dirty="0" err="1">
                <a:solidFill>
                  <a:srgbClr val="E8EAED"/>
                </a:solidFill>
                <a:effectLst/>
                <a:latin typeface="arial" panose="020B0604020202020204" pitchFamily="34" charset="0"/>
              </a:rPr>
              <a:t>street</a:t>
            </a:r>
            <a:r>
              <a:rPr lang="fr-BE" b="0" i="0" dirty="0">
                <a:solidFill>
                  <a:srgbClr val="E8EAED"/>
                </a:solidFill>
                <a:effectLst/>
                <a:latin typeface="arial" panose="020B0604020202020204" pitchFamily="34" charset="0"/>
              </a:rPr>
              <a:t> but to </a:t>
            </a:r>
            <a:r>
              <a:rPr lang="fr-BE" b="0" i="0" dirty="0" err="1">
                <a:solidFill>
                  <a:srgbClr val="E8EAED"/>
                </a:solidFill>
                <a:effectLst/>
                <a:latin typeface="arial" panose="020B0604020202020204" pitchFamily="34" charset="0"/>
              </a:rPr>
              <a:t>redirect</a:t>
            </a:r>
            <a:r>
              <a:rPr lang="fr-BE" b="0" i="0" dirty="0">
                <a:solidFill>
                  <a:srgbClr val="E8EAED"/>
                </a:solidFill>
                <a:effectLst/>
                <a:latin typeface="arial" panose="020B0604020202020204" pitchFamily="34" charset="0"/>
              </a:rPr>
              <a:t> people to the </a:t>
            </a:r>
            <a:r>
              <a:rPr lang="fr-BE" b="0" i="0" dirty="0" err="1">
                <a:solidFill>
                  <a:srgbClr val="E8EAED"/>
                </a:solidFill>
                <a:effectLst/>
                <a:latin typeface="arial" panose="020B0604020202020204" pitchFamily="34" charset="0"/>
              </a:rPr>
              <a:t>existing</a:t>
            </a:r>
            <a:r>
              <a:rPr lang="fr-BE" b="0" i="0" dirty="0">
                <a:solidFill>
                  <a:srgbClr val="E8EAED"/>
                </a:solidFill>
                <a:effectLst/>
                <a:latin typeface="arial" panose="020B0604020202020204" pitchFamily="34" charset="0"/>
              </a:rPr>
              <a:t> network.</a:t>
            </a:r>
            <a:r>
              <a:rPr lang="fr-BE" b="1" dirty="0"/>
              <a:t> </a:t>
            </a:r>
          </a:p>
          <a:p>
            <a:pPr marL="0" lvl="0" indent="0" algn="l" rtl="0">
              <a:spcBef>
                <a:spcPts val="0"/>
              </a:spcBef>
              <a:spcAft>
                <a:spcPts val="0"/>
              </a:spcAft>
              <a:buNone/>
            </a:pPr>
            <a:endParaRPr lang="fr-BE" b="1" dirty="0"/>
          </a:p>
          <a:p>
            <a:pPr marL="0" lvl="0" indent="0" algn="l" rtl="0">
              <a:spcBef>
                <a:spcPts val="0"/>
              </a:spcBef>
              <a:spcAft>
                <a:spcPts val="0"/>
              </a:spcAft>
              <a:buNone/>
            </a:pPr>
            <a:r>
              <a:rPr lang="fr-BE" b="1" dirty="0" err="1"/>
              <a:t>Then</a:t>
            </a:r>
            <a:r>
              <a:rPr lang="fr-BE" b="1" dirty="0"/>
              <a:t> the </a:t>
            </a:r>
            <a:r>
              <a:rPr lang="fr-BE" b="1" dirty="0" err="1"/>
              <a:t>housing</a:t>
            </a:r>
            <a:r>
              <a:rPr lang="fr-BE" b="1" dirty="0"/>
              <a:t> team </a:t>
            </a:r>
            <a:r>
              <a:rPr lang="fr-BE" b="1" dirty="0" err="1"/>
              <a:t>performs</a:t>
            </a:r>
            <a:r>
              <a:rPr lang="fr-BE" b="1" dirty="0"/>
              <a:t> a </a:t>
            </a:r>
            <a:r>
              <a:rPr lang="fr-BE" b="1" dirty="0" err="1"/>
              <a:t>housing</a:t>
            </a:r>
            <a:r>
              <a:rPr lang="fr-BE" b="1" dirty="0"/>
              <a:t> first follow up.</a:t>
            </a:r>
          </a:p>
          <a:p>
            <a:pPr marL="0" lvl="0" indent="0" algn="l" rtl="0">
              <a:spcBef>
                <a:spcPts val="0"/>
              </a:spcBef>
              <a:spcAft>
                <a:spcPts val="0"/>
              </a:spcAft>
              <a:buNone/>
            </a:pPr>
            <a:endParaRPr lang="fr-BE" b="1" dirty="0"/>
          </a:p>
          <a:p>
            <a:pPr marL="0" lvl="0" indent="0" algn="l" rtl="0">
              <a:spcBef>
                <a:spcPts val="0"/>
              </a:spcBef>
              <a:spcAft>
                <a:spcPts val="0"/>
              </a:spcAft>
              <a:buNone/>
            </a:pPr>
            <a:r>
              <a:rPr lang="fr-BE" b="1" dirty="0"/>
              <a:t>and </a:t>
            </a:r>
            <a:r>
              <a:rPr lang="fr-BE" b="1" dirty="0" err="1"/>
              <a:t>then</a:t>
            </a:r>
            <a:r>
              <a:rPr lang="fr-BE" b="1" dirty="0"/>
              <a:t> </a:t>
            </a:r>
            <a:r>
              <a:rPr lang="fr-BE" b="1" dirty="0" err="1"/>
              <a:t>there</a:t>
            </a:r>
            <a:r>
              <a:rPr lang="fr-BE" b="1" dirty="0"/>
              <a:t> </a:t>
            </a:r>
            <a:r>
              <a:rPr lang="fr-BE" b="1" dirty="0" err="1"/>
              <a:t>is</a:t>
            </a:r>
            <a:r>
              <a:rPr lang="fr-BE" b="1" dirty="0"/>
              <a:t> the MW team </a:t>
            </a:r>
            <a:r>
              <a:rPr lang="fr-BE" b="1" dirty="0" err="1"/>
              <a:t>wich</a:t>
            </a:r>
            <a:r>
              <a:rPr lang="fr-BE" b="1" dirty="0"/>
              <a:t> help peoples </a:t>
            </a:r>
            <a:r>
              <a:rPr lang="fr-BE" b="1" dirty="0" err="1"/>
              <a:t>create</a:t>
            </a:r>
            <a:r>
              <a:rPr lang="fr-BE" b="1" dirty="0"/>
              <a:t> a future vision of </a:t>
            </a:r>
            <a:r>
              <a:rPr lang="fr-BE" b="1" dirty="0" err="1"/>
              <a:t>themselves</a:t>
            </a:r>
            <a:r>
              <a:rPr lang="fr-BE" b="1" dirty="0"/>
              <a:t>. </a:t>
            </a:r>
            <a:r>
              <a:rPr lang="fr-BE" b="1" dirty="0" err="1"/>
              <a:t>They’re</a:t>
            </a:r>
            <a:r>
              <a:rPr lang="fr-BE" b="1" dirty="0"/>
              <a:t> </a:t>
            </a:r>
            <a:r>
              <a:rPr lang="fr-BE" b="1" dirty="0" err="1"/>
              <a:t>already</a:t>
            </a:r>
            <a:r>
              <a:rPr lang="fr-BE" b="1" dirty="0"/>
              <a:t> stable in </a:t>
            </a:r>
            <a:r>
              <a:rPr lang="fr-BE" b="1" dirty="0" err="1"/>
              <a:t>their</a:t>
            </a:r>
            <a:r>
              <a:rPr lang="fr-BE" b="1" dirty="0"/>
              <a:t> </a:t>
            </a:r>
            <a:r>
              <a:rPr lang="fr-BE" b="1" dirty="0" err="1"/>
              <a:t>housing</a:t>
            </a:r>
            <a:r>
              <a:rPr lang="fr-BE" b="1" dirty="0"/>
              <a:t> and </a:t>
            </a:r>
            <a:r>
              <a:rPr lang="fr-BE" b="1" dirty="0" err="1"/>
              <a:t>we</a:t>
            </a:r>
            <a:r>
              <a:rPr lang="fr-BE" b="1" dirty="0"/>
              <a:t> </a:t>
            </a:r>
            <a:r>
              <a:rPr lang="fr-BE" b="1" dirty="0" err="1"/>
              <a:t>see</a:t>
            </a:r>
            <a:r>
              <a:rPr lang="fr-BE" b="1" dirty="0"/>
              <a:t> </a:t>
            </a:r>
            <a:r>
              <a:rPr lang="fr-BE" b="1" dirty="0" err="1"/>
              <a:t>that</a:t>
            </a:r>
            <a:r>
              <a:rPr lang="fr-BE" b="1" dirty="0"/>
              <a:t> </a:t>
            </a:r>
            <a:r>
              <a:rPr lang="fr-BE" b="1" dirty="0" err="1"/>
              <a:t>thereare</a:t>
            </a:r>
            <a:r>
              <a:rPr lang="fr-BE" b="1" dirty="0"/>
              <a:t> </a:t>
            </a:r>
            <a:r>
              <a:rPr lang="fr-BE" b="1" dirty="0" err="1"/>
              <a:t>possibilities</a:t>
            </a:r>
            <a:r>
              <a:rPr lang="fr-BE" b="1" dirty="0"/>
              <a:t> to </a:t>
            </a:r>
            <a:r>
              <a:rPr lang="fr-BE" b="1" dirty="0" err="1"/>
              <a:t>create</a:t>
            </a:r>
            <a:r>
              <a:rPr lang="fr-BE" b="1" dirty="0"/>
              <a:t> new </a:t>
            </a:r>
            <a:r>
              <a:rPr lang="fr-BE" b="1" dirty="0" err="1"/>
              <a:t>desire</a:t>
            </a:r>
            <a:r>
              <a:rPr lang="fr-BE" b="1" dirty="0"/>
              <a:t>, new </a:t>
            </a:r>
            <a:r>
              <a:rPr lang="fr-BE" b="1" dirty="0" err="1"/>
              <a:t>dreams</a:t>
            </a:r>
            <a:r>
              <a:rPr lang="fr-BE" b="1" dirty="0"/>
              <a:t>. </a:t>
            </a:r>
          </a:p>
          <a:p>
            <a:pPr marL="0" lvl="0" indent="0" algn="l" rtl="0">
              <a:spcBef>
                <a:spcPts val="0"/>
              </a:spcBef>
              <a:spcAft>
                <a:spcPts val="0"/>
              </a:spcAft>
              <a:buNone/>
            </a:pPr>
            <a:endParaRPr lang="fr-BE" b="1" dirty="0"/>
          </a:p>
          <a:p>
            <a:pPr marL="0" lvl="0" indent="0" algn="l" rtl="0">
              <a:spcBef>
                <a:spcPts val="0"/>
              </a:spcBef>
              <a:spcAft>
                <a:spcPts val="0"/>
              </a:spcAft>
              <a:buNone/>
            </a:pPr>
            <a:r>
              <a:rPr lang="fr-BE" b="1" dirty="0" err="1"/>
              <a:t>We</a:t>
            </a:r>
            <a:r>
              <a:rPr lang="fr-BE" b="1" dirty="0"/>
              <a:t> </a:t>
            </a:r>
            <a:r>
              <a:rPr lang="fr-BE" b="1" dirty="0" err="1"/>
              <a:t>also</a:t>
            </a:r>
            <a:r>
              <a:rPr lang="fr-BE" b="1" dirty="0"/>
              <a:t> have </a:t>
            </a:r>
            <a:r>
              <a:rPr lang="fr-BE" b="1" dirty="0" err="1"/>
              <a:t>other</a:t>
            </a:r>
            <a:r>
              <a:rPr lang="fr-BE" b="1" dirty="0"/>
              <a:t> teams </a:t>
            </a:r>
            <a:r>
              <a:rPr lang="fr-BE" b="1" dirty="0" err="1"/>
              <a:t>notably</a:t>
            </a:r>
            <a:r>
              <a:rPr lang="fr-BE" b="1" dirty="0"/>
              <a:t> for </a:t>
            </a:r>
            <a:r>
              <a:rPr lang="fr-BE" b="1" dirty="0" err="1"/>
              <a:t>political</a:t>
            </a:r>
            <a:r>
              <a:rPr lang="fr-BE" b="1" dirty="0"/>
              <a:t> lobbying, </a:t>
            </a:r>
            <a:r>
              <a:rPr lang="fr-BE" b="1" dirty="0" err="1"/>
              <a:t>raising</a:t>
            </a:r>
            <a:r>
              <a:rPr lang="fr-BE" b="1" dirty="0"/>
              <a:t> </a:t>
            </a:r>
            <a:r>
              <a:rPr lang="fr-BE" b="1" dirty="0" err="1"/>
              <a:t>awareness</a:t>
            </a:r>
            <a:r>
              <a:rPr lang="fr-BE" b="1" dirty="0"/>
              <a:t> </a:t>
            </a:r>
            <a:r>
              <a:rPr lang="fr-BE" b="1" dirty="0" err="1"/>
              <a:t>among</a:t>
            </a:r>
            <a:r>
              <a:rPr lang="fr-BE" b="1" dirty="0"/>
              <a:t> the public </a:t>
            </a:r>
            <a:r>
              <a:rPr lang="fr-BE" b="1" dirty="0" err="1"/>
              <a:t>decision</a:t>
            </a:r>
            <a:r>
              <a:rPr lang="fr-BE" b="1" dirty="0"/>
              <a:t> </a:t>
            </a:r>
            <a:r>
              <a:rPr lang="fr-BE" b="1" dirty="0" err="1"/>
              <a:t>makers</a:t>
            </a:r>
            <a:r>
              <a:rPr lang="fr-BE" b="1" dirty="0"/>
              <a:t> to </a:t>
            </a:r>
            <a:r>
              <a:rPr lang="fr-BE" b="1" dirty="0" err="1"/>
              <a:t>promote</a:t>
            </a:r>
            <a:r>
              <a:rPr lang="fr-BE" b="1" dirty="0"/>
              <a:t> an end to </a:t>
            </a:r>
            <a:r>
              <a:rPr lang="fr-BE" b="1" dirty="0" err="1"/>
              <a:t>homelessness</a:t>
            </a:r>
            <a:r>
              <a:rPr lang="fr-BE" b="1" dirty="0"/>
              <a:t>. </a:t>
            </a:r>
          </a:p>
          <a:p>
            <a:pPr marL="0" lvl="0" indent="0" algn="l" rtl="0">
              <a:spcBef>
                <a:spcPts val="0"/>
              </a:spcBef>
              <a:spcAft>
                <a:spcPts val="0"/>
              </a:spcAft>
              <a:buNone/>
            </a:pPr>
            <a:endParaRPr lang="fr-BE" b="1" dirty="0"/>
          </a:p>
          <a:p>
            <a:pPr marL="0" lvl="0" indent="0" algn="l" rtl="0">
              <a:spcBef>
                <a:spcPts val="0"/>
              </a:spcBef>
              <a:spcAft>
                <a:spcPts val="0"/>
              </a:spcAft>
              <a:buNone/>
            </a:pPr>
            <a:endParaRPr b="1" dirty="0"/>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We have chosen to have a focus on the highly vulnerable people on the streets. </a:t>
            </a:r>
            <a:endParaRPr dirty="0"/>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fr-BE" b="1" i="0" dirty="0">
                <a:solidFill>
                  <a:srgbClr val="212529"/>
                </a:solidFill>
                <a:effectLst/>
                <a:latin typeface="Helveticaneue" panose="02000503000000020004" pitchFamily="2" charset="0"/>
              </a:rPr>
              <a:t>Pre-follow-up</a:t>
            </a:r>
            <a:endParaRPr lang="fr-BE" b="0" i="0" dirty="0">
              <a:solidFill>
                <a:srgbClr val="212529"/>
              </a:solidFill>
              <a:effectLst/>
              <a:latin typeface="Helveticaneue" panose="02000503000000020004"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BE" b="0" i="0" dirty="0">
                <a:solidFill>
                  <a:srgbClr val="212529"/>
                </a:solidFill>
                <a:effectLst/>
                <a:latin typeface="Helveticaneue" panose="02000503000000020004" pitchFamily="2" charset="0"/>
              </a:rPr>
              <a:t>This </a:t>
            </a:r>
            <a:r>
              <a:rPr lang="fr-BE" b="0" i="0" dirty="0" err="1">
                <a:solidFill>
                  <a:srgbClr val="212529"/>
                </a:solidFill>
                <a:effectLst/>
                <a:latin typeface="Helveticaneue" panose="02000503000000020004" pitchFamily="2" charset="0"/>
              </a:rPr>
              <a:t>is</a:t>
            </a:r>
            <a:r>
              <a:rPr lang="fr-BE" b="0" i="0" dirty="0">
                <a:solidFill>
                  <a:srgbClr val="212529"/>
                </a:solidFill>
                <a:effectLst/>
                <a:latin typeface="Helveticaneue" panose="02000503000000020004" pitchFamily="2" charset="0"/>
              </a:rPr>
              <a:t> the phase in </a:t>
            </a:r>
            <a:r>
              <a:rPr lang="fr-BE" b="0" i="0" dirty="0" err="1">
                <a:solidFill>
                  <a:srgbClr val="212529"/>
                </a:solidFill>
                <a:effectLst/>
                <a:latin typeface="Helveticaneue" panose="02000503000000020004" pitchFamily="2" charset="0"/>
              </a:rPr>
              <a:t>which</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register</a:t>
            </a:r>
            <a:r>
              <a:rPr lang="fr-BE" b="0" i="0" dirty="0">
                <a:solidFill>
                  <a:srgbClr val="212529"/>
                </a:solidFill>
                <a:effectLst/>
                <a:latin typeface="Helveticaneue" panose="02000503000000020004" pitchFamily="2" charset="0"/>
              </a:rPr>
              <a:t> all of the people </a:t>
            </a:r>
            <a:r>
              <a:rPr lang="fr-BE" b="0" i="0" dirty="0" err="1">
                <a:solidFill>
                  <a:srgbClr val="212529"/>
                </a:solidFill>
                <a:effectLst/>
                <a:latin typeface="Helveticaneue" panose="02000503000000020004" pitchFamily="2" charset="0"/>
              </a:rPr>
              <a:t>that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our</a:t>
            </a:r>
            <a:r>
              <a:rPr lang="fr-BE" b="0" i="0" dirty="0">
                <a:solidFill>
                  <a:srgbClr val="212529"/>
                </a:solidFill>
                <a:effectLst/>
                <a:latin typeface="Helveticaneue" panose="02000503000000020004" pitchFamily="2" charset="0"/>
              </a:rPr>
              <a:t> network and </a:t>
            </a:r>
            <a:r>
              <a:rPr lang="fr-BE" b="0" i="0" dirty="0" err="1">
                <a:solidFill>
                  <a:srgbClr val="212529"/>
                </a:solidFill>
                <a:effectLst/>
                <a:latin typeface="Helveticaneue" panose="02000503000000020004" pitchFamily="2" charset="0"/>
              </a:rPr>
              <a:t>individuals</a:t>
            </a:r>
            <a:r>
              <a:rPr lang="fr-BE" b="0" i="0" dirty="0">
                <a:solidFill>
                  <a:srgbClr val="212529"/>
                </a:solidFill>
                <a:effectLst/>
                <a:latin typeface="Helveticaneue" panose="02000503000000020004" pitchFamily="2" charset="0"/>
              </a:rPr>
              <a:t> have </a:t>
            </a:r>
            <a:r>
              <a:rPr lang="fr-BE" b="0" i="0" dirty="0" err="1">
                <a:solidFill>
                  <a:srgbClr val="212529"/>
                </a:solidFill>
                <a:effectLst/>
                <a:latin typeface="Helveticaneue" panose="02000503000000020004" pitchFamily="2" charset="0"/>
              </a:rPr>
              <a:t>reported</a:t>
            </a:r>
            <a:r>
              <a:rPr lang="fr-BE" b="0" i="0" dirty="0">
                <a:solidFill>
                  <a:srgbClr val="212529"/>
                </a:solidFill>
                <a:effectLst/>
                <a:latin typeface="Helveticaneue" panose="02000503000000020004" pitchFamily="2" charset="0"/>
              </a:rPr>
              <a:t> to us.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We establish a relationship of trust with our patients, which starts with us paying great attention to their personal health and hygiene. We work to bring out their own inner resources and positive characteristics.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BE" b="1" i="0" dirty="0">
                <a:solidFill>
                  <a:srgbClr val="212529"/>
                </a:solidFill>
                <a:effectLst/>
                <a:latin typeface="Helveticaneue" panose="02000503000000020004" pitchFamily="2" charset="0"/>
              </a:rPr>
              <a:t>Follow-up</a:t>
            </a:r>
            <a:endParaRPr lang="fr-BE" b="0" i="0" dirty="0">
              <a:solidFill>
                <a:srgbClr val="212529"/>
              </a:solidFill>
              <a:effectLst/>
              <a:latin typeface="Helveticaneue" panose="02000503000000020004" pitchFamily="2" charset="0"/>
            </a:endParaRPr>
          </a:p>
          <a:p>
            <a:pPr algn="l"/>
            <a:r>
              <a:rPr lang="fr-BE" b="0" i="0" dirty="0">
                <a:solidFill>
                  <a:srgbClr val="212529"/>
                </a:solidFill>
                <a:effectLst/>
                <a:latin typeface="Helveticaneue" panose="02000503000000020004" pitchFamily="2" charset="0"/>
              </a:rPr>
              <a:t>Care </a:t>
            </a:r>
            <a:r>
              <a:rPr lang="fr-BE" b="0" i="0" dirty="0" err="1">
                <a:solidFill>
                  <a:srgbClr val="212529"/>
                </a:solidFill>
                <a:effectLst/>
                <a:latin typeface="Helveticaneue" panose="02000503000000020004" pitchFamily="2" charset="0"/>
              </a:rPr>
              <a:t>means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carefully</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looking</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after</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person</a:t>
            </a:r>
            <a:r>
              <a:rPr lang="fr-BE" b="0" i="0" dirty="0">
                <a:solidFill>
                  <a:srgbClr val="212529"/>
                </a:solidFill>
                <a:effectLst/>
                <a:latin typeface="Helveticaneue" panose="02000503000000020004" pitchFamily="2" charset="0"/>
              </a:rPr>
              <a:t> – </a:t>
            </a:r>
            <a:r>
              <a:rPr lang="fr-BE" b="0" i="0" dirty="0" err="1">
                <a:solidFill>
                  <a:srgbClr val="212529"/>
                </a:solidFill>
                <a:effectLst/>
                <a:latin typeface="Helveticaneue" panose="02000503000000020004" pitchFamily="2" charset="0"/>
              </a:rPr>
              <a:t>this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is</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core</a:t>
            </a:r>
            <a:r>
              <a:rPr lang="fr-BE" b="0" i="0" dirty="0">
                <a:solidFill>
                  <a:srgbClr val="212529"/>
                </a:solidFill>
                <a:effectLst/>
                <a:latin typeface="Helveticaneue" panose="02000503000000020004" pitchFamily="2" charset="0"/>
              </a:rPr>
              <a:t> of </a:t>
            </a:r>
            <a:r>
              <a:rPr lang="fr-BE" b="0" i="0" dirty="0" err="1">
                <a:solidFill>
                  <a:srgbClr val="212529"/>
                </a:solidFill>
                <a:effectLst/>
                <a:latin typeface="Helveticaneue" panose="02000503000000020004" pitchFamily="2" charset="0"/>
              </a:rPr>
              <a:t>our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work</a:t>
            </a:r>
            <a:r>
              <a:rPr lang="fr-BE" b="0" i="0" dirty="0">
                <a:solidFill>
                  <a:srgbClr val="212529"/>
                </a:solidFill>
                <a:effectLst/>
                <a:latin typeface="Helveticaneue" panose="02000503000000020004" pitchFamily="2" charset="0"/>
              </a:rPr>
              <a:t>. It starts in the </a:t>
            </a:r>
            <a:r>
              <a:rPr lang="fr-BE" b="0" i="0" dirty="0" err="1">
                <a:solidFill>
                  <a:srgbClr val="212529"/>
                </a:solidFill>
                <a:effectLst/>
                <a:latin typeface="Helveticaneue" panose="02000503000000020004" pitchFamily="2" charset="0"/>
              </a:rPr>
              <a:t>streets</a:t>
            </a:r>
            <a:r>
              <a:rPr lang="fr-BE" b="0" i="0" dirty="0">
                <a:solidFill>
                  <a:srgbClr val="212529"/>
                </a:solidFill>
                <a:effectLst/>
                <a:latin typeface="Helveticaneue" panose="02000503000000020004" pitchFamily="2" charset="0"/>
              </a:rPr>
              <a:t> and continues </a:t>
            </a:r>
            <a:r>
              <a:rPr lang="fr-BE" b="0" i="0" dirty="0" err="1">
                <a:solidFill>
                  <a:srgbClr val="212529"/>
                </a:solidFill>
                <a:effectLst/>
                <a:latin typeface="Helveticaneue" panose="02000503000000020004" pitchFamily="2" charset="0"/>
              </a:rPr>
              <a:t>until</a:t>
            </a:r>
            <a:r>
              <a:rPr lang="fr-BE" b="0" i="0" dirty="0">
                <a:solidFill>
                  <a:srgbClr val="212529"/>
                </a:solidFill>
                <a:effectLst/>
                <a:latin typeface="Helveticaneue" panose="02000503000000020004" pitchFamily="2" charset="0"/>
              </a:rPr>
              <a:t> the patient </a:t>
            </a:r>
            <a:r>
              <a:rPr lang="fr-BE" b="0" i="0" dirty="0" err="1">
                <a:solidFill>
                  <a:srgbClr val="212529"/>
                </a:solidFill>
                <a:effectLst/>
                <a:latin typeface="Helveticaneue" panose="02000503000000020004" pitchFamily="2" charset="0"/>
              </a:rPr>
              <a:t>is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placed</a:t>
            </a:r>
            <a:r>
              <a:rPr lang="fr-BE" b="0" i="0" dirty="0">
                <a:solidFill>
                  <a:srgbClr val="212529"/>
                </a:solidFill>
                <a:effectLst/>
                <a:latin typeface="Helveticaneue" panose="02000503000000020004" pitchFamily="2" charset="0"/>
              </a:rPr>
              <a:t> in accommodation </a:t>
            </a:r>
            <a:r>
              <a:rPr lang="fr-BE" b="0" i="0" dirty="0" err="1">
                <a:solidFill>
                  <a:srgbClr val="212529"/>
                </a:solidFill>
                <a:effectLst/>
                <a:latin typeface="Helveticaneue" panose="02000503000000020004" pitchFamily="2" charset="0"/>
              </a:rPr>
              <a:t>where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he</a:t>
            </a:r>
            <a:r>
              <a:rPr lang="fr-BE" b="0" i="0" dirty="0">
                <a:solidFill>
                  <a:srgbClr val="212529"/>
                </a:solidFill>
                <a:effectLst/>
                <a:latin typeface="Helveticaneue" panose="02000503000000020004" pitchFamily="2" charset="0"/>
              </a:rPr>
              <a:t> or </a:t>
            </a:r>
            <a:r>
              <a:rPr lang="fr-BE" b="0" i="0" dirty="0" err="1">
                <a:solidFill>
                  <a:srgbClr val="212529"/>
                </a:solidFill>
                <a:effectLst/>
                <a:latin typeface="Helveticaneue" panose="02000503000000020004" pitchFamily="2" charset="0"/>
              </a:rPr>
              <a:t>she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will</a:t>
            </a:r>
            <a:r>
              <a:rPr lang="fr-BE" b="0" i="0" dirty="0">
                <a:solidFill>
                  <a:srgbClr val="212529"/>
                </a:solidFill>
                <a:effectLst/>
                <a:latin typeface="Helveticaneue" panose="02000503000000020004" pitchFamily="2" charset="0"/>
              </a:rPr>
              <a:t> continue to </a:t>
            </a:r>
            <a:r>
              <a:rPr lang="fr-BE" b="0" i="0" dirty="0" err="1">
                <a:solidFill>
                  <a:srgbClr val="212529"/>
                </a:solidFill>
                <a:effectLst/>
                <a:latin typeface="Helveticaneue" panose="02000503000000020004" pitchFamily="2" charset="0"/>
              </a:rPr>
              <a:t>benefit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from</a:t>
            </a:r>
            <a:r>
              <a:rPr lang="fr-BE" b="0" i="0" dirty="0">
                <a:solidFill>
                  <a:srgbClr val="212529"/>
                </a:solidFill>
                <a:effectLst/>
                <a:latin typeface="Helveticaneue" panose="02000503000000020004" pitchFamily="2" charset="0"/>
              </a:rPr>
              <a:t> support </a:t>
            </a:r>
            <a:r>
              <a:rPr lang="fr-BE" b="0" i="0" dirty="0" err="1">
                <a:solidFill>
                  <a:srgbClr val="212529"/>
                </a:solidFill>
                <a:effectLst/>
                <a:latin typeface="Helveticaneue" panose="02000503000000020004" pitchFamily="2" charset="0"/>
              </a:rPr>
              <a:t>from</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professionals</a:t>
            </a:r>
            <a:r>
              <a:rPr lang="fr-BE" b="0" i="0" dirty="0">
                <a:solidFill>
                  <a:srgbClr val="212529"/>
                </a:solidFill>
                <a:effectLst/>
                <a:latin typeface="Helveticaneue" panose="02000503000000020004" pitchFamily="2" charset="0"/>
              </a:rPr>
              <a:t> and Street nurses’ </a:t>
            </a:r>
            <a:r>
              <a:rPr lang="fr-BE" b="0" i="0" dirty="0" err="1">
                <a:solidFill>
                  <a:srgbClr val="212529"/>
                </a:solidFill>
                <a:effectLst/>
                <a:latin typeface="Helveticaneue" panose="02000503000000020004" pitchFamily="2" charset="0"/>
              </a:rPr>
              <a:t>volunteers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regularly</a:t>
            </a:r>
            <a:r>
              <a:rPr lang="fr-BE" b="0" i="0" dirty="0">
                <a:solidFill>
                  <a:srgbClr val="212529"/>
                </a:solidFill>
                <a:effectLst/>
                <a:latin typeface="Helveticaneue" panose="02000503000000020004" pitchFamily="2" charset="0"/>
              </a:rPr>
              <a:t>, but </a:t>
            </a:r>
            <a:r>
              <a:rPr lang="fr-BE" b="0" i="0" dirty="0" err="1">
                <a:solidFill>
                  <a:srgbClr val="212529"/>
                </a:solidFill>
                <a:effectLst/>
                <a:latin typeface="Helveticaneue" panose="02000503000000020004" pitchFamily="2" charset="0"/>
              </a:rPr>
              <a:t>less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frequently</a:t>
            </a:r>
            <a:r>
              <a:rPr lang="fr-BE" b="0" i="0" dirty="0">
                <a:solidFill>
                  <a:srgbClr val="212529"/>
                </a:solidFill>
                <a:effectLst/>
                <a:latin typeface="Helveticaneue" panose="02000503000000020004" pitchFamily="2" charset="0"/>
              </a:rPr>
              <a:t>. This </a:t>
            </a:r>
            <a:r>
              <a:rPr lang="fr-BE" b="0" i="0" dirty="0" err="1">
                <a:solidFill>
                  <a:srgbClr val="212529"/>
                </a:solidFill>
                <a:effectLst/>
                <a:latin typeface="Helveticaneue" panose="02000503000000020004" pitchFamily="2" charset="0"/>
              </a:rPr>
              <a:t>avoids</a:t>
            </a:r>
            <a:r>
              <a:rPr lang="fr-BE" b="0" i="0" dirty="0">
                <a:solidFill>
                  <a:srgbClr val="212529"/>
                </a:solidFill>
                <a:effectLst/>
                <a:latin typeface="Helveticaneue" panose="02000503000000020004" pitchFamily="2" charset="0"/>
              </a:rPr>
              <a:t> a relapse and a return to the </a:t>
            </a:r>
            <a:r>
              <a:rPr lang="fr-BE" b="0" i="0" dirty="0" err="1">
                <a:solidFill>
                  <a:srgbClr val="212529"/>
                </a:solidFill>
                <a:effectLst/>
                <a:latin typeface="Helveticaneue" panose="02000503000000020004" pitchFamily="2" charset="0"/>
              </a:rPr>
              <a:t>streets</a:t>
            </a:r>
            <a:r>
              <a:rPr lang="fr-BE" b="0" i="0" dirty="0">
                <a:solidFill>
                  <a:srgbClr val="212529"/>
                </a:solidFill>
                <a:effectLst/>
                <a:latin typeface="Helveticaneue" panose="02000503000000020004" pitchFamily="2" charset="0"/>
              </a:rPr>
              <a:t>.</a:t>
            </a:r>
          </a:p>
          <a:p>
            <a:pPr algn="l"/>
            <a:r>
              <a:rPr lang="fr-BE" b="1" i="0" dirty="0">
                <a:solidFill>
                  <a:srgbClr val="212529"/>
                </a:solidFill>
                <a:effectLst/>
                <a:latin typeface="Helveticaneue" panose="02000503000000020004" pitchFamily="2" charset="0"/>
              </a:rPr>
              <a:t>Follow-up in accommodation</a:t>
            </a:r>
            <a:endParaRPr lang="fr-BE" b="0" i="0" dirty="0">
              <a:solidFill>
                <a:srgbClr val="212529"/>
              </a:solidFill>
              <a:effectLst/>
              <a:latin typeface="Helveticaneue" panose="02000503000000020004" pitchFamily="2" charset="0"/>
            </a:endParaRPr>
          </a:p>
          <a:p>
            <a:pPr algn="l"/>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do more </a:t>
            </a:r>
            <a:r>
              <a:rPr lang="fr-BE" b="0" i="0" dirty="0" err="1">
                <a:solidFill>
                  <a:srgbClr val="212529"/>
                </a:solidFill>
                <a:effectLst/>
                <a:latin typeface="Helveticaneue" panose="02000503000000020004" pitchFamily="2" charset="0"/>
              </a:rPr>
              <a:t>than</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simply</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take</a:t>
            </a:r>
            <a:r>
              <a:rPr lang="fr-BE" b="0" i="0" dirty="0">
                <a:solidFill>
                  <a:srgbClr val="212529"/>
                </a:solidFill>
                <a:effectLst/>
                <a:latin typeface="Helveticaneue" panose="02000503000000020004" pitchFamily="2" charset="0"/>
              </a:rPr>
              <a:t> care of </a:t>
            </a:r>
            <a:r>
              <a:rPr lang="fr-BE" b="0" i="0" dirty="0" err="1">
                <a:solidFill>
                  <a:srgbClr val="212529"/>
                </a:solidFill>
                <a:effectLst/>
                <a:latin typeface="Helveticaneue" panose="02000503000000020004" pitchFamily="2" charset="0"/>
              </a:rPr>
              <a:t>moving</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these</a:t>
            </a:r>
            <a:r>
              <a:rPr lang="fr-BE" b="0" i="0" dirty="0">
                <a:solidFill>
                  <a:srgbClr val="212529"/>
                </a:solidFill>
                <a:effectLst/>
                <a:latin typeface="Helveticaneue" panose="02000503000000020004" pitchFamily="2" charset="0"/>
              </a:rPr>
              <a:t> people </a:t>
            </a:r>
            <a:r>
              <a:rPr lang="fr-BE" b="0" i="0" dirty="0" err="1">
                <a:solidFill>
                  <a:srgbClr val="212529"/>
                </a:solidFill>
                <a:effectLst/>
                <a:latin typeface="Helveticaneue" panose="02000503000000020004" pitchFamily="2" charset="0"/>
              </a:rPr>
              <a:t>from</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streets</a:t>
            </a:r>
            <a:r>
              <a:rPr lang="fr-BE" b="0" i="0" dirty="0">
                <a:solidFill>
                  <a:srgbClr val="212529"/>
                </a:solidFill>
                <a:effectLst/>
                <a:latin typeface="Helveticaneue" panose="02000503000000020004" pitchFamily="2" charset="0"/>
              </a:rPr>
              <a:t> to stable accommodation. Once the patients have been </a:t>
            </a:r>
            <a:r>
              <a:rPr lang="fr-BE" b="0" i="0" dirty="0" err="1">
                <a:solidFill>
                  <a:srgbClr val="212529"/>
                </a:solidFill>
                <a:effectLst/>
                <a:latin typeface="Helveticaneue" panose="02000503000000020004" pitchFamily="2" charset="0"/>
              </a:rPr>
              <a:t>rehomed</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continue to follow </a:t>
            </a:r>
            <a:r>
              <a:rPr lang="fr-BE" b="0" i="0" dirty="0" err="1">
                <a:solidFill>
                  <a:srgbClr val="212529"/>
                </a:solidFill>
                <a:effectLst/>
                <a:latin typeface="Helveticaneue" panose="02000503000000020004" pitchFamily="2" charset="0"/>
              </a:rPr>
              <a:t>them</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closely</a:t>
            </a:r>
            <a:r>
              <a:rPr lang="fr-BE" b="0" i="0" dirty="0">
                <a:solidFill>
                  <a:srgbClr val="212529"/>
                </a:solidFill>
                <a:effectLst/>
                <a:latin typeface="Helveticaneue" panose="02000503000000020004" pitchFamily="2" charset="0"/>
              </a:rPr>
              <a:t> for a </a:t>
            </a:r>
            <a:r>
              <a:rPr lang="fr-BE" b="0" i="0" dirty="0" err="1">
                <a:solidFill>
                  <a:srgbClr val="212529"/>
                </a:solidFill>
                <a:effectLst/>
                <a:latin typeface="Helveticaneue" panose="02000503000000020004" pitchFamily="2" charset="0"/>
              </a:rPr>
              <a:t>while</a:t>
            </a:r>
            <a:r>
              <a:rPr lang="fr-BE" b="0" i="0" dirty="0">
                <a:solidFill>
                  <a:srgbClr val="212529"/>
                </a:solidFill>
                <a:effectLst/>
                <a:latin typeface="Helveticaneue" panose="02000503000000020004" pitchFamily="2" charset="0"/>
              </a:rPr>
              <a:t>.</a:t>
            </a:r>
          </a:p>
          <a:p>
            <a:pPr algn="l"/>
            <a:r>
              <a:rPr lang="fr-BE" b="1" i="0" dirty="0">
                <a:solidFill>
                  <a:srgbClr val="212529"/>
                </a:solidFill>
                <a:effectLst/>
                <a:latin typeface="Helveticaneue" panose="02000503000000020004" pitchFamily="2" charset="0"/>
              </a:rPr>
              <a:t>Post-follow-up in accommodation</a:t>
            </a:r>
            <a:endParaRPr lang="fr-BE" b="0" i="0" dirty="0">
              <a:solidFill>
                <a:srgbClr val="212529"/>
              </a:solidFill>
              <a:effectLst/>
              <a:latin typeface="Helveticaneue" panose="02000503000000020004" pitchFamily="2" charset="0"/>
            </a:endParaRPr>
          </a:p>
          <a:p>
            <a:pPr algn="l"/>
            <a:r>
              <a:rPr lang="fr-BE" b="0" i="0" dirty="0">
                <a:solidFill>
                  <a:srgbClr val="212529"/>
                </a:solidFill>
                <a:effectLst/>
                <a:latin typeface="Helveticaneue" panose="02000503000000020004" pitchFamily="2" charset="0"/>
              </a:rPr>
              <a:t>In the first 10 </a:t>
            </a:r>
            <a:r>
              <a:rPr lang="fr-BE" b="0" i="0" dirty="0" err="1">
                <a:solidFill>
                  <a:srgbClr val="212529"/>
                </a:solidFill>
                <a:effectLst/>
                <a:latin typeface="Helveticaneue" panose="02000503000000020004" pitchFamily="2" charset="0"/>
              </a:rPr>
              <a:t>years</a:t>
            </a:r>
            <a:r>
              <a:rPr lang="fr-BE" b="0" i="0" dirty="0">
                <a:solidFill>
                  <a:srgbClr val="212529"/>
                </a:solidFill>
                <a:effectLst/>
                <a:latin typeface="Helveticaneue" panose="02000503000000020004" pitchFamily="2" charset="0"/>
              </a:rPr>
              <a:t> of </a:t>
            </a:r>
            <a:r>
              <a:rPr lang="fr-BE" b="0" i="0" dirty="0" err="1">
                <a:solidFill>
                  <a:srgbClr val="212529"/>
                </a:solidFill>
                <a:effectLst/>
                <a:latin typeface="Helveticaneue" panose="02000503000000020004" pitchFamily="2" charset="0"/>
              </a:rPr>
              <a:t>our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organisation’s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work</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took</a:t>
            </a:r>
            <a:r>
              <a:rPr lang="fr-BE" b="0" i="0" dirty="0">
                <a:solidFill>
                  <a:srgbClr val="212529"/>
                </a:solidFill>
                <a:effectLst/>
                <a:latin typeface="Helveticaneue" panose="02000503000000020004" pitchFamily="2" charset="0"/>
              </a:rPr>
              <a:t> people off the </a:t>
            </a:r>
            <a:r>
              <a:rPr lang="fr-BE" b="0" i="0" dirty="0" err="1">
                <a:solidFill>
                  <a:srgbClr val="212529"/>
                </a:solidFill>
                <a:effectLst/>
                <a:latin typeface="Helveticaneue" panose="02000503000000020004" pitchFamily="2" charset="0"/>
              </a:rPr>
              <a:t>streets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who</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had</a:t>
            </a:r>
            <a:r>
              <a:rPr lang="fr-BE" b="0" i="0" dirty="0">
                <a:solidFill>
                  <a:srgbClr val="212529"/>
                </a:solidFill>
                <a:effectLst/>
                <a:latin typeface="Helveticaneue" panose="02000503000000020004" pitchFamily="2" charset="0"/>
              </a:rPr>
              <a:t> been </a:t>
            </a:r>
            <a:r>
              <a:rPr lang="fr-BE" b="0" i="0" dirty="0" err="1">
                <a:solidFill>
                  <a:srgbClr val="212529"/>
                </a:solidFill>
                <a:effectLst/>
                <a:latin typeface="Helveticaneue" panose="02000503000000020004" pitchFamily="2" charset="0"/>
              </a:rPr>
              <a:t>surviving</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there</a:t>
            </a:r>
            <a:r>
              <a:rPr lang="fr-BE" b="0" i="0" dirty="0">
                <a:solidFill>
                  <a:srgbClr val="212529"/>
                </a:solidFill>
                <a:effectLst/>
                <a:latin typeface="Helveticaneue" panose="02000503000000020004" pitchFamily="2" charset="0"/>
              </a:rPr>
              <a:t> for </a:t>
            </a:r>
            <a:r>
              <a:rPr lang="fr-BE" b="0" i="0" dirty="0" err="1">
                <a:solidFill>
                  <a:srgbClr val="212529"/>
                </a:solidFill>
                <a:effectLst/>
                <a:latin typeface="Helveticaneue" panose="02000503000000020004" pitchFamily="2" charset="0"/>
              </a:rPr>
              <a:t>eight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years</a:t>
            </a:r>
            <a:r>
              <a:rPr lang="fr-BE" b="0" i="0" dirty="0">
                <a:solidFill>
                  <a:srgbClr val="212529"/>
                </a:solidFill>
                <a:effectLst/>
                <a:latin typeface="Helveticaneue" panose="02000503000000020004" pitchFamily="2" charset="0"/>
              </a:rPr>
              <a:t> or more (</a:t>
            </a:r>
            <a:r>
              <a:rPr lang="fr-BE" b="0" i="0" dirty="0" err="1">
                <a:solidFill>
                  <a:srgbClr val="212529"/>
                </a:solidFill>
                <a:effectLst/>
                <a:latin typeface="Helveticaneue" panose="02000503000000020004" pitchFamily="2" charset="0"/>
              </a:rPr>
              <a:t>between</a:t>
            </a:r>
            <a:r>
              <a:rPr lang="fr-BE" b="0" i="0" dirty="0">
                <a:solidFill>
                  <a:srgbClr val="212529"/>
                </a:solidFill>
                <a:effectLst/>
                <a:latin typeface="Helveticaneue" panose="02000503000000020004" pitchFamily="2" charset="0"/>
              </a:rPr>
              <a:t> 8 and 25 </a:t>
            </a:r>
            <a:r>
              <a:rPr lang="fr-BE" b="0" i="0" dirty="0" err="1">
                <a:solidFill>
                  <a:srgbClr val="212529"/>
                </a:solidFill>
                <a:effectLst/>
                <a:latin typeface="Helveticaneue" panose="02000503000000020004" pitchFamily="2" charset="0"/>
              </a:rPr>
              <a:t>years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These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were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extremely</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vulnerable</a:t>
            </a:r>
            <a:r>
              <a:rPr lang="fr-BE" b="0" i="0" dirty="0">
                <a:solidFill>
                  <a:srgbClr val="212529"/>
                </a:solidFill>
                <a:effectLst/>
                <a:latin typeface="Helveticaneue" panose="02000503000000020004" pitchFamily="2" charset="0"/>
              </a:rPr>
              <a:t> people, </a:t>
            </a:r>
            <a:r>
              <a:rPr lang="fr-BE" b="0" i="0" dirty="0" err="1">
                <a:solidFill>
                  <a:srgbClr val="212529"/>
                </a:solidFill>
                <a:effectLst/>
                <a:latin typeface="Helveticaneue" panose="02000503000000020004" pitchFamily="2" charset="0"/>
              </a:rPr>
              <a:t>with</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very</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complex</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problems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Those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working</a:t>
            </a:r>
            <a:r>
              <a:rPr lang="fr-BE" b="0" i="0" dirty="0">
                <a:solidFill>
                  <a:srgbClr val="212529"/>
                </a:solidFill>
                <a:effectLst/>
                <a:latin typeface="Helveticaneue" panose="02000503000000020004" pitchFamily="2" charset="0"/>
              </a:rPr>
              <a:t> in the </a:t>
            </a:r>
            <a:r>
              <a:rPr lang="fr-BE" b="0" i="0" dirty="0" err="1">
                <a:solidFill>
                  <a:srgbClr val="212529"/>
                </a:solidFill>
                <a:effectLst/>
                <a:latin typeface="Helveticaneue" panose="02000503000000020004" pitchFamily="2" charset="0"/>
              </a:rPr>
              <a:t>medical</a:t>
            </a:r>
            <a:r>
              <a:rPr lang="fr-BE" b="0" i="0" dirty="0">
                <a:solidFill>
                  <a:srgbClr val="212529"/>
                </a:solidFill>
                <a:effectLst/>
                <a:latin typeface="Helveticaneue" panose="02000503000000020004" pitchFamily="2" charset="0"/>
              </a:rPr>
              <a:t> and social </a:t>
            </a:r>
            <a:r>
              <a:rPr lang="fr-BE" b="0" i="0" dirty="0" err="1">
                <a:solidFill>
                  <a:srgbClr val="212529"/>
                </a:solidFill>
                <a:effectLst/>
                <a:latin typeface="Helveticaneue" panose="02000503000000020004" pitchFamily="2" charset="0"/>
              </a:rPr>
              <a:t>sector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had</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given</a:t>
            </a:r>
            <a:r>
              <a:rPr lang="fr-BE" b="0" i="0" dirty="0">
                <a:solidFill>
                  <a:srgbClr val="212529"/>
                </a:solidFill>
                <a:effectLst/>
                <a:latin typeface="Helveticaneue" panose="02000503000000020004" pitchFamily="2" charset="0"/>
              </a:rPr>
              <a:t> up </a:t>
            </a:r>
            <a:r>
              <a:rPr lang="fr-BE" b="0" i="0" dirty="0" err="1">
                <a:solidFill>
                  <a:srgbClr val="212529"/>
                </a:solidFill>
                <a:effectLst/>
                <a:latin typeface="Helveticaneue" panose="02000503000000020004" pitchFamily="2" charset="0"/>
              </a:rPr>
              <a:t>hope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that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these</a:t>
            </a:r>
            <a:r>
              <a:rPr lang="fr-BE" b="0" i="0" dirty="0">
                <a:solidFill>
                  <a:srgbClr val="212529"/>
                </a:solidFill>
                <a:effectLst/>
                <a:latin typeface="Helveticaneue" panose="02000503000000020004" pitchFamily="2" charset="0"/>
              </a:rPr>
              <a:t> people </a:t>
            </a:r>
            <a:r>
              <a:rPr lang="fr-BE" b="0" i="0" dirty="0" err="1">
                <a:solidFill>
                  <a:srgbClr val="212529"/>
                </a:solidFill>
                <a:effectLst/>
                <a:latin typeface="Helveticaneue" panose="02000503000000020004" pitchFamily="2" charset="0"/>
              </a:rPr>
              <a:t>would</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ever</a:t>
            </a:r>
            <a:r>
              <a:rPr lang="fr-BE" b="0" i="0" dirty="0">
                <a:solidFill>
                  <a:srgbClr val="212529"/>
                </a:solidFill>
                <a:effectLst/>
                <a:latin typeface="Helveticaneue" panose="02000503000000020004" pitchFamily="2" charset="0"/>
              </a:rPr>
              <a:t> live in accommodations.</a:t>
            </a:r>
          </a:p>
          <a:p>
            <a:pPr algn="l"/>
            <a:endParaRPr lang="fr-BE" b="0" i="0" dirty="0">
              <a:solidFill>
                <a:srgbClr val="212529"/>
              </a:solidFill>
              <a:effectLst/>
              <a:latin typeface="Helveticaneue" panose="02000503000000020004" pitchFamily="2" charset="0"/>
            </a:endParaRPr>
          </a:p>
          <a:p>
            <a:pPr marL="0" lvl="0" indent="0" algn="l" rtl="0">
              <a:spcBef>
                <a:spcPts val="0"/>
              </a:spcBef>
              <a:spcAft>
                <a:spcPts val="0"/>
              </a:spcAft>
              <a:buNone/>
            </a:pP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br>
              <a:rPr lang="fr-BE" dirty="0"/>
            </a:br>
            <a:r>
              <a:rPr lang="fr-BE" b="0" i="0" dirty="0" err="1">
                <a:solidFill>
                  <a:srgbClr val="E8EAED"/>
                </a:solidFill>
                <a:effectLst/>
                <a:latin typeface="arial" panose="020B0604020202020204" pitchFamily="34" charset="0"/>
              </a:rPr>
              <a:t>We</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try</a:t>
            </a:r>
            <a:r>
              <a:rPr lang="fr-BE" b="0" i="0" dirty="0">
                <a:solidFill>
                  <a:srgbClr val="E8EAED"/>
                </a:solidFill>
                <a:effectLst/>
                <a:latin typeface="arial" panose="020B0604020202020204" pitchFamily="34" charset="0"/>
              </a:rPr>
              <a:t> to </a:t>
            </a:r>
            <a:r>
              <a:rPr lang="fr-BE" b="0" i="0" dirty="0" err="1">
                <a:solidFill>
                  <a:srgbClr val="E8EAED"/>
                </a:solidFill>
                <a:effectLst/>
                <a:latin typeface="arial" panose="020B0604020202020204" pitchFamily="34" charset="0"/>
              </a:rPr>
              <a:t>work</a:t>
            </a:r>
            <a:r>
              <a:rPr lang="fr-BE" b="0" i="0" dirty="0">
                <a:solidFill>
                  <a:srgbClr val="E8EAED"/>
                </a:solidFill>
                <a:effectLst/>
                <a:latin typeface="arial" panose="020B0604020202020204" pitchFamily="34" charset="0"/>
              </a:rPr>
              <a:t> as </a:t>
            </a:r>
            <a:r>
              <a:rPr lang="fr-BE" b="0" i="0" dirty="0" err="1">
                <a:solidFill>
                  <a:srgbClr val="E8EAED"/>
                </a:solidFill>
                <a:effectLst/>
                <a:latin typeface="arial" panose="020B0604020202020204" pitchFamily="34" charset="0"/>
              </a:rPr>
              <a:t>much</a:t>
            </a:r>
            <a:r>
              <a:rPr lang="fr-BE" b="0" i="0" dirty="0">
                <a:solidFill>
                  <a:srgbClr val="E8EAED"/>
                </a:solidFill>
                <a:effectLst/>
                <a:latin typeface="arial" panose="020B0604020202020204" pitchFamily="34" charset="0"/>
              </a:rPr>
              <a:t> as possible </a:t>
            </a:r>
            <a:r>
              <a:rPr lang="fr-BE" b="0" i="0" dirty="0" err="1">
                <a:solidFill>
                  <a:srgbClr val="E8EAED"/>
                </a:solidFill>
                <a:effectLst/>
                <a:latin typeface="arial" panose="020B0604020202020204" pitchFamily="34" charset="0"/>
              </a:rPr>
              <a:t>with</a:t>
            </a:r>
            <a:r>
              <a:rPr lang="fr-BE" b="0" i="0" dirty="0">
                <a:solidFill>
                  <a:srgbClr val="E8EAED"/>
                </a:solidFill>
                <a:effectLst/>
                <a:latin typeface="arial" panose="020B0604020202020204" pitchFamily="34" charset="0"/>
              </a:rPr>
              <a:t> the </a:t>
            </a:r>
            <a:r>
              <a:rPr lang="fr-BE" b="0" i="0" dirty="0" err="1">
                <a:solidFill>
                  <a:srgbClr val="E8EAED"/>
                </a:solidFill>
                <a:effectLst/>
                <a:latin typeface="arial" panose="020B0604020202020204" pitchFamily="34" charset="0"/>
              </a:rPr>
              <a:t>existing</a:t>
            </a:r>
            <a:r>
              <a:rPr lang="fr-BE" b="0" i="0" dirty="0">
                <a:solidFill>
                  <a:srgbClr val="E8EAED"/>
                </a:solidFill>
                <a:effectLst/>
                <a:latin typeface="arial" panose="020B0604020202020204" pitchFamily="34" charset="0"/>
              </a:rPr>
              <a:t> network. </a:t>
            </a:r>
            <a:r>
              <a:rPr lang="fr-BE" b="0" i="0" dirty="0" err="1">
                <a:solidFill>
                  <a:srgbClr val="E8EAED"/>
                </a:solidFill>
                <a:effectLst/>
                <a:latin typeface="arial" panose="020B0604020202020204" pitchFamily="34" charset="0"/>
              </a:rPr>
              <a:t>we</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make</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presentations</a:t>
            </a:r>
            <a:r>
              <a:rPr lang="fr-BE" b="0" i="0" dirty="0">
                <a:solidFill>
                  <a:srgbClr val="E8EAED"/>
                </a:solidFill>
                <a:effectLst/>
                <a:latin typeface="arial" panose="020B0604020202020204" pitchFamily="34" charset="0"/>
              </a:rPr>
              <a:t> in </a:t>
            </a:r>
            <a:r>
              <a:rPr lang="fr-BE" b="0" i="0" dirty="0" err="1">
                <a:solidFill>
                  <a:srgbClr val="E8EAED"/>
                </a:solidFill>
                <a:effectLst/>
                <a:latin typeface="arial" panose="020B0604020202020204" pitchFamily="34" charset="0"/>
              </a:rPr>
              <a:t>hospitals</a:t>
            </a:r>
            <a:r>
              <a:rPr lang="fr-BE" b="0" i="0" dirty="0">
                <a:solidFill>
                  <a:srgbClr val="E8EAED"/>
                </a:solidFill>
                <a:effectLst/>
                <a:latin typeface="arial" panose="020B0604020202020204" pitchFamily="34" charset="0"/>
              </a:rPr>
              <a:t>, in social services to </a:t>
            </a:r>
            <a:r>
              <a:rPr lang="fr-BE" b="0" i="0" dirty="0" err="1">
                <a:solidFill>
                  <a:srgbClr val="E8EAED"/>
                </a:solidFill>
                <a:effectLst/>
                <a:latin typeface="arial" panose="020B0604020202020204" pitchFamily="34" charset="0"/>
              </a:rPr>
              <a:t>raise</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awareness</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among</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our</a:t>
            </a:r>
            <a:r>
              <a:rPr lang="fr-BE" b="0" i="0" dirty="0">
                <a:solidFill>
                  <a:srgbClr val="E8EAED"/>
                </a:solidFill>
                <a:effectLst/>
                <a:latin typeface="arial" panose="020B0604020202020204" pitchFamily="34" charset="0"/>
              </a:rPr>
              <a:t> public, </a:t>
            </a:r>
            <a:r>
              <a:rPr lang="fr-BE" b="0" i="0" dirty="0" err="1">
                <a:solidFill>
                  <a:srgbClr val="E8EAED"/>
                </a:solidFill>
                <a:effectLst/>
                <a:latin typeface="arial" panose="020B0604020202020204" pitchFamily="34" charset="0"/>
              </a:rPr>
              <a:t>explain</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our</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work</a:t>
            </a:r>
            <a:r>
              <a:rPr lang="fr-BE" b="0" i="0" dirty="0">
                <a:solidFill>
                  <a:srgbClr val="E8EAED"/>
                </a:solidFill>
                <a:effectLst/>
                <a:latin typeface="arial" panose="020B0604020202020204" pitchFamily="34" charset="0"/>
              </a:rPr>
              <a:t> to have a good collaboration</a:t>
            </a:r>
            <a:endParaRPr dirty="0"/>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create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prevention</a:t>
            </a:r>
            <a:r>
              <a:rPr lang="fr-BE" b="0" i="0" dirty="0">
                <a:solidFill>
                  <a:srgbClr val="212529"/>
                </a:solidFill>
                <a:effectLst/>
                <a:latin typeface="Helveticaneue" panose="02000503000000020004" pitchFamily="2" charset="0"/>
              </a:rPr>
              <a:t> and information </a:t>
            </a:r>
            <a:r>
              <a:rPr lang="fr-BE" b="0" i="0" dirty="0" err="1">
                <a:solidFill>
                  <a:srgbClr val="212529"/>
                </a:solidFill>
                <a:effectLst/>
                <a:latin typeface="Helveticaneue" panose="02000503000000020004" pitchFamily="2" charset="0"/>
              </a:rPr>
              <a:t>tools</a:t>
            </a:r>
            <a:r>
              <a:rPr lang="fr-BE" b="0" i="0" dirty="0">
                <a:solidFill>
                  <a:srgbClr val="212529"/>
                </a:solidFill>
                <a:effectLst/>
                <a:latin typeface="Helveticaneue" panose="02000503000000020004" pitchFamily="2" charset="0"/>
              </a:rPr>
              <a:t> to </a:t>
            </a:r>
            <a:r>
              <a:rPr lang="fr-BE" b="0" i="0" dirty="0" err="1">
                <a:solidFill>
                  <a:srgbClr val="212529"/>
                </a:solidFill>
                <a:effectLst/>
                <a:latin typeface="Helveticaneue" panose="02000503000000020004" pitchFamily="2" charset="0"/>
              </a:rPr>
              <a:t>make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homeless</a:t>
            </a:r>
            <a:r>
              <a:rPr lang="fr-BE" b="0" i="0" dirty="0">
                <a:solidFill>
                  <a:srgbClr val="212529"/>
                </a:solidFill>
                <a:effectLst/>
                <a:latin typeface="Helveticaneue" panose="02000503000000020004" pitchFamily="2" charset="0"/>
              </a:rPr>
              <a:t> people </a:t>
            </a:r>
            <a:r>
              <a:rPr lang="fr-BE" b="0" i="0" dirty="0" err="1">
                <a:solidFill>
                  <a:srgbClr val="212529"/>
                </a:solidFill>
                <a:effectLst/>
                <a:latin typeface="Helveticaneue" panose="02000503000000020004" pitchFamily="2" charset="0"/>
              </a:rPr>
              <a:t>aware</a:t>
            </a:r>
            <a:r>
              <a:rPr lang="fr-BE" b="0" i="0" dirty="0">
                <a:solidFill>
                  <a:srgbClr val="212529"/>
                </a:solidFill>
                <a:effectLst/>
                <a:latin typeface="Helveticaneue" panose="02000503000000020004" pitchFamily="2" charset="0"/>
              </a:rPr>
              <a:t> of the importance of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hygiene</a:t>
            </a:r>
            <a:r>
              <a:rPr lang="fr-BE" b="0" i="0" dirty="0">
                <a:solidFill>
                  <a:srgbClr val="212529"/>
                </a:solidFill>
                <a:effectLst/>
                <a:latin typeface="Helveticaneue" panose="02000503000000020004" pitchFamily="2" charset="0"/>
              </a:rPr>
              <a:t> and </a:t>
            </a:r>
            <a:r>
              <a:rPr lang="fr-BE" b="0" i="0" dirty="0" err="1">
                <a:solidFill>
                  <a:srgbClr val="212529"/>
                </a:solidFill>
                <a:effectLst/>
                <a:latin typeface="Helveticaneue" panose="02000503000000020004" pitchFamily="2" charset="0"/>
              </a:rPr>
              <a:t>health</a:t>
            </a:r>
            <a:r>
              <a:rPr lang="fr-BE" b="0" i="0" dirty="0">
                <a:solidFill>
                  <a:srgbClr val="212529"/>
                </a:solidFill>
                <a:effectLst/>
                <a:latin typeface="Helveticaneue" panose="02000503000000020004" pitchFamily="2" charset="0"/>
              </a:rPr>
              <a:t>, but </a:t>
            </a:r>
            <a:r>
              <a:rPr lang="fr-BE" b="0" i="0" dirty="0" err="1">
                <a:solidFill>
                  <a:srgbClr val="212529"/>
                </a:solidFill>
                <a:effectLst/>
                <a:latin typeface="Helveticaneue" panose="02000503000000020004" pitchFamily="2" charset="0"/>
              </a:rPr>
              <a:t>also</a:t>
            </a:r>
            <a:r>
              <a:rPr lang="fr-BE" b="0" i="0" dirty="0">
                <a:solidFill>
                  <a:srgbClr val="212529"/>
                </a:solidFill>
                <a:effectLst/>
                <a:latin typeface="Helveticaneue" panose="02000503000000020004" pitchFamily="2" charset="0"/>
              </a:rPr>
              <a:t> to </a:t>
            </a:r>
            <a:r>
              <a:rPr lang="fr-BE" b="0" i="0" dirty="0" err="1">
                <a:solidFill>
                  <a:srgbClr val="212529"/>
                </a:solidFill>
                <a:effectLst/>
                <a:latin typeface="Helveticaneue" panose="02000503000000020004" pitchFamily="2" charset="0"/>
              </a:rPr>
              <a:t>improve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access</a:t>
            </a:r>
            <a:r>
              <a:rPr lang="fr-BE" b="0" i="0" dirty="0">
                <a:solidFill>
                  <a:srgbClr val="212529"/>
                </a:solidFill>
                <a:effectLst/>
                <a:latin typeface="Helveticaneue" panose="02000503000000020004" pitchFamily="2" charset="0"/>
              </a:rPr>
              <a:t> to care and </a:t>
            </a:r>
            <a:r>
              <a:rPr lang="fr-BE" b="0" i="0" dirty="0" err="1">
                <a:solidFill>
                  <a:srgbClr val="212529"/>
                </a:solidFill>
                <a:effectLst/>
                <a:latin typeface="Helveticaneue" panose="02000503000000020004" pitchFamily="2" charset="0"/>
              </a:rPr>
              <a:t>facilitate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reintegration</a:t>
            </a:r>
            <a:r>
              <a:rPr lang="fr-BE" b="0" i="0" dirty="0">
                <a:solidFill>
                  <a:srgbClr val="212529"/>
                </a:solidFill>
                <a:effectLst/>
                <a:latin typeface="Helveticaneue" panose="02000503000000020004" pitchFamily="2" charset="0"/>
              </a:rPr>
              <a:t> in the medium/long </a:t>
            </a:r>
            <a:r>
              <a:rPr lang="fr-BE" b="0" i="0" dirty="0" err="1">
                <a:solidFill>
                  <a:srgbClr val="212529"/>
                </a:solidFill>
                <a:effectLst/>
                <a:latin typeface="Helveticaneue" panose="02000503000000020004" pitchFamily="2" charset="0"/>
              </a:rPr>
              <a:t>term</a:t>
            </a:r>
            <a:r>
              <a:rPr lang="fr-BE" b="0" i="0" dirty="0">
                <a:solidFill>
                  <a:srgbClr val="212529"/>
                </a:solidFill>
                <a:effectLst/>
                <a:latin typeface="Helveticaneue" panose="02000503000000020004" pitchFamily="2" charset="0"/>
              </a:rPr>
              <a:t>.</a:t>
            </a:r>
          </a:p>
          <a:p>
            <a:pPr algn="l"/>
            <a:r>
              <a:rPr lang="fr-BE" b="0" i="0" dirty="0">
                <a:solidFill>
                  <a:srgbClr val="212529"/>
                </a:solidFill>
                <a:effectLst/>
                <a:latin typeface="Helveticaneue" panose="02000503000000020004" pitchFamily="2" charset="0"/>
              </a:rPr>
              <a:t>In addition, </a:t>
            </a:r>
            <a:r>
              <a:rPr lang="fr-BE" b="0" i="0" dirty="0" err="1">
                <a:solidFill>
                  <a:srgbClr val="212529"/>
                </a:solidFill>
                <a:effectLst/>
                <a:latin typeface="Helveticaneue" panose="02000503000000020004" pitchFamily="2" charset="0"/>
              </a:rPr>
              <a:t>some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tools</a:t>
            </a:r>
            <a:r>
              <a:rPr lang="fr-BE" b="0" i="0" dirty="0">
                <a:solidFill>
                  <a:srgbClr val="212529"/>
                </a:solidFill>
                <a:effectLst/>
                <a:latin typeface="Helveticaneue" panose="02000503000000020004" pitchFamily="2" charset="0"/>
              </a:rPr>
              <a:t> are </a:t>
            </a:r>
            <a:r>
              <a:rPr lang="fr-BE" b="0" i="0" dirty="0" err="1">
                <a:solidFill>
                  <a:srgbClr val="212529"/>
                </a:solidFill>
                <a:effectLst/>
                <a:latin typeface="Helveticaneue" panose="02000503000000020004" pitchFamily="2" charset="0"/>
              </a:rPr>
              <a:t>designed</a:t>
            </a:r>
            <a:r>
              <a:rPr lang="fr-BE" b="0" i="0" dirty="0">
                <a:solidFill>
                  <a:srgbClr val="212529"/>
                </a:solidFill>
                <a:effectLst/>
                <a:latin typeface="Helveticaneue" panose="02000503000000020004" pitchFamily="2" charset="0"/>
              </a:rPr>
              <a:t> to </a:t>
            </a:r>
            <a:r>
              <a:rPr lang="fr-BE" b="0" i="0" dirty="0" err="1">
                <a:solidFill>
                  <a:srgbClr val="212529"/>
                </a:solidFill>
                <a:effectLst/>
                <a:latin typeface="Helveticaneue" panose="02000503000000020004" pitchFamily="2" charset="0"/>
              </a:rPr>
              <a:t>raise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awareness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among</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general</a:t>
            </a:r>
            <a:r>
              <a:rPr lang="fr-BE" b="0" i="0" dirty="0">
                <a:solidFill>
                  <a:srgbClr val="212529"/>
                </a:solidFill>
                <a:effectLst/>
                <a:latin typeface="Helveticaneue" panose="02000503000000020004" pitchFamily="2" charset="0"/>
              </a:rPr>
              <a:t> public about the situation of </a:t>
            </a:r>
            <a:r>
              <a:rPr lang="fr-BE" b="0" i="0" dirty="0" err="1">
                <a:solidFill>
                  <a:srgbClr val="212529"/>
                </a:solidFill>
                <a:effectLst/>
                <a:latin typeface="Helveticaneue" panose="02000503000000020004" pitchFamily="2" charset="0"/>
              </a:rPr>
              <a:t>homelessness</a:t>
            </a:r>
            <a:r>
              <a:rPr lang="fr-BE" b="0" i="0" dirty="0">
                <a:solidFill>
                  <a:srgbClr val="212529"/>
                </a:solidFill>
                <a:effectLst/>
                <a:latin typeface="Helveticaneue" panose="02000503000000020004" pitchFamily="2" charset="0"/>
              </a:rPr>
              <a:t>.</a:t>
            </a:r>
          </a:p>
          <a:p>
            <a:pPr marL="0" lvl="0" indent="0" algn="l" rtl="0">
              <a:spcBef>
                <a:spcPts val="0"/>
              </a:spcBef>
              <a:spcAft>
                <a:spcPts val="0"/>
              </a:spcAft>
              <a:buNone/>
            </a:pPr>
            <a:endParaRPr dirty="0"/>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dirty="0"/>
              <a:t>We have here the ganymede, it is a tool to help professionals and patients to have a better idea of the consumption of alcohol, it realy is a tool af risk reduction </a:t>
            </a:r>
            <a:endParaRPr lang="fr-BE" b="0" i="0" dirty="0">
              <a:solidFill>
                <a:srgbClr val="212529"/>
              </a:solidFill>
              <a:effectLst/>
              <a:latin typeface="Helveticaneue" panose="02000503000000020004" pitchFamily="2" charset="0"/>
            </a:endParaRPr>
          </a:p>
          <a:p>
            <a:pPr algn="l"/>
            <a:endParaRPr lang="fr-BE" b="0" i="0" dirty="0">
              <a:solidFill>
                <a:srgbClr val="212529"/>
              </a:solidFill>
              <a:effectLst/>
              <a:latin typeface="Helveticaneue" panose="02000503000000020004" pitchFamily="2" charset="0"/>
            </a:endParaRPr>
          </a:p>
          <a:p>
            <a:pPr algn="l"/>
            <a:r>
              <a:rPr lang="fr-BE" b="0" i="0" dirty="0" err="1">
                <a:solidFill>
                  <a:srgbClr val="212529"/>
                </a:solidFill>
                <a:effectLst/>
                <a:latin typeface="Helveticaneue" panose="02000503000000020004" pitchFamily="2" charset="0"/>
              </a:rPr>
              <a:t>We</a:t>
            </a:r>
            <a:r>
              <a:rPr lang="fr-BE" b="0" i="0" dirty="0">
                <a:solidFill>
                  <a:srgbClr val="212529"/>
                </a:solidFill>
                <a:effectLst/>
                <a:latin typeface="Helveticaneue" panose="02000503000000020004" pitchFamily="2" charset="0"/>
              </a:rPr>
              <a:t> have </a:t>
            </a:r>
            <a:r>
              <a:rPr lang="fr-BE" b="0" i="0" dirty="0" err="1">
                <a:solidFill>
                  <a:srgbClr val="212529"/>
                </a:solidFill>
                <a:effectLst/>
                <a:latin typeface="Helveticaneue" panose="02000503000000020004" pitchFamily="2" charset="0"/>
              </a:rPr>
              <a:t>developed</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Ganymede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tool</a:t>
            </a:r>
            <a:r>
              <a:rPr lang="fr-BE" b="0" i="0" dirty="0">
                <a:solidFill>
                  <a:srgbClr val="212529"/>
                </a:solidFill>
                <a:effectLst/>
                <a:latin typeface="Helveticaneue" panose="02000503000000020004" pitchFamily="2" charset="0"/>
              </a:rPr>
              <a:t> to help </a:t>
            </a:r>
            <a:r>
              <a:rPr lang="fr-BE" b="0" i="0" dirty="0" err="1">
                <a:solidFill>
                  <a:srgbClr val="212529"/>
                </a:solidFill>
                <a:effectLst/>
                <a:latin typeface="Helveticaneue" panose="02000503000000020004" pitchFamily="2" charset="0"/>
              </a:rPr>
              <a:t>professionals</a:t>
            </a:r>
            <a:r>
              <a:rPr lang="fr-BE" b="0" i="0" dirty="0">
                <a:solidFill>
                  <a:srgbClr val="212529"/>
                </a:solidFill>
                <a:effectLst/>
                <a:latin typeface="Helveticaneue" panose="02000503000000020004" pitchFamily="2" charset="0"/>
              </a:rPr>
              <a:t> to </a:t>
            </a:r>
            <a:r>
              <a:rPr lang="fr-BE" b="0" i="0" dirty="0" err="1">
                <a:solidFill>
                  <a:srgbClr val="212529"/>
                </a:solidFill>
                <a:effectLst/>
                <a:latin typeface="Helveticaneue" panose="02000503000000020004" pitchFamily="2" charset="0"/>
              </a:rPr>
              <a:t>better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assess</a:t>
            </a:r>
            <a:r>
              <a:rPr lang="fr-BE" b="0" i="0" dirty="0">
                <a:solidFill>
                  <a:srgbClr val="212529"/>
                </a:solidFill>
                <a:effectLst/>
                <a:latin typeface="Helveticaneue" panose="02000503000000020004" pitchFamily="2" charset="0"/>
              </a:rPr>
              <a:t> the </a:t>
            </a:r>
            <a:r>
              <a:rPr lang="fr-BE" b="0" i="0" dirty="0" err="1">
                <a:solidFill>
                  <a:srgbClr val="212529"/>
                </a:solidFill>
                <a:effectLst/>
                <a:latin typeface="Helveticaneue" panose="02000503000000020004" pitchFamily="2" charset="0"/>
              </a:rPr>
              <a:t>alcohol</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consumption</a:t>
            </a:r>
            <a:r>
              <a:rPr lang="fr-BE" b="0" i="0" dirty="0">
                <a:solidFill>
                  <a:srgbClr val="212529"/>
                </a:solidFill>
                <a:effectLst/>
                <a:latin typeface="Helveticaneue" panose="02000503000000020004" pitchFamily="2" charset="0"/>
              </a:rPr>
              <a:t> of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patients. It </a:t>
            </a:r>
            <a:r>
              <a:rPr lang="fr-BE" b="0" i="0" dirty="0" err="1">
                <a:solidFill>
                  <a:srgbClr val="212529"/>
                </a:solidFill>
                <a:effectLst/>
                <a:latin typeface="Helveticaneue" panose="02000503000000020004" pitchFamily="2" charset="0"/>
              </a:rPr>
              <a:t>is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intended</a:t>
            </a:r>
            <a:r>
              <a:rPr lang="fr-BE" b="0" i="0" dirty="0">
                <a:solidFill>
                  <a:srgbClr val="212529"/>
                </a:solidFill>
                <a:effectLst/>
                <a:latin typeface="Helveticaneue" panose="02000503000000020004" pitchFamily="2" charset="0"/>
              </a:rPr>
              <a:t> to </a:t>
            </a:r>
            <a:r>
              <a:rPr lang="fr-BE" b="0" i="0" dirty="0" err="1">
                <a:solidFill>
                  <a:srgbClr val="212529"/>
                </a:solidFill>
                <a:effectLst/>
                <a:latin typeface="Helveticaneue" panose="02000503000000020004" pitchFamily="2" charset="0"/>
              </a:rPr>
              <a:t>be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visual</a:t>
            </a:r>
            <a:r>
              <a:rPr lang="fr-BE" b="0" i="0" dirty="0">
                <a:solidFill>
                  <a:srgbClr val="212529"/>
                </a:solidFill>
                <a:effectLst/>
                <a:latin typeface="Helveticaneue" panose="02000503000000020004" pitchFamily="2" charset="0"/>
              </a:rPr>
              <a:t>, simple to use and efficient in the transmission of information. Tool of </a:t>
            </a:r>
            <a:r>
              <a:rPr lang="fr-BE" b="0" i="0" dirty="0" err="1">
                <a:solidFill>
                  <a:srgbClr val="E8EAED"/>
                </a:solidFill>
                <a:effectLst/>
                <a:latin typeface="arial" panose="020B0604020202020204" pitchFamily="34" charset="0"/>
              </a:rPr>
              <a:t>risk</a:t>
            </a:r>
            <a:r>
              <a:rPr lang="fr-BE" b="0" i="0" dirty="0">
                <a:solidFill>
                  <a:srgbClr val="E8EAED"/>
                </a:solidFill>
                <a:effectLst/>
                <a:latin typeface="arial" panose="020B0604020202020204" pitchFamily="34" charset="0"/>
              </a:rPr>
              <a:t> </a:t>
            </a:r>
            <a:r>
              <a:rPr lang="fr-BE" b="0" i="0" dirty="0" err="1">
                <a:solidFill>
                  <a:srgbClr val="E8EAED"/>
                </a:solidFill>
                <a:effectLst/>
                <a:latin typeface="arial" panose="020B0604020202020204" pitchFamily="34" charset="0"/>
              </a:rPr>
              <a:t>reduction</a:t>
            </a:r>
            <a:endParaRPr lang="fr-BE" b="0" i="0" dirty="0">
              <a:solidFill>
                <a:srgbClr val="212529"/>
              </a:solidFill>
              <a:effectLst/>
              <a:latin typeface="Helveticaneue" panose="02000503000000020004" pitchFamily="2" charset="0"/>
            </a:endParaRPr>
          </a:p>
          <a:p>
            <a:pPr algn="l"/>
            <a:endParaRPr lang="fr-BE" b="0" i="0" dirty="0">
              <a:solidFill>
                <a:srgbClr val="212529"/>
              </a:solidFill>
              <a:effectLst/>
              <a:latin typeface="Helveticaneue" panose="02000503000000020004" pitchFamily="2" charset="0"/>
            </a:endParaRPr>
          </a:p>
          <a:p>
            <a:pPr algn="l"/>
            <a:r>
              <a:rPr lang="fr-BE" b="0" i="0" dirty="0" err="1">
                <a:solidFill>
                  <a:srgbClr val="212529"/>
                </a:solidFill>
                <a:effectLst/>
                <a:latin typeface="Helveticaneue" panose="02000503000000020004" pitchFamily="2" charset="0"/>
              </a:rPr>
              <a:t>Through</a:t>
            </a:r>
            <a:r>
              <a:rPr lang="fr-BE" b="0" i="0" dirty="0">
                <a:solidFill>
                  <a:srgbClr val="212529"/>
                </a:solidFill>
                <a:effectLst/>
                <a:latin typeface="Helveticaneue" panose="02000503000000020004" pitchFamily="2" charset="0"/>
              </a:rPr>
              <a:t> a </a:t>
            </a:r>
            <a:r>
              <a:rPr lang="fr-BE" b="0" i="0" dirty="0" err="1">
                <a:solidFill>
                  <a:srgbClr val="212529"/>
                </a:solidFill>
                <a:effectLst/>
                <a:latin typeface="Helveticaneue" panose="02000503000000020004" pitchFamily="2" charset="0"/>
              </a:rPr>
              <a:t>series</a:t>
            </a:r>
            <a:r>
              <a:rPr lang="fr-BE" b="0" i="0" dirty="0">
                <a:solidFill>
                  <a:srgbClr val="212529"/>
                </a:solidFill>
                <a:effectLst/>
                <a:latin typeface="Helveticaneue" panose="02000503000000020004" pitchFamily="2" charset="0"/>
              </a:rPr>
              <a:t> of illustrations, </a:t>
            </a:r>
            <a:r>
              <a:rPr lang="fr-BE" b="0" i="0" dirty="0" err="1">
                <a:solidFill>
                  <a:srgbClr val="212529"/>
                </a:solidFill>
                <a:effectLst/>
                <a:latin typeface="Helveticaneue" panose="02000503000000020004" pitchFamily="2" charset="0"/>
              </a:rPr>
              <a:t>it</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also</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allows</a:t>
            </a:r>
            <a:r>
              <a:rPr lang="fr-BE" b="0" i="0" dirty="0">
                <a:solidFill>
                  <a:srgbClr val="212529"/>
                </a:solidFill>
                <a:effectLst/>
                <a:latin typeface="Helveticaneue" panose="02000503000000020004" pitchFamily="2" charset="0"/>
              </a:rPr>
              <a:t> patients to </a:t>
            </a:r>
            <a:r>
              <a:rPr lang="fr-BE" b="0" i="0" dirty="0" err="1">
                <a:solidFill>
                  <a:srgbClr val="212529"/>
                </a:solidFill>
                <a:effectLst/>
                <a:latin typeface="Helveticaneue" panose="02000503000000020004" pitchFamily="2" charset="0"/>
              </a:rPr>
              <a:t>assess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alcohol</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consumption</a:t>
            </a:r>
            <a:r>
              <a:rPr lang="fr-BE" b="0" i="0" dirty="0">
                <a:solidFill>
                  <a:srgbClr val="212529"/>
                </a:solidFill>
                <a:effectLst/>
                <a:latin typeface="Helveticaneue" panose="02000503000000020004" pitchFamily="2" charset="0"/>
              </a:rPr>
              <a:t> and to </a:t>
            </a:r>
            <a:r>
              <a:rPr lang="fr-BE" b="0" i="0" dirty="0" err="1">
                <a:solidFill>
                  <a:srgbClr val="212529"/>
                </a:solidFill>
                <a:effectLst/>
                <a:latin typeface="Helveticaneue" panose="02000503000000020004" pitchFamily="2" charset="0"/>
              </a:rPr>
              <a:t>better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regulate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it</a:t>
            </a:r>
            <a:r>
              <a:rPr lang="fr-BE" b="0" i="0" dirty="0">
                <a:solidFill>
                  <a:srgbClr val="212529"/>
                </a:solidFill>
                <a:effectLst/>
                <a:latin typeface="Helveticaneue" panose="02000503000000020004" pitchFamily="2" charset="0"/>
              </a:rPr>
              <a:t> by </a:t>
            </a:r>
            <a:r>
              <a:rPr lang="fr-BE" b="0" i="0" dirty="0" err="1">
                <a:solidFill>
                  <a:srgbClr val="212529"/>
                </a:solidFill>
                <a:effectLst/>
                <a:latin typeface="Helveticaneue" panose="02000503000000020004" pitchFamily="2" charset="0"/>
              </a:rPr>
              <a:t>presenting</a:t>
            </a:r>
            <a:r>
              <a:rPr lang="fr-BE" b="0" i="0" dirty="0">
                <a:solidFill>
                  <a:srgbClr val="212529"/>
                </a:solidFill>
                <a:effectLst/>
                <a:latin typeface="Helveticaneue" panose="02000503000000020004" pitchFamily="2" charset="0"/>
              </a:rPr>
              <a:t> a standard as a </a:t>
            </a:r>
            <a:r>
              <a:rPr lang="fr-BE" b="0" i="0" dirty="0" err="1">
                <a:solidFill>
                  <a:srgbClr val="212529"/>
                </a:solidFill>
                <a:effectLst/>
                <a:latin typeface="Helveticaneue" panose="02000503000000020004" pitchFamily="2" charset="0"/>
              </a:rPr>
              <a:t>reference</a:t>
            </a:r>
            <a:r>
              <a:rPr lang="fr-BE" b="0" i="0" dirty="0">
                <a:solidFill>
                  <a:srgbClr val="212529"/>
                </a:solidFill>
                <a:effectLst/>
                <a:latin typeface="Helveticaneue" panose="02000503000000020004" pitchFamily="2" charset="0"/>
              </a:rPr>
              <a:t> point. The </a:t>
            </a:r>
            <a:r>
              <a:rPr lang="fr-BE" b="0" i="0" dirty="0" err="1">
                <a:solidFill>
                  <a:srgbClr val="212529"/>
                </a:solidFill>
                <a:effectLst/>
                <a:latin typeface="Helveticaneue" panose="02000503000000020004" pitchFamily="2" charset="0"/>
              </a:rPr>
              <a:t>tool</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lists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various</a:t>
            </a:r>
            <a:r>
              <a:rPr lang="fr-BE" b="0" i="0" dirty="0">
                <a:solidFill>
                  <a:srgbClr val="212529"/>
                </a:solidFill>
                <a:effectLst/>
                <a:latin typeface="Helveticaneue" panose="02000503000000020004" pitchFamily="2" charset="0"/>
              </a:rPr>
              <a:t> drinks </a:t>
            </a:r>
            <a:r>
              <a:rPr lang="fr-BE" b="0" i="0" dirty="0" err="1">
                <a:solidFill>
                  <a:srgbClr val="212529"/>
                </a:solidFill>
                <a:effectLst/>
                <a:latin typeface="Helveticaneue" panose="02000503000000020004" pitchFamily="2" charset="0"/>
              </a:rPr>
              <a:t>with</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varying</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degrees</a:t>
            </a:r>
            <a:r>
              <a:rPr lang="fr-BE" b="0" i="0" dirty="0">
                <a:solidFill>
                  <a:srgbClr val="212529"/>
                </a:solidFill>
                <a:effectLst/>
                <a:latin typeface="Helveticaneue" panose="02000503000000020004" pitchFamily="2" charset="0"/>
              </a:rPr>
              <a:t> of </a:t>
            </a:r>
            <a:r>
              <a:rPr lang="fr-BE" b="0" i="0" dirty="0" err="1">
                <a:solidFill>
                  <a:srgbClr val="212529"/>
                </a:solidFill>
                <a:effectLst/>
                <a:latin typeface="Helveticaneue" panose="02000503000000020004" pitchFamily="2" charset="0"/>
              </a:rPr>
              <a:t>alcohol</a:t>
            </a:r>
            <a:r>
              <a:rPr lang="fr-BE" b="0" i="0" dirty="0">
                <a:solidFill>
                  <a:srgbClr val="212529"/>
                </a:solidFill>
                <a:effectLst/>
                <a:latin typeface="Helveticaneue" panose="02000503000000020004" pitchFamily="2" charset="0"/>
              </a:rPr>
              <a:t> and </a:t>
            </a:r>
            <a:r>
              <a:rPr lang="fr-BE" b="0" i="0" dirty="0" err="1">
                <a:solidFill>
                  <a:srgbClr val="212529"/>
                </a:solidFill>
                <a:effectLst/>
                <a:latin typeface="Helveticaneue" panose="02000503000000020004" pitchFamily="2" charset="0"/>
              </a:rPr>
              <a:t>their</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equivalent</a:t>
            </a:r>
            <a:r>
              <a:rPr lang="fr-BE" b="0" i="0" dirty="0">
                <a:solidFill>
                  <a:srgbClr val="212529"/>
                </a:solidFill>
                <a:effectLst/>
                <a:latin typeface="Helveticaneue" panose="02000503000000020004" pitchFamily="2" charset="0"/>
              </a:rPr>
              <a:t> in glasses of </a:t>
            </a:r>
            <a:r>
              <a:rPr lang="fr-BE" b="0" i="0" dirty="0" err="1">
                <a:solidFill>
                  <a:srgbClr val="212529"/>
                </a:solidFill>
                <a:effectLst/>
                <a:latin typeface="Helveticaneue" panose="02000503000000020004" pitchFamily="2" charset="0"/>
              </a:rPr>
              <a:t>wine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gives</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advice</a:t>
            </a:r>
            <a:r>
              <a:rPr lang="fr-BE" b="0" i="0" dirty="0">
                <a:solidFill>
                  <a:srgbClr val="212529"/>
                </a:solidFill>
                <a:effectLst/>
                <a:latin typeface="Helveticaneue" panose="02000503000000020004" pitchFamily="2" charset="0"/>
              </a:rPr>
              <a:t> on the </a:t>
            </a:r>
            <a:r>
              <a:rPr lang="fr-BE" b="0" i="0" dirty="0" err="1">
                <a:solidFill>
                  <a:srgbClr val="212529"/>
                </a:solidFill>
                <a:effectLst/>
                <a:latin typeface="Helveticaneue" panose="02000503000000020004" pitchFamily="2" charset="0"/>
              </a:rPr>
              <a:t>quantities</a:t>
            </a:r>
            <a:r>
              <a:rPr lang="fr-BE" b="0" i="0" dirty="0">
                <a:solidFill>
                  <a:srgbClr val="212529"/>
                </a:solidFill>
                <a:effectLst/>
                <a:latin typeface="Helveticaneue" panose="02000503000000020004" pitchFamily="2" charset="0"/>
              </a:rPr>
              <a:t> not to </a:t>
            </a:r>
            <a:r>
              <a:rPr lang="fr-BE" b="0" i="0" dirty="0" err="1">
                <a:solidFill>
                  <a:srgbClr val="212529"/>
                </a:solidFill>
                <a:effectLst/>
                <a:latin typeface="Helveticaneue" panose="02000503000000020004" pitchFamily="2" charset="0"/>
              </a:rPr>
              <a:t>exceed</a:t>
            </a:r>
            <a:r>
              <a:rPr lang="fr-BE" b="0" i="0" dirty="0">
                <a:solidFill>
                  <a:srgbClr val="212529"/>
                </a:solidFill>
                <a:effectLst/>
                <a:latin typeface="Helveticaneue" panose="02000503000000020004" pitchFamily="2" charset="0"/>
              </a:rPr>
              <a:t> per </a:t>
            </a:r>
            <a:r>
              <a:rPr lang="fr-BE" b="0" i="0" dirty="0" err="1">
                <a:solidFill>
                  <a:srgbClr val="212529"/>
                </a:solidFill>
                <a:effectLst/>
                <a:latin typeface="Helveticaneue" panose="02000503000000020004" pitchFamily="2" charset="0"/>
              </a:rPr>
              <a:t>day</a:t>
            </a:r>
            <a:r>
              <a:rPr lang="fr-BE" b="0" i="0" dirty="0">
                <a:solidFill>
                  <a:srgbClr val="212529"/>
                </a:solidFill>
                <a:effectLst/>
                <a:latin typeface="Helveticaneue" panose="02000503000000020004" pitchFamily="2" charset="0"/>
              </a:rPr>
              <a:t> and per </a:t>
            </a:r>
            <a:r>
              <a:rPr lang="fr-BE" b="0" i="0" dirty="0" err="1">
                <a:solidFill>
                  <a:srgbClr val="212529"/>
                </a:solidFill>
                <a:effectLst/>
                <a:latin typeface="Helveticaneue" panose="02000503000000020004" pitchFamily="2" charset="0"/>
              </a:rPr>
              <a:t>week</a:t>
            </a:r>
            <a:r>
              <a:rPr lang="fr-BE" b="0" i="0" dirty="0">
                <a:solidFill>
                  <a:srgbClr val="212529"/>
                </a:solidFill>
                <a:effectLst/>
                <a:latin typeface="Helveticaneue" panose="02000503000000020004" pitchFamily="2" charset="0"/>
              </a:rPr>
              <a:t>, and </a:t>
            </a:r>
            <a:r>
              <a:rPr lang="fr-BE" b="0" i="0" dirty="0" err="1">
                <a:solidFill>
                  <a:srgbClr val="212529"/>
                </a:solidFill>
                <a:effectLst/>
                <a:latin typeface="Helveticaneue" panose="02000503000000020004" pitchFamily="2" charset="0"/>
              </a:rPr>
              <a:t>indicates</a:t>
            </a:r>
            <a:r>
              <a:rPr lang="fr-BE" b="0" i="0" dirty="0">
                <a:solidFill>
                  <a:srgbClr val="212529"/>
                </a:solidFill>
                <a:effectLst/>
                <a:latin typeface="Helveticaneue" panose="02000503000000020004" pitchFamily="2" charset="0"/>
              </a:rPr>
              <a:t> the right reflexes to </a:t>
            </a:r>
            <a:r>
              <a:rPr lang="fr-BE" b="0" i="0" dirty="0" err="1">
                <a:solidFill>
                  <a:srgbClr val="212529"/>
                </a:solidFill>
                <a:effectLst/>
                <a:latin typeface="Helveticaneue" panose="02000503000000020004" pitchFamily="2" charset="0"/>
              </a:rPr>
              <a:t>adopt</a:t>
            </a:r>
            <a:r>
              <a:rPr lang="fr-BE" b="0" i="0" dirty="0">
                <a:solidFill>
                  <a:srgbClr val="212529"/>
                </a:solidFill>
                <a:effectLst/>
                <a:latin typeface="Helveticaneue" panose="02000503000000020004" pitchFamily="2" charset="0"/>
              </a:rPr>
              <a:t> for </a:t>
            </a:r>
            <a:r>
              <a:rPr lang="fr-BE" b="0" i="0" dirty="0" err="1">
                <a:solidFill>
                  <a:srgbClr val="212529"/>
                </a:solidFill>
                <a:effectLst/>
                <a:latin typeface="Helveticaneue" panose="02000503000000020004" pitchFamily="2" charset="0"/>
              </a:rPr>
              <a:t>reasonable</a:t>
            </a:r>
            <a:r>
              <a:rPr lang="fr-BE" b="0" i="0" dirty="0">
                <a:solidFill>
                  <a:srgbClr val="212529"/>
                </a:solidFill>
                <a:effectLst/>
                <a:latin typeface="Helveticaneue" panose="02000503000000020004" pitchFamily="2" charset="0"/>
              </a:rPr>
              <a:t> </a:t>
            </a:r>
            <a:r>
              <a:rPr lang="fr-BE" b="0" i="0" dirty="0" err="1">
                <a:solidFill>
                  <a:srgbClr val="212529"/>
                </a:solidFill>
                <a:effectLst/>
                <a:latin typeface="Helveticaneue" panose="02000503000000020004" pitchFamily="2" charset="0"/>
              </a:rPr>
              <a:t>consumption</a:t>
            </a:r>
            <a:r>
              <a:rPr lang="fr-BE" b="0" i="0" dirty="0">
                <a:solidFill>
                  <a:srgbClr val="212529"/>
                </a:solidFill>
                <a:effectLst/>
                <a:latin typeface="Helveticaneue" panose="02000503000000020004" pitchFamily="2" charset="0"/>
              </a:rPr>
              <a:t>.</a:t>
            </a: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gd-mRKZKq9Y?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3103685"/>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3585928" y="1333026"/>
            <a:ext cx="5474945"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3600" b="1" i="0" u="none" strike="noStrike" cap="none" dirty="0">
                <a:solidFill>
                  <a:schemeClr val="lt1"/>
                </a:solidFill>
                <a:latin typeface="Helvetica Neue"/>
                <a:ea typeface="Helvetica Neue"/>
                <a:cs typeface="Helvetica Neue"/>
                <a:sym typeface="Helvetica Neue"/>
              </a:rPr>
              <a:t>TOGETHER, </a:t>
            </a:r>
            <a:br>
              <a:rPr lang="fr-FR" sz="3600" b="1" i="0" u="none" strike="noStrike" cap="none" dirty="0">
                <a:solidFill>
                  <a:schemeClr val="lt1"/>
                </a:solidFill>
                <a:latin typeface="Helvetica Neue"/>
                <a:ea typeface="Helvetica Neue"/>
                <a:cs typeface="Helvetica Neue"/>
                <a:sym typeface="Helvetica Neue"/>
              </a:rPr>
            </a:br>
            <a:r>
              <a:rPr lang="fr-FR" sz="3600" b="1" i="0" u="none" strike="noStrike" cap="none" dirty="0">
                <a:solidFill>
                  <a:schemeClr val="lt1"/>
                </a:solidFill>
                <a:latin typeface="Helvetica Neue"/>
                <a:ea typeface="Helvetica Neue"/>
                <a:cs typeface="Helvetica Neue"/>
                <a:sym typeface="Helvetica Neue"/>
              </a:rPr>
              <a:t>LET’S END</a:t>
            </a:r>
            <a:endParaRPr dirty="0"/>
          </a:p>
          <a:p>
            <a:pPr marL="0" marR="0" lvl="0" indent="0" algn="ctr" rtl="0">
              <a:lnSpc>
                <a:spcPct val="150000"/>
              </a:lnSpc>
              <a:spcBef>
                <a:spcPts val="0"/>
              </a:spcBef>
              <a:spcAft>
                <a:spcPts val="0"/>
              </a:spcAft>
              <a:buNone/>
            </a:pPr>
            <a:r>
              <a:rPr lang="fr-FR" sz="3600" b="1" i="0" u="none" strike="noStrike" cap="none" dirty="0">
                <a:solidFill>
                  <a:srgbClr val="E3632D"/>
                </a:solidFill>
                <a:latin typeface="Helvetica Neue"/>
                <a:ea typeface="Helvetica Neue"/>
                <a:cs typeface="Helvetica Neue"/>
                <a:sym typeface="Helvetica Neue"/>
              </a:rPr>
              <a:t>HOMELESSNESS !</a:t>
            </a:r>
            <a:endParaRPr dirty="0"/>
          </a:p>
        </p:txBody>
      </p:sp>
      <p:pic>
        <p:nvPicPr>
          <p:cNvPr id="90" name="Google Shape;90;p1"/>
          <p:cNvPicPr preferRelativeResize="0"/>
          <p:nvPr/>
        </p:nvPicPr>
        <p:blipFill rotWithShape="1">
          <a:blip r:embed="rId3">
            <a:alphaModFix/>
          </a:blip>
          <a:srcRect/>
          <a:stretch/>
        </p:blipFill>
        <p:spPr>
          <a:xfrm>
            <a:off x="3911652" y="4481378"/>
            <a:ext cx="4074693" cy="1522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p:nvPr/>
        </p:nvSpPr>
        <p:spPr>
          <a:xfrm>
            <a:off x="1" y="-6515"/>
            <a:ext cx="4505738" cy="6857999"/>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1"/>
          <p:cNvSpPr txBox="1"/>
          <p:nvPr/>
        </p:nvSpPr>
        <p:spPr>
          <a:xfrm>
            <a:off x="933271" y="3130096"/>
            <a:ext cx="298427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WARMTH</a:t>
            </a:r>
            <a:endParaRPr dirty="0"/>
          </a:p>
        </p:txBody>
      </p:sp>
      <p:pic>
        <p:nvPicPr>
          <p:cNvPr id="2" name="Image 1">
            <a:extLst>
              <a:ext uri="{FF2B5EF4-FFF2-40B4-BE49-F238E27FC236}">
                <a16:creationId xmlns:a16="http://schemas.microsoft.com/office/drawing/2014/main" id="{80241E59-FB6C-C030-981F-DD1F4EF617BB}"/>
              </a:ext>
            </a:extLst>
          </p:cNvPr>
          <p:cNvPicPr>
            <a:picLocks noChangeAspect="1"/>
          </p:cNvPicPr>
          <p:nvPr/>
        </p:nvPicPr>
        <p:blipFill>
          <a:blip r:embed="rId3"/>
          <a:stretch>
            <a:fillRect/>
          </a:stretch>
        </p:blipFill>
        <p:spPr>
          <a:xfrm>
            <a:off x="6690020" y="-6515"/>
            <a:ext cx="4850815" cy="68645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p:nvPr/>
        </p:nvSpPr>
        <p:spPr>
          <a:xfrm>
            <a:off x="0" y="0"/>
            <a:ext cx="4492488" cy="6857999"/>
          </a:xfrm>
          <a:prstGeom prst="rect">
            <a:avLst/>
          </a:prstGeom>
          <a:solidFill>
            <a:srgbClr val="E363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2"/>
          <p:cNvSpPr txBox="1"/>
          <p:nvPr/>
        </p:nvSpPr>
        <p:spPr>
          <a:xfrm>
            <a:off x="448682" y="3136611"/>
            <a:ext cx="359512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B.C.B </a:t>
            </a:r>
            <a:endParaRPr dirty="0"/>
          </a:p>
        </p:txBody>
      </p:sp>
      <p:pic>
        <p:nvPicPr>
          <p:cNvPr id="4" name="Image 3">
            <a:extLst>
              <a:ext uri="{FF2B5EF4-FFF2-40B4-BE49-F238E27FC236}">
                <a16:creationId xmlns:a16="http://schemas.microsoft.com/office/drawing/2014/main" id="{883E7222-8D85-3153-7A89-BEF54EDC2F9C}"/>
              </a:ext>
            </a:extLst>
          </p:cNvPr>
          <p:cNvPicPr>
            <a:picLocks noChangeAspect="1"/>
          </p:cNvPicPr>
          <p:nvPr/>
        </p:nvPicPr>
        <p:blipFill>
          <a:blip r:embed="rId3"/>
          <a:stretch>
            <a:fillRect/>
          </a:stretch>
        </p:blipFill>
        <p:spPr>
          <a:xfrm>
            <a:off x="4492486" y="2222497"/>
            <a:ext cx="7699513" cy="25049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1" y="-6515"/>
            <a:ext cx="4505738" cy="6857999"/>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3"/>
          <p:cNvSpPr txBox="1"/>
          <p:nvPr/>
        </p:nvSpPr>
        <p:spPr>
          <a:xfrm>
            <a:off x="933271" y="3130096"/>
            <a:ext cx="298427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HESTIA</a:t>
            </a:r>
            <a:endParaRPr dirty="0"/>
          </a:p>
        </p:txBody>
      </p:sp>
      <p:pic>
        <p:nvPicPr>
          <p:cNvPr id="3" name="Image 2">
            <a:extLst>
              <a:ext uri="{FF2B5EF4-FFF2-40B4-BE49-F238E27FC236}">
                <a16:creationId xmlns:a16="http://schemas.microsoft.com/office/drawing/2014/main" id="{4B077DDE-3862-6BC7-BFC1-77293A1CAE6F}"/>
              </a:ext>
            </a:extLst>
          </p:cNvPr>
          <p:cNvPicPr>
            <a:picLocks noChangeAspect="1"/>
          </p:cNvPicPr>
          <p:nvPr/>
        </p:nvPicPr>
        <p:blipFill>
          <a:blip r:embed="rId3"/>
          <a:stretch>
            <a:fillRect/>
          </a:stretch>
        </p:blipFill>
        <p:spPr>
          <a:xfrm>
            <a:off x="4505739" y="-5676"/>
            <a:ext cx="3964944" cy="6858000"/>
          </a:xfrm>
          <a:prstGeom prst="rect">
            <a:avLst/>
          </a:prstGeom>
        </p:spPr>
      </p:pic>
      <p:pic>
        <p:nvPicPr>
          <p:cNvPr id="5" name="Image 4">
            <a:extLst>
              <a:ext uri="{FF2B5EF4-FFF2-40B4-BE49-F238E27FC236}">
                <a16:creationId xmlns:a16="http://schemas.microsoft.com/office/drawing/2014/main" id="{F0800D17-16EA-C76A-76B5-2C7D8A23DA76}"/>
              </a:ext>
            </a:extLst>
          </p:cNvPr>
          <p:cNvPicPr>
            <a:picLocks noChangeAspect="1"/>
          </p:cNvPicPr>
          <p:nvPr/>
        </p:nvPicPr>
        <p:blipFill>
          <a:blip r:embed="rId4"/>
          <a:stretch>
            <a:fillRect/>
          </a:stretch>
        </p:blipFill>
        <p:spPr>
          <a:xfrm>
            <a:off x="8453422" y="0"/>
            <a:ext cx="374640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p:nvPr/>
        </p:nvSpPr>
        <p:spPr>
          <a:xfrm>
            <a:off x="0" y="1"/>
            <a:ext cx="12192000" cy="1250302"/>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txBox="1"/>
          <p:nvPr/>
        </p:nvSpPr>
        <p:spPr>
          <a:xfrm>
            <a:off x="793101" y="394319"/>
            <a:ext cx="76872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lt1"/>
                </a:solidFill>
                <a:latin typeface="Helvetica Neue"/>
                <a:ea typeface="Helvetica Neue"/>
                <a:cs typeface="Helvetica Neue"/>
                <a:sym typeface="Helvetica Neue"/>
              </a:rPr>
              <a:t>ACTION : PROFESSIONNAL TRAINING</a:t>
            </a:r>
            <a:endParaRPr dirty="0"/>
          </a:p>
        </p:txBody>
      </p:sp>
      <p:sp>
        <p:nvSpPr>
          <p:cNvPr id="200" name="Google Shape;200;p6"/>
          <p:cNvSpPr txBox="1"/>
          <p:nvPr/>
        </p:nvSpPr>
        <p:spPr>
          <a:xfrm>
            <a:off x="4625012" y="2045301"/>
            <a:ext cx="7354956" cy="374173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800"/>
              <a:buFont typeface="Arial"/>
              <a:buChar char="•"/>
            </a:pPr>
            <a:r>
              <a:rPr lang="fr-FR" sz="2800" dirty="0" err="1">
                <a:solidFill>
                  <a:srgbClr val="3F3F3F"/>
                </a:solidFill>
                <a:latin typeface="Helvetica Neue"/>
                <a:ea typeface="Helvetica Neue"/>
                <a:cs typeface="Helvetica Neue"/>
                <a:sym typeface="Helvetica Neue"/>
              </a:rPr>
              <a:t>Hygiene</a:t>
            </a:r>
            <a:r>
              <a:rPr lang="fr-FR" sz="2800" dirty="0">
                <a:solidFill>
                  <a:srgbClr val="3F3F3F"/>
                </a:solidFill>
                <a:latin typeface="Helvetica Neue"/>
                <a:ea typeface="Helvetica Neue"/>
                <a:cs typeface="Helvetica Neue"/>
                <a:sym typeface="Helvetica Neue"/>
              </a:rPr>
              <a:t> and </a:t>
            </a:r>
            <a:r>
              <a:rPr lang="fr-FR" sz="2800" dirty="0" err="1">
                <a:solidFill>
                  <a:srgbClr val="3F3F3F"/>
                </a:solidFill>
                <a:latin typeface="Helvetica Neue"/>
                <a:ea typeface="Helvetica Neue"/>
                <a:cs typeface="Helvetica Neue"/>
                <a:sym typeface="Helvetica Neue"/>
              </a:rPr>
              <a:t>poverty</a:t>
            </a:r>
            <a:r>
              <a:rPr lang="fr-FR" sz="2800" dirty="0">
                <a:solidFill>
                  <a:srgbClr val="3F3F3F"/>
                </a:solidFill>
                <a:latin typeface="Helvetica Neue"/>
                <a:ea typeface="Helvetica Neue"/>
                <a:cs typeface="Helvetica Neue"/>
                <a:sym typeface="Helvetica Neue"/>
              </a:rPr>
              <a:t>: how to use </a:t>
            </a:r>
            <a:r>
              <a:rPr lang="fr-FR" sz="2800" dirty="0" err="1">
                <a:solidFill>
                  <a:srgbClr val="3F3F3F"/>
                </a:solidFill>
                <a:latin typeface="Helvetica Neue"/>
                <a:ea typeface="Helvetica Neue"/>
                <a:cs typeface="Helvetica Neue"/>
                <a:sym typeface="Helvetica Neue"/>
              </a:rPr>
              <a:t>hygiene</a:t>
            </a:r>
            <a:r>
              <a:rPr lang="fr-FR" sz="2800" dirty="0">
                <a:solidFill>
                  <a:srgbClr val="3F3F3F"/>
                </a:solidFill>
                <a:latin typeface="Helvetica Neue"/>
                <a:ea typeface="Helvetica Neue"/>
                <a:cs typeface="Helvetica Neue"/>
                <a:sym typeface="Helvetica Neue"/>
              </a:rPr>
              <a:t> as a </a:t>
            </a:r>
            <a:r>
              <a:rPr lang="fr-FR" sz="2800" dirty="0" err="1">
                <a:solidFill>
                  <a:srgbClr val="3F3F3F"/>
                </a:solidFill>
                <a:latin typeface="Helvetica Neue"/>
                <a:ea typeface="Helvetica Neue"/>
                <a:cs typeface="Helvetica Neue"/>
                <a:sym typeface="Helvetica Neue"/>
              </a:rPr>
              <a:t>tool</a:t>
            </a:r>
            <a:r>
              <a:rPr lang="fr-FR" sz="2800" dirty="0">
                <a:solidFill>
                  <a:srgbClr val="3F3F3F"/>
                </a:solidFill>
                <a:latin typeface="Helvetica Neue"/>
                <a:ea typeface="Helvetica Neue"/>
                <a:cs typeface="Helvetica Neue"/>
                <a:sym typeface="Helvetica Neue"/>
              </a:rPr>
              <a:t> ?</a:t>
            </a:r>
            <a:endParaRPr dirty="0"/>
          </a:p>
        </p:txBody>
      </p:sp>
      <p:pic>
        <p:nvPicPr>
          <p:cNvPr id="201" name="Google Shape;201;p6"/>
          <p:cNvPicPr preferRelativeResize="0"/>
          <p:nvPr/>
        </p:nvPicPr>
        <p:blipFill rotWithShape="1">
          <a:blip r:embed="rId3">
            <a:alphaModFix/>
          </a:blip>
          <a:srcRect/>
          <a:stretch/>
        </p:blipFill>
        <p:spPr>
          <a:xfrm>
            <a:off x="0" y="1250302"/>
            <a:ext cx="4205774" cy="56076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6CC0BA-C392-0149-82CE-CDB61865BDAC}"/>
              </a:ext>
            </a:extLst>
          </p:cNvPr>
          <p:cNvSpPr/>
          <p:nvPr/>
        </p:nvSpPr>
        <p:spPr>
          <a:xfrm>
            <a:off x="6186490" y="4522945"/>
            <a:ext cx="5033999" cy="679294"/>
          </a:xfrm>
          <a:prstGeom prst="rect">
            <a:avLst/>
          </a:prstGeom>
          <a:solidFill>
            <a:srgbClr val="E36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3C8E95A-AEDE-B540-9655-CF2AD58EAB9F}"/>
              </a:ext>
            </a:extLst>
          </p:cNvPr>
          <p:cNvSpPr/>
          <p:nvPr/>
        </p:nvSpPr>
        <p:spPr>
          <a:xfrm>
            <a:off x="6757989" y="3861225"/>
            <a:ext cx="4462499" cy="679294"/>
          </a:xfrm>
          <a:prstGeom prst="rect">
            <a:avLst/>
          </a:prstGeom>
          <a:solidFill>
            <a:srgbClr val="E36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BCC0A27A-FDDE-3748-AFF6-69CA19725999}"/>
              </a:ext>
            </a:extLst>
          </p:cNvPr>
          <p:cNvPicPr>
            <a:picLocks noChangeAspect="1"/>
          </p:cNvPicPr>
          <p:nvPr/>
        </p:nvPicPr>
        <p:blipFill>
          <a:blip r:embed="rId2"/>
          <a:stretch>
            <a:fillRect/>
          </a:stretch>
        </p:blipFill>
        <p:spPr>
          <a:xfrm>
            <a:off x="1237772" y="5455862"/>
            <a:ext cx="2682240" cy="1002088"/>
          </a:xfrm>
          <a:prstGeom prst="rect">
            <a:avLst/>
          </a:prstGeom>
        </p:spPr>
      </p:pic>
      <p:pic>
        <p:nvPicPr>
          <p:cNvPr id="11" name="Image 10">
            <a:extLst>
              <a:ext uri="{FF2B5EF4-FFF2-40B4-BE49-F238E27FC236}">
                <a16:creationId xmlns:a16="http://schemas.microsoft.com/office/drawing/2014/main" id="{DFF87B68-EF14-3642-87EA-B6F730A87DFA}"/>
              </a:ext>
            </a:extLst>
          </p:cNvPr>
          <p:cNvPicPr>
            <a:picLocks noChangeAspect="1"/>
          </p:cNvPicPr>
          <p:nvPr/>
        </p:nvPicPr>
        <p:blipFill>
          <a:blip r:embed="rId3"/>
          <a:stretch>
            <a:fillRect/>
          </a:stretch>
        </p:blipFill>
        <p:spPr>
          <a:xfrm>
            <a:off x="0" y="-400050"/>
            <a:ext cx="4848301" cy="6858000"/>
          </a:xfrm>
          <a:prstGeom prst="rect">
            <a:avLst/>
          </a:prstGeom>
        </p:spPr>
      </p:pic>
      <p:pic>
        <p:nvPicPr>
          <p:cNvPr id="13" name="Image 12">
            <a:extLst>
              <a:ext uri="{FF2B5EF4-FFF2-40B4-BE49-F238E27FC236}">
                <a16:creationId xmlns:a16="http://schemas.microsoft.com/office/drawing/2014/main" id="{6BCB3B75-1A9D-5F42-8DC0-E1714F1AD5E6}"/>
              </a:ext>
            </a:extLst>
          </p:cNvPr>
          <p:cNvPicPr>
            <a:picLocks noChangeAspect="1"/>
          </p:cNvPicPr>
          <p:nvPr/>
        </p:nvPicPr>
        <p:blipFill>
          <a:blip r:embed="rId4"/>
          <a:stretch>
            <a:fillRect/>
          </a:stretch>
        </p:blipFill>
        <p:spPr>
          <a:xfrm>
            <a:off x="4514849" y="1505454"/>
            <a:ext cx="7062787" cy="1229574"/>
          </a:xfrm>
          <a:prstGeom prst="rect">
            <a:avLst/>
          </a:prstGeom>
        </p:spPr>
      </p:pic>
      <p:sp>
        <p:nvSpPr>
          <p:cNvPr id="14" name="ZoneTexte 13">
            <a:extLst>
              <a:ext uri="{FF2B5EF4-FFF2-40B4-BE49-F238E27FC236}">
                <a16:creationId xmlns:a16="http://schemas.microsoft.com/office/drawing/2014/main" id="{5C1D1859-181B-724B-A207-9B91FE956147}"/>
              </a:ext>
            </a:extLst>
          </p:cNvPr>
          <p:cNvSpPr txBox="1"/>
          <p:nvPr/>
        </p:nvSpPr>
        <p:spPr>
          <a:xfrm>
            <a:off x="5962687" y="3878802"/>
            <a:ext cx="5257800" cy="1323439"/>
          </a:xfrm>
          <a:prstGeom prst="rect">
            <a:avLst/>
          </a:prstGeom>
          <a:noFill/>
        </p:spPr>
        <p:txBody>
          <a:bodyPr wrap="square" rtlCol="0">
            <a:spAutoFit/>
          </a:bodyPr>
          <a:lstStyle/>
          <a:p>
            <a:pPr algn="r"/>
            <a:r>
              <a:rPr lang="fr-FR" sz="4000" b="1" dirty="0">
                <a:solidFill>
                  <a:schemeClr val="bg1"/>
                </a:solidFill>
                <a:latin typeface="Helvetica" pitchFamily="2" charset="0"/>
              </a:rPr>
              <a:t>THANK YOU FOR </a:t>
            </a:r>
          </a:p>
          <a:p>
            <a:pPr algn="r"/>
            <a:r>
              <a:rPr lang="fr-FR" sz="4000" b="1" dirty="0">
                <a:solidFill>
                  <a:schemeClr val="bg1"/>
                </a:solidFill>
                <a:latin typeface="Helvetica" pitchFamily="2" charset="0"/>
              </a:rPr>
              <a:t>YOUR ATTENTION !</a:t>
            </a:r>
          </a:p>
        </p:txBody>
      </p:sp>
    </p:spTree>
    <p:extLst>
      <p:ext uri="{BB962C8B-B14F-4D97-AF65-F5344CB8AC3E}">
        <p14:creationId xmlns:p14="http://schemas.microsoft.com/office/powerpoint/2010/main" val="3240560312"/>
      </p:ext>
    </p:extLst>
  </p:cSld>
  <p:clrMapOvr>
    <a:masterClrMapping/>
  </p:clrMapOvr>
  <p:transition advTm="21000"/>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pic>
        <p:nvPicPr>
          <p:cNvPr id="3" name="Média en ligne 2" descr="Introduction">
            <a:hlinkClick r:id="" action="ppaction://media"/>
            <a:extLst>
              <a:ext uri="{FF2B5EF4-FFF2-40B4-BE49-F238E27FC236}">
                <a16:creationId xmlns:a16="http://schemas.microsoft.com/office/drawing/2014/main" id="{1C6B7CE9-C144-C3C5-1638-F1F1DEDFAC18}"/>
              </a:ext>
            </a:extLst>
          </p:cNvPr>
          <p:cNvPicPr>
            <a:picLocks noRot="1" noChangeAspect="1"/>
          </p:cNvPicPr>
          <p:nvPr>
            <a:videoFile r:link="rId1"/>
          </p:nvPr>
        </p:nvPicPr>
        <p:blipFill>
          <a:blip r:embed="rId4"/>
          <a:stretch>
            <a:fillRect/>
          </a:stretch>
        </p:blipFill>
        <p:spPr>
          <a:xfrm>
            <a:off x="193248" y="100208"/>
            <a:ext cx="11794419" cy="6663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a:stretch/>
        </p:blipFill>
        <p:spPr>
          <a:xfrm>
            <a:off x="0" y="1250302"/>
            <a:ext cx="9920287" cy="5580162"/>
          </a:xfrm>
          <a:prstGeom prst="rect">
            <a:avLst/>
          </a:prstGeom>
          <a:noFill/>
          <a:ln>
            <a:noFill/>
          </a:ln>
        </p:spPr>
      </p:pic>
      <p:sp>
        <p:nvSpPr>
          <p:cNvPr id="102" name="Google Shape;102;p3"/>
          <p:cNvSpPr/>
          <p:nvPr/>
        </p:nvSpPr>
        <p:spPr>
          <a:xfrm>
            <a:off x="8201891" y="1413164"/>
            <a:ext cx="3782291" cy="1250302"/>
          </a:xfrm>
          <a:prstGeom prst="rect">
            <a:avLst/>
          </a:prstGeom>
          <a:solidFill>
            <a:schemeClr val="lt1"/>
          </a:solidFill>
          <a:ln w="12700" cap="flat" cmpd="sng">
            <a:solidFill>
              <a:srgbClr val="80BD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1"/>
            <a:ext cx="12493690" cy="1250302"/>
          </a:xfrm>
          <a:prstGeom prst="rect">
            <a:avLst/>
          </a:prstGeom>
          <a:solidFill>
            <a:srgbClr val="E363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793100" y="394319"/>
            <a:ext cx="49306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i="0" u="none" strike="noStrike" cap="none">
                <a:solidFill>
                  <a:schemeClr val="lt1"/>
                </a:solidFill>
                <a:latin typeface="Helvetica Neue"/>
                <a:ea typeface="Helvetica Neue"/>
                <a:cs typeface="Helvetica Neue"/>
                <a:sym typeface="Helvetica Neue"/>
              </a:rPr>
              <a:t>INTRODUCTION</a:t>
            </a:r>
            <a:endParaRPr/>
          </a:p>
        </p:txBody>
      </p:sp>
      <p:sp>
        <p:nvSpPr>
          <p:cNvPr id="105" name="Google Shape;105;p3"/>
          <p:cNvSpPr txBox="1"/>
          <p:nvPr/>
        </p:nvSpPr>
        <p:spPr>
          <a:xfrm>
            <a:off x="8354291" y="1413164"/>
            <a:ext cx="349134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err="1">
                <a:solidFill>
                  <a:srgbClr val="3F3F3F"/>
                </a:solidFill>
                <a:latin typeface="Helvetica Neue"/>
                <a:ea typeface="Helvetica Neue"/>
                <a:cs typeface="Helvetica Neue"/>
                <a:sym typeface="Helvetica Neue"/>
              </a:rPr>
              <a:t>We</a:t>
            </a:r>
            <a:r>
              <a:rPr lang="fr-FR" sz="1800" dirty="0">
                <a:solidFill>
                  <a:srgbClr val="3F3F3F"/>
                </a:solidFill>
                <a:latin typeface="Helvetica Neue"/>
                <a:ea typeface="Helvetica Neue"/>
                <a:cs typeface="Helvetica Neue"/>
                <a:sym typeface="Helvetica Neue"/>
              </a:rPr>
              <a:t> </a:t>
            </a:r>
            <a:r>
              <a:rPr lang="fr-FR" sz="1800" dirty="0" err="1">
                <a:solidFill>
                  <a:srgbClr val="3F3F3F"/>
                </a:solidFill>
                <a:latin typeface="Helvetica Neue"/>
                <a:ea typeface="Helvetica Neue"/>
                <a:cs typeface="Helvetica Neue"/>
                <a:sym typeface="Helvetica Neue"/>
              </a:rPr>
              <a:t>mobilize</a:t>
            </a:r>
            <a:r>
              <a:rPr lang="fr-FR" sz="1800" dirty="0">
                <a:solidFill>
                  <a:srgbClr val="3F3F3F"/>
                </a:solidFill>
                <a:latin typeface="Helvetica Neue"/>
                <a:ea typeface="Helvetica Neue"/>
                <a:cs typeface="Helvetica Neue"/>
                <a:sym typeface="Helvetica Neue"/>
              </a:rPr>
              <a:t> public </a:t>
            </a:r>
            <a:r>
              <a:rPr lang="fr-FR" sz="1800" dirty="0" err="1">
                <a:solidFill>
                  <a:srgbClr val="3F3F3F"/>
                </a:solidFill>
                <a:latin typeface="Helvetica Neue"/>
                <a:ea typeface="Helvetica Neue"/>
                <a:cs typeface="Helvetica Neue"/>
                <a:sym typeface="Helvetica Neue"/>
              </a:rPr>
              <a:t>authorities</a:t>
            </a:r>
            <a:r>
              <a:rPr lang="fr-FR" sz="1800" dirty="0">
                <a:solidFill>
                  <a:srgbClr val="3F3F3F"/>
                </a:solidFill>
                <a:latin typeface="Helvetica Neue"/>
                <a:ea typeface="Helvetica Neue"/>
                <a:cs typeface="Helvetica Neue"/>
                <a:sym typeface="Helvetica Neue"/>
              </a:rPr>
              <a:t>, </a:t>
            </a:r>
            <a:r>
              <a:rPr lang="fr-FR" sz="1800" dirty="0" err="1">
                <a:solidFill>
                  <a:srgbClr val="3F3F3F"/>
                </a:solidFill>
                <a:latin typeface="Helvetica Neue"/>
                <a:ea typeface="Helvetica Neue"/>
                <a:cs typeface="Helvetica Neue"/>
                <a:sym typeface="Helvetica Neue"/>
              </a:rPr>
              <a:t>others</a:t>
            </a:r>
            <a:r>
              <a:rPr lang="fr-FR" sz="1800" dirty="0">
                <a:solidFill>
                  <a:srgbClr val="3F3F3F"/>
                </a:solidFill>
                <a:latin typeface="Helvetica Neue"/>
                <a:ea typeface="Helvetica Neue"/>
                <a:cs typeface="Helvetica Neue"/>
                <a:sym typeface="Helvetica Neue"/>
              </a:rPr>
              <a:t> </a:t>
            </a:r>
            <a:r>
              <a:rPr lang="fr-FR" sz="1800" dirty="0" err="1">
                <a:solidFill>
                  <a:srgbClr val="3F3F3F"/>
                </a:solidFill>
                <a:latin typeface="Helvetica Neue"/>
                <a:ea typeface="Helvetica Neue"/>
                <a:cs typeface="Helvetica Neue"/>
                <a:sym typeface="Helvetica Neue"/>
              </a:rPr>
              <a:t>organizations</a:t>
            </a:r>
            <a:r>
              <a:rPr lang="fr-FR" sz="1800" dirty="0">
                <a:solidFill>
                  <a:srgbClr val="3F3F3F"/>
                </a:solidFill>
                <a:latin typeface="Helvetica Neue"/>
                <a:ea typeface="Helvetica Neue"/>
                <a:cs typeface="Helvetica Neue"/>
                <a:sym typeface="Helvetica Neue"/>
              </a:rPr>
              <a:t> and </a:t>
            </a:r>
            <a:r>
              <a:rPr lang="fr-FR" sz="1800" dirty="0" err="1">
                <a:solidFill>
                  <a:srgbClr val="3F3F3F"/>
                </a:solidFill>
                <a:latin typeface="Helvetica Neue"/>
                <a:ea typeface="Helvetica Neue"/>
                <a:cs typeface="Helvetica Neue"/>
                <a:sym typeface="Helvetica Neue"/>
              </a:rPr>
              <a:t>citizens</a:t>
            </a:r>
            <a:r>
              <a:rPr lang="fr-FR" sz="1800" dirty="0">
                <a:solidFill>
                  <a:srgbClr val="3F3F3F"/>
                </a:solidFill>
                <a:latin typeface="Helvetica Neue"/>
                <a:ea typeface="Helvetica Neue"/>
                <a:cs typeface="Helvetica Neue"/>
                <a:sym typeface="Helvetica Neue"/>
              </a:rPr>
              <a:t> to design </a:t>
            </a:r>
            <a:r>
              <a:rPr lang="fr-FR" sz="1800" dirty="0" err="1">
                <a:solidFill>
                  <a:srgbClr val="3F3F3F"/>
                </a:solidFill>
                <a:latin typeface="Helvetica Neue"/>
                <a:ea typeface="Helvetica Neue"/>
                <a:cs typeface="Helvetica Neue"/>
                <a:sym typeface="Helvetica Neue"/>
              </a:rPr>
              <a:t>substainable</a:t>
            </a:r>
            <a:r>
              <a:rPr lang="fr-FR" sz="1800" dirty="0">
                <a:solidFill>
                  <a:srgbClr val="3F3F3F"/>
                </a:solidFill>
                <a:latin typeface="Helvetica Neue"/>
                <a:ea typeface="Helvetica Neue"/>
                <a:cs typeface="Helvetica Neue"/>
                <a:sym typeface="Helvetica Neue"/>
              </a:rPr>
              <a:t> solutions </a:t>
            </a:r>
            <a:r>
              <a:rPr lang="fr-FR" sz="1800" dirty="0" err="1">
                <a:solidFill>
                  <a:srgbClr val="3F3F3F"/>
                </a:solidFill>
                <a:latin typeface="Helvetica Neue"/>
                <a:ea typeface="Helvetica Neue"/>
                <a:cs typeface="Helvetica Neue"/>
                <a:sym typeface="Helvetica Neue"/>
              </a:rPr>
              <a:t>together</a:t>
            </a:r>
            <a:r>
              <a:rPr lang="fr-FR" sz="1800" dirty="0">
                <a:solidFill>
                  <a:srgbClr val="3F3F3F"/>
                </a:solidFill>
                <a:latin typeface="Helvetica Neue"/>
                <a:ea typeface="Helvetica Neue"/>
                <a:cs typeface="Helvetica Neue"/>
                <a:sym typeface="Helvetica Neue"/>
              </a:rPr>
              <a:t>.</a:t>
            </a:r>
            <a:endParaRPr dirty="0"/>
          </a:p>
        </p:txBody>
      </p:sp>
      <p:sp>
        <p:nvSpPr>
          <p:cNvPr id="106" name="Google Shape;106;p3"/>
          <p:cNvSpPr txBox="1"/>
          <p:nvPr/>
        </p:nvSpPr>
        <p:spPr>
          <a:xfrm>
            <a:off x="5150017" y="1683570"/>
            <a:ext cx="1983783"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err="1">
                <a:solidFill>
                  <a:schemeClr val="dk1"/>
                </a:solidFill>
                <a:latin typeface="Helvetica Neue"/>
                <a:ea typeface="Helvetica Neue"/>
                <a:cs typeface="Helvetica Neue"/>
                <a:sym typeface="Helvetica Neue"/>
              </a:rPr>
              <a:t>We</a:t>
            </a:r>
            <a:r>
              <a:rPr lang="fr-FR" sz="1600" dirty="0">
                <a:solidFill>
                  <a:schemeClr val="dk1"/>
                </a:solidFill>
                <a:latin typeface="Helvetica Neue"/>
                <a:ea typeface="Helvetica Neue"/>
                <a:cs typeface="Helvetica Neue"/>
                <a:sym typeface="Helvetica Neue"/>
              </a:rPr>
              <a:t> help the </a:t>
            </a:r>
            <a:r>
              <a:rPr lang="fr-FR" sz="1600" dirty="0" err="1">
                <a:solidFill>
                  <a:srgbClr val="EB6215"/>
                </a:solidFill>
                <a:latin typeface="Helvetica Neue"/>
                <a:ea typeface="Helvetica Neue"/>
                <a:cs typeface="Helvetica Neue"/>
                <a:sym typeface="Helvetica Neue"/>
              </a:rPr>
              <a:t>most</a:t>
            </a:r>
            <a:r>
              <a:rPr lang="fr-FR" sz="1600" dirty="0">
                <a:solidFill>
                  <a:srgbClr val="EB6215"/>
                </a:solidFill>
                <a:latin typeface="Helvetica Neue"/>
                <a:ea typeface="Helvetica Neue"/>
                <a:cs typeface="Helvetica Neue"/>
                <a:sym typeface="Helvetica Neue"/>
              </a:rPr>
              <a:t> </a:t>
            </a:r>
            <a:r>
              <a:rPr lang="fr-FR" sz="1600" dirty="0" err="1">
                <a:solidFill>
                  <a:srgbClr val="EB6215"/>
                </a:solidFill>
                <a:latin typeface="Helvetica Neue"/>
                <a:ea typeface="Helvetica Neue"/>
                <a:cs typeface="Helvetica Neue"/>
                <a:sym typeface="Helvetica Neue"/>
              </a:rPr>
              <a:t>vulnerable</a:t>
            </a:r>
            <a:r>
              <a:rPr lang="fr-FR" sz="1600" dirty="0">
                <a:solidFill>
                  <a:srgbClr val="EB6215"/>
                </a:solidFill>
                <a:latin typeface="Helvetica Neue"/>
                <a:ea typeface="Helvetica Neue"/>
                <a:cs typeface="Helvetica Neue"/>
                <a:sym typeface="Helvetica Neue"/>
              </a:rPr>
              <a:t> people </a:t>
            </a:r>
            <a:r>
              <a:rPr lang="fr-FR" sz="1600" dirty="0" err="1">
                <a:solidFill>
                  <a:srgbClr val="EB6215"/>
                </a:solidFill>
                <a:latin typeface="Helvetica Neue"/>
                <a:ea typeface="Helvetica Neue"/>
                <a:cs typeface="Helvetica Neue"/>
                <a:sym typeface="Helvetica Neue"/>
              </a:rPr>
              <a:t>get</a:t>
            </a:r>
            <a:r>
              <a:rPr lang="fr-FR" sz="1600" dirty="0">
                <a:solidFill>
                  <a:srgbClr val="EB6215"/>
                </a:solidFill>
                <a:latin typeface="Helvetica Neue"/>
                <a:ea typeface="Helvetica Neue"/>
                <a:cs typeface="Helvetica Neue"/>
                <a:sym typeface="Helvetica Neue"/>
              </a:rPr>
              <a:t> off the </a:t>
            </a:r>
            <a:r>
              <a:rPr lang="fr-FR" sz="1600" dirty="0" err="1">
                <a:solidFill>
                  <a:srgbClr val="EB6215"/>
                </a:solidFill>
                <a:latin typeface="Helvetica Neue"/>
                <a:ea typeface="Helvetica Neue"/>
                <a:cs typeface="Helvetica Neue"/>
                <a:sym typeface="Helvetica Neue"/>
              </a:rPr>
              <a:t>streets</a:t>
            </a:r>
            <a:r>
              <a:rPr lang="fr-FR" sz="1600" dirty="0">
                <a:solidFill>
                  <a:schemeClr val="dk1"/>
                </a:solidFill>
                <a:latin typeface="Helvetica Neue"/>
                <a:ea typeface="Helvetica Neue"/>
                <a:cs typeface="Helvetica Neue"/>
                <a:sym typeface="Helvetica Neue"/>
              </a:rPr>
              <a:t>. </a:t>
            </a:r>
            <a:endParaRPr dirty="0"/>
          </a:p>
        </p:txBody>
      </p:sp>
      <p:sp>
        <p:nvSpPr>
          <p:cNvPr id="107" name="Google Shape;107;p3"/>
          <p:cNvSpPr txBox="1"/>
          <p:nvPr/>
        </p:nvSpPr>
        <p:spPr>
          <a:xfrm>
            <a:off x="6246845" y="3053352"/>
            <a:ext cx="3270642"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Helvetica Neue"/>
                <a:ea typeface="Helvetica Neue"/>
                <a:cs typeface="Helvetica Neue"/>
                <a:sym typeface="Helvetica Neue"/>
              </a:rPr>
              <a:t>Our </a:t>
            </a:r>
            <a:r>
              <a:rPr lang="fr-FR" sz="1600" dirty="0">
                <a:solidFill>
                  <a:srgbClr val="8EBF21"/>
                </a:solidFill>
                <a:latin typeface="Helvetica Neue"/>
                <a:ea typeface="Helvetica Neue"/>
                <a:cs typeface="Helvetica Neue"/>
                <a:sym typeface="Helvetica Neue"/>
              </a:rPr>
              <a:t>levers</a:t>
            </a:r>
            <a:r>
              <a:rPr lang="fr-FR" sz="1600" dirty="0">
                <a:solidFill>
                  <a:schemeClr val="dk1"/>
                </a:solidFill>
                <a:latin typeface="Helvetica Neue"/>
                <a:ea typeface="Helvetica Neue"/>
                <a:cs typeface="Helvetica Neue"/>
                <a:sym typeface="Helvetica Neue"/>
              </a:rPr>
              <a:t>: </a:t>
            </a:r>
            <a:r>
              <a:rPr lang="fr-FR" sz="1600" dirty="0" err="1">
                <a:solidFill>
                  <a:schemeClr val="dk1"/>
                </a:solidFill>
                <a:latin typeface="Helvetica Neue"/>
                <a:ea typeface="Helvetica Neue"/>
                <a:cs typeface="Helvetica Neue"/>
                <a:sym typeface="Helvetica Neue"/>
              </a:rPr>
              <a:t>hygiene</a:t>
            </a:r>
            <a:r>
              <a:rPr lang="fr-FR" sz="1600" dirty="0">
                <a:solidFill>
                  <a:schemeClr val="dk1"/>
                </a:solidFill>
                <a:latin typeface="Helvetica Neue"/>
                <a:ea typeface="Helvetica Neue"/>
                <a:cs typeface="Helvetica Neue"/>
                <a:sym typeface="Helvetica Neue"/>
              </a:rPr>
              <a:t> and care, self </a:t>
            </a:r>
            <a:r>
              <a:rPr lang="fr-FR" sz="1600" dirty="0" err="1">
                <a:solidFill>
                  <a:schemeClr val="dk1"/>
                </a:solidFill>
                <a:latin typeface="Helvetica Neue"/>
                <a:ea typeface="Helvetica Neue"/>
                <a:cs typeface="Helvetica Neue"/>
                <a:sym typeface="Helvetica Neue"/>
              </a:rPr>
              <a:t>developpement</a:t>
            </a:r>
            <a:r>
              <a:rPr lang="fr-FR" sz="1600" dirty="0">
                <a:solidFill>
                  <a:schemeClr val="dk1"/>
                </a:solidFill>
                <a:latin typeface="Helvetica Neue"/>
                <a:ea typeface="Helvetica Neue"/>
                <a:cs typeface="Helvetica Neue"/>
                <a:sym typeface="Helvetica Neue"/>
              </a:rPr>
              <a:t>, networking and </a:t>
            </a:r>
            <a:r>
              <a:rPr lang="fr-FR" sz="1600" dirty="0" err="1">
                <a:solidFill>
                  <a:schemeClr val="dk1"/>
                </a:solidFill>
                <a:latin typeface="Helvetica Neue"/>
                <a:ea typeface="Helvetica Neue"/>
                <a:cs typeface="Helvetica Neue"/>
                <a:sym typeface="Helvetica Neue"/>
              </a:rPr>
              <a:t>housing</a:t>
            </a:r>
            <a:r>
              <a:rPr lang="fr-FR" sz="1600" dirty="0">
                <a:solidFill>
                  <a:schemeClr val="dk1"/>
                </a:solidFill>
                <a:latin typeface="Helvetica Neue"/>
                <a:ea typeface="Helvetica Neue"/>
                <a:cs typeface="Helvetica Neue"/>
                <a:sym typeface="Helvetica Neue"/>
              </a:rPr>
              <a:t>. </a:t>
            </a:r>
            <a:endParaRPr dirty="0"/>
          </a:p>
        </p:txBody>
      </p:sp>
      <p:sp>
        <p:nvSpPr>
          <p:cNvPr id="108" name="Google Shape;108;p3"/>
          <p:cNvSpPr txBox="1"/>
          <p:nvPr/>
        </p:nvSpPr>
        <p:spPr>
          <a:xfrm>
            <a:off x="433953" y="4215539"/>
            <a:ext cx="3053166" cy="107717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Helvetica Neue"/>
                <a:ea typeface="Helvetica Neue"/>
                <a:cs typeface="Helvetica Neue"/>
                <a:sym typeface="Helvetica Neue"/>
              </a:rPr>
              <a:t>Street Nurses </a:t>
            </a:r>
            <a:r>
              <a:rPr lang="fr-FR" sz="1600" dirty="0" err="1">
                <a:solidFill>
                  <a:schemeClr val="dk1"/>
                </a:solidFill>
                <a:latin typeface="Helvetica Neue"/>
                <a:ea typeface="Helvetica Neue"/>
                <a:cs typeface="Helvetica Neue"/>
                <a:sym typeface="Helvetica Neue"/>
              </a:rPr>
              <a:t>is</a:t>
            </a:r>
            <a:r>
              <a:rPr lang="fr-FR" sz="1600" dirty="0">
                <a:solidFill>
                  <a:schemeClr val="dk1"/>
                </a:solidFill>
                <a:latin typeface="Helvetica Neue"/>
                <a:ea typeface="Helvetica Neue"/>
                <a:cs typeface="Helvetica Neue"/>
                <a:sym typeface="Helvetica Neue"/>
              </a:rPr>
              <a:t> </a:t>
            </a:r>
            <a:r>
              <a:rPr lang="fr-FR" sz="1600" dirty="0">
                <a:solidFill>
                  <a:srgbClr val="92D050"/>
                </a:solidFill>
                <a:latin typeface="Helvetica Neue"/>
                <a:ea typeface="Helvetica Neue"/>
                <a:cs typeface="Helvetica Neue"/>
                <a:sym typeface="Helvetica Neue"/>
              </a:rPr>
              <a:t>a </a:t>
            </a:r>
            <a:r>
              <a:rPr lang="fr-FR" sz="1600" dirty="0" err="1">
                <a:solidFill>
                  <a:srgbClr val="92D050"/>
                </a:solidFill>
                <a:latin typeface="Helvetica Neue"/>
                <a:ea typeface="Helvetica Neue"/>
                <a:cs typeface="Helvetica Neue"/>
                <a:sym typeface="Helvetica Neue"/>
              </a:rPr>
              <a:t>medical</a:t>
            </a:r>
            <a:r>
              <a:rPr lang="fr-FR" sz="1600" dirty="0">
                <a:solidFill>
                  <a:srgbClr val="92D050"/>
                </a:solidFill>
                <a:latin typeface="Helvetica Neue"/>
                <a:ea typeface="Helvetica Neue"/>
                <a:cs typeface="Helvetica Neue"/>
                <a:sym typeface="Helvetica Neue"/>
              </a:rPr>
              <a:t> and social </a:t>
            </a:r>
            <a:r>
              <a:rPr lang="fr-FR" sz="1600" dirty="0" err="1">
                <a:solidFill>
                  <a:srgbClr val="92D050"/>
                </a:solidFill>
                <a:latin typeface="Helvetica Neue"/>
                <a:ea typeface="Helvetica Neue"/>
                <a:cs typeface="Helvetica Neue"/>
                <a:sym typeface="Helvetica Neue"/>
              </a:rPr>
              <a:t>organization</a:t>
            </a:r>
            <a:r>
              <a:rPr lang="fr-FR" sz="1600" dirty="0">
                <a:solidFill>
                  <a:srgbClr val="92D050"/>
                </a:solidFill>
                <a:latin typeface="Helvetica Neue"/>
                <a:ea typeface="Helvetica Neue"/>
                <a:cs typeface="Helvetica Neue"/>
                <a:sym typeface="Helvetica Neue"/>
              </a:rPr>
              <a:t> </a:t>
            </a:r>
            <a:r>
              <a:rPr lang="fr-FR" sz="1600" dirty="0">
                <a:solidFill>
                  <a:schemeClr val="dk1"/>
                </a:solidFill>
                <a:latin typeface="Helvetica Neue"/>
                <a:ea typeface="Helvetica Neue"/>
                <a:cs typeface="Helvetica Neue"/>
                <a:sym typeface="Helvetica Neue"/>
              </a:rPr>
              <a:t>active in Brussels </a:t>
            </a:r>
            <a:r>
              <a:rPr lang="fr-FR" sz="1600" dirty="0" err="1">
                <a:solidFill>
                  <a:schemeClr val="dk1"/>
                </a:solidFill>
                <a:latin typeface="Helvetica Neue"/>
                <a:ea typeface="Helvetica Neue"/>
                <a:cs typeface="Helvetica Neue"/>
                <a:sym typeface="Helvetica Neue"/>
              </a:rPr>
              <a:t>since</a:t>
            </a:r>
            <a:r>
              <a:rPr lang="fr-FR" sz="1600" dirty="0">
                <a:solidFill>
                  <a:schemeClr val="dk1"/>
                </a:solidFill>
                <a:latin typeface="Helvetica Neue"/>
                <a:ea typeface="Helvetica Neue"/>
                <a:cs typeface="Helvetica Neue"/>
                <a:sym typeface="Helvetica Neue"/>
              </a:rPr>
              <a:t> 2006 and in Liège </a:t>
            </a:r>
            <a:r>
              <a:rPr lang="fr-FR" sz="1600" dirty="0" err="1">
                <a:solidFill>
                  <a:schemeClr val="dk1"/>
                </a:solidFill>
                <a:latin typeface="Helvetica Neue"/>
                <a:ea typeface="Helvetica Neue"/>
                <a:cs typeface="Helvetica Neue"/>
                <a:sym typeface="Helvetica Neue"/>
              </a:rPr>
              <a:t>since</a:t>
            </a:r>
            <a:r>
              <a:rPr lang="fr-FR" sz="1600" dirty="0">
                <a:solidFill>
                  <a:schemeClr val="dk1"/>
                </a:solidFill>
                <a:latin typeface="Helvetica Neue"/>
                <a:ea typeface="Helvetica Neue"/>
                <a:cs typeface="Helvetica Neue"/>
                <a:sym typeface="Helvetica Neue"/>
              </a:rPr>
              <a:t> 2019.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0" y="1"/>
            <a:ext cx="12192000" cy="1250302"/>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
          <p:cNvSpPr txBox="1"/>
          <p:nvPr/>
        </p:nvSpPr>
        <p:spPr>
          <a:xfrm>
            <a:off x="724466" y="415821"/>
            <a:ext cx="62671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lt1"/>
                </a:solidFill>
                <a:latin typeface="Helvetica Neue"/>
                <a:ea typeface="Helvetica Neue"/>
                <a:cs typeface="Helvetica Neue"/>
                <a:sym typeface="Helvetica Neue"/>
              </a:rPr>
              <a:t>STREET NURSES</a:t>
            </a:r>
            <a:endParaRPr dirty="0"/>
          </a:p>
        </p:txBody>
      </p:sp>
      <p:sp>
        <p:nvSpPr>
          <p:cNvPr id="116" name="Google Shape;116;p4"/>
          <p:cNvSpPr txBox="1"/>
          <p:nvPr/>
        </p:nvSpPr>
        <p:spPr>
          <a:xfrm>
            <a:off x="1098961" y="1604461"/>
            <a:ext cx="11048197" cy="4282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fr-FR" sz="2800" b="1" dirty="0" err="1">
                <a:solidFill>
                  <a:srgbClr val="3F3F3F"/>
                </a:solidFill>
                <a:latin typeface="Helvetica Neue"/>
                <a:ea typeface="Helvetica Neue"/>
                <a:cs typeface="Helvetica Neue"/>
                <a:sym typeface="Helvetica Neue"/>
              </a:rPr>
              <a:t>Highly</a:t>
            </a:r>
            <a:r>
              <a:rPr lang="fr-FR" sz="2800" b="1" dirty="0">
                <a:solidFill>
                  <a:srgbClr val="3F3F3F"/>
                </a:solidFill>
                <a:latin typeface="Helvetica Neue"/>
                <a:ea typeface="Helvetica Neue"/>
                <a:cs typeface="Helvetica Neue"/>
                <a:sym typeface="Helvetica Neue"/>
              </a:rPr>
              <a:t> </a:t>
            </a:r>
            <a:r>
              <a:rPr lang="fr-FR" sz="2800" b="1" dirty="0" err="1">
                <a:solidFill>
                  <a:srgbClr val="3F3F3F"/>
                </a:solidFill>
                <a:latin typeface="Helvetica Neue"/>
                <a:ea typeface="Helvetica Neue"/>
                <a:cs typeface="Helvetica Neue"/>
                <a:sym typeface="Helvetica Neue"/>
              </a:rPr>
              <a:t>vulnerable</a:t>
            </a:r>
            <a:r>
              <a:rPr lang="fr-FR" sz="2800" b="1" dirty="0">
                <a:solidFill>
                  <a:srgbClr val="3F3F3F"/>
                </a:solidFill>
                <a:latin typeface="Helvetica Neue"/>
                <a:ea typeface="Helvetica Neue"/>
                <a:cs typeface="Helvetica Neue"/>
                <a:sym typeface="Helvetica Neue"/>
              </a:rPr>
              <a:t> people : </a:t>
            </a:r>
            <a:r>
              <a:rPr lang="fr-FR" sz="2800" dirty="0" err="1">
                <a:solidFill>
                  <a:srgbClr val="3F3F3F"/>
                </a:solidFill>
                <a:latin typeface="Helvetica Neue"/>
                <a:ea typeface="Helvetica Neue"/>
                <a:cs typeface="Helvetica Neue"/>
                <a:sym typeface="Helvetica Neue"/>
              </a:rPr>
              <a:t>who</a:t>
            </a:r>
            <a:r>
              <a:rPr lang="fr-FR" sz="2800" dirty="0">
                <a:solidFill>
                  <a:srgbClr val="3F3F3F"/>
                </a:solidFill>
                <a:latin typeface="Helvetica Neue"/>
                <a:ea typeface="Helvetica Neue"/>
                <a:cs typeface="Helvetica Neue"/>
                <a:sym typeface="Helvetica Neue"/>
              </a:rPr>
              <a:t> combine the </a:t>
            </a:r>
            <a:r>
              <a:rPr lang="fr-FR" sz="2800" dirty="0" err="1">
                <a:solidFill>
                  <a:srgbClr val="3F3F3F"/>
                </a:solidFill>
                <a:latin typeface="Helvetica Neue"/>
                <a:ea typeface="Helvetica Neue"/>
                <a:cs typeface="Helvetica Neue"/>
                <a:sym typeface="Helvetica Neue"/>
              </a:rPr>
              <a:t>following</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criteria</a:t>
            </a:r>
            <a:r>
              <a:rPr lang="fr-FR" sz="2800" dirty="0">
                <a:solidFill>
                  <a:srgbClr val="3F3F3F"/>
                </a:solidFill>
                <a:latin typeface="Helvetica Neue"/>
                <a:ea typeface="Helvetica Neue"/>
                <a:cs typeface="Helvetica Neue"/>
                <a:sym typeface="Helvetica Neue"/>
              </a:rPr>
              <a:t> of </a:t>
            </a:r>
            <a:r>
              <a:rPr lang="fr-FR" sz="2800" dirty="0" err="1">
                <a:solidFill>
                  <a:srgbClr val="3F3F3F"/>
                </a:solidFill>
                <a:latin typeface="Helvetica Neue"/>
                <a:ea typeface="Helvetica Neue"/>
                <a:cs typeface="Helvetica Neue"/>
                <a:sym typeface="Helvetica Neue"/>
              </a:rPr>
              <a:t>vulnerability</a:t>
            </a:r>
            <a:r>
              <a:rPr lang="fr-FR" sz="2800" dirty="0">
                <a:solidFill>
                  <a:srgbClr val="3F3F3F"/>
                </a:solidFill>
                <a:latin typeface="Helvetica Neue"/>
                <a:ea typeface="Helvetica Neue"/>
                <a:cs typeface="Helvetica Neue"/>
                <a:sym typeface="Helvetica Neue"/>
              </a:rPr>
              <a:t> ; </a:t>
            </a:r>
            <a:r>
              <a:rPr lang="fr-FR" sz="2800" dirty="0" err="1">
                <a:solidFill>
                  <a:srgbClr val="3F3F3F"/>
                </a:solidFill>
                <a:latin typeface="Helvetica Neue"/>
                <a:ea typeface="Helvetica Neue"/>
                <a:cs typeface="Helvetica Neue"/>
                <a:sym typeface="Helvetica Neue"/>
              </a:rPr>
              <a:t>hygiene</a:t>
            </a:r>
            <a:r>
              <a:rPr lang="fr-FR" sz="2800" dirty="0">
                <a:solidFill>
                  <a:srgbClr val="3F3F3F"/>
                </a:solidFill>
                <a:latin typeface="Helvetica Neue"/>
                <a:ea typeface="Helvetica Neue"/>
                <a:cs typeface="Helvetica Neue"/>
                <a:sym typeface="Helvetica Neue"/>
              </a:rPr>
              <a:t>, addictions, </a:t>
            </a:r>
            <a:r>
              <a:rPr lang="fr-FR" sz="2800" dirty="0" err="1">
                <a:solidFill>
                  <a:srgbClr val="3F3F3F"/>
                </a:solidFill>
                <a:latin typeface="Helvetica Neue"/>
                <a:ea typeface="Helvetica Neue"/>
                <a:cs typeface="Helvetica Neue"/>
                <a:sym typeface="Helvetica Neue"/>
              </a:rPr>
              <a:t>age</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gender</a:t>
            </a:r>
            <a:r>
              <a:rPr lang="fr-FR" sz="2800" dirty="0">
                <a:solidFill>
                  <a:srgbClr val="3F3F3F"/>
                </a:solidFill>
                <a:latin typeface="Helvetica Neue"/>
                <a:ea typeface="Helvetica Neue"/>
                <a:cs typeface="Helvetica Neue"/>
                <a:sym typeface="Helvetica Neue"/>
              </a:rPr>
              <a:t>, multi </a:t>
            </a:r>
            <a:r>
              <a:rPr lang="fr-FR" sz="2800" dirty="0" err="1">
                <a:solidFill>
                  <a:srgbClr val="3F3F3F"/>
                </a:solidFill>
                <a:latin typeface="Helvetica Neue"/>
                <a:ea typeface="Helvetica Neue"/>
                <a:cs typeface="Helvetica Neue"/>
                <a:sym typeface="Helvetica Neue"/>
              </a:rPr>
              <a:t>morbidity</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years</a:t>
            </a:r>
            <a:r>
              <a:rPr lang="fr-FR" sz="2800" dirty="0">
                <a:solidFill>
                  <a:srgbClr val="3F3F3F"/>
                </a:solidFill>
                <a:latin typeface="Helvetica Neue"/>
                <a:ea typeface="Helvetica Neue"/>
                <a:cs typeface="Helvetica Neue"/>
                <a:sym typeface="Helvetica Neue"/>
              </a:rPr>
              <a:t> of </a:t>
            </a:r>
            <a:r>
              <a:rPr lang="fr-FR" sz="2800" dirty="0" err="1">
                <a:solidFill>
                  <a:srgbClr val="3F3F3F"/>
                </a:solidFill>
                <a:latin typeface="Helvetica Neue"/>
                <a:ea typeface="Helvetica Neue"/>
                <a:cs typeface="Helvetica Neue"/>
                <a:sym typeface="Helvetica Neue"/>
              </a:rPr>
              <a:t>street</a:t>
            </a:r>
            <a:r>
              <a:rPr lang="fr-FR" sz="2800" dirty="0">
                <a:solidFill>
                  <a:srgbClr val="3F3F3F"/>
                </a:solidFill>
                <a:latin typeface="Helvetica Neue"/>
                <a:ea typeface="Helvetica Neue"/>
                <a:cs typeface="Helvetica Neue"/>
                <a:sym typeface="Helvetica Neue"/>
              </a:rPr>
              <a:t> life, no network, isolation, </a:t>
            </a:r>
            <a:r>
              <a:rPr lang="fr-FR" sz="2800" dirty="0" err="1">
                <a:solidFill>
                  <a:srgbClr val="3F3F3F"/>
                </a:solidFill>
                <a:latin typeface="Helvetica Neue"/>
                <a:ea typeface="Helvetica Neue"/>
                <a:cs typeface="Helvetica Neue"/>
                <a:sym typeface="Helvetica Neue"/>
              </a:rPr>
              <a:t>chronical</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physicall</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illnesses</a:t>
            </a:r>
            <a:r>
              <a:rPr lang="fr-FR" sz="2800" dirty="0">
                <a:solidFill>
                  <a:srgbClr val="3F3F3F"/>
                </a:solidFill>
                <a:latin typeface="Helvetica Neue"/>
                <a:ea typeface="Helvetica Neue"/>
                <a:cs typeface="Helvetica Neue"/>
                <a:sym typeface="Helvetica Neue"/>
              </a:rPr>
              <a:t> et mental </a:t>
            </a:r>
            <a:r>
              <a:rPr lang="fr-FR" sz="2800" dirty="0" err="1">
                <a:solidFill>
                  <a:srgbClr val="3F3F3F"/>
                </a:solidFill>
                <a:latin typeface="Helvetica Neue"/>
                <a:ea typeface="Helvetica Neue"/>
                <a:cs typeface="Helvetica Neue"/>
                <a:sym typeface="Helvetica Neue"/>
              </a:rPr>
              <a:t>health</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problems</a:t>
            </a:r>
            <a:endParaRPr lang="fr-FR" sz="2800" dirty="0">
              <a:solidFill>
                <a:srgbClr val="3F3F3F"/>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F3F3F"/>
              </a:buClr>
              <a:buSzPts val="2800"/>
              <a:buFont typeface="Arial"/>
              <a:buNone/>
            </a:pPr>
            <a:endParaRPr sz="2800" dirty="0">
              <a:solidFill>
                <a:srgbClr val="3F3F3F"/>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rgbClr val="3F3F3F"/>
              </a:buClr>
              <a:buSzPts val="2800"/>
              <a:buFont typeface="Arial"/>
              <a:buNone/>
            </a:pPr>
            <a:r>
              <a:rPr lang="fr-FR" sz="2800" dirty="0" err="1">
                <a:solidFill>
                  <a:srgbClr val="3F3F3F"/>
                </a:solidFill>
                <a:latin typeface="Helvetica Neue"/>
                <a:ea typeface="Helvetica Neue"/>
                <a:cs typeface="Helvetica Neue"/>
                <a:sym typeface="Helvetica Neue"/>
              </a:rPr>
              <a:t>Substainable</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reintegration</a:t>
            </a:r>
            <a:r>
              <a:rPr lang="fr-FR" sz="2800" dirty="0">
                <a:solidFill>
                  <a:srgbClr val="3F3F3F"/>
                </a:solidFill>
                <a:latin typeface="Helvetica Neue"/>
                <a:ea typeface="Helvetica Neue"/>
                <a:cs typeface="Helvetica Neue"/>
                <a:sym typeface="Helvetica Neue"/>
              </a:rPr>
              <a:t> of </a:t>
            </a:r>
            <a:r>
              <a:rPr lang="fr-FR" sz="2800" dirty="0" err="1">
                <a:solidFill>
                  <a:srgbClr val="3F3F3F"/>
                </a:solidFill>
                <a:latin typeface="Helvetica Neue"/>
                <a:ea typeface="Helvetica Neue"/>
                <a:cs typeface="Helvetica Neue"/>
                <a:sym typeface="Helvetica Neue"/>
              </a:rPr>
              <a:t>homeless</a:t>
            </a:r>
            <a:r>
              <a:rPr lang="fr-FR" sz="2800" dirty="0">
                <a:solidFill>
                  <a:srgbClr val="3F3F3F"/>
                </a:solidFill>
                <a:latin typeface="Helvetica Neue"/>
                <a:ea typeface="Helvetica Neue"/>
                <a:cs typeface="Helvetica Neue"/>
                <a:sym typeface="Helvetica Neue"/>
              </a:rPr>
              <a:t> people </a:t>
            </a:r>
            <a:r>
              <a:rPr lang="fr-FR" sz="2800" dirty="0" err="1">
                <a:solidFill>
                  <a:srgbClr val="3F3F3F"/>
                </a:solidFill>
                <a:latin typeface="Helvetica Neue"/>
                <a:ea typeface="Helvetica Neue"/>
                <a:cs typeface="Helvetica Neue"/>
                <a:sym typeface="Helvetica Neue"/>
              </a:rPr>
              <a:t>through</a:t>
            </a:r>
            <a:r>
              <a:rPr lang="fr-FR" sz="2800" dirty="0">
                <a:solidFill>
                  <a:srgbClr val="3F3F3F"/>
                </a:solidFill>
                <a:latin typeface="Helvetica Neue"/>
                <a:ea typeface="Helvetica Neue"/>
                <a:cs typeface="Helvetica Neue"/>
                <a:sym typeface="Helvetica Neue"/>
              </a:rPr>
              <a:t> </a:t>
            </a:r>
            <a:r>
              <a:rPr lang="fr-FR" sz="2800" dirty="0" err="1">
                <a:solidFill>
                  <a:srgbClr val="EB6215"/>
                </a:solidFill>
                <a:latin typeface="Helvetica Neue"/>
                <a:ea typeface="Helvetica Neue"/>
                <a:cs typeface="Helvetica Neue"/>
                <a:sym typeface="Helvetica Neue"/>
              </a:rPr>
              <a:t>hygiene</a:t>
            </a:r>
            <a:r>
              <a:rPr lang="fr-FR" sz="2800" dirty="0">
                <a:solidFill>
                  <a:srgbClr val="EB6215"/>
                </a:solidFill>
                <a:latin typeface="Helvetica Neue"/>
                <a:ea typeface="Helvetica Neue"/>
                <a:cs typeface="Helvetica Neue"/>
                <a:sym typeface="Helvetica Neue"/>
              </a:rPr>
              <a:t>, </a:t>
            </a:r>
            <a:r>
              <a:rPr lang="fr-FR" sz="2800" dirty="0" err="1">
                <a:solidFill>
                  <a:srgbClr val="EB6215"/>
                </a:solidFill>
                <a:latin typeface="Helvetica Neue"/>
                <a:ea typeface="Helvetica Neue"/>
                <a:cs typeface="Helvetica Neue"/>
                <a:sym typeface="Helvetica Neue"/>
              </a:rPr>
              <a:t>health</a:t>
            </a:r>
            <a:r>
              <a:rPr lang="fr-FR" sz="2800" dirty="0">
                <a:solidFill>
                  <a:srgbClr val="EB6215"/>
                </a:solidFill>
                <a:latin typeface="Helvetica Neue"/>
                <a:ea typeface="Helvetica Neue"/>
                <a:cs typeface="Helvetica Neue"/>
                <a:sym typeface="Helvetica Neue"/>
              </a:rPr>
              <a:t> and talent </a:t>
            </a:r>
            <a:r>
              <a:rPr lang="fr-FR" sz="2800" dirty="0" err="1">
                <a:solidFill>
                  <a:srgbClr val="EB6215"/>
                </a:solidFill>
                <a:latin typeface="Helvetica Neue"/>
                <a:ea typeface="Helvetica Neue"/>
                <a:cs typeface="Helvetica Neue"/>
                <a:sym typeface="Helvetica Neue"/>
              </a:rPr>
              <a:t>development</a:t>
            </a:r>
            <a:r>
              <a:rPr lang="fr-FR" sz="2800" dirty="0">
                <a:solidFill>
                  <a:srgbClr val="3F3F3F"/>
                </a:solidFill>
                <a:latin typeface="Helvetica Neue"/>
                <a:ea typeface="Helvetica Neue"/>
                <a:cs typeface="Helvetica Neue"/>
                <a:sym typeface="Helvetica Neue"/>
              </a:rPr>
              <a:t>. </a:t>
            </a:r>
          </a:p>
          <a:p>
            <a:pPr marL="0" marR="0" lvl="0" indent="0" algn="l" rtl="0">
              <a:lnSpc>
                <a:spcPct val="90000"/>
              </a:lnSpc>
              <a:spcBef>
                <a:spcPts val="1000"/>
              </a:spcBef>
              <a:spcAft>
                <a:spcPts val="0"/>
              </a:spcAft>
              <a:buClr>
                <a:srgbClr val="3F3F3F"/>
              </a:buClr>
              <a:buSzPts val="2800"/>
              <a:buFont typeface="Arial"/>
              <a:buNone/>
            </a:pPr>
            <a:endParaRPr sz="2800" b="1" dirty="0">
              <a:solidFill>
                <a:srgbClr val="92D050"/>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rgbClr val="3F3F3F"/>
              </a:buClr>
              <a:buSzPts val="2800"/>
              <a:buFont typeface="Arial"/>
              <a:buNone/>
            </a:pPr>
            <a:r>
              <a:rPr lang="fr-FR" sz="2800" b="1" dirty="0">
                <a:solidFill>
                  <a:srgbClr val="3F3F3F"/>
                </a:solidFill>
                <a:latin typeface="Helvetica Neue"/>
                <a:ea typeface="Helvetica Neue"/>
                <a:cs typeface="Helvetica Neue"/>
                <a:sym typeface="Helvetica Neue"/>
              </a:rPr>
              <a:t>Impact</a:t>
            </a:r>
            <a:r>
              <a:rPr lang="fr-FR" sz="2800" dirty="0">
                <a:solidFill>
                  <a:srgbClr val="3F3F3F"/>
                </a:solidFill>
                <a:latin typeface="Helvetica Neue"/>
                <a:ea typeface="Helvetica Neue"/>
                <a:cs typeface="Helvetica Neue"/>
                <a:sym typeface="Helvetica Neue"/>
              </a:rPr>
              <a:t>:</a:t>
            </a:r>
            <a:r>
              <a:rPr lang="fr-FR" sz="2800" dirty="0">
                <a:solidFill>
                  <a:srgbClr val="F26A37"/>
                </a:solidFill>
                <a:latin typeface="Helvetica Neue"/>
                <a:ea typeface="Helvetica Neue"/>
                <a:cs typeface="Helvetica Neue"/>
                <a:sym typeface="Helvetica Neue"/>
              </a:rPr>
              <a:t> </a:t>
            </a:r>
            <a:r>
              <a:rPr lang="fr-FR" sz="2800" dirty="0">
                <a:solidFill>
                  <a:srgbClr val="3F3F3F"/>
                </a:solidFill>
                <a:latin typeface="Helvetica Neue"/>
                <a:ea typeface="Helvetica Neue"/>
                <a:cs typeface="Helvetica Neue"/>
                <a:sym typeface="Helvetica Neue"/>
              </a:rPr>
              <a:t>169 people in </a:t>
            </a:r>
            <a:r>
              <a:rPr lang="fr-FR" sz="2800" dirty="0" err="1">
                <a:solidFill>
                  <a:srgbClr val="3F3F3F"/>
                </a:solidFill>
                <a:latin typeface="Helvetica Neue"/>
                <a:ea typeface="Helvetica Neue"/>
                <a:cs typeface="Helvetica Neue"/>
                <a:sym typeface="Helvetica Neue"/>
              </a:rPr>
              <a:t>housing</a:t>
            </a:r>
            <a:r>
              <a:rPr lang="fr-FR" sz="2800" dirty="0">
                <a:solidFill>
                  <a:srgbClr val="3F3F3F"/>
                </a:solidFill>
                <a:latin typeface="Helvetica Neue"/>
                <a:ea typeface="Helvetica Neue"/>
                <a:cs typeface="Helvetica Neue"/>
                <a:sym typeface="Helvetica Neue"/>
              </a:rPr>
              <a:t>. </a:t>
            </a:r>
            <a:endParaRPr dirty="0"/>
          </a:p>
          <a:p>
            <a:pPr marL="0" marR="0" lvl="0" indent="0" algn="l" rtl="0">
              <a:lnSpc>
                <a:spcPct val="90000"/>
              </a:lnSpc>
              <a:spcBef>
                <a:spcPts val="1000"/>
              </a:spcBef>
              <a:spcAft>
                <a:spcPts val="0"/>
              </a:spcAft>
              <a:buClr>
                <a:schemeClr val="dk1"/>
              </a:buClr>
              <a:buSzPts val="2800"/>
              <a:buFont typeface="Arial"/>
              <a:buNone/>
            </a:pPr>
            <a:endParaRPr sz="2800" dirty="0">
              <a:solidFill>
                <a:srgbClr val="3F3F3F"/>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rgbClr val="3F3F3F"/>
              </a:buClr>
              <a:buSzPts val="2800"/>
              <a:buFont typeface="Arial"/>
              <a:buNone/>
            </a:pPr>
            <a:r>
              <a:rPr lang="fr-FR" sz="2800" b="1" dirty="0">
                <a:solidFill>
                  <a:srgbClr val="3F3F3F"/>
                </a:solidFill>
                <a:latin typeface="Helvetica Neue"/>
                <a:ea typeface="Helvetica Neue"/>
                <a:cs typeface="Helvetica Neue"/>
                <a:sym typeface="Helvetica Neue"/>
              </a:rPr>
              <a:t>Vision</a:t>
            </a:r>
            <a:r>
              <a:rPr lang="fr-FR" sz="2800" dirty="0">
                <a:solidFill>
                  <a:srgbClr val="3F3F3F"/>
                </a:solidFill>
                <a:latin typeface="Helvetica Neue"/>
                <a:ea typeface="Helvetica Neue"/>
                <a:cs typeface="Helvetica Neue"/>
                <a:sym typeface="Helvetica Neue"/>
              </a:rPr>
              <a:t>: a world </a:t>
            </a:r>
            <a:r>
              <a:rPr lang="fr-FR" sz="2800" dirty="0" err="1">
                <a:solidFill>
                  <a:srgbClr val="3F3F3F"/>
                </a:solidFill>
                <a:latin typeface="Helvetica Neue"/>
                <a:ea typeface="Helvetica Neue"/>
                <a:cs typeface="Helvetica Neue"/>
                <a:sym typeface="Helvetica Neue"/>
              </a:rPr>
              <a:t>without</a:t>
            </a:r>
            <a:r>
              <a:rPr lang="fr-FR" sz="2800" dirty="0">
                <a:solidFill>
                  <a:srgbClr val="3F3F3F"/>
                </a:solidFill>
                <a:latin typeface="Helvetica Neue"/>
                <a:ea typeface="Helvetica Neue"/>
                <a:cs typeface="Helvetica Neue"/>
                <a:sym typeface="Helvetica Neue"/>
              </a:rPr>
              <a:t> structural </a:t>
            </a:r>
            <a:r>
              <a:rPr lang="fr-FR" sz="2800" dirty="0" err="1">
                <a:solidFill>
                  <a:srgbClr val="3F3F3F"/>
                </a:solidFill>
                <a:latin typeface="Helvetica Neue"/>
                <a:ea typeface="Helvetica Neue"/>
                <a:cs typeface="Helvetica Neue"/>
                <a:sym typeface="Helvetica Neue"/>
              </a:rPr>
              <a:t>homelessness</a:t>
            </a:r>
            <a:endParaRPr dirty="0"/>
          </a:p>
        </p:txBody>
      </p:sp>
      <p:pic>
        <p:nvPicPr>
          <p:cNvPr id="117" name="Google Shape;117;p4"/>
          <p:cNvPicPr preferRelativeResize="0"/>
          <p:nvPr/>
        </p:nvPicPr>
        <p:blipFill rotWithShape="1">
          <a:blip r:embed="rId3">
            <a:alphaModFix/>
          </a:blip>
          <a:srcRect/>
          <a:stretch/>
        </p:blipFill>
        <p:spPr>
          <a:xfrm>
            <a:off x="334636" y="3536969"/>
            <a:ext cx="700659" cy="533400"/>
          </a:xfrm>
          <a:prstGeom prst="rect">
            <a:avLst/>
          </a:prstGeom>
          <a:noFill/>
          <a:ln>
            <a:noFill/>
          </a:ln>
        </p:spPr>
      </p:pic>
      <p:pic>
        <p:nvPicPr>
          <p:cNvPr id="118" name="Google Shape;118;p4"/>
          <p:cNvPicPr preferRelativeResize="0"/>
          <p:nvPr/>
        </p:nvPicPr>
        <p:blipFill rotWithShape="1">
          <a:blip r:embed="rId4">
            <a:alphaModFix/>
          </a:blip>
          <a:srcRect/>
          <a:stretch/>
        </p:blipFill>
        <p:spPr>
          <a:xfrm>
            <a:off x="374136" y="6060758"/>
            <a:ext cx="700659" cy="533400"/>
          </a:xfrm>
          <a:prstGeom prst="rect">
            <a:avLst/>
          </a:prstGeom>
          <a:noFill/>
          <a:ln>
            <a:noFill/>
          </a:ln>
        </p:spPr>
      </p:pic>
      <p:pic>
        <p:nvPicPr>
          <p:cNvPr id="119" name="Google Shape;119;p4"/>
          <p:cNvPicPr preferRelativeResize="0"/>
          <p:nvPr/>
        </p:nvPicPr>
        <p:blipFill rotWithShape="1">
          <a:blip r:embed="rId5">
            <a:alphaModFix/>
          </a:blip>
          <a:srcRect/>
          <a:stretch/>
        </p:blipFill>
        <p:spPr>
          <a:xfrm>
            <a:off x="374136" y="4986839"/>
            <a:ext cx="700659" cy="533400"/>
          </a:xfrm>
          <a:prstGeom prst="rect">
            <a:avLst/>
          </a:prstGeom>
          <a:noFill/>
          <a:ln>
            <a:noFill/>
          </a:ln>
        </p:spPr>
      </p:pic>
      <p:pic>
        <p:nvPicPr>
          <p:cNvPr id="120" name="Google Shape;120;p4"/>
          <p:cNvPicPr preferRelativeResize="0"/>
          <p:nvPr/>
        </p:nvPicPr>
        <p:blipFill rotWithShape="1">
          <a:blip r:embed="rId6">
            <a:alphaModFix/>
          </a:blip>
          <a:srcRect/>
          <a:stretch/>
        </p:blipFill>
        <p:spPr>
          <a:xfrm>
            <a:off x="353461" y="1736078"/>
            <a:ext cx="700659"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5"/>
          <p:cNvSpPr/>
          <p:nvPr/>
        </p:nvSpPr>
        <p:spPr>
          <a:xfrm>
            <a:off x="0" y="1"/>
            <a:ext cx="12192000" cy="1250302"/>
          </a:xfrm>
          <a:prstGeom prst="rect">
            <a:avLst/>
          </a:prstGeom>
          <a:solidFill>
            <a:srgbClr val="E363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5"/>
          <p:cNvSpPr txBox="1"/>
          <p:nvPr/>
        </p:nvSpPr>
        <p:spPr>
          <a:xfrm>
            <a:off x="1166191" y="278296"/>
            <a:ext cx="35383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lt1"/>
                </a:solidFill>
                <a:latin typeface="Calibri"/>
                <a:ea typeface="Calibri"/>
                <a:cs typeface="Calibri"/>
                <a:sym typeface="Calibri"/>
              </a:rPr>
              <a:t>ACTION : THE PATIENT</a:t>
            </a:r>
            <a:endParaRPr dirty="0"/>
          </a:p>
        </p:txBody>
      </p:sp>
      <p:pic>
        <p:nvPicPr>
          <p:cNvPr id="2" name="Image 1">
            <a:extLst>
              <a:ext uri="{FF2B5EF4-FFF2-40B4-BE49-F238E27FC236}">
                <a16:creationId xmlns:a16="http://schemas.microsoft.com/office/drawing/2014/main" id="{BCA07C48-985D-E22B-24B8-36107E2599F0}"/>
              </a:ext>
            </a:extLst>
          </p:cNvPr>
          <p:cNvPicPr>
            <a:picLocks noChangeAspect="1"/>
          </p:cNvPicPr>
          <p:nvPr/>
        </p:nvPicPr>
        <p:blipFill>
          <a:blip r:embed="rId3"/>
          <a:stretch>
            <a:fillRect/>
          </a:stretch>
        </p:blipFill>
        <p:spPr>
          <a:xfrm>
            <a:off x="0" y="1644621"/>
            <a:ext cx="12192000" cy="44867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0" y="1"/>
            <a:ext cx="12192000" cy="1250302"/>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7"/>
          <p:cNvSpPr txBox="1"/>
          <p:nvPr/>
        </p:nvSpPr>
        <p:spPr>
          <a:xfrm>
            <a:off x="793101" y="394319"/>
            <a:ext cx="76872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lt1"/>
                </a:solidFill>
                <a:latin typeface="Helvetica Neue"/>
                <a:ea typeface="Helvetica Neue"/>
                <a:cs typeface="Helvetica Neue"/>
                <a:sym typeface="Helvetica Neue"/>
              </a:rPr>
              <a:t>ACTION : NETWORKING</a:t>
            </a:r>
            <a:endParaRPr dirty="0"/>
          </a:p>
        </p:txBody>
      </p:sp>
      <p:sp>
        <p:nvSpPr>
          <p:cNvPr id="135" name="Google Shape;135;p7"/>
          <p:cNvSpPr txBox="1"/>
          <p:nvPr/>
        </p:nvSpPr>
        <p:spPr>
          <a:xfrm>
            <a:off x="2467200" y="4910725"/>
            <a:ext cx="9051000" cy="928429"/>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None/>
            </a:pPr>
            <a:r>
              <a:rPr lang="fr-FR" sz="2000" i="1" dirty="0" err="1">
                <a:solidFill>
                  <a:srgbClr val="3F3F3F"/>
                </a:solidFill>
                <a:latin typeface="Helvetica Neue"/>
                <a:ea typeface="Helvetica Neue"/>
                <a:cs typeface="Helvetica Neue"/>
                <a:sym typeface="Helvetica Neue"/>
              </a:rPr>
              <a:t>Allow</a:t>
            </a:r>
            <a:r>
              <a:rPr lang="fr-FR" sz="2000" i="1" dirty="0">
                <a:solidFill>
                  <a:srgbClr val="3F3F3F"/>
                </a:solidFill>
                <a:latin typeface="Helvetica Neue"/>
                <a:ea typeface="Helvetica Neue"/>
                <a:cs typeface="Helvetica Neue"/>
                <a:sym typeface="Helvetica Neue"/>
              </a:rPr>
              <a:t> collaboration and coordination </a:t>
            </a:r>
            <a:r>
              <a:rPr lang="fr-FR" sz="2000" i="1" dirty="0" err="1">
                <a:solidFill>
                  <a:srgbClr val="3F3F3F"/>
                </a:solidFill>
                <a:latin typeface="Helvetica Neue"/>
                <a:ea typeface="Helvetica Neue"/>
                <a:cs typeface="Helvetica Neue"/>
                <a:sym typeface="Helvetica Neue"/>
              </a:rPr>
              <a:t>between</a:t>
            </a:r>
            <a:r>
              <a:rPr lang="fr-FR" sz="2000" i="1" dirty="0">
                <a:solidFill>
                  <a:srgbClr val="3F3F3F"/>
                </a:solidFill>
                <a:latin typeface="Helvetica Neue"/>
                <a:ea typeface="Helvetica Neue"/>
                <a:cs typeface="Helvetica Neue"/>
                <a:sym typeface="Helvetica Neue"/>
              </a:rPr>
              <a:t> services to </a:t>
            </a:r>
            <a:r>
              <a:rPr lang="fr-FR" sz="2000" i="1" dirty="0" err="1">
                <a:solidFill>
                  <a:srgbClr val="3F3F3F"/>
                </a:solidFill>
                <a:latin typeface="Helvetica Neue"/>
                <a:ea typeface="Helvetica Neue"/>
                <a:cs typeface="Helvetica Neue"/>
                <a:sym typeface="Helvetica Neue"/>
              </a:rPr>
              <a:t>ensure</a:t>
            </a:r>
            <a:r>
              <a:rPr lang="fr-FR" sz="2000" i="1" dirty="0">
                <a:solidFill>
                  <a:srgbClr val="3F3F3F"/>
                </a:solidFill>
                <a:latin typeface="Helvetica Neue"/>
                <a:ea typeface="Helvetica Neue"/>
                <a:cs typeface="Helvetica Neue"/>
                <a:sym typeface="Helvetica Neue"/>
              </a:rPr>
              <a:t> </a:t>
            </a:r>
            <a:r>
              <a:rPr lang="fr-FR" sz="2000" i="1" dirty="0" err="1">
                <a:solidFill>
                  <a:srgbClr val="3F3F3F"/>
                </a:solidFill>
                <a:latin typeface="Helvetica Neue"/>
                <a:ea typeface="Helvetica Neue"/>
                <a:cs typeface="Helvetica Neue"/>
                <a:sym typeface="Helvetica Neue"/>
              </a:rPr>
              <a:t>continuity</a:t>
            </a:r>
            <a:r>
              <a:rPr lang="fr-FR" sz="2000" i="1" dirty="0">
                <a:solidFill>
                  <a:srgbClr val="3F3F3F"/>
                </a:solidFill>
                <a:latin typeface="Helvetica Neue"/>
                <a:ea typeface="Helvetica Neue"/>
                <a:cs typeface="Helvetica Neue"/>
                <a:sym typeface="Helvetica Neue"/>
              </a:rPr>
              <a:t> and </a:t>
            </a:r>
            <a:r>
              <a:rPr lang="fr-FR" sz="2000" i="1" dirty="0" err="1">
                <a:solidFill>
                  <a:srgbClr val="3F3F3F"/>
                </a:solidFill>
                <a:latin typeface="Helvetica Neue"/>
                <a:ea typeface="Helvetica Neue"/>
                <a:cs typeface="Helvetica Neue"/>
                <a:sym typeface="Helvetica Neue"/>
              </a:rPr>
              <a:t>quality</a:t>
            </a:r>
            <a:r>
              <a:rPr lang="fr-FR" sz="2000" i="1" dirty="0">
                <a:solidFill>
                  <a:srgbClr val="3F3F3F"/>
                </a:solidFill>
                <a:latin typeface="Helvetica Neue"/>
                <a:ea typeface="Helvetica Neue"/>
                <a:cs typeface="Helvetica Neue"/>
                <a:sym typeface="Helvetica Neue"/>
              </a:rPr>
              <a:t> support for the patient. </a:t>
            </a:r>
            <a:endParaRPr dirty="0">
              <a:latin typeface="Calibri"/>
              <a:ea typeface="Calibri"/>
              <a:cs typeface="Calibri"/>
              <a:sym typeface="Calibri"/>
            </a:endParaRPr>
          </a:p>
        </p:txBody>
      </p:sp>
      <p:sp>
        <p:nvSpPr>
          <p:cNvPr id="136" name="Google Shape;136;p7"/>
          <p:cNvSpPr/>
          <p:nvPr/>
        </p:nvSpPr>
        <p:spPr>
          <a:xfrm>
            <a:off x="6213250" y="2821650"/>
            <a:ext cx="1952532" cy="885708"/>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t>Immersion</a:t>
            </a:r>
            <a:endParaRPr dirty="0"/>
          </a:p>
        </p:txBody>
      </p:sp>
      <p:sp>
        <p:nvSpPr>
          <p:cNvPr id="137" name="Google Shape;137;p7"/>
          <p:cNvSpPr/>
          <p:nvPr/>
        </p:nvSpPr>
        <p:spPr>
          <a:xfrm>
            <a:off x="5868850" y="1496198"/>
            <a:ext cx="1952532" cy="796014"/>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Presentation</a:t>
            </a:r>
            <a:endParaRPr dirty="0"/>
          </a:p>
        </p:txBody>
      </p:sp>
      <p:sp>
        <p:nvSpPr>
          <p:cNvPr id="138" name="Google Shape;138;p7"/>
          <p:cNvSpPr/>
          <p:nvPr/>
        </p:nvSpPr>
        <p:spPr>
          <a:xfrm>
            <a:off x="3088375" y="2080813"/>
            <a:ext cx="2382750" cy="796014"/>
          </a:xfrm>
          <a:prstGeom prst="flowChartTerminator">
            <a:avLst/>
          </a:prstGeom>
          <a:solidFill>
            <a:schemeClr val="lt1"/>
          </a:solidFill>
          <a:ln w="9525" cap="flat" cmpd="sng">
            <a:solidFill>
              <a:srgbClr val="80B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t>Trainings by and for the network</a:t>
            </a:r>
            <a:endParaRPr dirty="0"/>
          </a:p>
        </p:txBody>
      </p:sp>
      <p:sp>
        <p:nvSpPr>
          <p:cNvPr id="139" name="Google Shape;139;p7"/>
          <p:cNvSpPr/>
          <p:nvPr/>
        </p:nvSpPr>
        <p:spPr>
          <a:xfrm>
            <a:off x="8710275" y="1562676"/>
            <a:ext cx="1952532" cy="885708"/>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Awareness</a:t>
            </a:r>
            <a:endParaRPr dirty="0"/>
          </a:p>
        </p:txBody>
      </p:sp>
      <p:sp>
        <p:nvSpPr>
          <p:cNvPr id="140" name="Google Shape;140;p7"/>
          <p:cNvSpPr/>
          <p:nvPr/>
        </p:nvSpPr>
        <p:spPr>
          <a:xfrm>
            <a:off x="3692874" y="3707350"/>
            <a:ext cx="2175984" cy="796014"/>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t>Inter-exchange</a:t>
            </a:r>
            <a:endParaRPr dirty="0"/>
          </a:p>
        </p:txBody>
      </p:sp>
      <p:sp>
        <p:nvSpPr>
          <p:cNvPr id="141" name="Google Shape;141;p7"/>
          <p:cNvSpPr/>
          <p:nvPr/>
        </p:nvSpPr>
        <p:spPr>
          <a:xfrm>
            <a:off x="9715800" y="2776800"/>
            <a:ext cx="2086776" cy="885708"/>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Consultation meeting</a:t>
            </a:r>
            <a:endParaRPr dirty="0"/>
          </a:p>
        </p:txBody>
      </p:sp>
      <p:sp>
        <p:nvSpPr>
          <p:cNvPr id="142" name="Google Shape;142;p7"/>
          <p:cNvSpPr/>
          <p:nvPr/>
        </p:nvSpPr>
        <p:spPr>
          <a:xfrm>
            <a:off x="7913075" y="3911025"/>
            <a:ext cx="1890324" cy="796014"/>
          </a:xfrm>
          <a:prstGeom prst="flowChartTerminator">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Outreach</a:t>
            </a:r>
            <a:endParaRPr dirty="0"/>
          </a:p>
        </p:txBody>
      </p:sp>
      <p:sp>
        <p:nvSpPr>
          <p:cNvPr id="143" name="Google Shape;143;p7"/>
          <p:cNvSpPr/>
          <p:nvPr/>
        </p:nvSpPr>
        <p:spPr>
          <a:xfrm>
            <a:off x="1040425" y="3236700"/>
            <a:ext cx="2086776" cy="885708"/>
          </a:xfrm>
          <a:prstGeom prst="flowChartTerminator">
            <a:avLst/>
          </a:prstGeom>
          <a:solidFill>
            <a:schemeClr val="lt1"/>
          </a:solidFill>
          <a:ln w="9525" cap="flat" cmpd="sng">
            <a:solidFill>
              <a:srgbClr val="80B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t>Mixed team</a:t>
            </a:r>
            <a:endParaRPr dirty="0"/>
          </a:p>
        </p:txBody>
      </p:sp>
      <p:sp>
        <p:nvSpPr>
          <p:cNvPr id="144" name="Google Shape;144;p7"/>
          <p:cNvSpPr/>
          <p:nvPr/>
        </p:nvSpPr>
        <p:spPr>
          <a:xfrm>
            <a:off x="514676" y="1496188"/>
            <a:ext cx="2175984" cy="796014"/>
          </a:xfrm>
          <a:prstGeom prst="flowChartTerminator">
            <a:avLst/>
          </a:prstGeom>
          <a:solidFill>
            <a:schemeClr val="lt1"/>
          </a:solidFill>
          <a:ln w="9525" cap="flat" cmpd="sng">
            <a:solidFill>
              <a:srgbClr val="80B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Presence</a:t>
            </a:r>
            <a:r>
              <a:rPr lang="fr-FR" dirty="0"/>
              <a:t> </a:t>
            </a:r>
            <a:r>
              <a:rPr lang="fr-FR" dirty="0" err="1"/>
              <a:t>within</a:t>
            </a:r>
            <a:r>
              <a:rPr lang="fr-FR" dirty="0"/>
              <a:t> </a:t>
            </a:r>
            <a:r>
              <a:rPr lang="fr-FR" dirty="0" err="1"/>
              <a:t>existing</a:t>
            </a:r>
            <a:r>
              <a:rPr lang="fr-FR" dirty="0"/>
              <a:t> networks </a:t>
            </a:r>
          </a:p>
        </p:txBody>
      </p:sp>
      <p:pic>
        <p:nvPicPr>
          <p:cNvPr id="145" name="Google Shape;145;p7"/>
          <p:cNvPicPr preferRelativeResize="0"/>
          <p:nvPr/>
        </p:nvPicPr>
        <p:blipFill>
          <a:blip r:embed="rId3">
            <a:alphaModFix/>
          </a:blip>
          <a:stretch>
            <a:fillRect/>
          </a:stretch>
        </p:blipFill>
        <p:spPr>
          <a:xfrm>
            <a:off x="514672" y="4503381"/>
            <a:ext cx="1952525" cy="1861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p:nvPr/>
        </p:nvSpPr>
        <p:spPr>
          <a:xfrm>
            <a:off x="674738" y="3637243"/>
            <a:ext cx="7069087" cy="27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dirty="0" err="1">
                <a:solidFill>
                  <a:srgbClr val="3F3F3F"/>
                </a:solidFill>
                <a:latin typeface="Helvetica Neue"/>
                <a:ea typeface="Helvetica Neue"/>
                <a:cs typeface="Helvetica Neue"/>
                <a:sym typeface="Helvetica Neue"/>
              </a:rPr>
              <a:t>Valorize</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existing</a:t>
            </a:r>
            <a:r>
              <a:rPr lang="fr-FR" sz="2800" dirty="0">
                <a:solidFill>
                  <a:srgbClr val="3F3F3F"/>
                </a:solidFill>
                <a:latin typeface="Helvetica Neue"/>
                <a:ea typeface="Helvetica Neue"/>
                <a:cs typeface="Helvetica Neue"/>
                <a:sym typeface="Helvetica Neue"/>
              </a:rPr>
              <a:t> </a:t>
            </a:r>
            <a:r>
              <a:rPr lang="fr-FR" sz="2800" dirty="0" err="1">
                <a:solidFill>
                  <a:srgbClr val="3F3F3F"/>
                </a:solidFill>
                <a:latin typeface="Helvetica Neue"/>
                <a:ea typeface="Helvetica Neue"/>
                <a:cs typeface="Helvetica Neue"/>
                <a:sym typeface="Helvetica Neue"/>
              </a:rPr>
              <a:t>tools</a:t>
            </a:r>
            <a:r>
              <a:rPr lang="fr-FR" sz="2800" dirty="0">
                <a:solidFill>
                  <a:srgbClr val="3F3F3F"/>
                </a:solidFill>
                <a:latin typeface="Helvetica Neue"/>
                <a:ea typeface="Helvetica Neue"/>
                <a:cs typeface="Helvetica Neue"/>
                <a:sym typeface="Helvetica Neue"/>
              </a:rPr>
              <a:t> :</a:t>
            </a:r>
            <a:endParaRPr dirty="0"/>
          </a:p>
          <a:p>
            <a:pPr marL="0" marR="0" lvl="0" indent="0" algn="l" rtl="0">
              <a:lnSpc>
                <a:spcPct val="100000"/>
              </a:lnSpc>
              <a:spcBef>
                <a:spcPts val="1000"/>
              </a:spcBef>
              <a:spcAft>
                <a:spcPts val="0"/>
              </a:spcAft>
              <a:buClr>
                <a:srgbClr val="000000"/>
              </a:buClr>
              <a:buSzPts val="2800"/>
              <a:buFont typeface="Arial"/>
              <a:buNone/>
            </a:pPr>
            <a:endParaRPr sz="2800" dirty="0">
              <a:solidFill>
                <a:srgbClr val="3F3F3F"/>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Arial"/>
              <a:buChar char="•"/>
            </a:pPr>
            <a:r>
              <a:rPr lang="fr-FR" sz="2800" dirty="0">
                <a:solidFill>
                  <a:srgbClr val="3F3F3F"/>
                </a:solidFill>
                <a:latin typeface="Helvetica Neue"/>
                <a:ea typeface="Helvetica Neue"/>
                <a:cs typeface="Helvetica Neue"/>
                <a:sym typeface="Helvetica Neue"/>
              </a:rPr>
              <a:t>Mapping of </a:t>
            </a:r>
            <a:r>
              <a:rPr lang="fr-FR" sz="2800" dirty="0" err="1">
                <a:solidFill>
                  <a:srgbClr val="3F3F3F"/>
                </a:solidFill>
                <a:latin typeface="Helvetica Neue"/>
                <a:ea typeface="Helvetica Neue"/>
                <a:cs typeface="Helvetica Neue"/>
                <a:sym typeface="Helvetica Neue"/>
              </a:rPr>
              <a:t>drinking</a:t>
            </a:r>
            <a:r>
              <a:rPr lang="fr-FR" sz="2800" dirty="0">
                <a:solidFill>
                  <a:srgbClr val="3F3F3F"/>
                </a:solidFill>
                <a:latin typeface="Helvetica Neue"/>
                <a:ea typeface="Helvetica Neue"/>
                <a:cs typeface="Helvetica Neue"/>
                <a:sym typeface="Helvetica Neue"/>
              </a:rPr>
              <a:t> water </a:t>
            </a:r>
            <a:r>
              <a:rPr lang="fr-FR" sz="2800" dirty="0" err="1">
                <a:solidFill>
                  <a:srgbClr val="3F3F3F"/>
                </a:solidFill>
                <a:latin typeface="Helvetica Neue"/>
                <a:ea typeface="Helvetica Neue"/>
                <a:cs typeface="Helvetica Neue"/>
                <a:sym typeface="Helvetica Neue"/>
              </a:rPr>
              <a:t>fountains</a:t>
            </a:r>
            <a:r>
              <a:rPr lang="fr-FR" sz="2800" dirty="0">
                <a:solidFill>
                  <a:srgbClr val="3F3F3F"/>
                </a:solidFill>
                <a:latin typeface="Helvetica Neue"/>
                <a:ea typeface="Helvetica Neue"/>
                <a:cs typeface="Helvetica Neue"/>
                <a:sym typeface="Helvetica Neue"/>
              </a:rPr>
              <a:t> and free </a:t>
            </a:r>
            <a:r>
              <a:rPr lang="fr-FR" sz="2800" dirty="0" err="1">
                <a:solidFill>
                  <a:srgbClr val="3F3F3F"/>
                </a:solidFill>
                <a:latin typeface="Helvetica Neue"/>
                <a:ea typeface="Helvetica Neue"/>
                <a:cs typeface="Helvetica Neue"/>
                <a:sym typeface="Helvetica Neue"/>
              </a:rPr>
              <a:t>toilets</a:t>
            </a:r>
            <a:endParaRPr lang="fr-FR" sz="2800" dirty="0">
              <a:solidFill>
                <a:srgbClr val="3F3F3F"/>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Arial"/>
              <a:buChar char="•"/>
            </a:pPr>
            <a:r>
              <a:rPr lang="fr-FR" sz="2800" dirty="0">
                <a:solidFill>
                  <a:srgbClr val="3F3F3F"/>
                </a:solidFill>
                <a:latin typeface="Helvetica Neue"/>
                <a:ea typeface="Helvetica Neue"/>
                <a:cs typeface="Helvetica Neue"/>
                <a:sym typeface="Helvetica Neue"/>
              </a:rPr>
              <a:t>Mapping of </a:t>
            </a:r>
            <a:r>
              <a:rPr lang="fr-FR" sz="2800" dirty="0" err="1">
                <a:solidFill>
                  <a:srgbClr val="3F3F3F"/>
                </a:solidFill>
                <a:latin typeface="Helvetica Neue"/>
                <a:ea typeface="Helvetica Neue"/>
                <a:cs typeface="Helvetica Neue"/>
                <a:sym typeface="Helvetica Neue"/>
              </a:rPr>
              <a:t>showers</a:t>
            </a:r>
            <a:r>
              <a:rPr lang="fr-FR" sz="2800" dirty="0">
                <a:solidFill>
                  <a:srgbClr val="3F3F3F"/>
                </a:solidFill>
                <a:latin typeface="Helvetica Neue"/>
                <a:ea typeface="Helvetica Neue"/>
                <a:cs typeface="Helvetica Neue"/>
                <a:sym typeface="Helvetica Neue"/>
              </a:rPr>
              <a:t> and </a:t>
            </a:r>
            <a:r>
              <a:rPr lang="fr-FR" sz="2800" dirty="0" err="1">
                <a:solidFill>
                  <a:srgbClr val="3F3F3F"/>
                </a:solidFill>
                <a:latin typeface="Helvetica Neue"/>
                <a:ea typeface="Helvetica Neue"/>
                <a:cs typeface="Helvetica Neue"/>
                <a:sym typeface="Helvetica Neue"/>
              </a:rPr>
              <a:t>accessibility</a:t>
            </a:r>
            <a:r>
              <a:rPr lang="fr-FR" sz="2800" dirty="0">
                <a:solidFill>
                  <a:srgbClr val="3F3F3F"/>
                </a:solidFill>
                <a:latin typeface="Helvetica Neue"/>
                <a:ea typeface="Helvetica Neue"/>
                <a:cs typeface="Helvetica Neue"/>
                <a:sym typeface="Helvetica Neue"/>
              </a:rPr>
              <a:t> conditions</a:t>
            </a:r>
            <a:endParaRPr sz="2800" dirty="0">
              <a:solidFill>
                <a:srgbClr val="3F3F3F"/>
              </a:solidFill>
              <a:latin typeface="Helvetica Neue"/>
              <a:ea typeface="Helvetica Neue"/>
              <a:cs typeface="Helvetica Neue"/>
              <a:sym typeface="Helvetica Neue"/>
            </a:endParaRPr>
          </a:p>
        </p:txBody>
      </p:sp>
      <p:pic>
        <p:nvPicPr>
          <p:cNvPr id="153" name="Google Shape;153;p8"/>
          <p:cNvPicPr preferRelativeResize="0"/>
          <p:nvPr/>
        </p:nvPicPr>
        <p:blipFill rotWithShape="1">
          <a:blip r:embed="rId3">
            <a:alphaModFix/>
          </a:blip>
          <a:srcRect/>
          <a:stretch/>
        </p:blipFill>
        <p:spPr>
          <a:xfrm>
            <a:off x="844666" y="2179099"/>
            <a:ext cx="1063826" cy="1063826"/>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3194923" y="2215783"/>
            <a:ext cx="1080097" cy="1080097"/>
          </a:xfrm>
          <a:prstGeom prst="rect">
            <a:avLst/>
          </a:prstGeom>
          <a:noFill/>
          <a:ln>
            <a:noFill/>
          </a:ln>
        </p:spPr>
      </p:pic>
      <p:pic>
        <p:nvPicPr>
          <p:cNvPr id="155" name="Google Shape;155;p8"/>
          <p:cNvPicPr preferRelativeResize="0"/>
          <p:nvPr/>
        </p:nvPicPr>
        <p:blipFill rotWithShape="1">
          <a:blip r:embed="rId5">
            <a:alphaModFix/>
          </a:blip>
          <a:srcRect/>
          <a:stretch/>
        </p:blipFill>
        <p:spPr>
          <a:xfrm>
            <a:off x="5561451" y="2173828"/>
            <a:ext cx="1069097" cy="1069097"/>
          </a:xfrm>
          <a:prstGeom prst="rect">
            <a:avLst/>
          </a:prstGeom>
          <a:noFill/>
          <a:ln>
            <a:noFill/>
          </a:ln>
        </p:spPr>
      </p:pic>
      <p:sp>
        <p:nvSpPr>
          <p:cNvPr id="156" name="Google Shape;156;p8"/>
          <p:cNvSpPr/>
          <p:nvPr/>
        </p:nvSpPr>
        <p:spPr>
          <a:xfrm>
            <a:off x="0" y="1"/>
            <a:ext cx="12192000" cy="1250302"/>
          </a:xfrm>
          <a:prstGeom prst="rect">
            <a:avLst/>
          </a:prstGeom>
          <a:solidFill>
            <a:srgbClr val="E363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8"/>
          <p:cNvSpPr txBox="1"/>
          <p:nvPr/>
        </p:nvSpPr>
        <p:spPr>
          <a:xfrm>
            <a:off x="446137" y="394319"/>
            <a:ext cx="92632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lt1"/>
                </a:solidFill>
                <a:latin typeface="Helvetica Neue"/>
                <a:ea typeface="Helvetica Neue"/>
                <a:cs typeface="Helvetica Neue"/>
                <a:sym typeface="Helvetica Neue"/>
              </a:rPr>
              <a:t>ACTION : VALUE AND CREATE TOOLS</a:t>
            </a:r>
            <a:endParaRPr dirty="0"/>
          </a:p>
        </p:txBody>
      </p:sp>
      <p:pic>
        <p:nvPicPr>
          <p:cNvPr id="3" name="Image 2">
            <a:extLst>
              <a:ext uri="{FF2B5EF4-FFF2-40B4-BE49-F238E27FC236}">
                <a16:creationId xmlns:a16="http://schemas.microsoft.com/office/drawing/2014/main" id="{2AC64AB5-0200-9BA4-8F73-6B52C8E3EC3E}"/>
              </a:ext>
            </a:extLst>
          </p:cNvPr>
          <p:cNvPicPr>
            <a:picLocks noChangeAspect="1"/>
          </p:cNvPicPr>
          <p:nvPr/>
        </p:nvPicPr>
        <p:blipFill>
          <a:blip r:embed="rId6"/>
          <a:stretch>
            <a:fillRect/>
          </a:stretch>
        </p:blipFill>
        <p:spPr>
          <a:xfrm>
            <a:off x="8084408" y="1250302"/>
            <a:ext cx="3956048" cy="56076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p:nvPr/>
        </p:nvSpPr>
        <p:spPr>
          <a:xfrm>
            <a:off x="0" y="1"/>
            <a:ext cx="12192000" cy="6849484"/>
          </a:xfrm>
          <a:prstGeom prst="rect">
            <a:avLst/>
          </a:prstGeom>
          <a:solidFill>
            <a:srgbClr val="80B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9"/>
          <p:cNvSpPr txBox="1"/>
          <p:nvPr/>
        </p:nvSpPr>
        <p:spPr>
          <a:xfrm>
            <a:off x="1045248" y="3132354"/>
            <a:ext cx="239837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ALCOHOL</a:t>
            </a:r>
            <a:endParaRPr sz="2400" b="1" dirty="0">
              <a:solidFill>
                <a:schemeClr val="lt1"/>
              </a:solidFill>
              <a:latin typeface="Helvetica Neue"/>
              <a:ea typeface="Helvetica Neue"/>
              <a:cs typeface="Helvetica Neue"/>
              <a:sym typeface="Helvetica Neue"/>
            </a:endParaRPr>
          </a:p>
        </p:txBody>
      </p:sp>
      <p:pic>
        <p:nvPicPr>
          <p:cNvPr id="3" name="Image 2">
            <a:extLst>
              <a:ext uri="{FF2B5EF4-FFF2-40B4-BE49-F238E27FC236}">
                <a16:creationId xmlns:a16="http://schemas.microsoft.com/office/drawing/2014/main" id="{10A4FDED-6A1A-7A7D-CE1C-2FE354346CC9}"/>
              </a:ext>
            </a:extLst>
          </p:cNvPr>
          <p:cNvPicPr>
            <a:picLocks noChangeAspect="1"/>
          </p:cNvPicPr>
          <p:nvPr/>
        </p:nvPicPr>
        <p:blipFill>
          <a:blip r:embed="rId3"/>
          <a:stretch>
            <a:fillRect/>
          </a:stretch>
        </p:blipFill>
        <p:spPr>
          <a:xfrm>
            <a:off x="4440500" y="-22600"/>
            <a:ext cx="7751499" cy="68864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p:nvPr/>
        </p:nvSpPr>
        <p:spPr>
          <a:xfrm>
            <a:off x="0" y="0"/>
            <a:ext cx="4492488" cy="6857999"/>
          </a:xfrm>
          <a:prstGeom prst="rect">
            <a:avLst/>
          </a:prstGeom>
          <a:solidFill>
            <a:srgbClr val="E363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0"/>
          <p:cNvSpPr txBox="1"/>
          <p:nvPr/>
        </p:nvSpPr>
        <p:spPr>
          <a:xfrm>
            <a:off x="557803" y="3136611"/>
            <a:ext cx="359512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HYPOTHERMIA</a:t>
            </a:r>
            <a:endParaRPr dirty="0"/>
          </a:p>
        </p:txBody>
      </p:sp>
      <p:pic>
        <p:nvPicPr>
          <p:cNvPr id="3" name="Image 2">
            <a:extLst>
              <a:ext uri="{FF2B5EF4-FFF2-40B4-BE49-F238E27FC236}">
                <a16:creationId xmlns:a16="http://schemas.microsoft.com/office/drawing/2014/main" id="{7F78E0BB-FA97-164F-D98C-A5D45D9BE211}"/>
              </a:ext>
            </a:extLst>
          </p:cNvPr>
          <p:cNvPicPr>
            <a:picLocks noChangeAspect="1"/>
          </p:cNvPicPr>
          <p:nvPr/>
        </p:nvPicPr>
        <p:blipFill>
          <a:blip r:embed="rId3"/>
          <a:stretch>
            <a:fillRect/>
          </a:stretch>
        </p:blipFill>
        <p:spPr>
          <a:xfrm>
            <a:off x="7141709" y="105983"/>
            <a:ext cx="4492488" cy="6646030"/>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1260</Words>
  <Application>Microsoft Macintosh PowerPoint</Application>
  <PresentationFormat>Grand écran</PresentationFormat>
  <Paragraphs>86</Paragraphs>
  <Slides>14</Slides>
  <Notes>13</Notes>
  <HiddenSlides>1</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Times New Roman</vt:lpstr>
      <vt:lpstr>Helveticaneue</vt:lpstr>
      <vt:lpstr>Helvetica Neue</vt:lpstr>
      <vt:lpstr>Calibri</vt:lpstr>
      <vt:lpstr>Helvetica</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5</cp:revision>
  <dcterms:created xsi:type="dcterms:W3CDTF">2020-09-28T14:59:35Z</dcterms:created>
  <dcterms:modified xsi:type="dcterms:W3CDTF">2023-05-09T05:10:56Z</dcterms:modified>
</cp:coreProperties>
</file>