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61" r:id="rId3"/>
    <p:sldId id="262" r:id="rId4"/>
    <p:sldId id="281" r:id="rId5"/>
    <p:sldId id="282" r:id="rId6"/>
    <p:sldId id="276" r:id="rId7"/>
    <p:sldId id="278" r:id="rId8"/>
    <p:sldId id="265" r:id="rId9"/>
    <p:sldId id="275" r:id="rId10"/>
    <p:sldId id="279" r:id="rId11"/>
    <p:sldId id="283" r:id="rId12"/>
    <p:sldId id="28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2E1A0-5621-4E54-840A-A7BCA21E9907}" v="210" dt="2023-04-27T12:44:58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609" autoAdjust="0"/>
  </p:normalViewPr>
  <p:slideViewPr>
    <p:cSldViewPr snapToGrid="0">
      <p:cViewPr varScale="1">
        <p:scale>
          <a:sx n="55" d="100"/>
          <a:sy n="55" d="100"/>
        </p:scale>
        <p:origin x="13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8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3200" dirty="0" smtClean="0">
                <a:solidFill>
                  <a:schemeClr val="tx1"/>
                </a:solidFill>
                <a:latin typeface="Barlow" panose="00000500000000000000" pitchFamily="2" charset="0"/>
              </a:rPr>
              <a:t>Shelter Cymru casework trends, May 21 – Mar 23</a:t>
            </a:r>
            <a:endParaRPr lang="en-GB" sz="3200" dirty="0">
              <a:solidFill>
                <a:schemeClr val="tx1"/>
              </a:solidFill>
              <a:latin typeface="Barlow" panose="00000500000000000000" pitchFamily="2" charset="0"/>
            </a:endParaRPr>
          </a:p>
        </c:rich>
      </c:tx>
      <c:layout>
        <c:manualLayout>
          <c:xMode val="edge"/>
          <c:yMode val="edge"/>
          <c:x val="0.14465617984384677"/>
          <c:y val="2.0370370370370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'[CoL chart data.xlsx]Sheet1'!$B$49</c:f>
              <c:strCache>
                <c:ptCount val="1"/>
                <c:pt idx="0">
                  <c:v>Rent arrears/rent levels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'[CoL chart data.xlsx]Sheet1'!$A$50:$A$72</c:f>
              <c:numCache>
                <c:formatCode>mmm\-yy</c:formatCode>
                <c:ptCount val="23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  <c:pt idx="6">
                  <c:v>44501</c:v>
                </c:pt>
                <c:pt idx="7">
                  <c:v>44531</c:v>
                </c:pt>
                <c:pt idx="8">
                  <c:v>44562</c:v>
                </c:pt>
                <c:pt idx="9">
                  <c:v>44593</c:v>
                </c:pt>
                <c:pt idx="10">
                  <c:v>44621</c:v>
                </c:pt>
                <c:pt idx="11">
                  <c:v>44652</c:v>
                </c:pt>
                <c:pt idx="12">
                  <c:v>44682</c:v>
                </c:pt>
                <c:pt idx="13">
                  <c:v>44713</c:v>
                </c:pt>
                <c:pt idx="14">
                  <c:v>44743</c:v>
                </c:pt>
                <c:pt idx="15">
                  <c:v>44774</c:v>
                </c:pt>
                <c:pt idx="16">
                  <c:v>44805</c:v>
                </c:pt>
                <c:pt idx="17">
                  <c:v>44835</c:v>
                </c:pt>
                <c:pt idx="18">
                  <c:v>44866</c:v>
                </c:pt>
                <c:pt idx="19">
                  <c:v>44896</c:v>
                </c:pt>
                <c:pt idx="20">
                  <c:v>44927</c:v>
                </c:pt>
                <c:pt idx="21">
                  <c:v>44958</c:v>
                </c:pt>
                <c:pt idx="22">
                  <c:v>44986</c:v>
                </c:pt>
              </c:numCache>
            </c:numRef>
          </c:cat>
          <c:val>
            <c:numRef>
              <c:f>'[CoL chart data.xlsx]Sheet1'!$B$50:$B$72</c:f>
              <c:numCache>
                <c:formatCode>General</c:formatCode>
                <c:ptCount val="23"/>
                <c:pt idx="0">
                  <c:v>92</c:v>
                </c:pt>
                <c:pt idx="1">
                  <c:v>119</c:v>
                </c:pt>
                <c:pt idx="2">
                  <c:v>110</c:v>
                </c:pt>
                <c:pt idx="3">
                  <c:v>68</c:v>
                </c:pt>
                <c:pt idx="4">
                  <c:v>89</c:v>
                </c:pt>
                <c:pt idx="5">
                  <c:v>83</c:v>
                </c:pt>
                <c:pt idx="6">
                  <c:v>102</c:v>
                </c:pt>
                <c:pt idx="7">
                  <c:v>73</c:v>
                </c:pt>
                <c:pt idx="8">
                  <c:v>113</c:v>
                </c:pt>
                <c:pt idx="9">
                  <c:v>119</c:v>
                </c:pt>
                <c:pt idx="10" formatCode="#,##0">
                  <c:v>127</c:v>
                </c:pt>
                <c:pt idx="11" formatCode="#,##0">
                  <c:v>95</c:v>
                </c:pt>
                <c:pt idx="12">
                  <c:v>110</c:v>
                </c:pt>
                <c:pt idx="13">
                  <c:v>101</c:v>
                </c:pt>
                <c:pt idx="14">
                  <c:v>97</c:v>
                </c:pt>
                <c:pt idx="15">
                  <c:v>110</c:v>
                </c:pt>
                <c:pt idx="16">
                  <c:v>112</c:v>
                </c:pt>
                <c:pt idx="17">
                  <c:v>114</c:v>
                </c:pt>
                <c:pt idx="18">
                  <c:v>104</c:v>
                </c:pt>
                <c:pt idx="19">
                  <c:v>76</c:v>
                </c:pt>
                <c:pt idx="20">
                  <c:v>127</c:v>
                </c:pt>
                <c:pt idx="21">
                  <c:v>142</c:v>
                </c:pt>
                <c:pt idx="22">
                  <c:v>140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'[CoL chart data.xlsx]Sheet1'!$C$49</c:f>
              <c:strCache>
                <c:ptCount val="1"/>
                <c:pt idx="0">
                  <c:v>Mortgage arrears possession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'[CoL chart data.xlsx]Sheet1'!$A$50:$A$72</c:f>
              <c:numCache>
                <c:formatCode>mmm\-yy</c:formatCode>
                <c:ptCount val="23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  <c:pt idx="6">
                  <c:v>44501</c:v>
                </c:pt>
                <c:pt idx="7">
                  <c:v>44531</c:v>
                </c:pt>
                <c:pt idx="8">
                  <c:v>44562</c:v>
                </c:pt>
                <c:pt idx="9">
                  <c:v>44593</c:v>
                </c:pt>
                <c:pt idx="10">
                  <c:v>44621</c:v>
                </c:pt>
                <c:pt idx="11">
                  <c:v>44652</c:v>
                </c:pt>
                <c:pt idx="12">
                  <c:v>44682</c:v>
                </c:pt>
                <c:pt idx="13">
                  <c:v>44713</c:v>
                </c:pt>
                <c:pt idx="14">
                  <c:v>44743</c:v>
                </c:pt>
                <c:pt idx="15">
                  <c:v>44774</c:v>
                </c:pt>
                <c:pt idx="16">
                  <c:v>44805</c:v>
                </c:pt>
                <c:pt idx="17">
                  <c:v>44835</c:v>
                </c:pt>
                <c:pt idx="18">
                  <c:v>44866</c:v>
                </c:pt>
                <c:pt idx="19">
                  <c:v>44896</c:v>
                </c:pt>
                <c:pt idx="20">
                  <c:v>44927</c:v>
                </c:pt>
                <c:pt idx="21">
                  <c:v>44958</c:v>
                </c:pt>
                <c:pt idx="22">
                  <c:v>44986</c:v>
                </c:pt>
              </c:numCache>
            </c:numRef>
          </c:cat>
          <c:val>
            <c:numRef>
              <c:f>'[CoL chart data.xlsx]Sheet1'!$C$50:$C$72</c:f>
              <c:numCache>
                <c:formatCode>General</c:formatCode>
                <c:ptCount val="23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6</c:v>
                </c:pt>
                <c:pt idx="4">
                  <c:v>14</c:v>
                </c:pt>
                <c:pt idx="5">
                  <c:v>15</c:v>
                </c:pt>
                <c:pt idx="6">
                  <c:v>12</c:v>
                </c:pt>
                <c:pt idx="7">
                  <c:v>8</c:v>
                </c:pt>
                <c:pt idx="8">
                  <c:v>9</c:v>
                </c:pt>
                <c:pt idx="9">
                  <c:v>15</c:v>
                </c:pt>
                <c:pt idx="10" formatCode="#,##0">
                  <c:v>18</c:v>
                </c:pt>
                <c:pt idx="11" formatCode="#,##0">
                  <c:v>8</c:v>
                </c:pt>
                <c:pt idx="12">
                  <c:v>15</c:v>
                </c:pt>
                <c:pt idx="13">
                  <c:v>21</c:v>
                </c:pt>
                <c:pt idx="14">
                  <c:v>25</c:v>
                </c:pt>
                <c:pt idx="15">
                  <c:v>14</c:v>
                </c:pt>
                <c:pt idx="16">
                  <c:v>23</c:v>
                </c:pt>
                <c:pt idx="17">
                  <c:v>24</c:v>
                </c:pt>
                <c:pt idx="18">
                  <c:v>13</c:v>
                </c:pt>
                <c:pt idx="19">
                  <c:v>10</c:v>
                </c:pt>
                <c:pt idx="20">
                  <c:v>20</c:v>
                </c:pt>
                <c:pt idx="21">
                  <c:v>21</c:v>
                </c:pt>
                <c:pt idx="22">
                  <c:v>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'[CoL chart data.xlsx]Sheet1'!$D$49</c:f>
              <c:strCache>
                <c:ptCount val="1"/>
                <c:pt idx="0">
                  <c:v>Damp/disrepair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'[CoL chart data.xlsx]Sheet1'!$A$50:$A$72</c:f>
              <c:numCache>
                <c:formatCode>mmm\-yy</c:formatCode>
                <c:ptCount val="23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  <c:pt idx="6">
                  <c:v>44501</c:v>
                </c:pt>
                <c:pt idx="7">
                  <c:v>44531</c:v>
                </c:pt>
                <c:pt idx="8">
                  <c:v>44562</c:v>
                </c:pt>
                <c:pt idx="9">
                  <c:v>44593</c:v>
                </c:pt>
                <c:pt idx="10">
                  <c:v>44621</c:v>
                </c:pt>
                <c:pt idx="11">
                  <c:v>44652</c:v>
                </c:pt>
                <c:pt idx="12">
                  <c:v>44682</c:v>
                </c:pt>
                <c:pt idx="13">
                  <c:v>44713</c:v>
                </c:pt>
                <c:pt idx="14">
                  <c:v>44743</c:v>
                </c:pt>
                <c:pt idx="15">
                  <c:v>44774</c:v>
                </c:pt>
                <c:pt idx="16">
                  <c:v>44805</c:v>
                </c:pt>
                <c:pt idx="17">
                  <c:v>44835</c:v>
                </c:pt>
                <c:pt idx="18">
                  <c:v>44866</c:v>
                </c:pt>
                <c:pt idx="19">
                  <c:v>44896</c:v>
                </c:pt>
                <c:pt idx="20">
                  <c:v>44927</c:v>
                </c:pt>
                <c:pt idx="21">
                  <c:v>44958</c:v>
                </c:pt>
                <c:pt idx="22">
                  <c:v>44986</c:v>
                </c:pt>
              </c:numCache>
            </c:numRef>
          </c:cat>
          <c:val>
            <c:numRef>
              <c:f>'[CoL chart data.xlsx]Sheet1'!$D$50:$D$72</c:f>
              <c:numCache>
                <c:formatCode>General</c:formatCode>
                <c:ptCount val="23"/>
                <c:pt idx="0">
                  <c:v>107</c:v>
                </c:pt>
                <c:pt idx="1">
                  <c:v>94</c:v>
                </c:pt>
                <c:pt idx="2">
                  <c:v>97</c:v>
                </c:pt>
                <c:pt idx="3">
                  <c:v>58</c:v>
                </c:pt>
                <c:pt idx="4">
                  <c:v>69</c:v>
                </c:pt>
                <c:pt idx="5">
                  <c:v>100</c:v>
                </c:pt>
                <c:pt idx="6">
                  <c:v>141</c:v>
                </c:pt>
                <c:pt idx="7">
                  <c:v>88</c:v>
                </c:pt>
                <c:pt idx="8">
                  <c:v>109</c:v>
                </c:pt>
                <c:pt idx="9">
                  <c:v>84</c:v>
                </c:pt>
                <c:pt idx="10">
                  <c:v>99</c:v>
                </c:pt>
                <c:pt idx="11">
                  <c:v>79</c:v>
                </c:pt>
                <c:pt idx="12">
                  <c:v>78</c:v>
                </c:pt>
                <c:pt idx="13">
                  <c:v>63</c:v>
                </c:pt>
                <c:pt idx="14">
                  <c:v>70</c:v>
                </c:pt>
                <c:pt idx="15">
                  <c:v>57</c:v>
                </c:pt>
                <c:pt idx="16">
                  <c:v>65</c:v>
                </c:pt>
                <c:pt idx="17">
                  <c:v>86</c:v>
                </c:pt>
                <c:pt idx="18">
                  <c:v>114</c:v>
                </c:pt>
                <c:pt idx="19">
                  <c:v>64</c:v>
                </c:pt>
                <c:pt idx="20">
                  <c:v>179</c:v>
                </c:pt>
                <c:pt idx="21">
                  <c:v>159</c:v>
                </c:pt>
                <c:pt idx="22">
                  <c:v>163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'[CoL chart data.xlsx]Sheet1'!$E$49</c:f>
              <c:strCache>
                <c:ptCount val="1"/>
                <c:pt idx="0">
                  <c:v>No fault evictions (s21 / s173)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'[CoL chart data.xlsx]Sheet1'!$A$50:$A$72</c:f>
              <c:numCache>
                <c:formatCode>mmm\-yy</c:formatCode>
                <c:ptCount val="23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  <c:pt idx="6">
                  <c:v>44501</c:v>
                </c:pt>
                <c:pt idx="7">
                  <c:v>44531</c:v>
                </c:pt>
                <c:pt idx="8">
                  <c:v>44562</c:v>
                </c:pt>
                <c:pt idx="9">
                  <c:v>44593</c:v>
                </c:pt>
                <c:pt idx="10">
                  <c:v>44621</c:v>
                </c:pt>
                <c:pt idx="11">
                  <c:v>44652</c:v>
                </c:pt>
                <c:pt idx="12">
                  <c:v>44682</c:v>
                </c:pt>
                <c:pt idx="13">
                  <c:v>44713</c:v>
                </c:pt>
                <c:pt idx="14">
                  <c:v>44743</c:v>
                </c:pt>
                <c:pt idx="15">
                  <c:v>44774</c:v>
                </c:pt>
                <c:pt idx="16">
                  <c:v>44805</c:v>
                </c:pt>
                <c:pt idx="17">
                  <c:v>44835</c:v>
                </c:pt>
                <c:pt idx="18">
                  <c:v>44866</c:v>
                </c:pt>
                <c:pt idx="19">
                  <c:v>44896</c:v>
                </c:pt>
                <c:pt idx="20">
                  <c:v>44927</c:v>
                </c:pt>
                <c:pt idx="21">
                  <c:v>44958</c:v>
                </c:pt>
                <c:pt idx="22">
                  <c:v>44986</c:v>
                </c:pt>
              </c:numCache>
            </c:numRef>
          </c:cat>
          <c:val>
            <c:numRef>
              <c:f>'[CoL chart data.xlsx]Sheet1'!$E$50:$E$72</c:f>
              <c:numCache>
                <c:formatCode>General</c:formatCode>
                <c:ptCount val="23"/>
                <c:pt idx="0">
                  <c:v>116</c:v>
                </c:pt>
                <c:pt idx="1">
                  <c:v>129</c:v>
                </c:pt>
                <c:pt idx="2">
                  <c:v>121</c:v>
                </c:pt>
                <c:pt idx="3">
                  <c:v>92</c:v>
                </c:pt>
                <c:pt idx="4">
                  <c:v>94</c:v>
                </c:pt>
                <c:pt idx="5">
                  <c:v>134</c:v>
                </c:pt>
                <c:pt idx="6">
                  <c:v>135</c:v>
                </c:pt>
                <c:pt idx="7">
                  <c:v>90</c:v>
                </c:pt>
                <c:pt idx="8">
                  <c:v>152</c:v>
                </c:pt>
                <c:pt idx="9">
                  <c:v>172</c:v>
                </c:pt>
                <c:pt idx="10">
                  <c:v>219</c:v>
                </c:pt>
                <c:pt idx="11">
                  <c:v>201</c:v>
                </c:pt>
                <c:pt idx="12">
                  <c:v>236</c:v>
                </c:pt>
                <c:pt idx="13">
                  <c:v>205</c:v>
                </c:pt>
                <c:pt idx="14">
                  <c:v>181</c:v>
                </c:pt>
                <c:pt idx="15">
                  <c:v>197</c:v>
                </c:pt>
                <c:pt idx="16">
                  <c:v>206</c:v>
                </c:pt>
                <c:pt idx="17">
                  <c:v>218</c:v>
                </c:pt>
                <c:pt idx="18">
                  <c:v>220</c:v>
                </c:pt>
                <c:pt idx="19">
                  <c:v>120</c:v>
                </c:pt>
                <c:pt idx="20">
                  <c:v>207</c:v>
                </c:pt>
                <c:pt idx="21">
                  <c:v>190</c:v>
                </c:pt>
                <c:pt idx="22">
                  <c:v>197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'[CoL chart data.xlsx]Sheet1'!$F$49</c:f>
              <c:strCache>
                <c:ptCount val="1"/>
                <c:pt idx="0">
                  <c:v>Homelessness</c:v>
                </c:pt>
              </c:strCache>
            </c:strRef>
          </c:tx>
          <c:spPr>
            <a:ln w="571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'[CoL chart data.xlsx]Sheet1'!$A$50:$A$72</c:f>
              <c:numCache>
                <c:formatCode>mmm\-yy</c:formatCode>
                <c:ptCount val="23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  <c:pt idx="6">
                  <c:v>44501</c:v>
                </c:pt>
                <c:pt idx="7">
                  <c:v>44531</c:v>
                </c:pt>
                <c:pt idx="8">
                  <c:v>44562</c:v>
                </c:pt>
                <c:pt idx="9">
                  <c:v>44593</c:v>
                </c:pt>
                <c:pt idx="10">
                  <c:v>44621</c:v>
                </c:pt>
                <c:pt idx="11">
                  <c:v>44652</c:v>
                </c:pt>
                <c:pt idx="12">
                  <c:v>44682</c:v>
                </c:pt>
                <c:pt idx="13">
                  <c:v>44713</c:v>
                </c:pt>
                <c:pt idx="14">
                  <c:v>44743</c:v>
                </c:pt>
                <c:pt idx="15">
                  <c:v>44774</c:v>
                </c:pt>
                <c:pt idx="16">
                  <c:v>44805</c:v>
                </c:pt>
                <c:pt idx="17">
                  <c:v>44835</c:v>
                </c:pt>
                <c:pt idx="18">
                  <c:v>44866</c:v>
                </c:pt>
                <c:pt idx="19">
                  <c:v>44896</c:v>
                </c:pt>
                <c:pt idx="20">
                  <c:v>44927</c:v>
                </c:pt>
                <c:pt idx="21">
                  <c:v>44958</c:v>
                </c:pt>
                <c:pt idx="22">
                  <c:v>44986</c:v>
                </c:pt>
              </c:numCache>
            </c:numRef>
          </c:cat>
          <c:val>
            <c:numRef>
              <c:f>'[CoL chart data.xlsx]Sheet1'!$F$50:$F$72</c:f>
              <c:numCache>
                <c:formatCode>General</c:formatCode>
                <c:ptCount val="23"/>
                <c:pt idx="0">
                  <c:v>386</c:v>
                </c:pt>
                <c:pt idx="1">
                  <c:v>394</c:v>
                </c:pt>
                <c:pt idx="2">
                  <c:v>367</c:v>
                </c:pt>
                <c:pt idx="3">
                  <c:v>277</c:v>
                </c:pt>
                <c:pt idx="4">
                  <c:v>338</c:v>
                </c:pt>
                <c:pt idx="5">
                  <c:v>339</c:v>
                </c:pt>
                <c:pt idx="6">
                  <c:v>378</c:v>
                </c:pt>
                <c:pt idx="7">
                  <c:v>251</c:v>
                </c:pt>
                <c:pt idx="8">
                  <c:v>383</c:v>
                </c:pt>
                <c:pt idx="9">
                  <c:v>349</c:v>
                </c:pt>
                <c:pt idx="10">
                  <c:v>413</c:v>
                </c:pt>
                <c:pt idx="11">
                  <c:v>433</c:v>
                </c:pt>
                <c:pt idx="12">
                  <c:v>441</c:v>
                </c:pt>
                <c:pt idx="13">
                  <c:v>315</c:v>
                </c:pt>
                <c:pt idx="14">
                  <c:v>326</c:v>
                </c:pt>
                <c:pt idx="15">
                  <c:v>391</c:v>
                </c:pt>
                <c:pt idx="16">
                  <c:v>364</c:v>
                </c:pt>
                <c:pt idx="17">
                  <c:v>332</c:v>
                </c:pt>
                <c:pt idx="18">
                  <c:v>338</c:v>
                </c:pt>
                <c:pt idx="19">
                  <c:v>261</c:v>
                </c:pt>
                <c:pt idx="20">
                  <c:v>464</c:v>
                </c:pt>
                <c:pt idx="21">
                  <c:v>486</c:v>
                </c:pt>
                <c:pt idx="22">
                  <c:v>553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8225376"/>
        <c:axId val="438226464"/>
      </c:lineChart>
      <c:dateAx>
        <c:axId val="438225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38226464"/>
        <c:crosses val="autoZero"/>
        <c:auto val="1"/>
        <c:lblOffset val="100"/>
        <c:baseTimeUnit val="months"/>
      </c:dateAx>
      <c:valAx>
        <c:axId val="43822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3822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>
                <a:latin typeface="+mj-lt"/>
              </a:rPr>
              <a:t>Social housing evictions</a:t>
            </a:r>
            <a:r>
              <a:rPr lang="en-GB" sz="2800" baseline="0" dirty="0">
                <a:latin typeface="+mj-lt"/>
              </a:rPr>
              <a:t> (Wales)</a:t>
            </a:r>
            <a:endParaRPr lang="en-GB" sz="2800" dirty="0">
              <a:latin typeface="+mj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'[Chart in Microsoft PowerPoint]Sheet1'!$C$3</c:f>
              <c:strCache>
                <c:ptCount val="1"/>
                <c:pt idx="0">
                  <c:v>Claims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'[Chart in Microsoft PowerPoint]Sheet1'!$A$4:$B$19</c:f>
              <c:multiLvlStrCache>
                <c:ptCount val="1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</c:lvl>
                <c:lvl>
                  <c:pt idx="0">
                    <c:v>2019</c:v>
                  </c:pt>
                  <c:pt idx="1">
                    <c:v>2019</c:v>
                  </c:pt>
                  <c:pt idx="2">
                    <c:v>2019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2020</c:v>
                  </c:pt>
                  <c:pt idx="7">
                    <c:v>2020</c:v>
                  </c:pt>
                  <c:pt idx="8">
                    <c:v>2021</c:v>
                  </c:pt>
                  <c:pt idx="9">
                    <c:v>2021</c:v>
                  </c:pt>
                  <c:pt idx="10">
                    <c:v>2021</c:v>
                  </c:pt>
                  <c:pt idx="11">
                    <c:v>2021</c:v>
                  </c:pt>
                  <c:pt idx="12">
                    <c:v>2022</c:v>
                  </c:pt>
                  <c:pt idx="13">
                    <c:v>2022</c:v>
                  </c:pt>
                  <c:pt idx="14">
                    <c:v>2022</c:v>
                  </c:pt>
                  <c:pt idx="15">
                    <c:v>2022</c:v>
                  </c:pt>
                </c:lvl>
              </c:multiLvlStrCache>
            </c:multiLvlStrRef>
          </c:cat>
          <c:val>
            <c:numRef>
              <c:f>'[Chart in Microsoft PowerPoint]Sheet1'!$C$4:$C$19</c:f>
              <c:numCache>
                <c:formatCode>#,##0</c:formatCode>
                <c:ptCount val="16"/>
                <c:pt idx="0">
                  <c:v>928</c:v>
                </c:pt>
                <c:pt idx="1">
                  <c:v>722</c:v>
                </c:pt>
                <c:pt idx="2">
                  <c:v>806</c:v>
                </c:pt>
                <c:pt idx="3">
                  <c:v>651</c:v>
                </c:pt>
                <c:pt idx="4">
                  <c:v>566</c:v>
                </c:pt>
                <c:pt idx="5">
                  <c:v>8</c:v>
                </c:pt>
                <c:pt idx="6">
                  <c:v>11</c:v>
                </c:pt>
                <c:pt idx="7">
                  <c:v>40</c:v>
                </c:pt>
                <c:pt idx="8">
                  <c:v>50</c:v>
                </c:pt>
                <c:pt idx="9">
                  <c:v>57</c:v>
                </c:pt>
                <c:pt idx="10">
                  <c:v>71</c:v>
                </c:pt>
                <c:pt idx="11">
                  <c:v>94</c:v>
                </c:pt>
                <c:pt idx="12">
                  <c:v>100</c:v>
                </c:pt>
                <c:pt idx="13">
                  <c:v>139</c:v>
                </c:pt>
                <c:pt idx="14">
                  <c:v>217</c:v>
                </c:pt>
                <c:pt idx="15">
                  <c:v>224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'[Chart in Microsoft PowerPoint]Sheet1'!$D$3</c:f>
              <c:strCache>
                <c:ptCount val="1"/>
                <c:pt idx="0">
                  <c:v>Evictions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'[Chart in Microsoft PowerPoint]Sheet1'!$A$4:$B$19</c:f>
              <c:multiLvlStrCache>
                <c:ptCount val="1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</c:lvl>
                <c:lvl>
                  <c:pt idx="0">
                    <c:v>2019</c:v>
                  </c:pt>
                  <c:pt idx="1">
                    <c:v>2019</c:v>
                  </c:pt>
                  <c:pt idx="2">
                    <c:v>2019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2020</c:v>
                  </c:pt>
                  <c:pt idx="6">
                    <c:v>2020</c:v>
                  </c:pt>
                  <c:pt idx="7">
                    <c:v>2020</c:v>
                  </c:pt>
                  <c:pt idx="8">
                    <c:v>2021</c:v>
                  </c:pt>
                  <c:pt idx="9">
                    <c:v>2021</c:v>
                  </c:pt>
                  <c:pt idx="10">
                    <c:v>2021</c:v>
                  </c:pt>
                  <c:pt idx="11">
                    <c:v>2021</c:v>
                  </c:pt>
                  <c:pt idx="12">
                    <c:v>2022</c:v>
                  </c:pt>
                  <c:pt idx="13">
                    <c:v>2022</c:v>
                  </c:pt>
                  <c:pt idx="14">
                    <c:v>2022</c:v>
                  </c:pt>
                  <c:pt idx="15">
                    <c:v>2022</c:v>
                  </c:pt>
                </c:lvl>
              </c:multiLvlStrCache>
            </c:multiLvlStrRef>
          </c:cat>
          <c:val>
            <c:numRef>
              <c:f>'[Chart in Microsoft PowerPoint]Sheet1'!$D$4:$D$19</c:f>
              <c:numCache>
                <c:formatCode>#,##0</c:formatCode>
                <c:ptCount val="16"/>
                <c:pt idx="0">
                  <c:v>185</c:v>
                </c:pt>
                <c:pt idx="1">
                  <c:v>185</c:v>
                </c:pt>
                <c:pt idx="2">
                  <c:v>153</c:v>
                </c:pt>
                <c:pt idx="3">
                  <c:v>142</c:v>
                </c:pt>
                <c:pt idx="4">
                  <c:v>220</c:v>
                </c:pt>
                <c:pt idx="5">
                  <c:v>0</c:v>
                </c:pt>
                <c:pt idx="6">
                  <c:v>0</c:v>
                </c:pt>
                <c:pt idx="7">
                  <c:v>6</c:v>
                </c:pt>
                <c:pt idx="8">
                  <c:v>3</c:v>
                </c:pt>
                <c:pt idx="9">
                  <c:v>16</c:v>
                </c:pt>
                <c:pt idx="10">
                  <c:v>53</c:v>
                </c:pt>
                <c:pt idx="11">
                  <c:v>16</c:v>
                </c:pt>
                <c:pt idx="12">
                  <c:v>30</c:v>
                </c:pt>
                <c:pt idx="13">
                  <c:v>34</c:v>
                </c:pt>
                <c:pt idx="14">
                  <c:v>38</c:v>
                </c:pt>
                <c:pt idx="15">
                  <c:v>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385792"/>
        <c:axId val="411384160"/>
      </c:lineChart>
      <c:catAx>
        <c:axId val="4113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384160"/>
        <c:crosses val="autoZero"/>
        <c:auto val="1"/>
        <c:lblAlgn val="ctr"/>
        <c:lblOffset val="100"/>
        <c:noMultiLvlLbl val="0"/>
      </c:catAx>
      <c:valAx>
        <c:axId val="41138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38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CD32A-DB68-4183-9BB4-9F5631508AD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89A78A4-74E7-4C3D-8B73-692DEA89254C}">
      <dgm:prSet phldrT="[Text]"/>
      <dgm:spPr/>
      <dgm:t>
        <a:bodyPr/>
        <a:lstStyle/>
        <a:p>
          <a:r>
            <a:rPr lang="en-GB" dirty="0" smtClean="0"/>
            <a:t>Prevention duty (up to 56 days before homelessness)</a:t>
          </a:r>
          <a:endParaRPr lang="en-GB" dirty="0"/>
        </a:p>
      </dgm:t>
    </dgm:pt>
    <dgm:pt modelId="{09E5DAD6-95AB-4ACB-8A27-28B233A5B58D}" type="parTrans" cxnId="{A262A84E-B65A-417E-9038-2FDF5725EF00}">
      <dgm:prSet/>
      <dgm:spPr/>
      <dgm:t>
        <a:bodyPr/>
        <a:lstStyle/>
        <a:p>
          <a:endParaRPr lang="en-GB"/>
        </a:p>
      </dgm:t>
    </dgm:pt>
    <dgm:pt modelId="{73766622-12D0-41BB-A94A-8F111DADE510}" type="sibTrans" cxnId="{A262A84E-B65A-417E-9038-2FDF5725EF00}">
      <dgm:prSet/>
      <dgm:spPr/>
      <dgm:t>
        <a:bodyPr/>
        <a:lstStyle/>
        <a:p>
          <a:endParaRPr lang="en-GB"/>
        </a:p>
      </dgm:t>
    </dgm:pt>
    <dgm:pt modelId="{550FB045-6FB0-464E-AE8F-57E60A82DDB2}">
      <dgm:prSet phldrT="[Text]"/>
      <dgm:spPr/>
      <dgm:t>
        <a:bodyPr/>
        <a:lstStyle/>
        <a:p>
          <a:r>
            <a:rPr lang="en-GB" dirty="0" smtClean="0"/>
            <a:t>Relief duty (up to 56 days  after homelessness)</a:t>
          </a:r>
          <a:endParaRPr lang="en-GB" dirty="0"/>
        </a:p>
      </dgm:t>
    </dgm:pt>
    <dgm:pt modelId="{2319EEA8-EE3F-4930-BA22-44F72CE22B38}" type="parTrans" cxnId="{FFB09B91-30DE-49A9-B122-0FB4B1CC5053}">
      <dgm:prSet/>
      <dgm:spPr/>
      <dgm:t>
        <a:bodyPr/>
        <a:lstStyle/>
        <a:p>
          <a:endParaRPr lang="en-GB"/>
        </a:p>
      </dgm:t>
    </dgm:pt>
    <dgm:pt modelId="{845F1881-0CA2-48F4-B809-001D5FB29867}" type="sibTrans" cxnId="{FFB09B91-30DE-49A9-B122-0FB4B1CC5053}">
      <dgm:prSet/>
      <dgm:spPr/>
      <dgm:t>
        <a:bodyPr/>
        <a:lstStyle/>
        <a:p>
          <a:endParaRPr lang="en-GB"/>
        </a:p>
      </dgm:t>
    </dgm:pt>
    <dgm:pt modelId="{B6042BF3-3A31-44F8-993E-B817FECD32E1}">
      <dgm:prSet phldrT="[Text]"/>
      <dgm:spPr/>
      <dgm:t>
        <a:bodyPr/>
        <a:lstStyle/>
        <a:p>
          <a:r>
            <a:rPr lang="en-GB" dirty="0" smtClean="0"/>
            <a:t>Final accommodation duty</a:t>
          </a:r>
          <a:endParaRPr lang="en-GB" dirty="0"/>
        </a:p>
      </dgm:t>
    </dgm:pt>
    <dgm:pt modelId="{513E5A5E-1CA2-410A-A84E-F0F8D2321B11}" type="parTrans" cxnId="{8AD7EB56-6010-45F2-8584-29BC3B5CFE03}">
      <dgm:prSet/>
      <dgm:spPr/>
      <dgm:t>
        <a:bodyPr/>
        <a:lstStyle/>
        <a:p>
          <a:endParaRPr lang="en-GB"/>
        </a:p>
      </dgm:t>
    </dgm:pt>
    <dgm:pt modelId="{61E13727-A2A0-4D51-A1A8-E5DC944A384B}" type="sibTrans" cxnId="{8AD7EB56-6010-45F2-8584-29BC3B5CFE03}">
      <dgm:prSet/>
      <dgm:spPr/>
      <dgm:t>
        <a:bodyPr/>
        <a:lstStyle/>
        <a:p>
          <a:endParaRPr lang="en-GB"/>
        </a:p>
      </dgm:t>
    </dgm:pt>
    <dgm:pt modelId="{8DF7F9CA-932D-47C7-BCAE-F97F7DDD3EBD}" type="pres">
      <dgm:prSet presAssocID="{AE1CD32A-DB68-4183-9BB4-9F5631508AD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449914A-7D92-4D74-AEB5-7EBB5CE5A329}" type="pres">
      <dgm:prSet presAssocID="{AE1CD32A-DB68-4183-9BB4-9F5631508AD8}" presName="dummyMaxCanvas" presStyleCnt="0">
        <dgm:presLayoutVars/>
      </dgm:prSet>
      <dgm:spPr/>
    </dgm:pt>
    <dgm:pt modelId="{7B8A2A3B-AA96-43F1-8D9A-DB4E52408EE4}" type="pres">
      <dgm:prSet presAssocID="{AE1CD32A-DB68-4183-9BB4-9F5631508AD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8058CD-6C3C-4E02-A17E-D2186CDAEB3C}" type="pres">
      <dgm:prSet presAssocID="{AE1CD32A-DB68-4183-9BB4-9F5631508AD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3A498D-9A14-4ED6-B5AF-AB0AD334BDA0}" type="pres">
      <dgm:prSet presAssocID="{AE1CD32A-DB68-4183-9BB4-9F5631508AD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3857E2-F3D2-4AA6-A841-1EE2AB0820DA}" type="pres">
      <dgm:prSet presAssocID="{AE1CD32A-DB68-4183-9BB4-9F5631508AD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E0C65F-3B9C-4831-9EE2-64E58D445E23}" type="pres">
      <dgm:prSet presAssocID="{AE1CD32A-DB68-4183-9BB4-9F5631508AD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89668D-A5D6-4711-9B2D-AB16C65B26B9}" type="pres">
      <dgm:prSet presAssocID="{AE1CD32A-DB68-4183-9BB4-9F5631508AD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F1CE35-ABB1-4C6F-9635-1E8188AD82B1}" type="pres">
      <dgm:prSet presAssocID="{AE1CD32A-DB68-4183-9BB4-9F5631508AD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4CB288-9E92-4B56-929E-17D0E789F3BE}" type="pres">
      <dgm:prSet presAssocID="{AE1CD32A-DB68-4183-9BB4-9F5631508AD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7069B28-1A24-49EA-8784-EF6651C48118}" type="presOf" srcId="{F89A78A4-74E7-4C3D-8B73-692DEA89254C}" destId="{7B8A2A3B-AA96-43F1-8D9A-DB4E52408EE4}" srcOrd="0" destOrd="0" presId="urn:microsoft.com/office/officeart/2005/8/layout/vProcess5"/>
    <dgm:cxn modelId="{FFB09B91-30DE-49A9-B122-0FB4B1CC5053}" srcId="{AE1CD32A-DB68-4183-9BB4-9F5631508AD8}" destId="{550FB045-6FB0-464E-AE8F-57E60A82DDB2}" srcOrd="1" destOrd="0" parTransId="{2319EEA8-EE3F-4930-BA22-44F72CE22B38}" sibTransId="{845F1881-0CA2-48F4-B809-001D5FB29867}"/>
    <dgm:cxn modelId="{AF5C0AF1-CC1E-450D-B271-B12F9BAD76BA}" type="presOf" srcId="{AE1CD32A-DB68-4183-9BB4-9F5631508AD8}" destId="{8DF7F9CA-932D-47C7-BCAE-F97F7DDD3EBD}" srcOrd="0" destOrd="0" presId="urn:microsoft.com/office/officeart/2005/8/layout/vProcess5"/>
    <dgm:cxn modelId="{482BFCB8-3CE3-4EF7-8CD2-7AF9F139A085}" type="presOf" srcId="{B6042BF3-3A31-44F8-993E-B817FECD32E1}" destId="{D63A498D-9A14-4ED6-B5AF-AB0AD334BDA0}" srcOrd="0" destOrd="0" presId="urn:microsoft.com/office/officeart/2005/8/layout/vProcess5"/>
    <dgm:cxn modelId="{79B124D3-330B-45C6-A865-9ADA2965427B}" type="presOf" srcId="{550FB045-6FB0-464E-AE8F-57E60A82DDB2}" destId="{ED8058CD-6C3C-4E02-A17E-D2186CDAEB3C}" srcOrd="0" destOrd="0" presId="urn:microsoft.com/office/officeart/2005/8/layout/vProcess5"/>
    <dgm:cxn modelId="{CDB6F19C-A700-4BB2-B6E4-2EC7ACCE76E9}" type="presOf" srcId="{550FB045-6FB0-464E-AE8F-57E60A82DDB2}" destId="{33F1CE35-ABB1-4C6F-9635-1E8188AD82B1}" srcOrd="1" destOrd="0" presId="urn:microsoft.com/office/officeart/2005/8/layout/vProcess5"/>
    <dgm:cxn modelId="{722862BB-9892-4EA1-B80E-A82AF08A6870}" type="presOf" srcId="{B6042BF3-3A31-44F8-993E-B817FECD32E1}" destId="{6D4CB288-9E92-4B56-929E-17D0E789F3BE}" srcOrd="1" destOrd="0" presId="urn:microsoft.com/office/officeart/2005/8/layout/vProcess5"/>
    <dgm:cxn modelId="{0C3C49E8-7430-4C6E-86C2-4FD9E30EDD90}" type="presOf" srcId="{F89A78A4-74E7-4C3D-8B73-692DEA89254C}" destId="{3589668D-A5D6-4711-9B2D-AB16C65B26B9}" srcOrd="1" destOrd="0" presId="urn:microsoft.com/office/officeart/2005/8/layout/vProcess5"/>
    <dgm:cxn modelId="{8AD7EB56-6010-45F2-8584-29BC3B5CFE03}" srcId="{AE1CD32A-DB68-4183-9BB4-9F5631508AD8}" destId="{B6042BF3-3A31-44F8-993E-B817FECD32E1}" srcOrd="2" destOrd="0" parTransId="{513E5A5E-1CA2-410A-A84E-F0F8D2321B11}" sibTransId="{61E13727-A2A0-4D51-A1A8-E5DC944A384B}"/>
    <dgm:cxn modelId="{C8C47D8C-4AAD-42C6-81EE-2BE226E693DC}" type="presOf" srcId="{845F1881-0CA2-48F4-B809-001D5FB29867}" destId="{34E0C65F-3B9C-4831-9EE2-64E58D445E23}" srcOrd="0" destOrd="0" presId="urn:microsoft.com/office/officeart/2005/8/layout/vProcess5"/>
    <dgm:cxn modelId="{DE970A10-B2EB-4332-9C1D-392161F298C5}" type="presOf" srcId="{73766622-12D0-41BB-A94A-8F111DADE510}" destId="{B93857E2-F3D2-4AA6-A841-1EE2AB0820DA}" srcOrd="0" destOrd="0" presId="urn:microsoft.com/office/officeart/2005/8/layout/vProcess5"/>
    <dgm:cxn modelId="{A262A84E-B65A-417E-9038-2FDF5725EF00}" srcId="{AE1CD32A-DB68-4183-9BB4-9F5631508AD8}" destId="{F89A78A4-74E7-4C3D-8B73-692DEA89254C}" srcOrd="0" destOrd="0" parTransId="{09E5DAD6-95AB-4ACB-8A27-28B233A5B58D}" sibTransId="{73766622-12D0-41BB-A94A-8F111DADE510}"/>
    <dgm:cxn modelId="{499314EE-2FA5-47F4-A749-60DF4FDAFBE1}" type="presParOf" srcId="{8DF7F9CA-932D-47C7-BCAE-F97F7DDD3EBD}" destId="{4449914A-7D92-4D74-AEB5-7EBB5CE5A329}" srcOrd="0" destOrd="0" presId="urn:microsoft.com/office/officeart/2005/8/layout/vProcess5"/>
    <dgm:cxn modelId="{D3359D5F-22DC-411A-AC09-6B618E5257CE}" type="presParOf" srcId="{8DF7F9CA-932D-47C7-BCAE-F97F7DDD3EBD}" destId="{7B8A2A3B-AA96-43F1-8D9A-DB4E52408EE4}" srcOrd="1" destOrd="0" presId="urn:microsoft.com/office/officeart/2005/8/layout/vProcess5"/>
    <dgm:cxn modelId="{1D7C07F4-60A1-4AF6-9C49-40E0DB3DA8F7}" type="presParOf" srcId="{8DF7F9CA-932D-47C7-BCAE-F97F7DDD3EBD}" destId="{ED8058CD-6C3C-4E02-A17E-D2186CDAEB3C}" srcOrd="2" destOrd="0" presId="urn:microsoft.com/office/officeart/2005/8/layout/vProcess5"/>
    <dgm:cxn modelId="{4E47290E-0CDE-4F35-8218-EFBEF5F70F99}" type="presParOf" srcId="{8DF7F9CA-932D-47C7-BCAE-F97F7DDD3EBD}" destId="{D63A498D-9A14-4ED6-B5AF-AB0AD334BDA0}" srcOrd="3" destOrd="0" presId="urn:microsoft.com/office/officeart/2005/8/layout/vProcess5"/>
    <dgm:cxn modelId="{A39E999F-96F9-4349-9C03-0FE5584A39CC}" type="presParOf" srcId="{8DF7F9CA-932D-47C7-BCAE-F97F7DDD3EBD}" destId="{B93857E2-F3D2-4AA6-A841-1EE2AB0820DA}" srcOrd="4" destOrd="0" presId="urn:microsoft.com/office/officeart/2005/8/layout/vProcess5"/>
    <dgm:cxn modelId="{A033D513-EB17-41EF-A6FF-8E7988665463}" type="presParOf" srcId="{8DF7F9CA-932D-47C7-BCAE-F97F7DDD3EBD}" destId="{34E0C65F-3B9C-4831-9EE2-64E58D445E23}" srcOrd="5" destOrd="0" presId="urn:microsoft.com/office/officeart/2005/8/layout/vProcess5"/>
    <dgm:cxn modelId="{23AEA96C-F1A8-4C16-B0D5-C5B600BCDD79}" type="presParOf" srcId="{8DF7F9CA-932D-47C7-BCAE-F97F7DDD3EBD}" destId="{3589668D-A5D6-4711-9B2D-AB16C65B26B9}" srcOrd="6" destOrd="0" presId="urn:microsoft.com/office/officeart/2005/8/layout/vProcess5"/>
    <dgm:cxn modelId="{8A227484-B0E2-44F7-B87E-9CB6F910DBD1}" type="presParOf" srcId="{8DF7F9CA-932D-47C7-BCAE-F97F7DDD3EBD}" destId="{33F1CE35-ABB1-4C6F-9635-1E8188AD82B1}" srcOrd="7" destOrd="0" presId="urn:microsoft.com/office/officeart/2005/8/layout/vProcess5"/>
    <dgm:cxn modelId="{8BF214AE-3A6B-461E-902D-A94435178CEE}" type="presParOf" srcId="{8DF7F9CA-932D-47C7-BCAE-F97F7DDD3EBD}" destId="{6D4CB288-9E92-4B56-929E-17D0E789F3B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A2A3B-AA96-43F1-8D9A-DB4E52408EE4}">
      <dsp:nvSpPr>
        <dsp:cNvPr id="0" name=""/>
        <dsp:cNvSpPr/>
      </dsp:nvSpPr>
      <dsp:spPr>
        <a:xfrm>
          <a:off x="0" y="0"/>
          <a:ext cx="3814145" cy="1720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Prevention duty (up to 56 days before homelessness)</a:t>
          </a:r>
          <a:endParaRPr lang="en-GB" sz="2300" kern="1200" dirty="0"/>
        </a:p>
      </dsp:txBody>
      <dsp:txXfrm>
        <a:off x="50382" y="50382"/>
        <a:ext cx="1957951" cy="1619402"/>
      </dsp:txXfrm>
    </dsp:sp>
    <dsp:sp modelId="{ED8058CD-6C3C-4E02-A17E-D2186CDAEB3C}">
      <dsp:nvSpPr>
        <dsp:cNvPr id="0" name=""/>
        <dsp:cNvSpPr/>
      </dsp:nvSpPr>
      <dsp:spPr>
        <a:xfrm>
          <a:off x="336542" y="2006860"/>
          <a:ext cx="3814145" cy="1720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Relief duty (up to 56 days  after homelessness)</a:t>
          </a:r>
          <a:endParaRPr lang="en-GB" sz="2300" kern="1200" dirty="0"/>
        </a:p>
      </dsp:txBody>
      <dsp:txXfrm>
        <a:off x="386924" y="2057242"/>
        <a:ext cx="2258731" cy="1619402"/>
      </dsp:txXfrm>
    </dsp:sp>
    <dsp:sp modelId="{D63A498D-9A14-4ED6-B5AF-AB0AD334BDA0}">
      <dsp:nvSpPr>
        <dsp:cNvPr id="0" name=""/>
        <dsp:cNvSpPr/>
      </dsp:nvSpPr>
      <dsp:spPr>
        <a:xfrm>
          <a:off x="673084" y="4013720"/>
          <a:ext cx="3814145" cy="1720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Final accommodation duty</a:t>
          </a:r>
          <a:endParaRPr lang="en-GB" sz="2300" kern="1200" dirty="0"/>
        </a:p>
      </dsp:txBody>
      <dsp:txXfrm>
        <a:off x="723466" y="4064102"/>
        <a:ext cx="2258731" cy="1619402"/>
      </dsp:txXfrm>
    </dsp:sp>
    <dsp:sp modelId="{B93857E2-F3D2-4AA6-A841-1EE2AB0820DA}">
      <dsp:nvSpPr>
        <dsp:cNvPr id="0" name=""/>
        <dsp:cNvSpPr/>
      </dsp:nvSpPr>
      <dsp:spPr>
        <a:xfrm>
          <a:off x="2696037" y="1304459"/>
          <a:ext cx="1118107" cy="11181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2947611" y="1304459"/>
        <a:ext cx="614959" cy="841376"/>
      </dsp:txXfrm>
    </dsp:sp>
    <dsp:sp modelId="{34E0C65F-3B9C-4831-9EE2-64E58D445E23}">
      <dsp:nvSpPr>
        <dsp:cNvPr id="0" name=""/>
        <dsp:cNvSpPr/>
      </dsp:nvSpPr>
      <dsp:spPr>
        <a:xfrm>
          <a:off x="3032579" y="3299851"/>
          <a:ext cx="1118107" cy="11181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3284153" y="3299851"/>
        <a:ext cx="614959" cy="841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B1F714F-C555-6717-4F7E-7668088C18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54B3817-A032-6116-C33A-77041C1168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F09DC-2735-40A3-857D-30348F3DC8B4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797A98-7AD6-93B3-D065-D500A7ABA7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8D0AC05-FE84-1F97-3542-6C85D75A6A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18655-9B47-4EAE-8949-81D29BD87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756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24966-A182-49E9-8BB8-AB8587C7EC3A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FDC9A-E9CB-4B58-9D7B-86A6AD0F1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87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DC9A-E9CB-4B58-9D7B-86A6AD0F1E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24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EB59-CCB2-4C49-8844-D682DD65901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85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EB59-CCB2-4C49-8844-D682DD65901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24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DC9A-E9CB-4B58-9D7B-86A6AD0F1ED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85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DC9A-E9CB-4B58-9D7B-86A6AD0F1ED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35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b="1" dirty="0" smtClean="0">
              <a:latin typeface="Barlow SemiBold" panose="000007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EB59-CCB2-4C49-8844-D682DD6590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58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DC9A-E9CB-4B58-9D7B-86A6AD0F1E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295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DC9A-E9CB-4B58-9D7B-86A6AD0F1E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389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DC9A-E9CB-4B58-9D7B-86A6AD0F1E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834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DC9A-E9CB-4B58-9D7B-86A6AD0F1ED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16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DC9A-E9CB-4B58-9D7B-86A6AD0F1ED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094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DC9A-E9CB-4B58-9D7B-86A6AD0F1ED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2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1D26FBB-CB12-EB58-82CF-28BE843A1761}"/>
              </a:ext>
            </a:extLst>
          </p:cNvPr>
          <p:cNvSpPr/>
          <p:nvPr userDrawn="1"/>
        </p:nvSpPr>
        <p:spPr>
          <a:xfrm>
            <a:off x="-1" y="0"/>
            <a:ext cx="903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mountain, nature, dark&#10;&#10;Description automatically generated">
            <a:extLst>
              <a:ext uri="{FF2B5EF4-FFF2-40B4-BE49-F238E27FC236}">
                <a16:creationId xmlns="" xmlns:a16="http://schemas.microsoft.com/office/drawing/2014/main" id="{437F5337-E263-4B36-5DD1-839D7BED0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4599EFC-F37C-A970-F2E7-D07CE083C47B}"/>
              </a:ext>
            </a:extLst>
          </p:cNvPr>
          <p:cNvCxnSpPr>
            <a:cxnSpLocks/>
          </p:cNvCxnSpPr>
          <p:nvPr userDrawn="1"/>
        </p:nvCxnSpPr>
        <p:spPr>
          <a:xfrm>
            <a:off x="739466" y="1422401"/>
            <a:ext cx="0" cy="4765335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&#10;&#10;Description automatically generated">
            <a:extLst>
              <a:ext uri="{FF2B5EF4-FFF2-40B4-BE49-F238E27FC236}">
                <a16:creationId xmlns="" xmlns:a16="http://schemas.microsoft.com/office/drawing/2014/main" id="{C0E43190-2EF4-05AC-332F-67ABD4167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211" t="39524" r="3564" b="39033"/>
          <a:stretch/>
        </p:blipFill>
        <p:spPr>
          <a:xfrm>
            <a:off x="135219" y="61908"/>
            <a:ext cx="6976780" cy="1470562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AAF821F0-8AF6-9596-09D7-51FFD2E488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2889" y="243598"/>
            <a:ext cx="1044280" cy="574354"/>
          </a:xfrm>
          <a:prstGeom prst="rect">
            <a:avLst/>
          </a:prstGeom>
        </p:spPr>
      </p:pic>
      <p:pic>
        <p:nvPicPr>
          <p:cNvPr id="16" name="Picture 15" descr="A black and white logo&#10;&#10;Description automatically generated with low confidence">
            <a:extLst>
              <a:ext uri="{FF2B5EF4-FFF2-40B4-BE49-F238E27FC236}">
                <a16:creationId xmlns="" xmlns:a16="http://schemas.microsoft.com/office/drawing/2014/main" id="{A7C29187-A2C3-E88D-D3BB-4D463C012A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1659" y="100463"/>
            <a:ext cx="666664" cy="71128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F01F219-BD86-5D79-FBA2-9535B6C0D5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2095500"/>
            <a:ext cx="7953375" cy="2335213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D1D39137-8244-D1AA-14C3-FF57F83956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100" y="4811373"/>
            <a:ext cx="3544887" cy="1376363"/>
          </a:xfrm>
        </p:spPr>
        <p:txBody>
          <a:bodyPr>
            <a:noAutofit/>
          </a:bodyPr>
          <a:lstStyle>
            <a:lvl1pPr marL="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9F078AE2-1C1E-EF1C-53F7-5955558B63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23180" y="5576372"/>
            <a:ext cx="2956261" cy="611364"/>
          </a:xfrm>
        </p:spPr>
        <p:txBody>
          <a:bodyPr>
            <a:normAutofit/>
          </a:bodyPr>
          <a:lstStyle>
            <a:lvl1pPr marL="0" indent="0" algn="r">
              <a:buNone/>
              <a:defRPr sz="1800" i="1"/>
            </a:lvl1pPr>
          </a:lstStyle>
          <a:p>
            <a:pPr lvl="0"/>
            <a:r>
              <a:rPr lang="en-GB" dirty="0"/>
              <a:t>Speaker name and organisation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3D2242A9-EFB8-9668-BFA8-0067F0B032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4353" y="5882054"/>
            <a:ext cx="1083322" cy="2598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086811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A5F9-4195-4446-A172-A505CAED95E8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AB4E-1381-48B5-AFD0-39EF4D31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12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A5F9-4195-4446-A172-A505CAED95E8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AB4E-1381-48B5-AFD0-39EF4D31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215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A5F9-4195-4446-A172-A505CAED95E8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AB4E-1381-48B5-AFD0-39EF4D31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07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/Agenda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mountain, nature, dark&#10;&#10;Description automatically generated">
            <a:extLst>
              <a:ext uri="{FF2B5EF4-FFF2-40B4-BE49-F238E27FC236}">
                <a16:creationId xmlns="" xmlns:a16="http://schemas.microsoft.com/office/drawing/2014/main" id="{3DDA91FA-2DBD-81A8-EF78-658268FDBA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0465FD-0CC4-0418-9B71-CB872036858A}"/>
              </a:ext>
            </a:extLst>
          </p:cNvPr>
          <p:cNvSpPr/>
          <p:nvPr userDrawn="1"/>
        </p:nvSpPr>
        <p:spPr>
          <a:xfrm>
            <a:off x="0" y="0"/>
            <a:ext cx="14204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="" xmlns:a16="http://schemas.microsoft.com/office/drawing/2014/main" id="{8CE72609-A3B4-D680-95E2-4FC2BC8137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666" y="1418953"/>
            <a:ext cx="4013201" cy="41644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="" xmlns:a16="http://schemas.microsoft.com/office/drawing/2014/main" id="{A226247F-E650-296E-A091-06CE16AC516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75242" y="2051170"/>
            <a:ext cx="5362575" cy="3532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spc="10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E31A505-09DE-0558-46BF-2631D6FEE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5242" y="1418953"/>
            <a:ext cx="5362575" cy="49569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32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Contents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8925254-1658-0CEA-350A-99261889E94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FEANTSA FORUM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44EEB68-668D-E8C6-460A-765E0297327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E3938233-41F7-FA5F-05B0-0B40EF9C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00.00.00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7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/Speaker page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untain, nature, dark&#10;&#10;Description automatically generated">
            <a:extLst>
              <a:ext uri="{FF2B5EF4-FFF2-40B4-BE49-F238E27FC236}">
                <a16:creationId xmlns="" xmlns:a16="http://schemas.microsoft.com/office/drawing/2014/main" id="{EA5EE96E-77FF-9092-A657-CC5F8B81F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5C997B1-5DA1-717E-42C6-BE09294DB5D8}"/>
              </a:ext>
            </a:extLst>
          </p:cNvPr>
          <p:cNvSpPr/>
          <p:nvPr userDrawn="1"/>
        </p:nvSpPr>
        <p:spPr>
          <a:xfrm>
            <a:off x="0" y="0"/>
            <a:ext cx="14204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0FA8965F-8421-09DC-DE7A-02427DD0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00.00.00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DBE52606-730A-048E-04FE-83F18F48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FEANTSA FORUM 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1B847534-3C83-9EE5-846E-2A359AA1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="" xmlns:a16="http://schemas.microsoft.com/office/drawing/2014/main" id="{FAEDF10D-5EAD-7B05-F487-1F40445B6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9508" y="2233014"/>
            <a:ext cx="3266975" cy="3266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="" xmlns:a16="http://schemas.microsoft.com/office/drawing/2014/main" id="{FB01345A-29C2-DB3E-604E-DC6BDFC9477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9508" y="2756830"/>
            <a:ext cx="4834569" cy="23841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defRPr sz="1400" spc="10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C593C24F-A8B2-551F-4FCD-6972B36AB6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834" y="0"/>
            <a:ext cx="0" cy="27574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9E6AB73-4509-26E8-9C3C-63DACEF28C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72142" y="2396358"/>
            <a:ext cx="251985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891D58CE-2375-A5D9-6A11-0672B4B6A9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810973" y="4189152"/>
            <a:ext cx="3121302" cy="469478"/>
          </a:xfrm>
          <a:prstGeom prst="rect">
            <a:avLst/>
          </a:prstGeom>
        </p:spPr>
        <p:txBody>
          <a:bodyPr anchor="ctr"/>
          <a:lstStyle>
            <a:lvl1pPr algn="r"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About the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="" xmlns:a16="http://schemas.microsoft.com/office/drawing/2014/main" id="{485517B5-0249-18E4-F1FB-9606E40A82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71845" y="558800"/>
            <a:ext cx="4084417" cy="542574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03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mountain, nature, dark&#10;&#10;Description automatically generated">
            <a:extLst>
              <a:ext uri="{FF2B5EF4-FFF2-40B4-BE49-F238E27FC236}">
                <a16:creationId xmlns="" xmlns:a16="http://schemas.microsoft.com/office/drawing/2014/main" id="{45C96B30-5FB3-943F-77FD-94E9D2585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7E2BB2A-AEB7-9817-A322-07C3AAEFC6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631526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5354CEB-7BF7-B09B-FA05-2C722EE9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1899709"/>
            <a:ext cx="6794499" cy="30024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15">
            <a:extLst>
              <a:ext uri="{FF2B5EF4-FFF2-40B4-BE49-F238E27FC236}">
                <a16:creationId xmlns="" xmlns:a16="http://schemas.microsoft.com/office/drawing/2014/main" id="{E5F0C312-1B68-0FD3-A4C1-75B9370FB8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37298" y="3200401"/>
            <a:ext cx="5257799" cy="170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7AC50C1-D02C-CD05-31BF-6A4D7D04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98" y="1962150"/>
            <a:ext cx="5257799" cy="126881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32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BC10815-0744-064E-A6FD-1514351E57A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70948D07-4830-9325-2431-D913008EEFF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FEANTSA FORUM 2023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52693D79-A5F9-4054-FD30-944C31F56A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3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design 1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mountain, nature, dark&#10;&#10;Description automatically generated">
            <a:extLst>
              <a:ext uri="{FF2B5EF4-FFF2-40B4-BE49-F238E27FC236}">
                <a16:creationId xmlns="" xmlns:a16="http://schemas.microsoft.com/office/drawing/2014/main" id="{86DAF384-E6E1-8F53-4A29-9C6EAA202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D424FE7-D3E5-5A8A-B45A-D48BCF9433E2}"/>
              </a:ext>
            </a:extLst>
          </p:cNvPr>
          <p:cNvSpPr/>
          <p:nvPr userDrawn="1"/>
        </p:nvSpPr>
        <p:spPr>
          <a:xfrm rot="16200000">
            <a:off x="3324718" y="-2963654"/>
            <a:ext cx="977049" cy="7626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AE3C4E-59D2-4DEF-1746-0348F6B9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3" y="186808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454A57-C5FF-78FC-CD3D-BFA57B206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677741B-6348-447F-11A1-1DF0256B8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472997E-9367-DF4A-8B34-557C9696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CD5E8C-64EF-7AEE-97FD-7FA7125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FEANTSA FORUM 2023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9AD40F2-CE9C-2A51-F6BD-870290B3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71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design 2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mountain, nature, dark&#10;&#10;Description automatically generated">
            <a:extLst>
              <a:ext uri="{FF2B5EF4-FFF2-40B4-BE49-F238E27FC236}">
                <a16:creationId xmlns="" xmlns:a16="http://schemas.microsoft.com/office/drawing/2014/main" id="{DE7447B9-8430-AC2D-52EB-CD01B23D13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1E53C8-658B-BDE1-C4AA-EDB23B34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08" y="457200"/>
            <a:ext cx="40153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B77384-3606-24E0-F58C-7623ECA11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018577B-5223-8D84-51F8-9201A694B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708" y="2057400"/>
            <a:ext cx="401531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196C99-E2CF-BB87-1817-35175362D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AF505D-0FE4-9766-20D7-08B86935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FEANTSA FORUM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FABB83-5CB9-8D52-55C9-BFA96374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019DF67-3FB9-D7FC-0107-715B499450C2}"/>
              </a:ext>
            </a:extLst>
          </p:cNvPr>
          <p:cNvCxnSpPr>
            <a:cxnSpLocks/>
          </p:cNvCxnSpPr>
          <p:nvPr userDrawn="1"/>
        </p:nvCxnSpPr>
        <p:spPr>
          <a:xfrm>
            <a:off x="4969933" y="457200"/>
            <a:ext cx="0" cy="54117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61E4427-F8D0-470B-A4AE-795D548F2479}"/>
              </a:ext>
            </a:extLst>
          </p:cNvPr>
          <p:cNvSpPr/>
          <p:nvPr userDrawn="1"/>
        </p:nvSpPr>
        <p:spPr>
          <a:xfrm>
            <a:off x="322118" y="0"/>
            <a:ext cx="23668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3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sign 3 (picture)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5A99109-B79E-1E90-5F5D-D6B070E4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7C3A306-5E37-51A1-FFFF-DFF7EB2FF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FEANTSA FORUM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DF6D2B-0AFD-2AA2-D4C6-2B91FA5E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79C540D7-ECF7-68EB-FACF-9BE0D6D488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25" y="73025"/>
            <a:ext cx="12023725" cy="6138863"/>
          </a:xfrm>
        </p:spPr>
        <p:txBody>
          <a:bodyPr/>
          <a:lstStyle/>
          <a:p>
            <a:endParaRPr lang="en-GB"/>
          </a:p>
        </p:txBody>
      </p:sp>
      <p:pic>
        <p:nvPicPr>
          <p:cNvPr id="8" name="Picture 7" descr="A picture containing mountain, nature, dark&#10;&#10;Description automatically generated">
            <a:extLst>
              <a:ext uri="{FF2B5EF4-FFF2-40B4-BE49-F238E27FC236}">
                <a16:creationId xmlns="" xmlns:a16="http://schemas.microsoft.com/office/drawing/2014/main" id="{B5C0EDEB-D000-1D0A-56A6-0F19862C5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9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sign 4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ountain, nature, dark&#10;&#10;Description automatically generated">
            <a:extLst>
              <a:ext uri="{FF2B5EF4-FFF2-40B4-BE49-F238E27FC236}">
                <a16:creationId xmlns="" xmlns:a16="http://schemas.microsoft.com/office/drawing/2014/main" id="{F21A59C0-1A5D-8105-5FD4-2A9E2D192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AD722-C401-50D1-EFBD-EF83F7DB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FD6D7E-0B41-95F8-7A6F-9D0AAFDC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C1173C-7807-4F58-6ACE-75CECDB2C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FEANTSA FORUM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7AE740-E769-13EA-AC34-144DC822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A2F9AE4B-A99F-68A9-A60C-C531F981F1CD}"/>
              </a:ext>
            </a:extLst>
          </p:cNvPr>
          <p:cNvCxnSpPr>
            <a:cxnSpLocks/>
          </p:cNvCxnSpPr>
          <p:nvPr userDrawn="1"/>
        </p:nvCxnSpPr>
        <p:spPr>
          <a:xfrm>
            <a:off x="901846" y="1487214"/>
            <a:ext cx="10388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9BD5A7EA-2F2B-0855-6419-D06CAA7719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65325"/>
            <a:ext cx="10515600" cy="3762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2698849-6C35-2A79-0147-197DC7CDB336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27531"/>
            <a:ext cx="1051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5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sign 4 (verticle right text)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mountain, nature, dark&#10;&#10;Description automatically generated">
            <a:extLst>
              <a:ext uri="{FF2B5EF4-FFF2-40B4-BE49-F238E27FC236}">
                <a16:creationId xmlns="" xmlns:a16="http://schemas.microsoft.com/office/drawing/2014/main" id="{D74ED811-38FE-9772-FEDC-1AB70832A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3CBB010-CCE9-323F-5917-65B3602C1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6A4724-4DC0-6726-3DE3-A8E0B1F12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BC8A92-472B-8310-9939-49644B22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FEANTSA FORUM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2F2FC3-9551-A3C2-0E2F-FDEA26F1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99714CF2-29D8-CD1E-9D5C-71BF78207DE6}"/>
              </a:ext>
            </a:extLst>
          </p:cNvPr>
          <p:cNvCxnSpPr>
            <a:cxnSpLocks/>
          </p:cNvCxnSpPr>
          <p:nvPr userDrawn="1"/>
        </p:nvCxnSpPr>
        <p:spPr>
          <a:xfrm flipV="1">
            <a:off x="8724900" y="365125"/>
            <a:ext cx="0" cy="58118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5753012-58CC-B478-FFAB-5702F72E4200}"/>
              </a:ext>
            </a:extLst>
          </p:cNvPr>
          <p:cNvSpPr/>
          <p:nvPr userDrawn="1"/>
        </p:nvSpPr>
        <p:spPr>
          <a:xfrm>
            <a:off x="10771572" y="0"/>
            <a:ext cx="14204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7530821C-58DC-6CA5-BDDD-5BA6D9DF3D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3088" y="365125"/>
            <a:ext cx="7678738" cy="267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11">
            <a:extLst>
              <a:ext uri="{FF2B5EF4-FFF2-40B4-BE49-F238E27FC236}">
                <a16:creationId xmlns="" xmlns:a16="http://schemas.microsoft.com/office/drawing/2014/main" id="{51900B1B-B465-8151-0B37-C7454EC7CE9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3088" y="3360737"/>
            <a:ext cx="5153215" cy="267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="" xmlns:a16="http://schemas.microsoft.com/office/drawing/2014/main" id="{386D173C-A307-BF7E-9C47-C36C95B1C05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15269" y="3363419"/>
            <a:ext cx="2106557" cy="267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6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BDF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0204DB0-ABB1-E6C3-A81F-9239B75C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DD5E7D-1801-E768-4935-6070463B4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63BD17-EA2C-8495-3AB5-921A55959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00.00.00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4D70DE-7875-496C-F5F3-4776CEF9F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FEANTSA FORUM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C42539-C496-40CD-F633-F493E6BDA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91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6" r:id="rId6"/>
    <p:sldLayoutId id="2147483654" r:id="rId7"/>
    <p:sldLayoutId id="2147483658" r:id="rId8"/>
    <p:sldLayoutId id="2147483659" r:id="rId9"/>
    <p:sldLayoutId id="2147483661" r:id="rId10"/>
    <p:sldLayoutId id="2147483662" r:id="rId11"/>
    <p:sldLayoutId id="2147483663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wales/ending-homelessness-wales-high-level-action-plan-2021-202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uthp@sheltercymru.org.u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training.sheltercymru.org.uk/events/" TargetMode="External"/><Relationship Id="rId5" Type="http://schemas.openxmlformats.org/officeDocument/2006/relationships/hyperlink" Target="https://sheltercymru.org.uk/what-we-do/policy-and-research/" TargetMode="External"/><Relationship Id="rId4" Type="http://schemas.openxmlformats.org/officeDocument/2006/relationships/hyperlink" Target="mailto:jennieb@sheltercymru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sitting around a table with a computer&#10;&#10;Description automatically generated with medium confidence">
            <a:extLst>
              <a:ext uri="{FF2B5EF4-FFF2-40B4-BE49-F238E27FC236}">
                <a16:creationId xmlns="" xmlns:a16="http://schemas.microsoft.com/office/drawing/2014/main" id="{8E5179D5-B7E8-F44A-0560-2D99A639B8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3" b="2253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9DF706-FEF6-62AD-F8CA-C21579E0C6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9836" y="4765525"/>
            <a:ext cx="7301522" cy="1376363"/>
          </a:xfrm>
        </p:spPr>
        <p:txBody>
          <a:bodyPr/>
          <a:lstStyle/>
          <a:p>
            <a:r>
              <a:rPr lang="en-GB" dirty="0" smtClean="0"/>
              <a:t>Spotlight on Wales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051B5A-3A2E-07DA-A63B-0AAAA70523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100" y="5706289"/>
            <a:ext cx="3274080" cy="6113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i="0" dirty="0" smtClean="0"/>
              <a:t>Ruth Power and Jennie Bibbings </a:t>
            </a:r>
            <a:endParaRPr lang="en-GB" i="0" dirty="0"/>
          </a:p>
          <a:p>
            <a:pPr algn="l"/>
            <a:r>
              <a:rPr lang="en-GB" dirty="0" smtClean="0"/>
              <a:t>Shelter Cymru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127E63B-B500-F4B5-B73A-098453AE4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02/06/2023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91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2783107-52F2-7CC5-BA14-5566A79145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45062" y="1841205"/>
            <a:ext cx="4604291" cy="281586"/>
          </a:xfrm>
        </p:spPr>
        <p:txBody>
          <a:bodyPr>
            <a:noAutofit/>
          </a:bodyPr>
          <a:lstStyle/>
          <a:p>
            <a:r>
              <a:rPr lang="en-GB" dirty="0" smtClean="0"/>
              <a:t>Wales is planning to end homelessness, not manage it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F23006-EE08-1F3B-F607-B4FE294708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19230" y="2863239"/>
            <a:ext cx="5420724" cy="332654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The Homelessness Action Group advised the Welsh Government on how to prevent and end </a:t>
            </a:r>
            <a:r>
              <a:rPr lang="en-GB" sz="1800" dirty="0" smtClean="0"/>
              <a:t>homelessness.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The Welsh Government published the Ending Homelessness High Level Action Plan</a:t>
            </a:r>
            <a:r>
              <a:rPr lang="en-GB" sz="1800" dirty="0"/>
              <a:t>: </a:t>
            </a:r>
            <a:r>
              <a:rPr lang="en-GB" sz="1800" dirty="0">
                <a:hlinkClick r:id="rId3"/>
              </a:rPr>
              <a:t>https://</a:t>
            </a:r>
            <a:r>
              <a:rPr lang="en-GB" sz="1800" dirty="0" smtClean="0">
                <a:hlinkClick r:id="rId3"/>
              </a:rPr>
              <a:t>www.gov.wales/ending-homelessness-wales-high-level-action-plan-2021-2026</a:t>
            </a:r>
            <a:r>
              <a:rPr lang="en-GB" sz="1800" dirty="0" smtClean="0"/>
              <a:t> and convened the National Advisory Board.</a:t>
            </a:r>
            <a:endParaRPr lang="en-GB" sz="1800" dirty="0" smtClean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CE70F8CA-E10E-1A3E-27E2-6C23DF14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913595" y="4291773"/>
            <a:ext cx="3326545" cy="46947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Where are we </a:t>
            </a:r>
            <a:r>
              <a:rPr lang="en-GB" dirty="0" smtClean="0"/>
              <a:t>heading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D436CA4C-32E5-4960-21F6-3AED8E86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00.00.00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DBDBE58F-A3A7-6C5E-3A29-0F028511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FEANTSA FORUM 2023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A828A0C-A33D-8BB0-D39E-11B273C4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 descr="New action group will work to end homelessness – Julie James | GOV.W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46" y="2122791"/>
            <a:ext cx="4500974" cy="300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40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7564" y="209730"/>
            <a:ext cx="11370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Barlow SemiBold" panose="00000700000000000000" pitchFamily="2" charset="0"/>
              </a:rPr>
              <a:t>The Welsh housing emergency: context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87" y="4525762"/>
            <a:ext cx="2143125" cy="2143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08737" y="1646598"/>
            <a:ext cx="34481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Barlow" panose="00000500000000000000" pitchFamily="2" charset="0"/>
              </a:rPr>
              <a:t>237,395 </a:t>
            </a:r>
            <a:r>
              <a:rPr lang="en-GB" sz="2800" dirty="0" smtClean="0">
                <a:latin typeface="Barlow" panose="00000500000000000000" pitchFamily="2" charset="0"/>
              </a:rPr>
              <a:t>social homes across Wales: </a:t>
            </a:r>
            <a:r>
              <a:rPr lang="en-GB" sz="2800" b="1" dirty="0" smtClean="0">
                <a:latin typeface="Barlow" panose="00000500000000000000" pitchFamily="2" charset="0"/>
              </a:rPr>
              <a:t>882</a:t>
            </a:r>
            <a:r>
              <a:rPr lang="en-GB" sz="2800" dirty="0" smtClean="0">
                <a:latin typeface="Barlow" panose="00000500000000000000" pitchFamily="2" charset="0"/>
              </a:rPr>
              <a:t> completions in 21/22</a:t>
            </a:r>
            <a:endParaRPr lang="en-GB" sz="2800" dirty="0">
              <a:latin typeface="Barlow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9626" y="1646599"/>
            <a:ext cx="3727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Barlow" panose="00000500000000000000" pitchFamily="2" charset="0"/>
              </a:rPr>
              <a:t>88,948 </a:t>
            </a:r>
            <a:r>
              <a:rPr lang="en-GB" sz="2800" dirty="0" smtClean="0">
                <a:latin typeface="Barlow" panose="00000500000000000000" pitchFamily="2" charset="0"/>
              </a:rPr>
              <a:t>households on social housing waiting lists, up 40% in 4 years</a:t>
            </a:r>
            <a:endParaRPr lang="en-GB" sz="2800" dirty="0">
              <a:latin typeface="Barlow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84666" y="4674759"/>
            <a:ext cx="1848573" cy="1356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20" y="4611120"/>
            <a:ext cx="1942884" cy="14257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286" y="3951201"/>
            <a:ext cx="3053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Barlow" panose="00000500000000000000" pitchFamily="2" charset="0"/>
              </a:rPr>
              <a:t>Numbers in temporary accommodation increased 25% in a year</a:t>
            </a:r>
            <a:endParaRPr lang="en-GB" sz="2800" dirty="0">
              <a:latin typeface="Barlow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552559">
            <a:off x="3745463" y="3083110"/>
            <a:ext cx="2047420" cy="1660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9688">
            <a:off x="6063474" y="3054278"/>
            <a:ext cx="2047420" cy="16607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72512" y="3951201"/>
            <a:ext cx="2870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Barlow" panose="00000500000000000000" pitchFamily="2" charset="0"/>
              </a:rPr>
              <a:t>Evictions from private rented sector at unprecedented levels</a:t>
            </a:r>
            <a:endParaRPr lang="en-GB" sz="2800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" y="0"/>
            <a:ext cx="12188240" cy="686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71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A15BDF2-5115-7D46-6D5B-E6CC539A6FF0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GB" dirty="0" smtClean="0"/>
              <a:t>Thank you for listening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060AC223-6385-50D7-6F18-3D7803BB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F15E8477-FF4B-60EE-22CD-9E48D2CA6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FEANTSA FORUM 2023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9B594C6D-EADB-C3F9-514C-CBED6DBE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13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3088" y="365125"/>
            <a:ext cx="7678738" cy="5811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Ruth Power</a:t>
            </a: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ruthp@sheltercymru.org.uk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Jennie Bibbings</a:t>
            </a:r>
          </a:p>
          <a:p>
            <a:pPr marL="0" indent="0">
              <a:buNone/>
            </a:pPr>
            <a:r>
              <a:rPr lang="en-GB" dirty="0" smtClean="0">
                <a:hlinkClick r:id="rId4"/>
              </a:rPr>
              <a:t>jennieb@sheltercymru.org.uk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For our publications visit:</a:t>
            </a:r>
          </a:p>
          <a:p>
            <a:pPr marL="0" indent="0">
              <a:buNone/>
            </a:pPr>
            <a:r>
              <a:rPr lang="en-GB" dirty="0">
                <a:hlinkClick r:id="rId5"/>
              </a:rPr>
              <a:t>https://sheltercymru.org.uk/what-we-do/policy-and-research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For our conference on 20 June visit:</a:t>
            </a:r>
          </a:p>
          <a:p>
            <a:pPr marL="0" indent="0">
              <a:buNone/>
            </a:pPr>
            <a:r>
              <a:rPr lang="en-GB" dirty="0">
                <a:hlinkClick r:id="rId6"/>
              </a:rPr>
              <a:t>https://training.sheltercymru.org.uk/events</a:t>
            </a:r>
            <a:r>
              <a:rPr lang="en-GB" dirty="0" smtClean="0">
                <a:hlinkClick r:id="rId6"/>
              </a:rPr>
              <a:t>/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336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8C3141-BE73-1190-88B3-C518713953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634211" y="2285222"/>
            <a:ext cx="5362575" cy="353218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GB" dirty="0" smtClean="0"/>
              <a:t>The Welsh statutory homelessness prevention duty, eight years on: where we are now</a:t>
            </a: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What have we learned about prevention? Some good practice examples</a:t>
            </a:r>
            <a:endParaRPr lang="en-GB" sz="1800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Where are we heading…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…and how will we get there?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sz="400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797E5477-4302-45F1-493D-6C1392A9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Contents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8225C3B-BBD8-E10D-24E6-09C15543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0428" y="6367993"/>
            <a:ext cx="2743200" cy="365125"/>
          </a:xfrm>
        </p:spPr>
        <p:txBody>
          <a:bodyPr/>
          <a:lstStyle/>
          <a:p>
            <a:r>
              <a:rPr lang="en-US" dirty="0"/>
              <a:t>00.00.00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B7A30F4-2CD4-D231-4163-79131D5E5F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FEANTSA FORUM 2023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8EBB71F-C8FB-735C-6B14-31952FEF74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2</a:t>
            </a:fld>
            <a:endParaRPr lang="en-GB"/>
          </a:p>
        </p:txBody>
      </p:sp>
      <p:pic>
        <p:nvPicPr>
          <p:cNvPr id="1026" name="Picture 2" descr="Map of Wales | Wales Regions | Rough Guides | Rough Guides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37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2783107-52F2-7CC5-BA14-5566A79145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9508" y="1841206"/>
            <a:ext cx="4604291" cy="281586"/>
          </a:xfrm>
        </p:spPr>
        <p:txBody>
          <a:bodyPr>
            <a:noAutofit/>
          </a:bodyPr>
          <a:lstStyle/>
          <a:p>
            <a:r>
              <a:rPr lang="en-GB" dirty="0" smtClean="0"/>
              <a:t>The Housing (Wales) Act 2014 in practice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F23006-EE08-1F3B-F607-B4FE294708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19230" y="2739246"/>
            <a:ext cx="5420724" cy="238419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19,206 households assisted by local authorities in 21/22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67% of local authority prevention cases successful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34% of relief cases successful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69% of final accommodation duty cases successful</a:t>
            </a:r>
            <a:endParaRPr lang="en-GB" sz="2000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CE70F8CA-E10E-1A3E-27E2-6C23DF14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Where we are now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D436CA4C-32E5-4960-21F6-3AED8E86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DBDBE58F-A3A7-6C5E-3A29-0F028511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FEANTSA FORUM 2023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A828A0C-A33D-8BB0-D39E-11B273C4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38944821"/>
              </p:ext>
            </p:extLst>
          </p:nvPr>
        </p:nvGraphicFramePr>
        <p:xfrm>
          <a:off x="1623347" y="622463"/>
          <a:ext cx="4487230" cy="573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238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62358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629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2783107-52F2-7CC5-BA14-5566A79145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84678" y="1841206"/>
            <a:ext cx="4604291" cy="281586"/>
          </a:xfrm>
        </p:spPr>
        <p:txBody>
          <a:bodyPr>
            <a:noAutofit/>
          </a:bodyPr>
          <a:lstStyle/>
          <a:p>
            <a:r>
              <a:rPr lang="en-GB" dirty="0" smtClean="0"/>
              <a:t>Prevention must be everybody’s business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F23006-EE08-1F3B-F607-B4FE294708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9508" y="2739246"/>
            <a:ext cx="5190446" cy="2384195"/>
          </a:xfrm>
        </p:spPr>
        <p:txBody>
          <a:bodyPr>
            <a:noAutofit/>
          </a:bodyPr>
          <a:lstStyle/>
          <a:p>
            <a:r>
              <a:rPr lang="en-GB" sz="2000" dirty="0" smtClean="0"/>
              <a:t>We campaigned on evictions from social housing, leading to a Welsh Government commitment to eradicate evictions into homelessness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CE70F8CA-E10E-1A3E-27E2-6C23DF14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have we learned about prevention?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D436CA4C-32E5-4960-21F6-3AED8E86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DBDBE58F-A3A7-6C5E-3A29-0F028511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FEANTSA FORUM 2023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A828A0C-A33D-8BB0-D39E-11B273C4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8" name="Picture 4" descr="Sharing Ideas About How To Prevent Homelessness This Winter – A Webinar  Sponsored By The Oak Foundation – Shelter Cym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46" y="790338"/>
            <a:ext cx="10542368" cy="593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3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2783107-52F2-7CC5-BA14-5566A79145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9508" y="1841206"/>
            <a:ext cx="4604291" cy="281586"/>
          </a:xfrm>
        </p:spPr>
        <p:txBody>
          <a:bodyPr>
            <a:noAutofit/>
          </a:bodyPr>
          <a:lstStyle/>
          <a:p>
            <a:r>
              <a:rPr lang="en-GB" dirty="0" smtClean="0"/>
              <a:t>Prevention must be everybody’s business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F23006-EE08-1F3B-F607-B4FE294708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9508" y="2739246"/>
            <a:ext cx="5190446" cy="2384195"/>
          </a:xfrm>
        </p:spPr>
        <p:txBody>
          <a:bodyPr>
            <a:noAutofit/>
          </a:bodyPr>
          <a:lstStyle/>
          <a:p>
            <a:r>
              <a:rPr lang="en-GB" sz="2000" dirty="0" smtClean="0"/>
              <a:t>We campaigned on evictions from social housing, leading to a Welsh Government commitment to eradicate evictions into homelessness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CE70F8CA-E10E-1A3E-27E2-6C23DF14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have we learned about prevention?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D436CA4C-32E5-4960-21F6-3AED8E86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DBDBE58F-A3A7-6C5E-3A29-0F028511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FEANTSA FORUM 2023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A828A0C-A33D-8BB0-D39E-11B273C4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Content Placeholder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846" y="1805657"/>
            <a:ext cx="4787905" cy="331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6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91990" y="6231989"/>
            <a:ext cx="334811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Source: Ministry of Justice mortgage and landlord possession statistics</a:t>
            </a:r>
            <a:endParaRPr lang="en-GB" sz="1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885396"/>
              </p:ext>
            </p:extLst>
          </p:nvPr>
        </p:nvGraphicFramePr>
        <p:xfrm>
          <a:off x="0" y="0"/>
          <a:ext cx="12041746" cy="660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94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8067E9-4022-C954-C338-57493769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Prevention good practice examples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B193AE-B9FF-6AE7-5240-FDD796E8A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F366F8E-0206-E80F-ABA8-8C6712E1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8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065" y="1506799"/>
            <a:ext cx="6047642" cy="51694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11" y="2584707"/>
            <a:ext cx="5571093" cy="26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3958"/>
          <a:stretch>
            <a:fillRect/>
          </a:stretch>
        </p:blipFill>
        <p:spPr>
          <a:xfrm>
            <a:off x="533158" y="202224"/>
            <a:ext cx="5521811" cy="5996354"/>
          </a:xfr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1D75F091-BED7-14FB-0EF4-7C1040D6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0728" y="2565996"/>
            <a:ext cx="5257799" cy="126881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Reframing antisocial behaviour: the next stage in the journey to end evictions into homelessness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7E913F6-F642-7A67-6511-B32E30E0B01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113D82B-2ADE-41C7-DC9E-3D2663AF24C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FEANTSA FORUM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C4DD781-A847-0787-745B-E68C9033D09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09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1354E"/>
      </a:dk1>
      <a:lt1>
        <a:srgbClr val="FFFFFF"/>
      </a:lt1>
      <a:dk2>
        <a:srgbClr val="4B7BA5"/>
      </a:dk2>
      <a:lt2>
        <a:srgbClr val="FFFFFF"/>
      </a:lt2>
      <a:accent1>
        <a:srgbClr val="4B7BA5"/>
      </a:accent1>
      <a:accent2>
        <a:srgbClr val="D3572A"/>
      </a:accent2>
      <a:accent3>
        <a:srgbClr val="B23426"/>
      </a:accent3>
      <a:accent4>
        <a:srgbClr val="FEDF00"/>
      </a:accent4>
      <a:accent5>
        <a:srgbClr val="E6DDD9"/>
      </a:accent5>
      <a:accent6>
        <a:srgbClr val="4B7BA5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6" ma:contentTypeDescription="Create a new document." ma:contentTypeScope="" ma:versionID="3cd6d71eb31930f2053e9e205eb13d80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e87bc6203fc8620a712b996371ed5ee1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2d9bd-ea3e-4137-9ea7-b65ad54deda4">
      <Terms xmlns="http://schemas.microsoft.com/office/infopath/2007/PartnerControls"/>
    </lcf76f155ced4ddcb4097134ff3c332f>
    <TaxCatchAll xmlns="97ff6bad-ea69-4c81-826a-bb0324ae1e36" xsi:nil="true"/>
  </documentManagement>
</p:properties>
</file>

<file path=customXml/itemProps1.xml><?xml version="1.0" encoding="utf-8"?>
<ds:datastoreItem xmlns:ds="http://schemas.openxmlformats.org/officeDocument/2006/customXml" ds:itemID="{E5301A11-D4A8-40EF-9B6C-A1080AC5F09A}"/>
</file>

<file path=customXml/itemProps2.xml><?xml version="1.0" encoding="utf-8"?>
<ds:datastoreItem xmlns:ds="http://schemas.openxmlformats.org/officeDocument/2006/customXml" ds:itemID="{66E211C6-2AE8-41F1-A096-AA7D974F07F9}"/>
</file>

<file path=customXml/itemProps3.xml><?xml version="1.0" encoding="utf-8"?>
<ds:datastoreItem xmlns:ds="http://schemas.openxmlformats.org/officeDocument/2006/customXml" ds:itemID="{C8623B92-AC1F-416A-930D-71712719AD17}"/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405</Words>
  <Application>Microsoft Office PowerPoint</Application>
  <PresentationFormat>Widescreen</PresentationFormat>
  <Paragraphs>85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Barlow</vt:lpstr>
      <vt:lpstr>Barlow SemiBold</vt:lpstr>
      <vt:lpstr>Calibri</vt:lpstr>
      <vt:lpstr>Cambria</vt:lpstr>
      <vt:lpstr>Office Theme</vt:lpstr>
      <vt:lpstr>PowerPoint Presentation</vt:lpstr>
      <vt:lpstr>Contents</vt:lpstr>
      <vt:lpstr>Where we are now</vt:lpstr>
      <vt:lpstr>PowerPoint Presentation</vt:lpstr>
      <vt:lpstr>What have we learned about prevention?</vt:lpstr>
      <vt:lpstr>What have we learned about prevention?</vt:lpstr>
      <vt:lpstr>PowerPoint Presentation</vt:lpstr>
      <vt:lpstr>Prevention good practice examples</vt:lpstr>
      <vt:lpstr>Reframing antisocial behaviour: the next stage in the journey to end evictions into homelessness</vt:lpstr>
      <vt:lpstr>Where are we heading?</vt:lpstr>
      <vt:lpstr>PowerPoint Presentation</vt:lpstr>
      <vt:lpstr>PowerPoint Presentation</vt:lpstr>
      <vt:lpstr>Thank you for listening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</dc:creator>
  <cp:lastModifiedBy>Jennie Bibbings</cp:lastModifiedBy>
  <cp:revision>49</cp:revision>
  <dcterms:created xsi:type="dcterms:W3CDTF">2023-04-27T10:57:22Z</dcterms:created>
  <dcterms:modified xsi:type="dcterms:W3CDTF">2023-05-26T15:39:02Z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