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790ebd0ea63643d2" Type="http://schemas.microsoft.com/office/2007/relationships/ui/extensibility" Target="customUI/customUI14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48" r:id="rId2"/>
    <p:sldMasterId id="2147483749" r:id="rId3"/>
    <p:sldMasterId id="2147483706" r:id="rId4"/>
  </p:sldMasterIdLst>
  <p:notesMasterIdLst>
    <p:notesMasterId r:id="rId19"/>
  </p:notesMasterIdLst>
  <p:sldIdLst>
    <p:sldId id="264" r:id="rId5"/>
    <p:sldId id="271" r:id="rId6"/>
    <p:sldId id="288" r:id="rId7"/>
    <p:sldId id="272" r:id="rId8"/>
    <p:sldId id="287" r:id="rId9"/>
    <p:sldId id="278" r:id="rId10"/>
    <p:sldId id="275" r:id="rId11"/>
    <p:sldId id="277" r:id="rId12"/>
    <p:sldId id="279" r:id="rId13"/>
    <p:sldId id="280" r:id="rId14"/>
    <p:sldId id="289" r:id="rId15"/>
    <p:sldId id="283" r:id="rId16"/>
    <p:sldId id="284" r:id="rId17"/>
    <p:sldId id="269" r:id="rId18"/>
  </p:sldIdLst>
  <p:sldSz cx="9144000" cy="5149850"/>
  <p:notesSz cx="514985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2CD"/>
    <a:srgbClr val="00CCFF"/>
    <a:srgbClr val="D7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C4580-21B1-4793-9C2A-726B7E5709E1}" v="1" dt="2023-05-30T13:59:29.4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52" autoAdjust="0"/>
  </p:normalViewPr>
  <p:slideViewPr>
    <p:cSldViewPr>
      <p:cViewPr varScale="1">
        <p:scale>
          <a:sx n="130" d="100"/>
          <a:sy n="130" d="100"/>
        </p:scale>
        <p:origin x="110" y="91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es van Dam" userId="0b94f5d3-332a-4d6a-9ea2-60959e737ce8" providerId="ADAL" clId="{091C4580-21B1-4793-9C2A-726B7E5709E1}"/>
    <pc:docChg chg="custSel delSld modSld modNotesMaster">
      <pc:chgData name="Jules van Dam" userId="0b94f5d3-332a-4d6a-9ea2-60959e737ce8" providerId="ADAL" clId="{091C4580-21B1-4793-9C2A-726B7E5709E1}" dt="2023-05-30T18:08:36.889" v="121" actId="2696"/>
      <pc:docMkLst>
        <pc:docMk/>
      </pc:docMkLst>
      <pc:sldChg chg="modSp mod">
        <pc:chgData name="Jules van Dam" userId="0b94f5d3-332a-4d6a-9ea2-60959e737ce8" providerId="ADAL" clId="{091C4580-21B1-4793-9C2A-726B7E5709E1}" dt="2023-05-26T13:07:46.984" v="14" actId="20577"/>
        <pc:sldMkLst>
          <pc:docMk/>
          <pc:sldMk cId="461722497" sldId="277"/>
        </pc:sldMkLst>
        <pc:spChg chg="mod">
          <ac:chgData name="Jules van Dam" userId="0b94f5d3-332a-4d6a-9ea2-60959e737ce8" providerId="ADAL" clId="{091C4580-21B1-4793-9C2A-726B7E5709E1}" dt="2023-05-26T13:07:46.984" v="14" actId="20577"/>
          <ac:spMkLst>
            <pc:docMk/>
            <pc:sldMk cId="461722497" sldId="277"/>
            <ac:spMk id="2" creationId="{2803552A-761E-4128-E2C3-11FEFBE073B7}"/>
          </ac:spMkLst>
        </pc:spChg>
      </pc:sldChg>
      <pc:sldChg chg="modSp mod">
        <pc:chgData name="Jules van Dam" userId="0b94f5d3-332a-4d6a-9ea2-60959e737ce8" providerId="ADAL" clId="{091C4580-21B1-4793-9C2A-726B7E5709E1}" dt="2023-05-30T13:58:12.913" v="119" actId="20577"/>
        <pc:sldMkLst>
          <pc:docMk/>
          <pc:sldMk cId="631119005" sldId="279"/>
        </pc:sldMkLst>
        <pc:spChg chg="mod">
          <ac:chgData name="Jules van Dam" userId="0b94f5d3-332a-4d6a-9ea2-60959e737ce8" providerId="ADAL" clId="{091C4580-21B1-4793-9C2A-726B7E5709E1}" dt="2023-05-30T13:58:12.913" v="119" actId="20577"/>
          <ac:spMkLst>
            <pc:docMk/>
            <pc:sldMk cId="631119005" sldId="279"/>
            <ac:spMk id="3" creationId="{DA093FEE-1E24-15ED-2FDC-66DC2D6519A7}"/>
          </ac:spMkLst>
        </pc:spChg>
      </pc:sldChg>
      <pc:sldChg chg="modSp del mod">
        <pc:chgData name="Jules van Dam" userId="0b94f5d3-332a-4d6a-9ea2-60959e737ce8" providerId="ADAL" clId="{091C4580-21B1-4793-9C2A-726B7E5709E1}" dt="2023-05-30T18:08:36.889" v="121" actId="2696"/>
        <pc:sldMkLst>
          <pc:docMk/>
          <pc:sldMk cId="1339908280" sldId="282"/>
        </pc:sldMkLst>
        <pc:spChg chg="mod">
          <ac:chgData name="Jules van Dam" userId="0b94f5d3-332a-4d6a-9ea2-60959e737ce8" providerId="ADAL" clId="{091C4580-21B1-4793-9C2A-726B7E5709E1}" dt="2023-05-30T13:57:39.779" v="118" actId="6549"/>
          <ac:spMkLst>
            <pc:docMk/>
            <pc:sldMk cId="1339908280" sldId="282"/>
            <ac:spMk id="3" creationId="{937121C4-B3D7-A7CE-A3FE-FEB716B0DB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2917354" y="1"/>
            <a:ext cx="2231602" cy="459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C8B4-CB4C-4860-BFF4-DCBE86D402A4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-161925" y="1144588"/>
            <a:ext cx="5473700" cy="3082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14985" y="4400058"/>
            <a:ext cx="4119880" cy="36023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2917354" y="8684546"/>
            <a:ext cx="2231602" cy="459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DC14-A728-421C-B823-A8C2CEA75B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70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B3867F4-0C3A-41C5-BB84-007B2567F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8125"/>
            <a:ext cx="8172450" cy="2879725"/>
          </a:xfrm>
        </p:spPr>
        <p:txBody>
          <a:bodyPr/>
          <a:lstStyle>
            <a:lvl2pPr>
              <a:defRPr b="1"/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75765D7-B680-47DD-9C9F-55FDED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90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51CFE3A-C8FC-4F80-B260-6BF297F15459}"/>
              </a:ext>
            </a:extLst>
          </p:cNvPr>
          <p:cNvSpPr/>
          <p:nvPr userDrawn="1"/>
        </p:nvSpPr>
        <p:spPr>
          <a:xfrm>
            <a:off x="-1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30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51CFE3A-C8FC-4F80-B260-6BF297F15459}"/>
              </a:ext>
            </a:extLst>
          </p:cNvPr>
          <p:cNvSpPr/>
          <p:nvPr userDrawn="1"/>
        </p:nvSpPr>
        <p:spPr>
          <a:xfrm>
            <a:off x="-1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755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11036E88-0A9C-467F-8062-ECF7FD4D672E}"/>
              </a:ext>
            </a:extLst>
          </p:cNvPr>
          <p:cNvSpPr/>
          <p:nvPr userDrawn="1"/>
        </p:nvSpPr>
        <p:spPr>
          <a:xfrm>
            <a:off x="-1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147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1FC4D51-8E9E-4A00-A0FE-BFD27405D0FF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835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licht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A84008-13D2-4E00-871B-90209350D084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133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DDCB525-8FBF-4C50-A78E-B8B4A91F4E01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199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51CFE3A-C8FC-4F80-B260-6BF297F15459}"/>
              </a:ext>
            </a:extLst>
          </p:cNvPr>
          <p:cNvSpPr/>
          <p:nvPr userDrawn="1"/>
        </p:nvSpPr>
        <p:spPr>
          <a:xfrm>
            <a:off x="-1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879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51CFE3A-C8FC-4F80-B260-6BF297F15459}"/>
              </a:ext>
            </a:extLst>
          </p:cNvPr>
          <p:cNvSpPr/>
          <p:nvPr userDrawn="1"/>
        </p:nvSpPr>
        <p:spPr>
          <a:xfrm>
            <a:off x="-1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4423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licht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51CFE3A-C8FC-4F80-B260-6BF297F15459}"/>
              </a:ext>
            </a:extLst>
          </p:cNvPr>
          <p:cNvSpPr/>
          <p:nvPr userDrawn="1"/>
        </p:nvSpPr>
        <p:spPr>
          <a:xfrm>
            <a:off x="0" y="1"/>
            <a:ext cx="4452490" cy="4175123"/>
          </a:xfrm>
          <a:custGeom>
            <a:avLst/>
            <a:gdLst>
              <a:gd name="connsiteX0" fmla="*/ 0 w 4452490"/>
              <a:gd name="connsiteY0" fmla="*/ 0 h 4175123"/>
              <a:gd name="connsiteX1" fmla="*/ 603925 w 4452490"/>
              <a:gd name="connsiteY1" fmla="*/ 0 h 4175123"/>
              <a:gd name="connsiteX2" fmla="*/ 3154616 w 4452490"/>
              <a:gd name="connsiteY2" fmla="*/ 0 h 4175123"/>
              <a:gd name="connsiteX3" fmla="*/ 3758541 w 4452490"/>
              <a:gd name="connsiteY3" fmla="*/ 0 h 4175123"/>
              <a:gd name="connsiteX4" fmla="*/ 4452490 w 4452490"/>
              <a:gd name="connsiteY4" fmla="*/ 4175123 h 4175123"/>
              <a:gd name="connsiteX5" fmla="*/ 3848565 w 4452490"/>
              <a:gd name="connsiteY5" fmla="*/ 4175123 h 4175123"/>
              <a:gd name="connsiteX6" fmla="*/ 603925 w 4452490"/>
              <a:gd name="connsiteY6" fmla="*/ 4175123 h 4175123"/>
              <a:gd name="connsiteX7" fmla="*/ 0 w 4452490"/>
              <a:gd name="connsiteY7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490" h="4175123">
                <a:moveTo>
                  <a:pt x="0" y="0"/>
                </a:moveTo>
                <a:lnTo>
                  <a:pt x="603925" y="0"/>
                </a:lnTo>
                <a:lnTo>
                  <a:pt x="3154616" y="0"/>
                </a:lnTo>
                <a:lnTo>
                  <a:pt x="3758541" y="0"/>
                </a:lnTo>
                <a:lnTo>
                  <a:pt x="4452490" y="4175123"/>
                </a:lnTo>
                <a:lnTo>
                  <a:pt x="3848565" y="4175123"/>
                </a:lnTo>
                <a:lnTo>
                  <a:pt x="60392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0DFC7B1-F373-486E-8358-ADAB334CE6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57302" y="0"/>
            <a:ext cx="5386698" cy="4175125"/>
          </a:xfrm>
          <a:custGeom>
            <a:avLst/>
            <a:gdLst>
              <a:gd name="connsiteX0" fmla="*/ 0 w 5386698"/>
              <a:gd name="connsiteY0" fmla="*/ 0 h 4175125"/>
              <a:gd name="connsiteX1" fmla="*/ 5386698 w 5386698"/>
              <a:gd name="connsiteY1" fmla="*/ 0 h 4175125"/>
              <a:gd name="connsiteX2" fmla="*/ 5386698 w 5386698"/>
              <a:gd name="connsiteY2" fmla="*/ 4175125 h 4175125"/>
              <a:gd name="connsiteX3" fmla="*/ 693949 w 538669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698" h="4175125">
                <a:moveTo>
                  <a:pt x="0" y="0"/>
                </a:moveTo>
                <a:lnTo>
                  <a:pt x="5386698" y="0"/>
                </a:lnTo>
                <a:lnTo>
                  <a:pt x="5386698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527300" y="887960"/>
            <a:ext cx="2825500" cy="6463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/>
              <a:t>Titel</a:t>
            </a:r>
            <a:endParaRPr dirty="0"/>
          </a:p>
        </p:txBody>
      </p:sp>
      <p:sp>
        <p:nvSpPr>
          <p:cNvPr id="3" name="Ondertitel"/>
          <p:cNvSpPr>
            <a:spLocks noGrp="1"/>
          </p:cNvSpPr>
          <p:nvPr>
            <p:ph type="subTitle" idx="4"/>
          </p:nvPr>
        </p:nvSpPr>
        <p:spPr>
          <a:xfrm>
            <a:off x="527300" y="2193925"/>
            <a:ext cx="3168400" cy="3963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>
                <a:solidFill>
                  <a:schemeClr val="bg1"/>
                </a:solidFill>
                <a:latin typeface="+mn-lt"/>
              </a:defRPr>
            </a:lvl1pPr>
          </a:lstStyle>
          <a:p>
            <a:endParaRPr dirty="0"/>
          </a:p>
        </p:txBody>
      </p:sp>
      <p:sp>
        <p:nvSpPr>
          <p:cNvPr id="19" name="Datum">
            <a:extLst>
              <a:ext uri="{FF2B5EF4-FFF2-40B4-BE49-F238E27FC236}">
                <a16:creationId xmlns:a16="http://schemas.microsoft.com/office/drawing/2014/main" id="{83DA9196-4790-48E0-823E-8BBF3CB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222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1FC4D51-8E9E-4A00-A0FE-BFD27405D0FF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291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B3867F4-0C3A-41C5-BB84-007B2567F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8125"/>
            <a:ext cx="6781800" cy="2879725"/>
          </a:xfrm>
        </p:spPr>
        <p:txBody>
          <a:bodyPr/>
          <a:lstStyle>
            <a:lvl2pPr>
              <a:defRPr b="1"/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75765D7-B680-47DD-9C9F-55FDED03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Parallellogram 3">
            <a:extLst>
              <a:ext uri="{FF2B5EF4-FFF2-40B4-BE49-F238E27FC236}">
                <a16:creationId xmlns:a16="http://schemas.microsoft.com/office/drawing/2014/main" id="{FA73D138-2992-4A19-9CF7-87B9A219F0DA}"/>
              </a:ext>
            </a:extLst>
          </p:cNvPr>
          <p:cNvSpPr/>
          <p:nvPr userDrawn="1"/>
        </p:nvSpPr>
        <p:spPr>
          <a:xfrm>
            <a:off x="7696200" y="-198438"/>
            <a:ext cx="3124200" cy="5546725"/>
          </a:xfrm>
          <a:prstGeom prst="parallelogram">
            <a:avLst>
              <a:gd name="adj" fmla="val 292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23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licht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1A84008-13D2-4E00-871B-90209350D084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148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1DDCB525-8FBF-4C50-A78E-B8B4A91F4E01}"/>
              </a:ext>
            </a:extLst>
          </p:cNvPr>
          <p:cNvSpPr/>
          <p:nvPr/>
        </p:nvSpPr>
        <p:spPr>
          <a:xfrm>
            <a:off x="0" y="1"/>
            <a:ext cx="9143488" cy="4175125"/>
          </a:xfrm>
          <a:custGeom>
            <a:avLst/>
            <a:gdLst>
              <a:gd name="connsiteX0" fmla="*/ 0 w 9143488"/>
              <a:gd name="connsiteY0" fmla="*/ 0 h 4175125"/>
              <a:gd name="connsiteX1" fmla="*/ 9143488 w 9143488"/>
              <a:gd name="connsiteY1" fmla="*/ 0 h 4175125"/>
              <a:gd name="connsiteX2" fmla="*/ 9143488 w 9143488"/>
              <a:gd name="connsiteY2" fmla="*/ 4175125 h 4175125"/>
              <a:gd name="connsiteX3" fmla="*/ 0 w 9143488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488" h="4175125">
                <a:moveTo>
                  <a:pt x="0" y="0"/>
                </a:moveTo>
                <a:lnTo>
                  <a:pt x="9143488" y="0"/>
                </a:lnTo>
                <a:lnTo>
                  <a:pt x="9143488" y="4175125"/>
                </a:lnTo>
                <a:lnTo>
                  <a:pt x="0" y="4175125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8E3F5A-D178-446F-9A22-DA16868B8E4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240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P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ep Opnieuw instellen">
            <a:extLst>
              <a:ext uri="{FF2B5EF4-FFF2-40B4-BE49-F238E27FC236}">
                <a16:creationId xmlns:a16="http://schemas.microsoft.com/office/drawing/2014/main" id="{65D2E785-F69E-4B7B-960C-BDE7C981AEF0}"/>
              </a:ext>
            </a:extLst>
          </p:cNvPr>
          <p:cNvGrpSpPr/>
          <p:nvPr userDrawn="1"/>
        </p:nvGrpSpPr>
        <p:grpSpPr>
          <a:xfrm>
            <a:off x="3155321" y="3717929"/>
            <a:ext cx="1883249" cy="490327"/>
            <a:chOff x="3224639" y="5784628"/>
            <a:chExt cx="2510999" cy="652963"/>
          </a:xfrm>
        </p:grpSpPr>
        <p:sp>
          <p:nvSpPr>
            <p:cNvPr id="18" name="Opnieuw instellen">
              <a:extLst>
                <a:ext uri="{FF2B5EF4-FFF2-40B4-BE49-F238E27FC236}">
                  <a16:creationId xmlns:a16="http://schemas.microsoft.com/office/drawing/2014/main" id="{8F75FB03-F8EA-4EF9-83BF-EDA9B6D06040}"/>
                </a:ext>
              </a:extLst>
            </p:cNvPr>
            <p:cNvSpPr txBox="1"/>
            <p:nvPr userDrawn="1"/>
          </p:nvSpPr>
          <p:spPr>
            <a:xfrm>
              <a:off x="3521638" y="5784628"/>
              <a:ext cx="2214000" cy="6529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31101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Soms zijn onderdelen op een dia onbedoeld verschoven. Klik dan op de knop </a:t>
              </a:r>
              <a:r>
                <a:rPr kumimoji="0" lang="nl-NL" sz="675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Opnieuw instellen</a:t>
              </a: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de dia terug te zetten naar de oorspronkelijke opmaak. </a:t>
              </a:r>
            </a:p>
          </p:txBody>
        </p:sp>
        <p:pic>
          <p:nvPicPr>
            <p:cNvPr id="62" name="Info" descr="Informatie">
              <a:extLst>
                <a:ext uri="{FF2B5EF4-FFF2-40B4-BE49-F238E27FC236}">
                  <a16:creationId xmlns:a16="http://schemas.microsoft.com/office/drawing/2014/main" id="{512B3B5C-8006-411C-A2F5-7C4A8A988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24639" y="5784628"/>
              <a:ext cx="162000" cy="162000"/>
            </a:xfrm>
            <a:prstGeom prst="rect">
              <a:avLst/>
            </a:prstGeom>
          </p:spPr>
        </p:pic>
      </p:grpSp>
      <p:grpSp>
        <p:nvGrpSpPr>
          <p:cNvPr id="114" name="Groep Plakken">
            <a:extLst>
              <a:ext uri="{FF2B5EF4-FFF2-40B4-BE49-F238E27FC236}">
                <a16:creationId xmlns:a16="http://schemas.microsoft.com/office/drawing/2014/main" id="{CBA61A78-E05B-452A-98E1-8431D5BBE3C2}"/>
              </a:ext>
            </a:extLst>
          </p:cNvPr>
          <p:cNvGrpSpPr/>
          <p:nvPr userDrawn="1"/>
        </p:nvGrpSpPr>
        <p:grpSpPr>
          <a:xfrm>
            <a:off x="5315158" y="2821716"/>
            <a:ext cx="1898397" cy="490327"/>
            <a:chOff x="6096000" y="2898105"/>
            <a:chExt cx="2531196" cy="652963"/>
          </a:xfrm>
        </p:grpSpPr>
        <p:pic>
          <p:nvPicPr>
            <p:cNvPr id="116" name="Plakken" descr="Waarschuwing">
              <a:extLst>
                <a:ext uri="{FF2B5EF4-FFF2-40B4-BE49-F238E27FC236}">
                  <a16:creationId xmlns:a16="http://schemas.microsoft.com/office/drawing/2014/main" id="{D19965BE-D812-4459-B6A1-E2E781E7D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  <p:sp>
          <p:nvSpPr>
            <p:cNvPr id="115" name="Let op">
              <a:extLst>
                <a:ext uri="{FF2B5EF4-FFF2-40B4-BE49-F238E27FC236}">
                  <a16:creationId xmlns:a16="http://schemas.microsoft.com/office/drawing/2014/main" id="{3910521B-9511-4B82-8C13-FB3654F0E637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6529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Plakken met </a:t>
              </a:r>
              <a:r>
                <a:rPr kumimoji="0" lang="nl-NL" sz="675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CTRL+V </a:t>
              </a: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 </a:t>
              </a:r>
              <a:r>
                <a:rPr kumimoji="0" lang="nl-NL" sz="675" b="1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Plakken</a:t>
              </a: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kan ervoor zorgen dat de opmaak uit het andere document meegenomen wordt. Er kan dan bijvoorbeeld een verkeerd lettertype geplaatst worden.</a:t>
              </a:r>
            </a:p>
          </p:txBody>
        </p:sp>
      </p:grpSp>
      <p:sp>
        <p:nvSpPr>
          <p:cNvPr id="110" name="Plakken">
            <a:extLst>
              <a:ext uri="{FF2B5EF4-FFF2-40B4-BE49-F238E27FC236}">
                <a16:creationId xmlns:a16="http://schemas.microsoft.com/office/drawing/2014/main" id="{2F9C8D2F-579E-480B-882F-48FA71A7AD65}"/>
              </a:ext>
            </a:extLst>
          </p:cNvPr>
          <p:cNvSpPr txBox="1"/>
          <p:nvPr userDrawn="1"/>
        </p:nvSpPr>
        <p:spPr>
          <a:xfrm>
            <a:off x="5312668" y="2136935"/>
            <a:ext cx="1900887" cy="683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110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1" i="0" u="none" strike="noStrike" kern="1200" cap="all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3110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 kopiËren en plakken</a:t>
            </a:r>
          </a:p>
          <a:p>
            <a:pPr marL="0" marR="0" lvl="0" indent="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Gebruik bij het kopiëren van tekst uit een ander bestand altijd de knop </a:t>
            </a:r>
            <a:r>
              <a:rPr kumimoji="0" lang="nl-NL" sz="75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Alleen tekst behouden</a:t>
            </a: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" name="Groep Tab-toets">
            <a:extLst>
              <a:ext uri="{FF2B5EF4-FFF2-40B4-BE49-F238E27FC236}">
                <a16:creationId xmlns:a16="http://schemas.microsoft.com/office/drawing/2014/main" id="{ED428BC1-8C7D-4C99-A132-6D152EA3630C}"/>
              </a:ext>
            </a:extLst>
          </p:cNvPr>
          <p:cNvGrpSpPr/>
          <p:nvPr userDrawn="1"/>
        </p:nvGrpSpPr>
        <p:grpSpPr>
          <a:xfrm>
            <a:off x="5308841" y="2020810"/>
            <a:ext cx="1898397" cy="121650"/>
            <a:chOff x="6096000" y="2898105"/>
            <a:chExt cx="2531196" cy="162000"/>
          </a:xfrm>
        </p:grpSpPr>
        <p:sp>
          <p:nvSpPr>
            <p:cNvPr id="42" name="Tabtoets">
              <a:extLst>
                <a:ext uri="{FF2B5EF4-FFF2-40B4-BE49-F238E27FC236}">
                  <a16:creationId xmlns:a16="http://schemas.microsoft.com/office/drawing/2014/main" id="{67377212-6E69-4727-A30E-30B33192DEC8}"/>
                </a:ext>
              </a:extLst>
            </p:cNvPr>
            <p:cNvSpPr txBox="1"/>
            <p:nvPr userDrawn="1"/>
          </p:nvSpPr>
          <p:spPr>
            <a:xfrm>
              <a:off x="6413196" y="2898105"/>
              <a:ext cx="2214000" cy="1549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nl-NL" sz="675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hiervoor niet de Tab-toets</a:t>
              </a:r>
            </a:p>
          </p:txBody>
        </p:sp>
        <p:pic>
          <p:nvPicPr>
            <p:cNvPr id="66" name="Let op" descr="Waarschuwing">
              <a:extLst>
                <a:ext uri="{FF2B5EF4-FFF2-40B4-BE49-F238E27FC236}">
                  <a16:creationId xmlns:a16="http://schemas.microsoft.com/office/drawing/2014/main" id="{D805505B-8193-47C0-B2B3-8154E4CFA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96000" y="2898105"/>
              <a:ext cx="162000" cy="162000"/>
            </a:xfrm>
            <a:prstGeom prst="rect">
              <a:avLst/>
            </a:prstGeom>
          </p:spPr>
        </p:pic>
      </p:grpSp>
      <p:grpSp>
        <p:nvGrpSpPr>
          <p:cNvPr id="117" name="Groep Opmaak">
            <a:extLst>
              <a:ext uri="{FF2B5EF4-FFF2-40B4-BE49-F238E27FC236}">
                <a16:creationId xmlns:a16="http://schemas.microsoft.com/office/drawing/2014/main" id="{D2B12436-11D7-4CF0-8AD0-9F45B0BD6EC2}"/>
              </a:ext>
            </a:extLst>
          </p:cNvPr>
          <p:cNvGrpSpPr/>
          <p:nvPr userDrawn="1"/>
        </p:nvGrpSpPr>
        <p:grpSpPr>
          <a:xfrm>
            <a:off x="5308841" y="1056619"/>
            <a:ext cx="1894295" cy="837142"/>
            <a:chOff x="6096000" y="1522385"/>
            <a:chExt cx="2525726" cy="1114813"/>
          </a:xfrm>
        </p:grpSpPr>
        <p:pic>
          <p:nvPicPr>
            <p:cNvPr id="36" name="Opmaak 6" descr="Badge: 6">
              <a:extLst>
                <a:ext uri="{FF2B5EF4-FFF2-40B4-BE49-F238E27FC236}">
                  <a16:creationId xmlns:a16="http://schemas.microsoft.com/office/drawing/2014/main" id="{80AF3056-67A3-40F9-8012-72A21E054F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096000" y="2457198"/>
              <a:ext cx="180000" cy="180000"/>
            </a:xfrm>
            <a:prstGeom prst="rect">
              <a:avLst/>
            </a:prstGeom>
          </p:spPr>
        </p:pic>
        <p:pic>
          <p:nvPicPr>
            <p:cNvPr id="30" name="Opmaak 5" descr="Badge 5">
              <a:extLst>
                <a:ext uri="{FF2B5EF4-FFF2-40B4-BE49-F238E27FC236}">
                  <a16:creationId xmlns:a16="http://schemas.microsoft.com/office/drawing/2014/main" id="{6843311E-AA7D-4503-B89D-14F80044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96000" y="2270237"/>
              <a:ext cx="180000" cy="180000"/>
            </a:xfrm>
            <a:prstGeom prst="rect">
              <a:avLst/>
            </a:prstGeom>
          </p:spPr>
        </p:pic>
        <p:pic>
          <p:nvPicPr>
            <p:cNvPr id="28" name="Opmaak 4" descr="Badge 4">
              <a:extLst>
                <a:ext uri="{FF2B5EF4-FFF2-40B4-BE49-F238E27FC236}">
                  <a16:creationId xmlns:a16="http://schemas.microsoft.com/office/drawing/2014/main" id="{5409DD3B-0A6C-4F9D-9522-12AB37616A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6000" y="2083274"/>
              <a:ext cx="180000" cy="180000"/>
            </a:xfrm>
            <a:prstGeom prst="rect">
              <a:avLst/>
            </a:prstGeom>
          </p:spPr>
        </p:pic>
        <p:pic>
          <p:nvPicPr>
            <p:cNvPr id="26" name="Opmaak 3" descr="Badge 3">
              <a:extLst>
                <a:ext uri="{FF2B5EF4-FFF2-40B4-BE49-F238E27FC236}">
                  <a16:creationId xmlns:a16="http://schemas.microsoft.com/office/drawing/2014/main" id="{C1584632-3435-4CCB-A48F-BFFD71CA70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096000" y="1896311"/>
              <a:ext cx="180000" cy="180000"/>
            </a:xfrm>
            <a:prstGeom prst="rect">
              <a:avLst/>
            </a:prstGeom>
          </p:spPr>
        </p:pic>
        <p:pic>
          <p:nvPicPr>
            <p:cNvPr id="24" name="Opmaak 2" descr="Badge">
              <a:extLst>
                <a:ext uri="{FF2B5EF4-FFF2-40B4-BE49-F238E27FC236}">
                  <a16:creationId xmlns:a16="http://schemas.microsoft.com/office/drawing/2014/main" id="{871A5B0A-CB87-4923-AE39-DCE9A16675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96000" y="1709348"/>
              <a:ext cx="180000" cy="180000"/>
            </a:xfrm>
            <a:prstGeom prst="rect">
              <a:avLst/>
            </a:prstGeom>
          </p:spPr>
        </p:pic>
        <p:pic>
          <p:nvPicPr>
            <p:cNvPr id="22" name="Opmaak 1" descr="Badge: 1">
              <a:extLst>
                <a:ext uri="{FF2B5EF4-FFF2-40B4-BE49-F238E27FC236}">
                  <a16:creationId xmlns:a16="http://schemas.microsoft.com/office/drawing/2014/main" id="{7B84869A-BB79-4C59-96D2-62F132C5FA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096000" y="1522385"/>
              <a:ext cx="180000" cy="180000"/>
            </a:xfrm>
            <a:prstGeom prst="rect">
              <a:avLst/>
            </a:prstGeom>
          </p:spPr>
        </p:pic>
        <p:sp>
          <p:nvSpPr>
            <p:cNvPr id="88" name="Opmaak Normaal">
              <a:extLst>
                <a:ext uri="{FF2B5EF4-FFF2-40B4-BE49-F238E27FC236}">
                  <a16:creationId xmlns:a16="http://schemas.microsoft.com/office/drawing/2014/main" id="{F90D50B8-4EBE-4158-B062-55B1EC69FCFE}"/>
                </a:ext>
              </a:extLst>
            </p:cNvPr>
            <p:cNvSpPr txBox="1"/>
            <p:nvPr userDrawn="1"/>
          </p:nvSpPr>
          <p:spPr>
            <a:xfrm>
              <a:off x="6413196" y="1522385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1200" cap="none" spc="0" normalizeH="0" baseline="0" noProof="1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Kopje</a:t>
              </a:r>
            </a:p>
          </p:txBody>
        </p:sp>
        <p:sp>
          <p:nvSpPr>
            <p:cNvPr id="90" name="Opmaak Opsommingsteken">
              <a:extLst>
                <a:ext uri="{FF2B5EF4-FFF2-40B4-BE49-F238E27FC236}">
                  <a16:creationId xmlns:a16="http://schemas.microsoft.com/office/drawing/2014/main" id="{C9720429-77A1-4F51-B4BC-C8CAE8D0EC5D}"/>
                </a:ext>
              </a:extLst>
            </p:cNvPr>
            <p:cNvSpPr txBox="1"/>
            <p:nvPr userDrawn="1"/>
          </p:nvSpPr>
          <p:spPr>
            <a:xfrm>
              <a:off x="6413196" y="1709348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171450" marR="0" lvl="0" indent="-17145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Opsommingsteken</a:t>
              </a:r>
            </a:p>
          </p:txBody>
        </p:sp>
        <p:sp>
          <p:nvSpPr>
            <p:cNvPr id="92" name="Opmaak Opsommingsteken Sub">
              <a:extLst>
                <a:ext uri="{FF2B5EF4-FFF2-40B4-BE49-F238E27FC236}">
                  <a16:creationId xmlns:a16="http://schemas.microsoft.com/office/drawing/2014/main" id="{37BCC026-1172-493E-ACD5-20F6EDC84DC8}"/>
                </a:ext>
              </a:extLst>
            </p:cNvPr>
            <p:cNvSpPr txBox="1"/>
            <p:nvPr userDrawn="1"/>
          </p:nvSpPr>
          <p:spPr>
            <a:xfrm>
              <a:off x="6413196" y="1896311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270272" marR="0" lvl="1" indent="-128588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Opsommingsteken 2</a:t>
              </a:r>
              <a:r>
                <a:rPr kumimoji="0" lang="nl-NL" sz="750" b="0" i="0" u="none" strike="noStrike" kern="1200" cap="none" spc="0" normalizeH="0" baseline="3000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e</a:t>
              </a: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 niveau</a:t>
              </a:r>
            </a:p>
          </p:txBody>
        </p:sp>
        <p:sp>
          <p:nvSpPr>
            <p:cNvPr id="94" name="Opmaak Tussenkop">
              <a:extLst>
                <a:ext uri="{FF2B5EF4-FFF2-40B4-BE49-F238E27FC236}">
                  <a16:creationId xmlns:a16="http://schemas.microsoft.com/office/drawing/2014/main" id="{0F7BCD5E-3737-4CD6-B183-4317AFC16FB5}"/>
                </a:ext>
              </a:extLst>
            </p:cNvPr>
            <p:cNvSpPr txBox="1"/>
            <p:nvPr userDrawn="1"/>
          </p:nvSpPr>
          <p:spPr>
            <a:xfrm>
              <a:off x="6413196" y="2083274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6" name="Opmaakn Nummering">
              <a:extLst>
                <a:ext uri="{FF2B5EF4-FFF2-40B4-BE49-F238E27FC236}">
                  <a16:creationId xmlns:a16="http://schemas.microsoft.com/office/drawing/2014/main" id="{A5C7C502-4EBC-4F3F-A0F1-BD38022FD3F6}"/>
                </a:ext>
              </a:extLst>
            </p:cNvPr>
            <p:cNvSpPr txBox="1"/>
            <p:nvPr userDrawn="1"/>
          </p:nvSpPr>
          <p:spPr>
            <a:xfrm>
              <a:off x="6413196" y="2270236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171450" marR="0" lvl="0" indent="-17145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Opsomming met nummer</a:t>
              </a:r>
            </a:p>
          </p:txBody>
        </p:sp>
        <p:sp>
          <p:nvSpPr>
            <p:cNvPr id="98" name="Opmaak Nummering Sub">
              <a:extLst>
                <a:ext uri="{FF2B5EF4-FFF2-40B4-BE49-F238E27FC236}">
                  <a16:creationId xmlns:a16="http://schemas.microsoft.com/office/drawing/2014/main" id="{850265F5-926B-4B54-8CA7-FEA1175E9CB7}"/>
                </a:ext>
              </a:extLst>
            </p:cNvPr>
            <p:cNvSpPr txBox="1"/>
            <p:nvPr userDrawn="1"/>
          </p:nvSpPr>
          <p:spPr>
            <a:xfrm>
              <a:off x="6413196" y="2457198"/>
              <a:ext cx="2208530" cy="172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334566" marR="0" lvl="1" indent="-171450" algn="l" defTabSz="622021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Opsomming  2</a:t>
              </a:r>
              <a:r>
                <a:rPr kumimoji="0" lang="nl-NL" sz="750" b="0" i="0" u="none" strike="noStrike" kern="1200" cap="none" spc="0" normalizeH="0" baseline="3000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e</a:t>
              </a:r>
              <a:r>
                <a:rPr kumimoji="0" lang="nl-NL" sz="750" b="0" i="0" u="none" strike="noStrike" kern="120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 niveau</a:t>
              </a:r>
            </a:p>
          </p:txBody>
        </p:sp>
      </p:grpSp>
      <p:sp>
        <p:nvSpPr>
          <p:cNvPr id="20" name="Tekstopmaak">
            <a:extLst>
              <a:ext uri="{FF2B5EF4-FFF2-40B4-BE49-F238E27FC236}">
                <a16:creationId xmlns:a16="http://schemas.microsoft.com/office/drawing/2014/main" id="{D17B740A-365E-4B1D-AE3F-68DFDB439533}"/>
              </a:ext>
            </a:extLst>
          </p:cNvPr>
          <p:cNvSpPr txBox="1"/>
          <p:nvPr userDrawn="1"/>
        </p:nvSpPr>
        <p:spPr>
          <a:xfrm>
            <a:off x="5348287" y="323174"/>
            <a:ext cx="1890713" cy="683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110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TEKSTOPMAAK</a:t>
            </a:r>
          </a:p>
          <a:p>
            <a:pPr marL="0" marR="0" lvl="0" indent="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Gebruik de knoppen </a:t>
            </a:r>
            <a:r>
              <a:rPr kumimoji="0" lang="nl-NL" sz="75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Vorige tekstopmaak </a:t>
            </a: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</a:t>
            </a:r>
            <a:r>
              <a:rPr kumimoji="0" lang="nl-NL" sz="75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Volgende tekstopmaak </a:t>
            </a: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om de juiste tekstopmaak te kiezen.</a:t>
            </a:r>
          </a:p>
          <a:p>
            <a:pPr marL="0" marR="0" lvl="0" indent="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opmaak-niveaus zijn:</a:t>
            </a:r>
          </a:p>
        </p:txBody>
      </p:sp>
      <p:sp>
        <p:nvSpPr>
          <p:cNvPr id="76" name="TEKSTOPMAAK">
            <a:extLst>
              <a:ext uri="{FF2B5EF4-FFF2-40B4-BE49-F238E27FC236}">
                <a16:creationId xmlns:a16="http://schemas.microsoft.com/office/drawing/2014/main" id="{93581265-AABB-4E0C-9063-B93CBB79CCFC}"/>
              </a:ext>
            </a:extLst>
          </p:cNvPr>
          <p:cNvSpPr txBox="1"/>
          <p:nvPr userDrawn="1"/>
        </p:nvSpPr>
        <p:spPr>
          <a:xfrm>
            <a:off x="5308840" y="1145"/>
            <a:ext cx="1890000" cy="2135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7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TEKSTOPMAAK</a:t>
            </a:r>
          </a:p>
        </p:txBody>
      </p:sp>
      <p:cxnSp>
        <p:nvCxnSpPr>
          <p:cNvPr id="85" name="--Verticale lijn 2">
            <a:extLst>
              <a:ext uri="{FF2B5EF4-FFF2-40B4-BE49-F238E27FC236}">
                <a16:creationId xmlns:a16="http://schemas.microsoft.com/office/drawing/2014/main" id="{23B35FFD-8515-47B1-A8C3-BAD68E34B37A}"/>
              </a:ext>
            </a:extLst>
          </p:cNvPr>
          <p:cNvCxnSpPr>
            <a:cxnSpLocks/>
          </p:cNvCxnSpPr>
          <p:nvPr userDrawn="1"/>
        </p:nvCxnSpPr>
        <p:spPr>
          <a:xfrm>
            <a:off x="5173705" y="323173"/>
            <a:ext cx="0" cy="39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ijzigen dia">
            <a:extLst>
              <a:ext uri="{FF2B5EF4-FFF2-40B4-BE49-F238E27FC236}">
                <a16:creationId xmlns:a16="http://schemas.microsoft.com/office/drawing/2014/main" id="{382A31D7-B2F7-469B-A8B9-65F3C6A396FC}"/>
              </a:ext>
            </a:extLst>
          </p:cNvPr>
          <p:cNvSpPr txBox="1"/>
          <p:nvPr userDrawn="1"/>
        </p:nvSpPr>
        <p:spPr>
          <a:xfrm>
            <a:off x="3147856" y="2735883"/>
            <a:ext cx="1900887" cy="683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110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Achteraf DE dia-indeling WIJZIGEN</a:t>
            </a:r>
          </a:p>
          <a:p>
            <a:pPr marL="171450" marR="0" lvl="0" indent="-17145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de dia die aangepast moet worden.</a:t>
            </a:r>
          </a:p>
          <a:p>
            <a:pPr marL="171450" marR="0" lvl="0" indent="-17145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Klik op de knop </a:t>
            </a:r>
            <a:r>
              <a:rPr kumimoji="0" lang="nl-NL" sz="75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Indeling</a:t>
            </a: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171450" marR="0" lvl="0" indent="-17145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Kies de gewenste indeling.</a:t>
            </a:r>
          </a:p>
          <a:p>
            <a:pPr marL="171450" marR="0" lvl="0" indent="-171450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Nieuwe dia">
            <a:extLst>
              <a:ext uri="{FF2B5EF4-FFF2-40B4-BE49-F238E27FC236}">
                <a16:creationId xmlns:a16="http://schemas.microsoft.com/office/drawing/2014/main" id="{A0861994-5955-45C3-AAE9-D175E282A09D}"/>
              </a:ext>
            </a:extLst>
          </p:cNvPr>
          <p:cNvSpPr txBox="1"/>
          <p:nvPr userDrawn="1"/>
        </p:nvSpPr>
        <p:spPr>
          <a:xfrm>
            <a:off x="3149048" y="323174"/>
            <a:ext cx="1889522" cy="683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1101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1" i="0" u="none" strike="noStrike" kern="1200" cap="all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dia INVOEGEN</a:t>
            </a:r>
          </a:p>
          <a:p>
            <a:pPr marL="119869" marR="0" lvl="0" indent="-119869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	Klik op </a:t>
            </a:r>
            <a:r>
              <a:rPr kumimoji="0" lang="nl-NL" sz="750" b="1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Nieuwe dia</a:t>
            </a: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119869" marR="0" lvl="0" indent="-119869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	Kies de gewenste dia-indeling. </a:t>
            </a:r>
            <a:b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nl-NL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beschikbare opties zijn:</a:t>
            </a:r>
          </a:p>
          <a:p>
            <a:pPr marL="119869" marR="0" lvl="0" indent="-119869" algn="l" defTabSz="622021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4" name="DIA-INDELING">
            <a:extLst>
              <a:ext uri="{FF2B5EF4-FFF2-40B4-BE49-F238E27FC236}">
                <a16:creationId xmlns:a16="http://schemas.microsoft.com/office/drawing/2014/main" id="{260F3EAA-CE96-4B55-BC24-F1E21A8942D1}"/>
              </a:ext>
            </a:extLst>
          </p:cNvPr>
          <p:cNvSpPr txBox="1"/>
          <p:nvPr userDrawn="1"/>
        </p:nvSpPr>
        <p:spPr>
          <a:xfrm>
            <a:off x="3147856" y="1145"/>
            <a:ext cx="1890000" cy="2135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7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DIA-INDELING</a:t>
            </a:r>
          </a:p>
        </p:txBody>
      </p:sp>
      <p:cxnSp>
        <p:nvCxnSpPr>
          <p:cNvPr id="84" name="--Verticale lijn 1">
            <a:extLst>
              <a:ext uri="{FF2B5EF4-FFF2-40B4-BE49-F238E27FC236}">
                <a16:creationId xmlns:a16="http://schemas.microsoft.com/office/drawing/2014/main" id="{1B8B1E5B-25D9-4246-89EC-FBA480C1B611}"/>
              </a:ext>
            </a:extLst>
          </p:cNvPr>
          <p:cNvCxnSpPr>
            <a:cxnSpLocks/>
          </p:cNvCxnSpPr>
          <p:nvPr userDrawn="1"/>
        </p:nvCxnSpPr>
        <p:spPr>
          <a:xfrm>
            <a:off x="3027412" y="322372"/>
            <a:ext cx="0" cy="39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ep Handleiding">
            <a:extLst>
              <a:ext uri="{FF2B5EF4-FFF2-40B4-BE49-F238E27FC236}">
                <a16:creationId xmlns:a16="http://schemas.microsoft.com/office/drawing/2014/main" id="{B36B0C88-C4EA-41D6-942F-1901ADB9E1F3}"/>
              </a:ext>
            </a:extLst>
          </p:cNvPr>
          <p:cNvGrpSpPr/>
          <p:nvPr userDrawn="1"/>
        </p:nvGrpSpPr>
        <p:grpSpPr>
          <a:xfrm>
            <a:off x="992739" y="3717925"/>
            <a:ext cx="1888313" cy="365678"/>
            <a:chOff x="341198" y="5784628"/>
            <a:chExt cx="2517750" cy="486970"/>
          </a:xfrm>
        </p:grpSpPr>
        <p:sp>
          <p:nvSpPr>
            <p:cNvPr id="46" name="Handleiding">
              <a:extLst>
                <a:ext uri="{FF2B5EF4-FFF2-40B4-BE49-F238E27FC236}">
                  <a16:creationId xmlns:a16="http://schemas.microsoft.com/office/drawing/2014/main" id="{D3186DBD-F4A5-4CBA-AB55-DC30F977E3C6}"/>
                </a:ext>
              </a:extLst>
            </p:cNvPr>
            <p:cNvSpPr txBox="1"/>
            <p:nvPr userDrawn="1"/>
          </p:nvSpPr>
          <p:spPr>
            <a:xfrm>
              <a:off x="644949" y="5784628"/>
              <a:ext cx="2213999" cy="4869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rtl="0" eaLnBrk="1" latinLnBrk="0" hangingPunct="1">
                <a:lnSpc>
                  <a:spcPct val="120000"/>
                </a:lnSpc>
              </a:pPr>
              <a:r>
                <a:rPr lang="nl-NL" sz="675" b="0" kern="120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 het verwijderen van deze tips, is deze dia terug te vinden onder </a:t>
              </a:r>
              <a:r>
                <a:rPr lang="nl-NL" sz="675" b="1" kern="120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Nieuwe dia - TIPS </a:t>
              </a:r>
              <a:r>
                <a:rPr lang="nl-NL" sz="675" b="0" kern="1200" baseline="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(laatste dia-optie)</a:t>
              </a:r>
            </a:p>
          </p:txBody>
        </p:sp>
        <p:pic>
          <p:nvPicPr>
            <p:cNvPr id="64" name="Info" descr="Informatie">
              <a:extLst>
                <a:ext uri="{FF2B5EF4-FFF2-40B4-BE49-F238E27FC236}">
                  <a16:creationId xmlns:a16="http://schemas.microsoft.com/office/drawing/2014/main" id="{C87E528E-B641-49BF-A677-7659C2745D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1198" y="5784628"/>
              <a:ext cx="162000" cy="162000"/>
            </a:xfrm>
            <a:prstGeom prst="rect">
              <a:avLst/>
            </a:prstGeom>
          </p:spPr>
        </p:pic>
      </p:grpSp>
      <p:sp>
        <p:nvSpPr>
          <p:cNvPr id="6" name="Menu-tab">
            <a:extLst>
              <a:ext uri="{FF2B5EF4-FFF2-40B4-BE49-F238E27FC236}">
                <a16:creationId xmlns:a16="http://schemas.microsoft.com/office/drawing/2014/main" id="{F002033C-4B43-4E9B-BDBC-4AF155A2548A}"/>
              </a:ext>
            </a:extLst>
          </p:cNvPr>
          <p:cNvSpPr txBox="1"/>
          <p:nvPr userDrawn="1"/>
        </p:nvSpPr>
        <p:spPr>
          <a:xfrm>
            <a:off x="988063" y="323174"/>
            <a:ext cx="1890713" cy="683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nl-NL" sz="750" b="1" i="0" u="none" strike="noStrike" kern="1200" cap="all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EXTRA MENU-TAB</a:t>
            </a:r>
          </a:p>
          <a:p>
            <a:pPr>
              <a:lnSpc>
                <a:spcPct val="120000"/>
              </a:lnSpc>
            </a:pPr>
            <a:r>
              <a:rPr lang="nl-NL" sz="7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het menu staat een extra tab </a:t>
            </a:r>
            <a:r>
              <a:rPr lang="nl-NL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PRESENTATIE</a:t>
            </a:r>
            <a:r>
              <a:rPr lang="nl-NL" sz="7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Hier staan knoppen die handig zijn bij het maken van deze presentatie.</a:t>
            </a:r>
          </a:p>
          <a:p>
            <a:pPr>
              <a:lnSpc>
                <a:spcPct val="120000"/>
              </a:lnSpc>
            </a:pPr>
            <a:endParaRPr lang="nl-NL" sz="7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ALGEMEEN">
            <a:extLst>
              <a:ext uri="{FF2B5EF4-FFF2-40B4-BE49-F238E27FC236}">
                <a16:creationId xmlns:a16="http://schemas.microsoft.com/office/drawing/2014/main" id="{6B678532-72AB-4304-840A-164DBB0B13CC}"/>
              </a:ext>
            </a:extLst>
          </p:cNvPr>
          <p:cNvSpPr txBox="1"/>
          <p:nvPr userDrawn="1"/>
        </p:nvSpPr>
        <p:spPr>
          <a:xfrm>
            <a:off x="988063" y="1145"/>
            <a:ext cx="1890713" cy="2135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78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ALGEMEEN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AB44FDE7-1C3E-4762-9461-6A5F038403BC}"/>
              </a:ext>
            </a:extLst>
          </p:cNvPr>
          <p:cNvSpPr txBox="1"/>
          <p:nvPr userDrawn="1"/>
        </p:nvSpPr>
        <p:spPr>
          <a:xfrm>
            <a:off x="-1" y="-306425"/>
            <a:ext cx="9143999" cy="302081"/>
          </a:xfrm>
          <a:prstGeom prst="rect">
            <a:avLst/>
          </a:prstGeom>
          <a:solidFill>
            <a:schemeClr val="accent4"/>
          </a:solidFill>
        </p:spPr>
        <p:txBody>
          <a:bodyPr wrap="square" tIns="81000" bIns="81000" rtlCol="0" anchor="ctr" anchorCtr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VOOR HET GEBRUIK VAN DE PRESENTATIE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2A7BF3-4D31-44E9-AB18-D92DF016B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r="22914"/>
          <a:stretch/>
        </p:blipFill>
        <p:spPr>
          <a:xfrm>
            <a:off x="981479" y="917228"/>
            <a:ext cx="1456921" cy="3123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0F930C1-07CC-4B10-A49A-D332B0E3C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r="3495" b="35686"/>
          <a:stretch/>
        </p:blipFill>
        <p:spPr>
          <a:xfrm>
            <a:off x="3099004" y="949336"/>
            <a:ext cx="1841582" cy="10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3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242">
          <p15:clr>
            <a:srgbClr val="FBAE40"/>
          </p15:clr>
        </p15:guide>
        <p15:guide id="3" pos="3840">
          <p15:clr>
            <a:srgbClr val="FBAE40"/>
          </p15:clr>
        </p15:guide>
        <p15:guide id="4" pos="2026">
          <p15:clr>
            <a:srgbClr val="FBAE40"/>
          </p15:clr>
        </p15:guide>
        <p15:guide id="5" pos="5654">
          <p15:clr>
            <a:srgbClr val="FBAE40"/>
          </p15:clr>
        </p15:guide>
        <p15:guide id="6" pos="1799">
          <p15:clr>
            <a:srgbClr val="FBAE40"/>
          </p15:clr>
        </p15:guide>
        <p15:guide id="7" pos="3613">
          <p15:clr>
            <a:srgbClr val="FBAE40"/>
          </p15:clr>
        </p15:guide>
        <p15:guide id="8" pos="5428">
          <p15:clr>
            <a:srgbClr val="FBAE40"/>
          </p15:clr>
        </p15:guide>
        <p15:guide id="9" orient="horz" pos="278">
          <p15:clr>
            <a:srgbClr val="FBAE40"/>
          </p15:clr>
        </p15:guide>
        <p15:guide id="10" orient="horz" pos="42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B3867F4-0C3A-41C5-BB84-007B2567F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1508125"/>
            <a:ext cx="5112000" cy="2879725"/>
          </a:xfrm>
        </p:spPr>
        <p:txBody>
          <a:bodyPr/>
          <a:lstStyle>
            <a:lvl2pPr>
              <a:defRPr b="1"/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75765D7-B680-47DD-9C9F-55FDED03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483496"/>
            <a:ext cx="5105400" cy="7865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A169EDA3-8970-4D71-B3EA-F319B0353C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396321" cy="5149850"/>
          </a:xfrm>
          <a:custGeom>
            <a:avLst/>
            <a:gdLst>
              <a:gd name="connsiteX0" fmla="*/ 0 w 3396321"/>
              <a:gd name="connsiteY0" fmla="*/ 0 h 5149850"/>
              <a:gd name="connsiteX1" fmla="*/ 2548226 w 3396321"/>
              <a:gd name="connsiteY1" fmla="*/ 0 h 5149850"/>
              <a:gd name="connsiteX2" fmla="*/ 3396321 w 3396321"/>
              <a:gd name="connsiteY2" fmla="*/ 5149850 h 5149850"/>
              <a:gd name="connsiteX3" fmla="*/ 0 w 3396321"/>
              <a:gd name="connsiteY3" fmla="*/ 5149850 h 51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21" h="5149850">
                <a:moveTo>
                  <a:pt x="0" y="0"/>
                </a:moveTo>
                <a:lnTo>
                  <a:pt x="2548226" y="0"/>
                </a:lnTo>
                <a:lnTo>
                  <a:pt x="3396321" y="5149850"/>
                </a:lnTo>
                <a:lnTo>
                  <a:pt x="0" y="514985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149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C9503A-EA17-4BCD-95EF-F024465BED96}"/>
              </a:ext>
            </a:extLst>
          </p:cNvPr>
          <p:cNvSpPr txBox="1"/>
          <p:nvPr userDrawn="1"/>
        </p:nvSpPr>
        <p:spPr>
          <a:xfrm>
            <a:off x="527300" y="897302"/>
            <a:ext cx="2444500" cy="110203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20"/>
              </a:spcBef>
            </a:pPr>
            <a:r>
              <a:rPr sz="3600" b="1" spc="70" dirty="0">
                <a:solidFill>
                  <a:srgbClr val="FFFFFF"/>
                </a:solidFill>
                <a:latin typeface="Inter"/>
                <a:cs typeface="Inter"/>
              </a:rPr>
              <a:t>Stevig </a:t>
            </a:r>
            <a:r>
              <a:rPr sz="3600" b="1" spc="120" dirty="0">
                <a:solidFill>
                  <a:srgbClr val="FFFFFF"/>
                </a:solidFill>
                <a:latin typeface="Inter"/>
                <a:cs typeface="Inter"/>
              </a:rPr>
              <a:t>in  </a:t>
            </a:r>
            <a:r>
              <a:rPr sz="3600" b="1" spc="50" dirty="0">
                <a:solidFill>
                  <a:srgbClr val="FFFFFF"/>
                </a:solidFill>
                <a:latin typeface="Inter"/>
                <a:cs typeface="Inter"/>
              </a:rPr>
              <a:t>b</a:t>
            </a:r>
            <a:r>
              <a:rPr sz="3600" b="1" spc="30" dirty="0">
                <a:solidFill>
                  <a:srgbClr val="FFFFFF"/>
                </a:solidFill>
                <a:latin typeface="Inter"/>
                <a:cs typeface="Inter"/>
              </a:rPr>
              <a:t>e</a:t>
            </a:r>
            <a:r>
              <a:rPr sz="3600" b="1" spc="85" dirty="0">
                <a:solidFill>
                  <a:srgbClr val="FFFFFF"/>
                </a:solidFill>
                <a:latin typeface="Inter"/>
                <a:cs typeface="Inter"/>
              </a:rPr>
              <a:t>w</a:t>
            </a:r>
            <a:r>
              <a:rPr sz="3600" b="1" spc="95" dirty="0">
                <a:solidFill>
                  <a:srgbClr val="FFFFFF"/>
                </a:solidFill>
                <a:latin typeface="Inter"/>
                <a:cs typeface="Inter"/>
              </a:rPr>
              <a:t>eging</a:t>
            </a:r>
            <a:endParaRPr sz="3600" b="1" dirty="0">
              <a:latin typeface="Inter"/>
              <a:cs typeface="Inter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4D7460-6353-4146-80F6-26C48DE76E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24402" y="897302"/>
            <a:ext cx="3892548" cy="349082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37C4CEB-1B29-4EF6-B795-FC542322C5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08125"/>
            <a:ext cx="3962400" cy="28797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693310D3-4534-475C-810B-AA555645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569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4499B443-0EF2-486F-A7BC-72E627A47146}"/>
              </a:ext>
            </a:extLst>
          </p:cNvPr>
          <p:cNvSpPr/>
          <p:nvPr userDrawn="1"/>
        </p:nvSpPr>
        <p:spPr>
          <a:xfrm>
            <a:off x="5638800" y="-198440"/>
            <a:ext cx="4419600" cy="5546726"/>
          </a:xfrm>
          <a:custGeom>
            <a:avLst/>
            <a:gdLst>
              <a:gd name="connsiteX0" fmla="*/ 2208854 w 4419600"/>
              <a:gd name="connsiteY0" fmla="*/ 0 h 5546726"/>
              <a:gd name="connsiteX1" fmla="*/ 4419600 w 4419600"/>
              <a:gd name="connsiteY1" fmla="*/ 0 h 5546726"/>
              <a:gd name="connsiteX2" fmla="*/ 3506146 w 4419600"/>
              <a:gd name="connsiteY2" fmla="*/ 5546725 h 5546726"/>
              <a:gd name="connsiteX3" fmla="*/ 2210746 w 4419600"/>
              <a:gd name="connsiteY3" fmla="*/ 5546725 h 5546726"/>
              <a:gd name="connsiteX4" fmla="*/ 2210746 w 4419600"/>
              <a:gd name="connsiteY4" fmla="*/ 5546726 h 5546726"/>
              <a:gd name="connsiteX5" fmla="*/ 0 w 4419600"/>
              <a:gd name="connsiteY5" fmla="*/ 5546726 h 5546726"/>
              <a:gd name="connsiteX6" fmla="*/ 913454 w 4419600"/>
              <a:gd name="connsiteY6" fmla="*/ 1 h 5546726"/>
              <a:gd name="connsiteX7" fmla="*/ 2208854 w 4419600"/>
              <a:gd name="connsiteY7" fmla="*/ 1 h 554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546726">
                <a:moveTo>
                  <a:pt x="2208854" y="0"/>
                </a:moveTo>
                <a:lnTo>
                  <a:pt x="4419600" y="0"/>
                </a:lnTo>
                <a:lnTo>
                  <a:pt x="3506146" y="5546725"/>
                </a:lnTo>
                <a:lnTo>
                  <a:pt x="2210746" y="5546725"/>
                </a:lnTo>
                <a:lnTo>
                  <a:pt x="2210746" y="5546726"/>
                </a:lnTo>
                <a:lnTo>
                  <a:pt x="0" y="5546726"/>
                </a:lnTo>
                <a:lnTo>
                  <a:pt x="913454" y="1"/>
                </a:lnTo>
                <a:lnTo>
                  <a:pt x="22088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B3867F4-0C3A-41C5-BB84-007B2567F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508125"/>
            <a:ext cx="4953000" cy="2879725"/>
          </a:xfrm>
        </p:spPr>
        <p:txBody>
          <a:bodyPr/>
          <a:lstStyle>
            <a:lvl2pPr>
              <a:defRPr b="1"/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75765D7-B680-47DD-9C9F-55FDED03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4953000" cy="7865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C93AE6-7B92-4F65-AC44-862F3D80E5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803525"/>
            <a:ext cx="576000" cy="576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E8FD8E2-CDDE-456D-920E-EF3059ABEB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00863" y="3108325"/>
            <a:ext cx="1785937" cy="1524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856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75D95FA-30CC-48F7-8783-132E4ED9E4D6}"/>
              </a:ext>
            </a:extLst>
          </p:cNvPr>
          <p:cNvSpPr/>
          <p:nvPr userDrawn="1"/>
        </p:nvSpPr>
        <p:spPr>
          <a:xfrm>
            <a:off x="0" y="1"/>
            <a:ext cx="3848565" cy="4175123"/>
          </a:xfrm>
          <a:custGeom>
            <a:avLst/>
            <a:gdLst>
              <a:gd name="connsiteX0" fmla="*/ 0 w 3848565"/>
              <a:gd name="connsiteY0" fmla="*/ 0 h 4175123"/>
              <a:gd name="connsiteX1" fmla="*/ 3154616 w 3848565"/>
              <a:gd name="connsiteY1" fmla="*/ 0 h 4175123"/>
              <a:gd name="connsiteX2" fmla="*/ 3848565 w 3848565"/>
              <a:gd name="connsiteY2" fmla="*/ 4175123 h 4175123"/>
              <a:gd name="connsiteX3" fmla="*/ 0 w 3848565"/>
              <a:gd name="connsiteY3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565" h="4175123">
                <a:moveTo>
                  <a:pt x="0" y="0"/>
                </a:moveTo>
                <a:lnTo>
                  <a:pt x="3154616" y="0"/>
                </a:lnTo>
                <a:lnTo>
                  <a:pt x="384856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425E97-C180-4DD3-8B65-846D248C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36725"/>
            <a:ext cx="2690813" cy="1981200"/>
          </a:xfrm>
        </p:spPr>
        <p:txBody>
          <a:bodyPr/>
          <a:lstStyle>
            <a:lvl1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EFC69F6F-C4F6-4481-AEEE-1A7D776D44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54280" y="0"/>
            <a:ext cx="5989720" cy="4175125"/>
          </a:xfrm>
          <a:custGeom>
            <a:avLst/>
            <a:gdLst>
              <a:gd name="connsiteX0" fmla="*/ 0 w 5989720"/>
              <a:gd name="connsiteY0" fmla="*/ 0 h 4175125"/>
              <a:gd name="connsiteX1" fmla="*/ 5989720 w 5989720"/>
              <a:gd name="connsiteY1" fmla="*/ 0 h 4175125"/>
              <a:gd name="connsiteX2" fmla="*/ 5989720 w 5989720"/>
              <a:gd name="connsiteY2" fmla="*/ 4175125 h 4175125"/>
              <a:gd name="connsiteX3" fmla="*/ 693949 w 5989720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720" h="4175125">
                <a:moveTo>
                  <a:pt x="0" y="0"/>
                </a:moveTo>
                <a:lnTo>
                  <a:pt x="5989720" y="0"/>
                </a:lnTo>
                <a:lnTo>
                  <a:pt x="5989720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1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licht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3E993A6E-4149-482C-8525-13BCA6B05E7D}"/>
              </a:ext>
            </a:extLst>
          </p:cNvPr>
          <p:cNvSpPr/>
          <p:nvPr userDrawn="1"/>
        </p:nvSpPr>
        <p:spPr>
          <a:xfrm>
            <a:off x="0" y="1"/>
            <a:ext cx="3848565" cy="4175123"/>
          </a:xfrm>
          <a:custGeom>
            <a:avLst/>
            <a:gdLst>
              <a:gd name="connsiteX0" fmla="*/ 0 w 3848565"/>
              <a:gd name="connsiteY0" fmla="*/ 0 h 4175123"/>
              <a:gd name="connsiteX1" fmla="*/ 3154616 w 3848565"/>
              <a:gd name="connsiteY1" fmla="*/ 0 h 4175123"/>
              <a:gd name="connsiteX2" fmla="*/ 3848565 w 3848565"/>
              <a:gd name="connsiteY2" fmla="*/ 4175123 h 4175123"/>
              <a:gd name="connsiteX3" fmla="*/ 0 w 3848565"/>
              <a:gd name="connsiteY3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565" h="4175123">
                <a:moveTo>
                  <a:pt x="0" y="0"/>
                </a:moveTo>
                <a:lnTo>
                  <a:pt x="3154616" y="0"/>
                </a:lnTo>
                <a:lnTo>
                  <a:pt x="384856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425E97-C180-4DD3-8B65-846D248C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36725"/>
            <a:ext cx="2690813" cy="1981200"/>
          </a:xfrm>
        </p:spPr>
        <p:txBody>
          <a:bodyPr/>
          <a:lstStyle>
            <a:lvl1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CB9CC38-6C06-4423-85DD-F1B0EA066B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54280" y="0"/>
            <a:ext cx="5989720" cy="4175125"/>
          </a:xfrm>
          <a:custGeom>
            <a:avLst/>
            <a:gdLst>
              <a:gd name="connsiteX0" fmla="*/ 0 w 5989720"/>
              <a:gd name="connsiteY0" fmla="*/ 0 h 4175125"/>
              <a:gd name="connsiteX1" fmla="*/ 5989720 w 5989720"/>
              <a:gd name="connsiteY1" fmla="*/ 0 h 4175125"/>
              <a:gd name="connsiteX2" fmla="*/ 5989720 w 5989720"/>
              <a:gd name="connsiteY2" fmla="*/ 4175125 h 4175125"/>
              <a:gd name="connsiteX3" fmla="*/ 693949 w 5989720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720" h="4175125">
                <a:moveTo>
                  <a:pt x="0" y="0"/>
                </a:moveTo>
                <a:lnTo>
                  <a:pt x="5989720" y="0"/>
                </a:lnTo>
                <a:lnTo>
                  <a:pt x="5989720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06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F37D548B-5218-477D-97A3-C01EFCAEA08C}"/>
              </a:ext>
            </a:extLst>
          </p:cNvPr>
          <p:cNvSpPr/>
          <p:nvPr userDrawn="1"/>
        </p:nvSpPr>
        <p:spPr>
          <a:xfrm>
            <a:off x="0" y="1"/>
            <a:ext cx="3848565" cy="4175123"/>
          </a:xfrm>
          <a:custGeom>
            <a:avLst/>
            <a:gdLst>
              <a:gd name="connsiteX0" fmla="*/ 0 w 3848565"/>
              <a:gd name="connsiteY0" fmla="*/ 0 h 4175123"/>
              <a:gd name="connsiteX1" fmla="*/ 3154616 w 3848565"/>
              <a:gd name="connsiteY1" fmla="*/ 0 h 4175123"/>
              <a:gd name="connsiteX2" fmla="*/ 3848565 w 3848565"/>
              <a:gd name="connsiteY2" fmla="*/ 4175123 h 4175123"/>
              <a:gd name="connsiteX3" fmla="*/ 0 w 3848565"/>
              <a:gd name="connsiteY3" fmla="*/ 4175123 h 417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565" h="4175123">
                <a:moveTo>
                  <a:pt x="0" y="0"/>
                </a:moveTo>
                <a:lnTo>
                  <a:pt x="3154616" y="0"/>
                </a:lnTo>
                <a:lnTo>
                  <a:pt x="3848565" y="4175123"/>
                </a:lnTo>
                <a:lnTo>
                  <a:pt x="0" y="417512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B425E97-C180-4DD3-8B65-846D248C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FA75FC-6ADD-49FB-9FEB-04F4482F5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36725"/>
            <a:ext cx="2690813" cy="1981200"/>
          </a:xfrm>
        </p:spPr>
        <p:txBody>
          <a:bodyPr/>
          <a:lstStyle>
            <a:lvl1pPr marL="180975" indent="-180975">
              <a:spcAft>
                <a:spcPts val="400"/>
              </a:spcAft>
              <a:buFont typeface="Arial" panose="020B0604020202020204" pitchFamily="34" charset="0"/>
              <a:buChar char="•"/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B649B6C7-7D2D-430E-AC09-50D0B92A09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54280" y="0"/>
            <a:ext cx="5989720" cy="4175125"/>
          </a:xfrm>
          <a:custGeom>
            <a:avLst/>
            <a:gdLst>
              <a:gd name="connsiteX0" fmla="*/ 0 w 5989720"/>
              <a:gd name="connsiteY0" fmla="*/ 0 h 4175125"/>
              <a:gd name="connsiteX1" fmla="*/ 5989720 w 5989720"/>
              <a:gd name="connsiteY1" fmla="*/ 0 h 4175125"/>
              <a:gd name="connsiteX2" fmla="*/ 5989720 w 5989720"/>
              <a:gd name="connsiteY2" fmla="*/ 4175125 h 4175125"/>
              <a:gd name="connsiteX3" fmla="*/ 693949 w 5989720"/>
              <a:gd name="connsiteY3" fmla="*/ 4175125 h 417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9720" h="4175125">
                <a:moveTo>
                  <a:pt x="0" y="0"/>
                </a:moveTo>
                <a:lnTo>
                  <a:pt x="5989720" y="0"/>
                </a:lnTo>
                <a:lnTo>
                  <a:pt x="5989720" y="4175125"/>
                </a:lnTo>
                <a:lnTo>
                  <a:pt x="693949" y="4175125"/>
                </a:lnTo>
                <a:close/>
              </a:path>
            </a:pathLst>
          </a:custGeom>
          <a:solidFill>
            <a:srgbClr val="D7D5D7"/>
          </a:solidFill>
          <a:ln>
            <a:noFill/>
          </a:ln>
        </p:spPr>
        <p:txBody>
          <a:bodyPr wrap="square" lIns="360000" tIns="36000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24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D7D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CDE595-143C-4C52-AC90-BAD71FCE1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50"/>
          </a:xfrm>
          <a:solidFill>
            <a:srgbClr val="D7D5D7"/>
          </a:solidFill>
        </p:spPr>
        <p:txBody>
          <a:bodyPr lIns="360000" tIns="36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E731AAA-FE00-4A22-B50A-4EC9717C01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0154" y="3099655"/>
            <a:ext cx="3408576" cy="1447800"/>
          </a:xfrm>
        </p:spPr>
        <p:txBody>
          <a:bodyPr/>
          <a:lstStyle>
            <a:lvl1pPr marL="0" indent="0">
              <a:defRPr sz="2200" b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0" indent="0">
              <a:defRPr sz="1800">
                <a:solidFill>
                  <a:schemeClr val="bg1"/>
                </a:solidFill>
                <a:latin typeface="Merriweather" panose="00000500000000000000" pitchFamily="2" charset="0"/>
              </a:defRPr>
            </a:lvl2pPr>
            <a:lvl3pPr marL="0" indent="0">
              <a:defRPr sz="1800">
                <a:solidFill>
                  <a:schemeClr val="bg1"/>
                </a:solidFill>
                <a:latin typeface="Merriweather" panose="00000500000000000000" pitchFamily="2" charset="0"/>
              </a:defRPr>
            </a:lvl3pPr>
            <a:lvl4pPr marL="0" indent="0">
              <a:defRPr sz="1800">
                <a:solidFill>
                  <a:schemeClr val="bg1"/>
                </a:solidFill>
                <a:latin typeface="Merriweather" panose="00000500000000000000" pitchFamily="2" charset="0"/>
              </a:defRPr>
            </a:lvl4pPr>
            <a:lvl5pPr marL="0" indent="0">
              <a:defRPr sz="1800">
                <a:solidFill>
                  <a:schemeClr val="bg1"/>
                </a:solidFill>
                <a:latin typeface="Merriweather" panose="00000500000000000000" pitchFamily="2" charset="0"/>
              </a:defRPr>
            </a:lvl5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95D0959-14FF-4225-8FD9-4A2CB6033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8187" y="2811655"/>
            <a:ext cx="576000" cy="57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76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513" y="4679497"/>
            <a:ext cx="21031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  <p:sp>
        <p:nvSpPr>
          <p:cNvPr id="9" name="Tijdelijke aanduiding voor titel 8">
            <a:extLst>
              <a:ext uri="{FF2B5EF4-FFF2-40B4-BE49-F238E27FC236}">
                <a16:creationId xmlns:a16="http://schemas.microsoft.com/office/drawing/2014/main" id="{C850837C-9406-41C7-9C37-76A8108A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4114800" cy="78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609B596-85E4-4FC5-950B-C3D1F6FB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8125"/>
            <a:ext cx="8172000" cy="297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200" dirty="0"/>
              <a:t>Zesde niveau</a:t>
            </a:r>
          </a:p>
          <a:p>
            <a:pPr lvl="6"/>
            <a:r>
              <a:rPr lang="nl-NL" dirty="0"/>
              <a:t>Zeven</a:t>
            </a:r>
          </a:p>
          <a:p>
            <a:pPr lvl="7"/>
            <a:r>
              <a:rPr lang="nl-NL" dirty="0"/>
              <a:t>Acht</a:t>
            </a:r>
          </a:p>
          <a:p>
            <a:pPr lvl="8"/>
            <a:r>
              <a:rPr lang="nl-NL" dirty="0"/>
              <a:t>Negen</a:t>
            </a:r>
          </a:p>
        </p:txBody>
      </p:sp>
      <p:pic>
        <p:nvPicPr>
          <p:cNvPr id="3" name="Belle" hidden="1">
            <a:extLst>
              <a:ext uri="{FF2B5EF4-FFF2-40B4-BE49-F238E27FC236}">
                <a16:creationId xmlns:a16="http://schemas.microsoft.com/office/drawing/2014/main" id="{A575298B-DB54-43B7-89DA-0BE19BFC0A6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76995" y="4485160"/>
            <a:ext cx="831649" cy="367200"/>
          </a:xfrm>
          <a:prstGeom prst="rect">
            <a:avLst/>
          </a:prstGeom>
        </p:spPr>
      </p:pic>
      <p:pic>
        <p:nvPicPr>
          <p:cNvPr id="6" name="Pride" hidden="1">
            <a:extLst>
              <a:ext uri="{FF2B5EF4-FFF2-40B4-BE49-F238E27FC236}">
                <a16:creationId xmlns:a16="http://schemas.microsoft.com/office/drawing/2014/main" id="{56B54062-9ACD-4906-83FC-B066CB6CAFD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  <p:pic>
        <p:nvPicPr>
          <p:cNvPr id="11" name="Tussenvoorziening" hidden="1">
            <a:extLst>
              <a:ext uri="{FF2B5EF4-FFF2-40B4-BE49-F238E27FC236}">
                <a16:creationId xmlns:a16="http://schemas.microsoft.com/office/drawing/2014/main" id="{3D5A0CC5-F67A-4688-8431-E71113C7B7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46" r:id="rId2"/>
    <p:sldLayoutId id="2147483747" r:id="rId3"/>
    <p:sldLayoutId id="2147483712" r:id="rId4"/>
    <p:sldLayoutId id="2147483748" r:id="rId5"/>
    <p:sldLayoutId id="2147483713" r:id="rId6"/>
    <p:sldLayoutId id="2147483714" r:id="rId7"/>
    <p:sldLayoutId id="2147483715" r:id="rId8"/>
    <p:sldLayoutId id="2147483716" r:id="rId9"/>
  </p:sldLayoutIdLst>
  <p:hf sldNum="0" hdr="0" ftr="0"/>
  <p:txStyles>
    <p:titleStyle>
      <a:lvl1pPr eaLnBrk="1" hangingPunct="1">
        <a:defRPr sz="2400" b="1">
          <a:solidFill>
            <a:schemeClr val="accent1"/>
          </a:solidFill>
          <a:latin typeface="+mj-lt"/>
          <a:ea typeface="Inter SemiBold" panose="020B0502030000000004" pitchFamily="34" charset="0"/>
          <a:cs typeface="+mj-cs"/>
        </a:defRPr>
      </a:lvl1pPr>
    </p:titleStyle>
    <p:bodyStyle>
      <a:lvl1pPr marL="0" eaLnBrk="1" hangingPunct="1">
        <a:lnSpc>
          <a:spcPct val="120000"/>
        </a:lnSpc>
        <a:defRPr sz="1700" b="1">
          <a:solidFill>
            <a:schemeClr val="accent3"/>
          </a:solidFill>
          <a:latin typeface="+mj-lt"/>
          <a:ea typeface="Inter SemiBold" panose="020B0502030000000004" pitchFamily="34" charset="0"/>
          <a:cs typeface="+mn-cs"/>
        </a:defRPr>
      </a:lvl1pPr>
      <a:lvl2pPr marL="180975" indent="-171450" eaLnBrk="1" hangingPunct="1">
        <a:lnSpc>
          <a:spcPct val="120000"/>
        </a:lnSpc>
        <a:buFont typeface="Arial" panose="020B0604020202020204" pitchFamily="34" charset="0"/>
        <a:buChar char="•"/>
        <a:defRPr sz="1400" b="1">
          <a:latin typeface="+mj-lt"/>
          <a:ea typeface="Inter SemiBold" panose="020B0502030000000004" pitchFamily="34" charset="0"/>
          <a:cs typeface="+mn-cs"/>
        </a:defRPr>
      </a:lvl2pPr>
      <a:lvl3pPr marL="355600" indent="-174625" eaLnBrk="1" hangingPunct="1">
        <a:lnSpc>
          <a:spcPct val="120000"/>
        </a:lnSpc>
        <a:buFont typeface="Symbol" panose="05050102010706020507" pitchFamily="18" charset="2"/>
        <a:buChar char=""/>
        <a:defRPr sz="1400">
          <a:latin typeface="+mn-lt"/>
          <a:ea typeface="+mn-ea"/>
          <a:cs typeface="+mn-cs"/>
        </a:defRPr>
      </a:lvl3pPr>
      <a:lvl4pPr marL="0" indent="0" eaLnBrk="1" hangingPunct="1">
        <a:lnSpc>
          <a:spcPct val="120000"/>
        </a:lnSpc>
        <a:defRPr sz="1400">
          <a:latin typeface="+mn-lt"/>
          <a:ea typeface="+mn-ea"/>
          <a:cs typeface="+mn-cs"/>
        </a:defRPr>
      </a:lvl4pPr>
      <a:lvl5pPr marL="180975" indent="-180975" eaLnBrk="1" hangingPunct="1">
        <a:lnSpc>
          <a:spcPct val="120000"/>
        </a:lnSpc>
        <a:buFont typeface="+mj-lt"/>
        <a:buAutoNum type="arabicPeriod"/>
        <a:defRPr sz="1400">
          <a:latin typeface="+mn-lt"/>
          <a:ea typeface="+mn-ea"/>
          <a:cs typeface="+mn-cs"/>
        </a:defRPr>
      </a:lvl5pPr>
      <a:lvl6pPr marL="355600" indent="-161925" eaLnBrk="1" hangingPunct="1">
        <a:lnSpc>
          <a:spcPct val="120000"/>
        </a:lnSpc>
        <a:buFont typeface="+mj-lt"/>
        <a:buAutoNum type="alphaLcPeriod"/>
        <a:defRPr sz="1400">
          <a:latin typeface="+mn-lt"/>
          <a:ea typeface="+mn-ea"/>
          <a:cs typeface="+mn-cs"/>
        </a:defRPr>
      </a:lvl6pPr>
      <a:lvl7pPr marL="0" indent="0" eaLnBrk="1" hangingPunct="1">
        <a:lnSpc>
          <a:spcPct val="120000"/>
        </a:lnSpc>
        <a:defRPr sz="1400">
          <a:latin typeface="+mn-lt"/>
          <a:ea typeface="Inter SemiBold" panose="020B0502030000000004" pitchFamily="34" charset="0"/>
          <a:cs typeface="+mn-cs"/>
        </a:defRPr>
      </a:lvl7pPr>
      <a:lvl8pPr marL="0" indent="0" eaLnBrk="1" hangingPunct="1">
        <a:lnSpc>
          <a:spcPct val="120000"/>
        </a:lnSpc>
        <a:defRPr sz="1400">
          <a:latin typeface="+mn-lt"/>
          <a:ea typeface="+mn-ea"/>
          <a:cs typeface="+mn-cs"/>
        </a:defRPr>
      </a:lvl8pPr>
      <a:lvl9pPr marL="0" indent="0" eaLnBrk="1" hangingPunct="1">
        <a:lnSpc>
          <a:spcPct val="120000"/>
        </a:lnSpc>
        <a:defRPr sz="1400"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513" y="4679497"/>
            <a:ext cx="21031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  <p:sp>
        <p:nvSpPr>
          <p:cNvPr id="9" name="Tijdelijke aanduiding voor titel 8">
            <a:extLst>
              <a:ext uri="{FF2B5EF4-FFF2-40B4-BE49-F238E27FC236}">
                <a16:creationId xmlns:a16="http://schemas.microsoft.com/office/drawing/2014/main" id="{C850837C-9406-41C7-9C37-76A8108A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4114800" cy="78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609B596-85E4-4FC5-950B-C3D1F6FB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8125"/>
            <a:ext cx="8172000" cy="297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</a:t>
            </a:r>
          </a:p>
          <a:p>
            <a:pPr lvl="6"/>
            <a:r>
              <a:rPr lang="nl-NL" dirty="0">
                <a:latin typeface="+mn-lt"/>
              </a:rPr>
              <a:t>Zeven</a:t>
            </a:r>
          </a:p>
          <a:p>
            <a:pPr lvl="7"/>
            <a:r>
              <a:rPr lang="nl-NL" dirty="0">
                <a:latin typeface="+mn-lt"/>
              </a:rPr>
              <a:t>Acht</a:t>
            </a:r>
          </a:p>
          <a:p>
            <a:pPr lvl="8"/>
            <a:r>
              <a:rPr lang="nl-NL" dirty="0">
                <a:latin typeface="+mn-lt"/>
              </a:rPr>
              <a:t>Negen</a:t>
            </a:r>
          </a:p>
          <a:p>
            <a:pPr lvl="6"/>
            <a:endParaRPr lang="nl-NL" dirty="0"/>
          </a:p>
        </p:txBody>
      </p:sp>
      <p:pic>
        <p:nvPicPr>
          <p:cNvPr id="3" name="Belle" hidden="1">
            <a:extLst>
              <a:ext uri="{FF2B5EF4-FFF2-40B4-BE49-F238E27FC236}">
                <a16:creationId xmlns:a16="http://schemas.microsoft.com/office/drawing/2014/main" id="{A575298B-DB54-43B7-89DA-0BE19BFC0A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995" y="4485160"/>
            <a:ext cx="831649" cy="367200"/>
          </a:xfrm>
          <a:prstGeom prst="rect">
            <a:avLst/>
          </a:prstGeom>
        </p:spPr>
      </p:pic>
      <p:pic>
        <p:nvPicPr>
          <p:cNvPr id="6" name="Pride" hidden="1">
            <a:extLst>
              <a:ext uri="{FF2B5EF4-FFF2-40B4-BE49-F238E27FC236}">
                <a16:creationId xmlns:a16="http://schemas.microsoft.com/office/drawing/2014/main" id="{56B54062-9ACD-4906-83FC-B066CB6CAF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  <p:pic>
        <p:nvPicPr>
          <p:cNvPr id="11" name="Tussenvoorziening">
            <a:extLst>
              <a:ext uri="{FF2B5EF4-FFF2-40B4-BE49-F238E27FC236}">
                <a16:creationId xmlns:a16="http://schemas.microsoft.com/office/drawing/2014/main" id="{3D5A0CC5-F67A-4688-8431-E71113C7B7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4" r:id="rId2"/>
    <p:sldLayoutId id="2147483745" r:id="rId3"/>
    <p:sldLayoutId id="2147483674" r:id="rId4"/>
    <p:sldLayoutId id="2147483675" r:id="rId5"/>
    <p:sldLayoutId id="2147483676" r:id="rId6"/>
  </p:sldLayoutIdLst>
  <p:hf sldNum="0" hdr="0" ftr="0"/>
  <p:txStyles>
    <p:titleStyle>
      <a:lvl1pPr>
        <a:defRPr sz="2400" b="1">
          <a:solidFill>
            <a:schemeClr val="accent1"/>
          </a:solidFill>
          <a:latin typeface="+mj-lt"/>
          <a:ea typeface="Inter SemiBold" panose="020B0502030000000004" pitchFamily="34" charset="0"/>
          <a:cs typeface="+mj-cs"/>
        </a:defRPr>
      </a:lvl1pPr>
    </p:titleStyle>
    <p:bodyStyle>
      <a:lvl1pPr marL="0">
        <a:lnSpc>
          <a:spcPct val="120000"/>
        </a:lnSpc>
        <a:defRPr sz="1700" b="1">
          <a:solidFill>
            <a:schemeClr val="accent3"/>
          </a:solidFill>
          <a:latin typeface="+mj-lt"/>
          <a:ea typeface="Inter SemiBold" panose="020B0502030000000004" pitchFamily="34" charset="0"/>
          <a:cs typeface="+mn-cs"/>
        </a:defRPr>
      </a:lvl1pPr>
      <a:lvl2pPr marL="180975" indent="-171450">
        <a:lnSpc>
          <a:spcPct val="120000"/>
        </a:lnSpc>
        <a:buFont typeface="Arial" panose="020B0604020202020204" pitchFamily="34" charset="0"/>
        <a:buChar char="•"/>
        <a:defRPr sz="1400" b="1">
          <a:latin typeface="+mj-lt"/>
          <a:ea typeface="Inter SemiBold" panose="020B0502030000000004" pitchFamily="34" charset="0"/>
          <a:cs typeface="+mn-cs"/>
        </a:defRPr>
      </a:lvl2pPr>
      <a:lvl3pPr marL="355600" indent="-174625">
        <a:lnSpc>
          <a:spcPct val="120000"/>
        </a:lnSpc>
        <a:buFont typeface="Symbol" panose="05050102010706020507" pitchFamily="18" charset="2"/>
        <a:buChar char=""/>
        <a:defRPr sz="1400">
          <a:latin typeface="+mn-lt"/>
          <a:ea typeface="+mn-ea"/>
          <a:cs typeface="+mn-cs"/>
        </a:defRPr>
      </a:lvl3pPr>
      <a:lvl4pPr marL="0" indent="0">
        <a:lnSpc>
          <a:spcPct val="120000"/>
        </a:lnSpc>
        <a:defRPr sz="1400">
          <a:latin typeface="+mn-lt"/>
          <a:ea typeface="+mn-ea"/>
          <a:cs typeface="+mn-cs"/>
        </a:defRPr>
      </a:lvl4pPr>
      <a:lvl5pPr marL="180975" indent="-180975">
        <a:lnSpc>
          <a:spcPct val="120000"/>
        </a:lnSpc>
        <a:buFont typeface="+mj-lt"/>
        <a:buAutoNum type="arabicPeriod"/>
        <a:defRPr lang="nl-NL" sz="1400" dirty="0">
          <a:latin typeface="+mn-lt"/>
          <a:ea typeface="+mn-ea"/>
          <a:cs typeface="+mn-cs"/>
        </a:defRPr>
      </a:lvl5pPr>
      <a:lvl6pPr marL="536575" indent="-342900">
        <a:lnSpc>
          <a:spcPct val="120000"/>
        </a:lnSpc>
        <a:buFont typeface="+mj-lt"/>
        <a:buAutoNum type="alphaLcPeriod"/>
        <a:defRPr lang="nl-NL" sz="1400" dirty="0">
          <a:latin typeface="+mn-lt"/>
          <a:ea typeface="+mn-ea"/>
          <a:cs typeface="+mn-cs"/>
        </a:defRPr>
      </a:lvl6pPr>
      <a:lvl7pPr marL="0" indent="0">
        <a:lnSpc>
          <a:spcPct val="120000"/>
        </a:lnSpc>
        <a:defRPr lang="nl-NL" sz="1400" b="1" dirty="0">
          <a:latin typeface="+mj-lt"/>
          <a:ea typeface="Inter SemiBold" panose="020B0502030000000004" pitchFamily="34" charset="0"/>
          <a:cs typeface="+mn-cs"/>
        </a:defRPr>
      </a:lvl7pPr>
      <a:lvl8pPr marL="0" indent="0">
        <a:lnSpc>
          <a:spcPct val="120000"/>
        </a:lnSpc>
        <a:defRPr lang="nl-NL" sz="1400" dirty="0">
          <a:latin typeface="+mn-lt"/>
          <a:ea typeface="+mn-ea"/>
          <a:cs typeface="+mn-cs"/>
        </a:defRPr>
      </a:lvl8pPr>
      <a:lvl9pPr marL="0" indent="0">
        <a:lnSpc>
          <a:spcPct val="120000"/>
        </a:lnSpc>
        <a:defRPr lang="nl-NL" sz="1400" dirty="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513" y="4679497"/>
            <a:ext cx="21031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62D9-8B75-4D7D-92E4-4C86B8737F72}" type="datetime4">
              <a:rPr lang="nl-NL" smtClean="0"/>
              <a:t>30 mei 2023</a:t>
            </a:fld>
            <a:endParaRPr lang="en-US" sz="1000" dirty="0"/>
          </a:p>
        </p:txBody>
      </p:sp>
      <p:sp>
        <p:nvSpPr>
          <p:cNvPr id="9" name="Tijdelijke aanduiding voor titel 8">
            <a:extLst>
              <a:ext uri="{FF2B5EF4-FFF2-40B4-BE49-F238E27FC236}">
                <a16:creationId xmlns:a16="http://schemas.microsoft.com/office/drawing/2014/main" id="{C850837C-9406-41C7-9C37-76A8108AB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4114800" cy="78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609B596-85E4-4FC5-950B-C3D1F6FB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08125"/>
            <a:ext cx="8172000" cy="2975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</a:t>
            </a:r>
          </a:p>
          <a:p>
            <a:pPr lvl="6"/>
            <a:r>
              <a:rPr lang="nl-NL" dirty="0">
                <a:latin typeface="+mn-lt"/>
              </a:rPr>
              <a:t>Zeven</a:t>
            </a:r>
          </a:p>
          <a:p>
            <a:pPr lvl="7"/>
            <a:r>
              <a:rPr lang="nl-NL" dirty="0">
                <a:latin typeface="+mn-lt"/>
              </a:rPr>
              <a:t>Acht</a:t>
            </a:r>
          </a:p>
          <a:p>
            <a:pPr lvl="8"/>
            <a:r>
              <a:rPr lang="nl-NL" dirty="0">
                <a:latin typeface="+mn-lt"/>
              </a:rPr>
              <a:t>Negen</a:t>
            </a:r>
          </a:p>
          <a:p>
            <a:pPr lvl="6"/>
            <a:endParaRPr lang="nl-NL" dirty="0"/>
          </a:p>
        </p:txBody>
      </p:sp>
      <p:pic>
        <p:nvPicPr>
          <p:cNvPr id="3" name="Belle">
            <a:extLst>
              <a:ext uri="{FF2B5EF4-FFF2-40B4-BE49-F238E27FC236}">
                <a16:creationId xmlns:a16="http://schemas.microsoft.com/office/drawing/2014/main" id="{A575298B-DB54-43B7-89DA-0BE19BFC0A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995" y="4485160"/>
            <a:ext cx="831649" cy="367200"/>
          </a:xfrm>
          <a:prstGeom prst="rect">
            <a:avLst/>
          </a:prstGeom>
        </p:spPr>
      </p:pic>
      <p:pic>
        <p:nvPicPr>
          <p:cNvPr id="6" name="Pride" hidden="1">
            <a:extLst>
              <a:ext uri="{FF2B5EF4-FFF2-40B4-BE49-F238E27FC236}">
                <a16:creationId xmlns:a16="http://schemas.microsoft.com/office/drawing/2014/main" id="{56B54062-9ACD-4906-83FC-B066CB6CAF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  <p:pic>
        <p:nvPicPr>
          <p:cNvPr id="11" name="Tussenvoorziening" hidden="1">
            <a:extLst>
              <a:ext uri="{FF2B5EF4-FFF2-40B4-BE49-F238E27FC236}">
                <a16:creationId xmlns:a16="http://schemas.microsoft.com/office/drawing/2014/main" id="{3D5A0CC5-F67A-4688-8431-E71113C7B7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sldNum="0" hdr="0" ftr="0"/>
  <p:txStyles>
    <p:titleStyle>
      <a:lvl1pPr>
        <a:defRPr sz="2400" b="1">
          <a:solidFill>
            <a:schemeClr val="accent1"/>
          </a:solidFill>
          <a:latin typeface="+mj-lt"/>
          <a:ea typeface="Inter SemiBold" panose="020B0502030000000004" pitchFamily="34" charset="0"/>
          <a:cs typeface="+mj-cs"/>
        </a:defRPr>
      </a:lvl1pPr>
    </p:titleStyle>
    <p:bodyStyle>
      <a:lvl1pPr marL="0">
        <a:lnSpc>
          <a:spcPct val="120000"/>
        </a:lnSpc>
        <a:defRPr sz="1700" b="1">
          <a:solidFill>
            <a:schemeClr val="accent3"/>
          </a:solidFill>
          <a:latin typeface="+mj-lt"/>
          <a:ea typeface="Inter SemiBold" panose="020B0502030000000004" pitchFamily="34" charset="0"/>
          <a:cs typeface="+mn-cs"/>
        </a:defRPr>
      </a:lvl1pPr>
      <a:lvl2pPr marL="180975" indent="-171450">
        <a:lnSpc>
          <a:spcPct val="120000"/>
        </a:lnSpc>
        <a:buFont typeface="Arial" panose="020B0604020202020204" pitchFamily="34" charset="0"/>
        <a:buChar char="•"/>
        <a:defRPr sz="1400" b="1">
          <a:latin typeface="+mj-lt"/>
          <a:ea typeface="Inter SemiBold" panose="020B0502030000000004" pitchFamily="34" charset="0"/>
          <a:cs typeface="+mn-cs"/>
        </a:defRPr>
      </a:lvl2pPr>
      <a:lvl3pPr marL="355600" indent="-174625">
        <a:lnSpc>
          <a:spcPct val="120000"/>
        </a:lnSpc>
        <a:buFont typeface="Symbol" panose="05050102010706020507" pitchFamily="18" charset="2"/>
        <a:buChar char=""/>
        <a:defRPr sz="1400">
          <a:latin typeface="+mn-lt"/>
          <a:ea typeface="+mn-ea"/>
          <a:cs typeface="+mn-cs"/>
        </a:defRPr>
      </a:lvl3pPr>
      <a:lvl4pPr marL="0" indent="0">
        <a:lnSpc>
          <a:spcPct val="120000"/>
        </a:lnSpc>
        <a:defRPr sz="1400">
          <a:latin typeface="+mn-lt"/>
          <a:ea typeface="+mn-ea"/>
          <a:cs typeface="+mn-cs"/>
        </a:defRPr>
      </a:lvl4pPr>
      <a:lvl5pPr marL="180975" indent="-180975">
        <a:lnSpc>
          <a:spcPct val="120000"/>
        </a:lnSpc>
        <a:buFont typeface="+mj-lt"/>
        <a:buAutoNum type="arabicPeriod"/>
        <a:defRPr lang="nl-NL" sz="1400" dirty="0">
          <a:latin typeface="+mn-lt"/>
          <a:ea typeface="+mn-ea"/>
          <a:cs typeface="+mn-cs"/>
        </a:defRPr>
      </a:lvl5pPr>
      <a:lvl6pPr marL="536575" indent="-342900">
        <a:lnSpc>
          <a:spcPct val="120000"/>
        </a:lnSpc>
        <a:buFont typeface="+mj-lt"/>
        <a:buAutoNum type="alphaLcPeriod"/>
        <a:defRPr lang="nl-NL" sz="1400" dirty="0">
          <a:latin typeface="+mn-lt"/>
          <a:ea typeface="+mn-ea"/>
          <a:cs typeface="+mn-cs"/>
        </a:defRPr>
      </a:lvl6pPr>
      <a:lvl7pPr marL="0" indent="0">
        <a:lnSpc>
          <a:spcPct val="120000"/>
        </a:lnSpc>
        <a:defRPr lang="nl-NL" sz="1400" b="1" dirty="0">
          <a:latin typeface="+mj-lt"/>
          <a:ea typeface="Inter SemiBold" panose="020B0502030000000004" pitchFamily="34" charset="0"/>
          <a:cs typeface="+mn-cs"/>
        </a:defRPr>
      </a:lvl7pPr>
      <a:lvl8pPr marL="0" indent="0">
        <a:lnSpc>
          <a:spcPct val="120000"/>
        </a:lnSpc>
        <a:defRPr lang="nl-NL" sz="1400" dirty="0">
          <a:latin typeface="+mn-lt"/>
          <a:ea typeface="+mn-ea"/>
          <a:cs typeface="+mn-cs"/>
        </a:defRPr>
      </a:lvl8pPr>
      <a:lvl9pPr marL="0" indent="0">
        <a:lnSpc>
          <a:spcPct val="120000"/>
        </a:lnSpc>
        <a:defRPr lang="nl-NL" sz="1400" dirty="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AC1986-0DAE-4197-89AB-97D56D96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4B4AA6-2A98-42EA-8713-CB3CFF443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E3C493-E0C5-4223-9C80-350A967C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C928-4171-4327-B9E7-7E3ADE1F81C2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C313EB-1397-497E-B46B-93EBAD681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3613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2ED2D-B0D0-4D0D-A3BA-79E4A58C1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EA5E-41E2-49FE-935C-1D6CD6DFDE4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Belle">
            <a:extLst>
              <a:ext uri="{FF2B5EF4-FFF2-40B4-BE49-F238E27FC236}">
                <a16:creationId xmlns:a16="http://schemas.microsoft.com/office/drawing/2014/main" id="{D678B29B-9EC7-4E1C-B2C7-C0B3DC489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176" y="4485160"/>
            <a:ext cx="831649" cy="367200"/>
          </a:xfrm>
          <a:prstGeom prst="rect">
            <a:avLst/>
          </a:prstGeom>
        </p:spPr>
      </p:pic>
      <p:pic>
        <p:nvPicPr>
          <p:cNvPr id="9" name="Tussenvoorziening">
            <a:extLst>
              <a:ext uri="{FF2B5EF4-FFF2-40B4-BE49-F238E27FC236}">
                <a16:creationId xmlns:a16="http://schemas.microsoft.com/office/drawing/2014/main" id="{7489F9C7-1A28-4141-85DD-6461DC5866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566" y="4485160"/>
            <a:ext cx="13410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39482-5881-4716-A51A-74FB781B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Impact </a:t>
            </a:r>
            <a:r>
              <a:rPr lang="nl-NL" sz="2000" dirty="0" err="1"/>
              <a:t>cost</a:t>
            </a:r>
            <a:r>
              <a:rPr lang="nl-NL" sz="2000" dirty="0"/>
              <a:t>-of-living crisis on </a:t>
            </a:r>
            <a:r>
              <a:rPr lang="nl-NL" sz="2000" dirty="0" err="1"/>
              <a:t>organizations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homeless</a:t>
            </a:r>
            <a:r>
              <a:rPr lang="nl-NL" sz="2000" dirty="0"/>
              <a:t> </a:t>
            </a:r>
            <a:r>
              <a:rPr lang="nl-NL" sz="2000" dirty="0" err="1"/>
              <a:t>people</a:t>
            </a:r>
            <a:endParaRPr lang="nl-NL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05730-EA6D-433C-8A88-D95C072782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98861"/>
            <a:ext cx="2362200" cy="155828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dirty="0">
                <a:effectLst/>
              </a:rPr>
              <a:t>Jules van Dam, </a:t>
            </a:r>
            <a:endParaRPr lang="nl-NL" dirty="0"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effectLst/>
              </a:rPr>
              <a:t>vice-president </a:t>
            </a:r>
            <a:r>
              <a:rPr lang="en-GB" dirty="0" err="1">
                <a:effectLst/>
              </a:rPr>
              <a:t>Feantsa</a:t>
            </a:r>
            <a:r>
              <a:rPr lang="en-GB" dirty="0">
                <a:effectLst/>
              </a:rPr>
              <a:t> and</a:t>
            </a:r>
            <a:endParaRPr lang="nl-NL" dirty="0"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dirty="0">
                <a:effectLst/>
              </a:rPr>
              <a:t>chairman of De Tussenvoorziening, Utrecht, Netherlands</a:t>
            </a:r>
            <a:endParaRPr lang="nl-NL" dirty="0">
              <a:effectLst/>
            </a:endParaRPr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4928F46-CBCB-E7CB-54CF-F1BF95573C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4354" b="-1"/>
          <a:stretch/>
        </p:blipFill>
        <p:spPr>
          <a:xfrm>
            <a:off x="3148013" y="10"/>
            <a:ext cx="5995987" cy="4179483"/>
          </a:xfrm>
          <a:noFill/>
        </p:spPr>
      </p:pic>
      <p:sp>
        <p:nvSpPr>
          <p:cNvPr id="4" name="Tijdelijke aanduiding voor datum 3" hidden="1">
            <a:extLst>
              <a:ext uri="{FF2B5EF4-FFF2-40B4-BE49-F238E27FC236}">
                <a16:creationId xmlns:a16="http://schemas.microsoft.com/office/drawing/2014/main" id="{D0B7BFD7-45A9-4E2D-8E35-D778541F5D7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679950"/>
            <a:ext cx="2103438" cy="153988"/>
          </a:xfrm>
        </p:spPr>
        <p:txBody>
          <a:bodyPr/>
          <a:lstStyle/>
          <a:p>
            <a:pPr>
              <a:spcAft>
                <a:spcPts val="600"/>
              </a:spcAft>
            </a:pPr>
            <a:fld id="{B4C962D9-8B75-4D7D-92E4-4C86B8737F72}" type="datetime4">
              <a:rPr lang="nl-NL" smtClean="0"/>
              <a:pPr>
                <a:spcAft>
                  <a:spcPts val="600"/>
                </a:spcAft>
              </a:pPr>
              <a:t>30 mei 2023</a:t>
            </a:fld>
            <a:endParaRPr lang="en-US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B3113D1-EA00-6E43-CF36-B868F8AF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71069"/>
            <a:ext cx="3563888" cy="9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CEC7DAA-8FB1-C5D1-107D-6822BE1603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Governments and financiers also have problems because of the rising prices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expect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less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income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‘No one sleeps on the street’ remains the goal (unfortunately not for mobile EU citizens)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decrease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quality is to be expected. Less houses, less housing first and more </a:t>
            </a:r>
            <a:r>
              <a:rPr lang="en-GB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nightshelters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4ED08B-5804-7B3A-1EA4-79ECC4FC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Expectations coming winter Utrecht and The Netherlands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NL" dirty="0"/>
          </a:p>
        </p:txBody>
      </p:sp>
      <p:pic>
        <p:nvPicPr>
          <p:cNvPr id="12" name="Tijdelijke aanduiding voor afbeelding 11" descr="Afbeelding met hemel, buitenshuis&#10;&#10;Automatisch gegenereerde beschrijving">
            <a:extLst>
              <a:ext uri="{FF2B5EF4-FFF2-40B4-BE49-F238E27FC236}">
                <a16:creationId xmlns:a16="http://schemas.microsoft.com/office/drawing/2014/main" id="{BA33070E-AAD8-71FB-C4B3-B883E2BA6A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8" r="24998"/>
          <a:stretch>
            <a:fillRect/>
          </a:stretch>
        </p:blipFill>
        <p:spPr/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09E954-9C22-C82C-35F5-00EBA3948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">
            <a:extLst>
              <a:ext uri="{FF2B5EF4-FFF2-40B4-BE49-F238E27FC236}">
                <a16:creationId xmlns:a16="http://schemas.microsoft.com/office/drawing/2014/main" id="{A798EF3C-0335-BC72-B724-B60649399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7984" y="1062757"/>
            <a:ext cx="3600400" cy="19812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NL" sz="1400" dirty="0">
                <a:solidFill>
                  <a:schemeClr val="tx1"/>
                </a:solidFill>
              </a:rPr>
              <a:t>Collection of information. </a:t>
            </a:r>
            <a:r>
              <a:rPr lang="nl-NL" sz="1400" dirty="0" err="1">
                <a:solidFill>
                  <a:schemeClr val="tx1"/>
                </a:solidFill>
              </a:rPr>
              <a:t>Organizations</a:t>
            </a:r>
            <a:r>
              <a:rPr lang="nl-NL" sz="1400" dirty="0">
                <a:solidFill>
                  <a:schemeClr val="tx1"/>
                </a:solidFill>
              </a:rPr>
              <a:t> have </a:t>
            </a:r>
            <a:r>
              <a:rPr lang="nl-NL" sz="1400" dirty="0" err="1">
                <a:solidFill>
                  <a:schemeClr val="tx1"/>
                </a:solidFill>
              </a:rPr>
              <a:t>to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spent</a:t>
            </a:r>
            <a:r>
              <a:rPr lang="nl-NL" sz="1400" dirty="0">
                <a:solidFill>
                  <a:schemeClr val="tx1"/>
                </a:solidFill>
              </a:rPr>
              <a:t> more on energy at </a:t>
            </a:r>
            <a:r>
              <a:rPr lang="nl-NL" sz="1400" dirty="0" err="1">
                <a:solidFill>
                  <a:schemeClr val="tx1"/>
                </a:solidFill>
              </a:rPr>
              <a:t>the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expense</a:t>
            </a:r>
            <a:r>
              <a:rPr lang="nl-NL" sz="1400" dirty="0">
                <a:solidFill>
                  <a:schemeClr val="tx1"/>
                </a:solidFill>
              </a:rPr>
              <a:t> of services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</a:rPr>
              <a:t>Advocacy</a:t>
            </a:r>
            <a:r>
              <a:rPr lang="nl-NL" sz="1400" dirty="0">
                <a:solidFill>
                  <a:schemeClr val="tx1"/>
                </a:solidFill>
              </a:rPr>
              <a:t> on EU level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NL" sz="1400" dirty="0">
                <a:solidFill>
                  <a:schemeClr val="tx1"/>
                </a:solidFill>
              </a:rPr>
              <a:t>Media attention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</a:rPr>
              <a:t>Plea</a:t>
            </a:r>
            <a:r>
              <a:rPr lang="nl-NL" sz="1400" dirty="0">
                <a:solidFill>
                  <a:schemeClr val="tx1"/>
                </a:solidFill>
              </a:rPr>
              <a:t> </a:t>
            </a:r>
            <a:r>
              <a:rPr lang="nl-NL" sz="1400" dirty="0" err="1">
                <a:solidFill>
                  <a:schemeClr val="tx1"/>
                </a:solidFill>
              </a:rPr>
              <a:t>for</a:t>
            </a:r>
            <a:r>
              <a:rPr lang="nl-NL" sz="1400" dirty="0">
                <a:solidFill>
                  <a:schemeClr val="tx1"/>
                </a:solidFill>
              </a:rPr>
              <a:t> a ban on energy </a:t>
            </a:r>
            <a:r>
              <a:rPr lang="nl-NL" sz="1400" dirty="0" err="1">
                <a:solidFill>
                  <a:schemeClr val="tx1"/>
                </a:solidFill>
              </a:rPr>
              <a:t>disconnection</a:t>
            </a:r>
            <a:endParaRPr lang="nl-NL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nl-NL" sz="1400" dirty="0" err="1">
                <a:solidFill>
                  <a:schemeClr val="tx1"/>
                </a:solidFill>
              </a:rPr>
              <a:t>Feantsa</a:t>
            </a:r>
            <a:r>
              <a:rPr lang="nl-NL" sz="1400" dirty="0">
                <a:solidFill>
                  <a:schemeClr val="tx1"/>
                </a:solidFill>
              </a:rPr>
              <a:t> magazine on energy crisis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1AF23A-2C82-3DD1-30CC-F44BEBF5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414685"/>
            <a:ext cx="2362200" cy="78650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800" dirty="0" err="1">
                <a:solidFill>
                  <a:srgbClr val="73A2CD"/>
                </a:solidFill>
              </a:rPr>
              <a:t>What</a:t>
            </a:r>
            <a:r>
              <a:rPr lang="nl-NL" sz="1800" dirty="0">
                <a:solidFill>
                  <a:srgbClr val="73A2CD"/>
                </a:solidFill>
              </a:rPr>
              <a:t> does </a:t>
            </a:r>
            <a:r>
              <a:rPr lang="nl-NL" sz="1800" dirty="0" err="1">
                <a:solidFill>
                  <a:srgbClr val="73A2CD"/>
                </a:solidFill>
              </a:rPr>
              <a:t>Feantsa</a:t>
            </a:r>
            <a:r>
              <a:rPr lang="nl-NL" sz="1800" dirty="0">
                <a:solidFill>
                  <a:srgbClr val="73A2CD"/>
                </a:solidFill>
              </a:rPr>
              <a:t>?</a:t>
            </a:r>
            <a:endParaRPr lang="en-GB" sz="1800" dirty="0">
              <a:solidFill>
                <a:srgbClr val="73A2CD"/>
              </a:solidFill>
            </a:endParaRPr>
          </a:p>
        </p:txBody>
      </p:sp>
      <p:pic>
        <p:nvPicPr>
          <p:cNvPr id="17" name="Afbeelding 16" descr="Afbeelding met schets, symbool, clipart, Graphics&#10;&#10;Automatisch gegenereerde beschrijving">
            <a:extLst>
              <a:ext uri="{FF2B5EF4-FFF2-40B4-BE49-F238E27FC236}">
                <a16:creationId xmlns:a16="http://schemas.microsoft.com/office/drawing/2014/main" id="{0E9310F7-2C91-7F9E-A15B-1235F60BEB1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4" b="94340" l="2612" r="96269">
                        <a14:foregroundMark x1="56343" y1="69811" x2="56343" y2="69811"/>
                        <a14:foregroundMark x1="18284" y1="94811" x2="18284" y2="94811"/>
                        <a14:foregroundMark x1="3731" y1="59434" x2="3731" y2="59434"/>
                        <a14:foregroundMark x1="86567" y1="8491" x2="86567" y2="8491"/>
                        <a14:foregroundMark x1="67537" y1="4245" x2="67537" y2="4245"/>
                        <a14:foregroundMark x1="96269" y1="33491" x2="96269" y2="33491"/>
                        <a14:foregroundMark x1="50373" y1="49528" x2="50373" y2="49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1189"/>
            <a:ext cx="2304256" cy="182276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0C0D38A-DEC4-899C-CC1E-0A6691E82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C17EC3-9AC8-7FBD-C9B3-42809E6C2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4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pending limits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more people in need; prices of groceries and energy have increased.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Estimation CBS: in 2022 from 1,1 to 1,3 million people in poverty in the Netherlands.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Worries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people don’t sleep, need more support for their financial problems.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Chances of gaining debts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 increased. One of five households has problematic debts and need help. Therefore chances of becoming homeless have also increased.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More questions for </a:t>
            </a:r>
            <a:r>
              <a:rPr lang="en-GB" sz="1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debt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AC8EE9-D4AA-F643-134E-E1F02099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483495"/>
            <a:ext cx="5105400" cy="795285"/>
          </a:xfrm>
        </p:spPr>
        <p:txBody>
          <a:bodyPr/>
          <a:lstStyle/>
          <a:p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Impact 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costs-of-living crisis on our clients in the Netherlands </a:t>
            </a:r>
            <a:endParaRPr lang="nl-NL" sz="1800" i="1" dirty="0"/>
          </a:p>
        </p:txBody>
      </p:sp>
      <p:pic>
        <p:nvPicPr>
          <p:cNvPr id="8" name="Tijdelijke aanduiding voor afbeelding 7" descr="Afbeelding met mand, container, plastic&#10;&#10;Automatisch gegenereerde beschrijving">
            <a:extLst>
              <a:ext uri="{FF2B5EF4-FFF2-40B4-BE49-F238E27FC236}">
                <a16:creationId xmlns:a16="http://schemas.microsoft.com/office/drawing/2014/main" id="{6B3D3981-3B12-9D1C-9F84-91A9B41B6A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r="32657"/>
          <a:stretch/>
        </p:blipFill>
        <p:spPr/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5F79C49-ED72-EBB2-4818-90C58055B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A97E7ED-6062-57D7-7ACC-9F0C9EC7C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990749"/>
            <a:ext cx="5112000" cy="3744416"/>
          </a:xfrm>
        </p:spPr>
        <p:txBody>
          <a:bodyPr/>
          <a:lstStyle/>
          <a:p>
            <a:pPr marL="342900" indent="-342900">
              <a:buFont typeface="Calibri" panose="020F0502020204030204" pitchFamily="34" charset="0"/>
              <a:buChar char="-"/>
            </a:pPr>
            <a:r>
              <a:rPr lang="en-GB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 security </a:t>
            </a:r>
            <a:r>
              <a:rPr lang="en-GB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GB" sz="16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problem for an increasing number of people. It has become a mainstream problem.</a:t>
            </a:r>
          </a:p>
          <a:p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Rise in minimum wages (and social benefits) of 10,15% per 1 January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Energy compensation of 1300 euro in 2022 and 500 in 2023 for people with low income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Price ceiling 2023 for basic amount of energy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Problems expected in 2024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Local initiatives like Poverty coalition and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Grocery fund (De Tussenvoorziening recruited more than 200.000 euro to distribute to our clients)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3DA597-DC1E-DE05-E86A-1DC04A23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(Part of) the solution</a:t>
            </a:r>
            <a:endParaRPr lang="nl-NL" sz="1800" dirty="0"/>
          </a:p>
        </p:txBody>
      </p:sp>
      <p:pic>
        <p:nvPicPr>
          <p:cNvPr id="7" name="Tijdelijke aanduiding voor afbeelding 6" descr="Afbeelding met tekst, hemel, teken&#10;&#10;Automatisch gegenereerde beschrijving">
            <a:extLst>
              <a:ext uri="{FF2B5EF4-FFF2-40B4-BE49-F238E27FC236}">
                <a16:creationId xmlns:a16="http://schemas.microsoft.com/office/drawing/2014/main" id="{47260DF3-FB45-2BB6-D6FC-C2C4C9E37B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r="9961"/>
          <a:stretch>
            <a:fillRect/>
          </a:stretch>
        </p:blipFill>
        <p:spPr/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92E159-1AB5-1986-7D28-B004D74F6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8178B15-DF3D-4A28-B342-CC83913A5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56" y="803571"/>
            <a:ext cx="4818744" cy="1981200"/>
          </a:xfrm>
        </p:spPr>
        <p:txBody>
          <a:bodyPr/>
          <a:lstStyle/>
          <a:p>
            <a:r>
              <a:rPr lang="en-GB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Questions and discussion</a:t>
            </a:r>
          </a:p>
          <a:p>
            <a:endParaRPr lang="en-GB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Expected problems in your countries</a:t>
            </a:r>
            <a:endParaRPr lang="nl-NL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Negotiations with financiers</a:t>
            </a:r>
            <a:endParaRPr lang="nl-NL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7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Expected solutions</a:t>
            </a:r>
            <a:endParaRPr lang="nl-NL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A33F3D-0A09-4B40-901C-038DBA7BF93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2513" y="4679497"/>
            <a:ext cx="2103120" cy="153888"/>
          </a:xfrm>
        </p:spPr>
        <p:txBody>
          <a:bodyPr/>
          <a:lstStyle/>
          <a:p>
            <a:fld id="{B4C962D9-8B75-4D7D-92E4-4C86B8737F72}" type="datetime4">
              <a:rPr lang="nl-NL" smtClean="0"/>
              <a:pPr/>
              <a:t>30 mei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8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6D82AF-536E-421D-8D34-C984DD129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has been the increase in price (energy costs, food/transports, staff)?</a:t>
            </a:r>
            <a:endParaRPr lang="nl-NL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impact had it on your organization or other Dutch organizations ?</a:t>
            </a:r>
            <a:endParaRPr lang="nl-NL" sz="18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your perspective on the rest of the year and particularly next winter?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165D8C-ED54-4F5F-83C5-FBBF9F74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6693"/>
            <a:ext cx="4114800" cy="786504"/>
          </a:xfrm>
        </p:spPr>
        <p:txBody>
          <a:bodyPr/>
          <a:lstStyle/>
          <a:p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br>
              <a:rPr lang="nl-NL" dirty="0"/>
            </a:br>
            <a:r>
              <a:rPr lang="nl-NL" sz="2000" i="1" dirty="0" err="1"/>
              <a:t>questions</a:t>
            </a:r>
            <a:r>
              <a:rPr lang="nl-NL" sz="2000" i="1" dirty="0"/>
              <a:t> </a:t>
            </a:r>
            <a:r>
              <a:rPr lang="nl-NL" sz="2000" i="1" dirty="0" err="1"/>
              <a:t>Feantsa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A10BF5-FBEF-4162-65BF-8978DB5F8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194983F7-3370-6DFB-2522-863EAC97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Purchase</a:t>
            </a:r>
            <a:r>
              <a:rPr lang="nl-NL" dirty="0"/>
              <a:t> </a:t>
            </a:r>
            <a:r>
              <a:rPr lang="nl-NL"/>
              <a:t>price </a:t>
            </a:r>
            <a:r>
              <a:rPr lang="nl-NL" dirty="0"/>
              <a:t>of energy</a:t>
            </a:r>
            <a:br>
              <a:rPr lang="nl-NL" dirty="0"/>
            </a:br>
            <a:r>
              <a:rPr lang="nl-NL" dirty="0" err="1"/>
              <a:t>world</a:t>
            </a:r>
            <a:r>
              <a:rPr lang="nl-NL" dirty="0"/>
              <a:t> market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8E7D747-3D93-8D30-9A3A-CC46F594F6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Price </a:t>
            </a:r>
            <a:r>
              <a:rPr lang="nl-NL" dirty="0" err="1"/>
              <a:t>rise</a:t>
            </a:r>
            <a:r>
              <a:rPr lang="nl-NL" dirty="0"/>
              <a:t> first half 2022 up </a:t>
            </a:r>
            <a:r>
              <a:rPr lang="nl-NL" dirty="0" err="1"/>
              <a:t>to</a:t>
            </a:r>
            <a:r>
              <a:rPr lang="nl-NL" dirty="0"/>
              <a:t> 1000%</a:t>
            </a:r>
          </a:p>
          <a:p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volatile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95A1D3-D828-A61A-9021-17D07262F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  <p:pic>
        <p:nvPicPr>
          <p:cNvPr id="29" name="Tijdelijke aanduiding voor afbeelding 28">
            <a:extLst>
              <a:ext uri="{FF2B5EF4-FFF2-40B4-BE49-F238E27FC236}">
                <a16:creationId xmlns:a16="http://schemas.microsoft.com/office/drawing/2014/main" id="{BE1C8110-99A8-4429-2DF2-37DC0A3985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416" r="13110"/>
          <a:stretch/>
        </p:blipFill>
        <p:spPr>
          <a:xfrm>
            <a:off x="3148013" y="0"/>
            <a:ext cx="6032499" cy="4157762"/>
          </a:xfrm>
        </p:spPr>
      </p:pic>
    </p:spTree>
    <p:extLst>
      <p:ext uri="{BB962C8B-B14F-4D97-AF65-F5344CB8AC3E}">
        <p14:creationId xmlns:p14="http://schemas.microsoft.com/office/powerpoint/2010/main" val="319626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62A5D6C-700E-46E4-BB4A-25301331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 anchor="t">
            <a:normAutofit fontScale="90000"/>
          </a:bodyPr>
          <a:lstStyle/>
          <a:p>
            <a:r>
              <a:rPr lang="en-GB" sz="2200" dirty="0"/>
              <a:t>Increasing and decreasing prices for consumers</a:t>
            </a:r>
            <a:endParaRPr lang="nl-NL" sz="22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2950F43-DAAA-4B00-BBDC-0467A7F31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36725"/>
            <a:ext cx="2690813" cy="19812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10000"/>
              </a:lnSpc>
            </a:pPr>
            <a:r>
              <a:rPr lang="en-GB" sz="1100" dirty="0">
                <a:effectLst/>
              </a:rPr>
              <a:t>First </a:t>
            </a:r>
            <a:r>
              <a:rPr lang="en-GB" sz="1100" dirty="0" err="1">
                <a:effectLst/>
              </a:rPr>
              <a:t>quarterf</a:t>
            </a:r>
            <a:r>
              <a:rPr lang="en-GB" sz="1100" dirty="0">
                <a:effectLst/>
              </a:rPr>
              <a:t> 2023 price -50%</a:t>
            </a:r>
          </a:p>
          <a:p>
            <a:pPr marL="285750" indent="-285750">
              <a:lnSpc>
                <a:spcPct val="110000"/>
              </a:lnSpc>
            </a:pPr>
            <a:r>
              <a:rPr lang="nl-NL" sz="1100" dirty="0">
                <a:effectLst/>
              </a:rPr>
              <a:t>World market </a:t>
            </a:r>
            <a:r>
              <a:rPr lang="nl-NL" sz="1100" dirty="0" err="1">
                <a:effectLst/>
              </a:rPr>
              <a:t>prices</a:t>
            </a:r>
            <a:r>
              <a:rPr lang="nl-NL" sz="1100" dirty="0">
                <a:effectLst/>
              </a:rPr>
              <a:t> </a:t>
            </a:r>
            <a:r>
              <a:rPr lang="nl-NL" sz="1100" dirty="0" err="1">
                <a:effectLst/>
              </a:rPr>
              <a:t>decrease</a:t>
            </a:r>
            <a:r>
              <a:rPr lang="nl-NL" sz="1100" dirty="0">
                <a:effectLst/>
              </a:rPr>
              <a:t> </a:t>
            </a:r>
            <a:r>
              <a:rPr lang="nl-NL" sz="1100" dirty="0" err="1">
                <a:effectLst/>
              </a:rPr>
              <a:t>faster</a:t>
            </a:r>
            <a:r>
              <a:rPr lang="nl-NL" sz="1100" dirty="0">
                <a:effectLst/>
              </a:rPr>
              <a:t> </a:t>
            </a:r>
            <a:r>
              <a:rPr lang="nl-NL" sz="1100" dirty="0" err="1">
                <a:effectLst/>
              </a:rPr>
              <a:t>than</a:t>
            </a:r>
            <a:r>
              <a:rPr lang="nl-NL" sz="1100" dirty="0">
                <a:effectLst/>
              </a:rPr>
              <a:t> </a:t>
            </a:r>
            <a:r>
              <a:rPr lang="nl-NL" sz="1100" dirty="0" err="1">
                <a:effectLst/>
              </a:rPr>
              <a:t>household</a:t>
            </a:r>
            <a:r>
              <a:rPr lang="nl-NL" sz="1100" dirty="0">
                <a:effectLst/>
              </a:rPr>
              <a:t> </a:t>
            </a:r>
            <a:r>
              <a:rPr lang="nl-NL" sz="1100" dirty="0" err="1">
                <a:effectLst/>
              </a:rPr>
              <a:t>prices</a:t>
            </a:r>
            <a:endParaRPr lang="nl-NL" sz="1100" dirty="0">
              <a:effectLst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100" dirty="0">
              <a:effectLst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</a:rPr>
              <a:t>inflation 2022 10%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100" dirty="0"/>
              <a:t>Inflation April 2023 5,6%. Expected dec 2023 4,4%. And 2024 2,1%</a:t>
            </a:r>
            <a:endParaRPr lang="en-GB" sz="1100" dirty="0">
              <a:effectLst/>
            </a:endParaRPr>
          </a:p>
          <a:p>
            <a:pPr marL="285750" indent="-285750">
              <a:lnSpc>
                <a:spcPct val="110000"/>
              </a:lnSpc>
            </a:pPr>
            <a:r>
              <a:rPr lang="en-GB" sz="1100" dirty="0">
                <a:effectLst/>
              </a:rPr>
              <a:t>Rise in wages 7-10%. Social services sector wages rise is expected July 2023</a:t>
            </a:r>
            <a:endParaRPr lang="nl-NL" sz="1100" dirty="0">
              <a:effectLst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nl-NL" sz="1100" dirty="0">
              <a:effectLst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95A1D3-D828-A61A-9021-17D07262F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DE790B3C-6675-85FE-D563-6A27F48257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5" r="-1" b="-25496"/>
          <a:stretch/>
        </p:blipFill>
        <p:spPr>
          <a:xfrm>
            <a:off x="3347864" y="630709"/>
            <a:ext cx="5796136" cy="3556219"/>
          </a:xfrm>
        </p:spPr>
      </p:pic>
    </p:spTree>
    <p:extLst>
      <p:ext uri="{BB962C8B-B14F-4D97-AF65-F5344CB8AC3E}">
        <p14:creationId xmlns:p14="http://schemas.microsoft.com/office/powerpoint/2010/main" val="373708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194983F7-3370-6DFB-2522-863EAC97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61" y="512851"/>
            <a:ext cx="2362200" cy="786504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future</a:t>
            </a:r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58E7D747-3D93-8D30-9A3A-CC46F594F6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Purchase</a:t>
            </a:r>
            <a:r>
              <a:rPr lang="nl-NL" dirty="0"/>
              <a:t> </a:t>
            </a:r>
            <a:r>
              <a:rPr lang="nl-NL" dirty="0" err="1"/>
              <a:t>prices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market </a:t>
            </a:r>
            <a:r>
              <a:rPr lang="nl-NL" dirty="0" err="1"/>
              <a:t>for</a:t>
            </a:r>
            <a:r>
              <a:rPr lang="nl-NL" dirty="0"/>
              <a:t> gas keep </a:t>
            </a:r>
            <a:r>
              <a:rPr lang="nl-NL" dirty="0" err="1"/>
              <a:t>going</a:t>
            </a:r>
            <a:r>
              <a:rPr lang="nl-NL" dirty="0"/>
              <a:t> down </a:t>
            </a:r>
            <a:r>
              <a:rPr lang="nl-NL" dirty="0" err="1"/>
              <a:t>after</a:t>
            </a:r>
            <a:r>
              <a:rPr lang="nl-NL" dirty="0"/>
              <a:t> september 22, </a:t>
            </a:r>
            <a:r>
              <a:rPr lang="nl-NL" dirty="0" err="1"/>
              <a:t>specially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2025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further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95A1D3-D828-A61A-9021-17D07262F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  <p:pic>
        <p:nvPicPr>
          <p:cNvPr id="62" name="Tijdelijke aanduiding voor afbeelding 61" descr="Afbeelding met grafiek&#10;&#10;Automatisch gegenereerde beschrijving">
            <a:extLst>
              <a:ext uri="{FF2B5EF4-FFF2-40B4-BE49-F238E27FC236}">
                <a16:creationId xmlns:a16="http://schemas.microsoft.com/office/drawing/2014/main" id="{C6907847-04F5-EABC-AC16-F106299507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1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347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634D36-332C-57CA-05DA-FF0C15C30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Tussenvoorziening is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organisation with a broad spectrum of services (shelters, protected and assisted living, debt management, outreach programmes, activation)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the city of Utrecht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 2000 clients per year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 500 employees and 400 volunteers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Turnover more than 50 million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B35B9-8ACD-800F-D1FC-8C5439E6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My </a:t>
            </a:r>
            <a:r>
              <a:rPr lang="nl-NL" dirty="0" err="1"/>
              <a:t>organization</a:t>
            </a:r>
            <a:endParaRPr lang="nl-NL" dirty="0"/>
          </a:p>
        </p:txBody>
      </p:sp>
      <p:pic>
        <p:nvPicPr>
          <p:cNvPr id="6" name="Tijdelijke aanduiding voor afbeelding 5" descr="Afbeelding met persoon, vloer, overdekt&#10;&#10;Automatisch gegenereerde beschrijving">
            <a:extLst>
              <a:ext uri="{FF2B5EF4-FFF2-40B4-BE49-F238E27FC236}">
                <a16:creationId xmlns:a16="http://schemas.microsoft.com/office/drawing/2014/main" id="{64C570FC-D4FB-75C5-CB4F-8A29BB53F58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r="32262"/>
          <a:stretch/>
        </p:blipFill>
        <p:spPr/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33F826-CF4D-DF50-90A1-63A26F96C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C4C2054-7F49-5951-C04C-291EBD9E57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5200" y="1508125"/>
            <a:ext cx="5112000" cy="287972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</a:rPr>
              <a:t>Energy: </a:t>
            </a:r>
            <a:r>
              <a:rPr lang="en-GB" sz="1400" dirty="0" err="1">
                <a:solidFill>
                  <a:schemeClr val="tx1"/>
                </a:solidFill>
                <a:effectLst/>
              </a:rPr>
              <a:t>longterm</a:t>
            </a:r>
            <a:r>
              <a:rPr lang="en-GB" sz="1400" dirty="0">
                <a:solidFill>
                  <a:schemeClr val="tx1"/>
                </a:solidFill>
                <a:effectLst/>
              </a:rPr>
              <a:t> contract. Every year only 1/3 of the contract falls free against a new price. </a:t>
            </a: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Impact 2023 gas: plus 97% and electricity: plus 245%</a:t>
            </a:r>
            <a:endParaRPr lang="nl-NL" sz="1400" dirty="0">
              <a:solidFill>
                <a:schemeClr val="tx1"/>
              </a:solidFill>
              <a:effectLst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</a:rPr>
              <a:t>Wages: rise 2 % per 1 January and 7-10% per 1 July. Overall effect about: 4,5 – 6%</a:t>
            </a:r>
            <a:endParaRPr lang="nl-NL" sz="1400" dirty="0">
              <a:solidFill>
                <a:schemeClr val="tx1"/>
              </a:solidFill>
              <a:effectLst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</a:rPr>
              <a:t>Other price rises 8-10% (depending from </a:t>
            </a:r>
            <a:r>
              <a:rPr lang="en-GB" sz="1400">
                <a:solidFill>
                  <a:schemeClr val="tx1"/>
                </a:solidFill>
                <a:effectLst/>
              </a:rPr>
              <a:t>which moment </a:t>
            </a:r>
            <a:r>
              <a:rPr lang="en-GB" sz="1400" dirty="0">
                <a:solidFill>
                  <a:schemeClr val="tx1"/>
                </a:solidFill>
                <a:effectLst/>
              </a:rPr>
              <a:t>you look back)</a:t>
            </a:r>
            <a:endParaRPr lang="nl-NL" sz="1400" dirty="0">
              <a:solidFill>
                <a:schemeClr val="tx1"/>
              </a:solidFill>
              <a:effectLst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solidFill>
                  <a:schemeClr val="tx1"/>
                </a:solidFill>
                <a:effectLst/>
              </a:rPr>
              <a:t>Expected total impact in year budget 2023: 7,6%</a:t>
            </a:r>
            <a:endParaRPr lang="nl-NL" sz="1400" dirty="0">
              <a:solidFill>
                <a:schemeClr val="tx1"/>
              </a:solidFill>
              <a:effectLst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2D82E0-2BB3-A9D2-6B3B-2FEF5DD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483496"/>
            <a:ext cx="5105400" cy="786504"/>
          </a:xfrm>
        </p:spPr>
        <p:txBody>
          <a:bodyPr anchor="t">
            <a:normAutofit/>
          </a:bodyPr>
          <a:lstStyle/>
          <a:p>
            <a:r>
              <a:rPr lang="en-GB"/>
              <a:t>I</a:t>
            </a:r>
            <a:r>
              <a:rPr lang="en-GB" b="1">
                <a:effectLst/>
              </a:rPr>
              <a:t>mpact on the Tussenvoorziening</a:t>
            </a:r>
            <a:endParaRPr lang="nl-NL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ADDFA78C-9057-E4F0-EC00-B34E405370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r="27708"/>
          <a:stretch/>
        </p:blipFill>
        <p:spPr>
          <a:xfrm>
            <a:off x="0" y="0"/>
            <a:ext cx="3395663" cy="514985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098FF36-2C63-3190-F561-ACEF44B73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4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F47EC5-65FF-CC74-3012-90A45F0D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496"/>
            <a:ext cx="2362200" cy="78650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>
                <a:effectLst/>
              </a:rPr>
              <a:t>Compensation from financiers</a:t>
            </a:r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803552A-761E-4128-E2C3-11FEFBE07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36725"/>
            <a:ext cx="2690813" cy="1981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>
                <a:effectLst/>
              </a:rPr>
              <a:t>From central government and insurance companies 6-7%</a:t>
            </a:r>
            <a:endParaRPr lang="nl-NL" sz="120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GB" sz="1200" dirty="0">
                <a:effectLst/>
              </a:rPr>
              <a:t>From city government Utrecht (up to 20 May) 3,5%</a:t>
            </a:r>
            <a:endParaRPr lang="nl-NL" sz="120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en-GB" sz="1200" dirty="0">
                <a:effectLst/>
              </a:rPr>
              <a:t>Average 5% </a:t>
            </a:r>
          </a:p>
          <a:p>
            <a:pPr>
              <a:lnSpc>
                <a:spcPct val="110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miss € 1.200.000, and in particular from our main local financing about 3% or € 550.000 euro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nl-NL" sz="1200" dirty="0"/>
          </a:p>
        </p:txBody>
      </p:sp>
      <p:pic>
        <p:nvPicPr>
          <p:cNvPr id="6" name="Tijdelijke aanduiding voor afbeelding 5" descr="Afbeelding met tekst, meerdere&#10;&#10;Automatisch gegenereerde beschrijving">
            <a:extLst>
              <a:ext uri="{FF2B5EF4-FFF2-40B4-BE49-F238E27FC236}">
                <a16:creationId xmlns:a16="http://schemas.microsoft.com/office/drawing/2014/main" id="{3AE49D6C-B66C-A743-0F09-2432AC8832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" r="-2" b="15108"/>
          <a:stretch/>
        </p:blipFill>
        <p:spPr>
          <a:xfrm>
            <a:off x="3154280" y="10"/>
            <a:ext cx="5989720" cy="4175115"/>
          </a:xfrm>
          <a:noFill/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04D691D-04B3-A2DC-C383-5A38BA5E8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093FEE-1E24-15ED-2FDC-66DC2D651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Biggest implication on services (rise in wages) expected per 1 July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pointed out that without extra compensation we will need a client stop of about 50 clients assisted living per July. Colleagues said the same (more or less)</a:t>
            </a:r>
            <a:endParaRPr lang="nl-NL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Utrecht: no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sleeps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street</a:t>
            </a:r>
            <a:r>
              <a:rPr lang="nl-NL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a solution was expected and hoped for.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Per 20 May extra compensation of 3,6%. Total 7,1%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EEDC54-EF54-90D6-8C93-E6BEE5C6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Implications for our services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5B25DB-F498-B964-F87D-341F7F1DA8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2" y="4625974"/>
            <a:ext cx="1890807" cy="523875"/>
          </a:xfrm>
          <a:prstGeom prst="rect">
            <a:avLst/>
          </a:prstGeom>
        </p:spPr>
      </p:pic>
      <p:pic>
        <p:nvPicPr>
          <p:cNvPr id="19" name="Tijdelijke aanduiding voor afbeelding 18">
            <a:extLst>
              <a:ext uri="{FF2B5EF4-FFF2-40B4-BE49-F238E27FC236}">
                <a16:creationId xmlns:a16="http://schemas.microsoft.com/office/drawing/2014/main" id="{6B3E7581-EA08-9288-7410-6C06B65B9F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18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1119005"/>
      </p:ext>
    </p:extLst>
  </p:cSld>
  <p:clrMapOvr>
    <a:masterClrMapping/>
  </p:clrMapOvr>
</p:sld>
</file>

<file path=ppt/theme/theme1.xml><?xml version="1.0" encoding="utf-8"?>
<a:theme xmlns:a="http://schemas.openxmlformats.org/drawingml/2006/main" name="Algemeen">
  <a:themeElements>
    <a:clrScheme name="TVO Templa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A2CD"/>
      </a:accent1>
      <a:accent2>
        <a:srgbClr val="F39200"/>
      </a:accent2>
      <a:accent3>
        <a:srgbClr val="BD4191"/>
      </a:accent3>
      <a:accent4>
        <a:srgbClr val="1D65A4"/>
      </a:accent4>
      <a:accent5>
        <a:srgbClr val="AEADB2"/>
      </a:accent5>
      <a:accent6>
        <a:srgbClr val="E4ECF7"/>
      </a:accent6>
      <a:hlink>
        <a:srgbClr val="1D65A4"/>
      </a:hlink>
      <a:folHlink>
        <a:srgbClr val="BD4191"/>
      </a:folHlink>
    </a:clrScheme>
    <a:fontScheme name="TussenVoorziening">
      <a:majorFont>
        <a:latin typeface="Calibri 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TV.potx" id="{CA80E1D8-3633-4D3C-A3E6-F5C20CDDFA96}" vid="{98646A74-D0A0-4009-8B56-A6B840DB3073}"/>
    </a:ext>
  </a:extLst>
</a:theme>
</file>

<file path=ppt/theme/theme2.xml><?xml version="1.0" encoding="utf-8"?>
<a:theme xmlns:a="http://schemas.openxmlformats.org/drawingml/2006/main" name="Tussenvoorziening">
  <a:themeElements>
    <a:clrScheme name="TVO Templa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A2CD"/>
      </a:accent1>
      <a:accent2>
        <a:srgbClr val="F39200"/>
      </a:accent2>
      <a:accent3>
        <a:srgbClr val="BD4191"/>
      </a:accent3>
      <a:accent4>
        <a:srgbClr val="1D65A4"/>
      </a:accent4>
      <a:accent5>
        <a:srgbClr val="AEADB2"/>
      </a:accent5>
      <a:accent6>
        <a:srgbClr val="E4ECF7"/>
      </a:accent6>
      <a:hlink>
        <a:srgbClr val="1D65A4"/>
      </a:hlink>
      <a:folHlink>
        <a:srgbClr val="BD4191"/>
      </a:folHlink>
    </a:clrScheme>
    <a:fontScheme name="Tussenvoorziening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TV.potx" id="{CA80E1D8-3633-4D3C-A3E6-F5C20CDDFA96}" vid="{4B6A5B0F-2FBA-45B8-A501-7689E44A07C8}"/>
    </a:ext>
  </a:extLst>
</a:theme>
</file>

<file path=ppt/theme/theme3.xml><?xml version="1.0" encoding="utf-8"?>
<a:theme xmlns:a="http://schemas.openxmlformats.org/drawingml/2006/main" name="Belle">
  <a:themeElements>
    <a:clrScheme name="TVO Templa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A2CD"/>
      </a:accent1>
      <a:accent2>
        <a:srgbClr val="F39200"/>
      </a:accent2>
      <a:accent3>
        <a:srgbClr val="BD4191"/>
      </a:accent3>
      <a:accent4>
        <a:srgbClr val="1D65A4"/>
      </a:accent4>
      <a:accent5>
        <a:srgbClr val="AEADB2"/>
      </a:accent5>
      <a:accent6>
        <a:srgbClr val="E4ECF7"/>
      </a:accent6>
      <a:hlink>
        <a:srgbClr val="1D65A4"/>
      </a:hlink>
      <a:folHlink>
        <a:srgbClr val="BD4191"/>
      </a:folHlink>
    </a:clrScheme>
    <a:fontScheme name="Tussenvoorziening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TV.potx" id="{CA80E1D8-3633-4D3C-A3E6-F5C20CDDFA96}" vid="{8A554D8F-1D05-4F1A-9ABC-5C01372F6C30}"/>
    </a:ext>
  </a:extLst>
</a:theme>
</file>

<file path=ppt/theme/theme4.xml><?xml version="1.0" encoding="utf-8"?>
<a:theme xmlns:a="http://schemas.openxmlformats.org/drawingml/2006/main" name="TIPS">
  <a:themeElements>
    <a:clrScheme name="TVO Templat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A2CD"/>
      </a:accent1>
      <a:accent2>
        <a:srgbClr val="F39200"/>
      </a:accent2>
      <a:accent3>
        <a:srgbClr val="BD4191"/>
      </a:accent3>
      <a:accent4>
        <a:srgbClr val="1D65A4"/>
      </a:accent4>
      <a:accent5>
        <a:srgbClr val="AEADB2"/>
      </a:accent5>
      <a:accent6>
        <a:srgbClr val="E4ECF7"/>
      </a:accent6>
      <a:hlink>
        <a:srgbClr val="1D65A4"/>
      </a:hlink>
      <a:folHlink>
        <a:srgbClr val="BD4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TV.potx" id="{CA80E1D8-3633-4D3C-A3E6-F5C20CDDFA96}" vid="{9904D873-3D67-40C1-B411-16DDCC9A959C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tabs>
      <tab insertBeforeMso="TabHome" id="customTab" label="PRESENTATIE">
        <group id="customGroup2" label="Dia's">
          <gallery idMso="SlideNewGallery" size="large"/>
          <gallery idMso="SlideLayoutGallery" size="large"/>
          <button idMso="SlideReset" size="large"/>
        </group>
        <group id="customGroup4" label="Voettekst">
          <button idMso="HeaderFooterInsert" label="Voettekst" size="large"/>
        </group>
        <group id="customGroup3" label="Tekst">
          <button idMso="IndentDecrease" size="large" label="Vorige tekstopmaak"/>
          <button idMso="IndentIncrease" size="large" label="Volgende tekstopmaak"/>
          <button idMso="PasteTextOnly" size="large"/>
        </group>
        <group id="Picture" label="Afbeeldingen">
          <button idMso="PictureFillCrop" size="large"/>
          <!--<button idMso="ObjectSendToBack" size="large"/>
					<button idMso="SlideBackgroundFormatDialog" size="large"/>-->
        </group>
        <!--<group id="grpChart2" label="Grafiekkleuren" >
					<button id="btnSerie2" tag="series" label="Series" onAction="OnActionBtnChartColor" image="series" size="large"/>
					<button id="btnCat2" tag="categories" label="Categorieen" onAction="OnActionBtnChartColor" image="categories" size="large"/>
				</group>-->
      </tab>
    </tabs>
    <!--<contextualTabs>
      	<tabSet idMso="TabSetChartTools"> 
      		<tab id="TabProcap" label="Procap Grafiekkleuren">
				<group id="grpChart1" label="Procap Kleuren" >
					<button id="btnSerie1" tag="series" label="Series" onAction="OnActionBtnChartColor" image="series" size="large"/>
					<button id="btnCat1" tag="categories" label="Kategorieen" onAction="OnActionBtnChartColor" image="categories" size="large"/>
				</group>
			</tab>
		</tabSet>
	</contextualTabs>-->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295FECAA-792C-469E-9708-FAF86D52AF2E}"/>
</file>

<file path=customXml/itemProps2.xml><?xml version="1.0" encoding="utf-8"?>
<ds:datastoreItem xmlns:ds="http://schemas.openxmlformats.org/officeDocument/2006/customXml" ds:itemID="{497C8D13-3C2D-473F-99D2-CE638C752830}"/>
</file>

<file path=customXml/itemProps3.xml><?xml version="1.0" encoding="utf-8"?>
<ds:datastoreItem xmlns:ds="http://schemas.openxmlformats.org/officeDocument/2006/customXml" ds:itemID="{6CA13113-DB01-4598-8D3C-BA6355D91847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TV</Template>
  <TotalTime>442</TotalTime>
  <Words>716</Words>
  <Application>Microsoft Office PowerPoint</Application>
  <PresentationFormat>Aangepast</PresentationFormat>
  <Paragraphs>75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</vt:lpstr>
      <vt:lpstr>Calibri Light</vt:lpstr>
      <vt:lpstr>Cambria</vt:lpstr>
      <vt:lpstr>Inter</vt:lpstr>
      <vt:lpstr>Merriweather</vt:lpstr>
      <vt:lpstr>Symbol</vt:lpstr>
      <vt:lpstr>Wingdings</vt:lpstr>
      <vt:lpstr>Algemeen</vt:lpstr>
      <vt:lpstr>Tussenvoorziening</vt:lpstr>
      <vt:lpstr>Belle</vt:lpstr>
      <vt:lpstr>TIPS</vt:lpstr>
      <vt:lpstr>Impact cost-of-living crisis on organizations for homeless people</vt:lpstr>
      <vt:lpstr>About this presentation questions Feantsa  </vt:lpstr>
      <vt:lpstr>Purchase price of energy world market</vt:lpstr>
      <vt:lpstr>Increasing and decreasing prices for consumers</vt:lpstr>
      <vt:lpstr>The future</vt:lpstr>
      <vt:lpstr>My organization</vt:lpstr>
      <vt:lpstr>Impact on the Tussenvoorziening</vt:lpstr>
      <vt:lpstr>Compensation from financiers</vt:lpstr>
      <vt:lpstr>Implications for our services</vt:lpstr>
      <vt:lpstr>Expectations coming winter Utrecht and The Netherlands </vt:lpstr>
      <vt:lpstr>What does Feantsa?</vt:lpstr>
      <vt:lpstr>Impact costs-of-living crisis on our clients in the Netherlands </vt:lpstr>
      <vt:lpstr>(Part of) the solution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Jora Wolterink</dc:creator>
  <cp:lastModifiedBy>Jules van Dam</cp:lastModifiedBy>
  <cp:revision>7</cp:revision>
  <dcterms:created xsi:type="dcterms:W3CDTF">2023-04-03T09:10:22Z</dcterms:created>
  <dcterms:modified xsi:type="dcterms:W3CDTF">2023-05-30T18:08:47Z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2020-12-28T00:00:00Z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2021-01-20T00:00:00Z</vt:filetime>
  </property>
  <property fmtid="{D5CDD505-2E9C-101B-9397-08002B2CF9AE}" pid="5" name="ContentTypeId">
    <vt:lpwstr>0x010100810C49E8E779E44D8844BE7BFF36D096</vt:lpwstr>
  </property>
</Properties>
</file>