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330" r:id="rId7"/>
    <p:sldId id="341" r:id="rId8"/>
    <p:sldId id="305" r:id="rId9"/>
    <p:sldId id="262" r:id="rId10"/>
    <p:sldId id="342" r:id="rId11"/>
    <p:sldId id="345" r:id="rId12"/>
    <p:sldId id="346" r:id="rId13"/>
    <p:sldId id="308" r:id="rId14"/>
    <p:sldId id="344" r:id="rId15"/>
    <p:sldId id="332" r:id="rId16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81AAC-F4E2-40BF-B544-A23CB1825CD6}" v="1" dt="2022-05-19T12:14:51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8D2092-F3FC-470E-A5D6-BE14B51F8B97}" type="datetime1">
              <a:rPr lang="fi-FI" smtClean="0"/>
              <a:t>8.6.2022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F555657-0A12-495F-9FFA-D8F7554E7C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61BEB-E15F-4DD9-B110-A07991A3E9DB}" type="datetime1">
              <a:rPr lang="fi-FI" smtClean="0"/>
              <a:pPr/>
              <a:t>8.6.2022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2780FBB-F712-42E7-8C2F-226D98798B3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468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04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2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07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447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146E-BB2F-4504-A6F4-92368829944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611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13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uorakulmio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4" name="Soikio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5" name="Soikio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6" name="Soikio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pic>
        <p:nvPicPr>
          <p:cNvPr id="17" name="Kuva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Otsikko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Muokkaa ots. perustyyl. napsautt.</a:t>
            </a:r>
          </a:p>
        </p:txBody>
      </p:sp>
      <p:sp>
        <p:nvSpPr>
          <p:cNvPr id="20" name="Tekstin paikkamerkki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env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rtlCol="0" anchor="b">
            <a:normAutofit/>
          </a:bodyPr>
          <a:lstStyle/>
          <a:p>
            <a:pPr rtl="0"/>
            <a:r>
              <a:rPr lang="fi-FI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Muokkaa ots. perustyyl. napsautt.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 rtl="0"/>
            <a:r>
              <a:rPr lang="fi-FI" sz="2000" noProof="0">
                <a:solidFill>
                  <a:schemeClr val="tx2">
                    <a:alpha val="60000"/>
                  </a:schemeClr>
                </a:solidFill>
              </a:rPr>
              <a:t>Muokkaa tekstin perustyylejä napsauttamalla</a:t>
            </a:r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i-FI" noProof="0">
                <a:solidFill>
                  <a:schemeClr val="tx2">
                    <a:alpha val="60000"/>
                  </a:schemeClr>
                </a:solidFill>
              </a:rPr>
              <a:t>1.3.20XX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i-FI" noProof="0">
                <a:solidFill>
                  <a:schemeClr val="tx2">
                    <a:alpha val="60000"/>
                  </a:schemeClr>
                </a:solidFill>
              </a:rPr>
              <a:t>Alatunnisteen esimerkkiteksti</a:t>
            </a:r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8844951-7827-47D4-8276-7DDE1FA7D85A}" type="slidenum">
              <a:rPr lang="fi-FI" noProof="0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fi-FI" noProof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Kuvan paikkamerkki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rtlCol="0" anchor="t">
            <a:normAutofit/>
          </a:bodyPr>
          <a:lstStyle/>
          <a:p>
            <a:pPr rtl="0"/>
            <a:r>
              <a:rPr lang="fi-FI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Muokkaa ots. perustyyl. napsautt.</a:t>
            </a:r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 rtl="0"/>
            <a:r>
              <a:rPr lang="fi-FI" sz="1800" noProof="0">
                <a:solidFill>
                  <a:schemeClr val="tx2">
                    <a:alpha val="60000"/>
                  </a:schemeClr>
                </a:solidFill>
              </a:rPr>
              <a:t>Muokkaa tekstin perustyylejä napsauttamalla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5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3932237" cy="13716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3932237" cy="13716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s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Suorakulmio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2" name="Kehys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rtlCol="0" anchor="t">
            <a:normAutofit/>
          </a:bodyPr>
          <a:lstStyle/>
          <a:p>
            <a:pPr rtl="0"/>
            <a:r>
              <a:rPr lang="fi-FI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Muokkaa ots. perustyyl. napsautt.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 rtl="0"/>
            <a:r>
              <a:rPr lang="fi-FI" sz="1800" noProof="0">
                <a:solidFill>
                  <a:schemeClr val="tx2">
                    <a:alpha val="60000"/>
                  </a:schemeClr>
                </a:solidFill>
              </a:rPr>
              <a:t>Muokkaa tekstin perustyylejä napsauttamalla</a:t>
            </a:r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Kuvan paikkamerkki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6" name="Kuvan paikkamerkki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7" name="Kuvan paikkamerkki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ohda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rtlCol="0" anchor="b">
            <a:normAutofit/>
          </a:bodyPr>
          <a:lstStyle/>
          <a:p>
            <a:pPr rtl="0"/>
            <a:r>
              <a:rPr lang="fi-FI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Muokkaa ots. perustyyl. napsautt.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 rtl="0"/>
            <a:r>
              <a:rPr lang="fi-FI" sz="1800" noProof="0">
                <a:solidFill>
                  <a:schemeClr val="tx2">
                    <a:alpha val="60000"/>
                  </a:schemeClr>
                </a:solidFill>
              </a:rPr>
              <a:t>Muokkaa tekstin perustyylejä napsauttamalla</a:t>
            </a:r>
          </a:p>
        </p:txBody>
      </p:sp>
      <p:sp>
        <p:nvSpPr>
          <p:cNvPr id="29" name="Päivämäärän paikkamerkki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pPr rtl="0"/>
            <a:r>
              <a:rPr lang="fi-FI" noProof="0"/>
              <a:t>1.3.20XX</a:t>
            </a:r>
          </a:p>
        </p:txBody>
      </p:sp>
      <p:sp>
        <p:nvSpPr>
          <p:cNvPr id="24" name="Kuvan paikkamerkki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5" name="Kuvan paikkamerkki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6" name="Kuvan paikkamerkki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30" name="Alatunnisteen paikkamerkki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rtlCol="0"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31" name="Dian numeron paikkamerkki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Suorakulmio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8" name="Puolivapaa piirto: Muoto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9" name="Kehys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>
              <a:solidFill>
                <a:schemeClr val="tx1"/>
              </a:solidFill>
            </a:endParaRP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fi-FI" noProof="0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Muokkaa ots. perustyyl. napsautt.</a:t>
            </a:r>
          </a:p>
        </p:txBody>
      </p:sp>
      <p:sp>
        <p:nvSpPr>
          <p:cNvPr id="18" name="Kuvan paikkamerkki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0" name="Kuvan paikkamerkki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ulukko kaavion aikaj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uorakulmio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 useBgFill="1">
        <p:nvSpPr>
          <p:cNvPr id="13" name="Suorakulmio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4" name="Kehys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71016"/>
            <a:ext cx="4800600" cy="3749040"/>
          </a:xfrm>
        </p:spPr>
        <p:txBody>
          <a:bodyPr rtlCol="0"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26" name="Tekstin paikkamerkki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 rtlCol="0"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6" name="Kuvan paikkamerkki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7" name="Kuvan paikkamerkki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8" name="Kuvan paikkamerkki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0" name="Tekstin paikkamerkki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3" name="Tekstin paikkamerkki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24" name="Tekstin paikkamerkki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5" name="Tekstin paikkamerkki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26" name="Tekstin paikkamerkki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7" name="Tekstin paikkamerkki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28" name="Tekstin paikkamerkki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29" name="Tekstin paikkamerkki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 saraketta (vertailu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3 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10515600" cy="1325880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0" name="Tekstin paikkamerkki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1" name="Sisällön paikkamerkki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1.3.20XX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ehys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 noProof="0"/>
              <a:t>1.3.20XX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 noProof="0">
                <a:solidFill>
                  <a:srgbClr val="FFFFFF"/>
                </a:solidFill>
              </a:rPr>
              <a:t>ALATUNNISTEEN ESIMERKKITEKSTI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fld id="{28844951-7827-47D4-8276-7DDE1FA7D85A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pilvi.azeem@suurhelsinginvalkonauha.fi" TargetMode="External"/><Relationship Id="rId4" Type="http://schemas.openxmlformats.org/officeDocument/2006/relationships/hyperlink" Target="mailto:riikka.tuomi@naistenkartano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367862"/>
            <a:ext cx="9144000" cy="2732690"/>
          </a:xfrm>
        </p:spPr>
        <p:txBody>
          <a:bodyPr rtlCol="0" anchor="b" anchorCtr="0"/>
          <a:lstStyle/>
          <a:p>
            <a:pPr rtl="0"/>
            <a:r>
              <a:rPr lang="fi-FI" dirty="0" err="1"/>
              <a:t>Supporting</a:t>
            </a:r>
            <a:r>
              <a:rPr lang="fi-FI" dirty="0"/>
              <a:t> </a:t>
            </a:r>
            <a:r>
              <a:rPr lang="fi-FI" dirty="0" err="1"/>
              <a:t>Women</a:t>
            </a:r>
            <a:r>
              <a:rPr lang="fi-FI" dirty="0"/>
              <a:t> out of </a:t>
            </a:r>
            <a:r>
              <a:rPr lang="fi-FI" dirty="0" err="1"/>
              <a:t>Homelessness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of an </a:t>
            </a:r>
            <a:r>
              <a:rPr lang="fi-FI" dirty="0" err="1"/>
              <a:t>Expert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Experience</a:t>
            </a:r>
            <a:endParaRPr lang="fi-FI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 rtlCol="0">
            <a:normAutofit fontScale="92500"/>
          </a:bodyPr>
          <a:lstStyle/>
          <a:p>
            <a:pPr rtl="0"/>
            <a:r>
              <a:rPr lang="fi-FI" dirty="0"/>
              <a:t>Riikka Tuomi, </a:t>
            </a:r>
            <a:r>
              <a:rPr lang="fi-FI" dirty="0" err="1"/>
              <a:t>SuperNovat</a:t>
            </a:r>
            <a:r>
              <a:rPr lang="fi-FI" dirty="0"/>
              <a:t> Project/ No </a:t>
            </a:r>
            <a:r>
              <a:rPr lang="fi-FI" dirty="0" err="1"/>
              <a:t>Fixed</a:t>
            </a:r>
            <a:r>
              <a:rPr lang="fi-FI" dirty="0"/>
              <a:t> </a:t>
            </a:r>
            <a:r>
              <a:rPr lang="fi-FI" dirty="0" err="1"/>
              <a:t>Abode</a:t>
            </a:r>
            <a:r>
              <a:rPr lang="fi-FI" dirty="0"/>
              <a:t> NGO</a:t>
            </a:r>
          </a:p>
          <a:p>
            <a:pPr rtl="0"/>
            <a:r>
              <a:rPr lang="fi-FI" dirty="0"/>
              <a:t>Pilvi Azeem, Suur-Helsingin Valkonauha NGO</a:t>
            </a:r>
          </a:p>
          <a:p>
            <a:pPr rtl="0"/>
            <a:endParaRPr lang="fi-FI" dirty="0"/>
          </a:p>
          <a:p>
            <a:pPr rtl="0"/>
            <a:r>
              <a:rPr lang="fi-FI" dirty="0"/>
              <a:t>FEANTSA Conference, Dublin 3rd </a:t>
            </a:r>
            <a:r>
              <a:rPr lang="fi-FI" dirty="0" err="1"/>
              <a:t>June</a:t>
            </a:r>
            <a:r>
              <a:rPr lang="fi-FI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i7KTAqZBfBtWKlV_pyIp8L9yhVrHQMOXsDo9y7A0WJC1RQuUYn3_fPdwc_viOBFKuVAfovXCPSDc8uZCFhNGM0LoGjpBUoveL5qszmZBo1zu32kVf3EKssGvceFSWNsP3ZnD5b2t">
            <a:extLst>
              <a:ext uri="{FF2B5EF4-FFF2-40B4-BE49-F238E27FC236}">
                <a16:creationId xmlns:a16="http://schemas.microsoft.com/office/drawing/2014/main" id="{B5509A35-CC6C-49AF-99AF-5A5C87D66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81" y="62523"/>
            <a:ext cx="10606675" cy="65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3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1B2A4A-37F5-83F1-42E3-8504375A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Expert by experience – an important member of work team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29AD77-CE4E-B9A7-E391-0A9CE1B3F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</a:t>
            </a:r>
          </a:p>
          <a:p>
            <a:r>
              <a:rPr lang="en-GB" dirty="0"/>
              <a:t>Equal relationship with co-workers</a:t>
            </a:r>
          </a:p>
          <a:p>
            <a:r>
              <a:rPr lang="en-GB" dirty="0"/>
              <a:t>Sensitivity – clear boundaries</a:t>
            </a:r>
          </a:p>
          <a:p>
            <a:r>
              <a:rPr lang="en-GB" dirty="0"/>
              <a:t>Counselling</a:t>
            </a:r>
          </a:p>
          <a:p>
            <a:r>
              <a:rPr lang="en-GB" dirty="0"/>
              <a:t>Proper salary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01728C-4BE5-F16D-21CD-2B243B98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fi-FI" dirty="0"/>
              <a:t>3.6.2022</a:t>
            </a:r>
            <a:endParaRPr lang="fi-FI" noProof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696163-45D0-1F52-4072-1C67B07A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8844951-7827-47D4-8276-7DDE1FA7D85A}" type="slidenum">
              <a:rPr lang="fi-FI" noProof="0" smtClean="0"/>
              <a:t>11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6203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83DBD4-E398-4AA3-AEC1-4BF03FC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rtlCol="0"/>
          <a:lstStyle/>
          <a:p>
            <a:pPr rtl="0"/>
            <a:r>
              <a:rPr lang="fi-FI" dirty="0"/>
              <a:t>Kiitos</a:t>
            </a:r>
            <a:br>
              <a:rPr lang="fi-FI" dirty="0"/>
            </a:br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endParaRPr lang="fi-FI" dirty="0"/>
          </a:p>
        </p:txBody>
      </p:sp>
      <p:pic>
        <p:nvPicPr>
          <p:cNvPr id="6" name="Kuvan paikkamerkki 5" descr="Valokuva kasasta puhtaita siveltimiä">
            <a:extLst>
              <a:ext uri="{FF2B5EF4-FFF2-40B4-BE49-F238E27FC236}">
                <a16:creationId xmlns:a16="http://schemas.microsoft.com/office/drawing/2014/main" id="{D7D1C07D-75DD-4A12-9C4C-A9C3E052A3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3776" y="484632"/>
            <a:ext cx="11210544" cy="3191256"/>
          </a:xfr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F80182-DF99-445E-8055-837D597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776" y="3893770"/>
            <a:ext cx="6982071" cy="2319306"/>
          </a:xfrm>
        </p:spPr>
        <p:txBody>
          <a:bodyPr rtlCol="0">
            <a:normAutofit/>
          </a:bodyPr>
          <a:lstStyle/>
          <a:p>
            <a:pPr rtl="0"/>
            <a:r>
              <a:rPr lang="fi-FI" dirty="0"/>
              <a:t>Riikka Tuomi and Pilvi Azeem</a:t>
            </a:r>
          </a:p>
          <a:p>
            <a:pPr rtl="0"/>
            <a:r>
              <a:rPr lang="fi-FI" dirty="0">
                <a:hlinkClick r:id="rId4"/>
              </a:rPr>
              <a:t>riikka.tuomi@naistenkartano.com</a:t>
            </a:r>
            <a:endParaRPr lang="fi-FI" dirty="0"/>
          </a:p>
          <a:p>
            <a:pPr rtl="0"/>
            <a:r>
              <a:rPr lang="fi-FI" dirty="0">
                <a:hlinkClick r:id="rId5"/>
              </a:rPr>
              <a:t>pilvi.azeem@suurhelsinginvalkonauha</a:t>
            </a:r>
            <a:r>
              <a:rPr lang="fi-FI">
                <a:hlinkClick r:id="rId5"/>
              </a:rPr>
              <a:t>.fi</a:t>
            </a:r>
            <a:endParaRPr lang="fi-FI"/>
          </a:p>
          <a:p>
            <a:pPr rtl="0"/>
            <a:endParaRPr lang="fi-FI" dirty="0"/>
          </a:p>
          <a:p>
            <a:pPr rtl="0"/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A354B2E-C37D-4B68-9B83-A941B747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 rtlCol="0"/>
          <a:lstStyle/>
          <a:p>
            <a:pPr rtl="0"/>
            <a:r>
              <a:rPr lang="fi-FI" dirty="0"/>
              <a:t>3.6.2022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8A55AA7-3B73-477B-A886-58F8E994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/>
          <a:lstStyle/>
          <a:p>
            <a:pPr rtl="0"/>
            <a:fld id="{28844951-7827-47D4-8276-7DDE1FA7D85A}" type="slidenum">
              <a:rPr lang="fi-FI" smtClean="0"/>
              <a:pPr rtl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14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957686-487A-4245-814E-58B1C25C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rtlCol="0"/>
          <a:lstStyle/>
          <a:p>
            <a:pPr rtl="0"/>
            <a:r>
              <a:rPr lang="fi-FI" dirty="0"/>
              <a:t>Content of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6566BB-9632-4FD7-9FFC-FD3C43D3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012" y="600635"/>
            <a:ext cx="5768787" cy="321833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fi-FI" sz="2400" dirty="0" err="1"/>
              <a:t>Riikka´s</a:t>
            </a:r>
            <a:r>
              <a:rPr lang="fi-FI" sz="2400" dirty="0"/>
              <a:t> </a:t>
            </a:r>
            <a:r>
              <a:rPr lang="fi-FI" sz="2400" dirty="0" err="1"/>
              <a:t>journey</a:t>
            </a:r>
            <a:r>
              <a:rPr lang="fi-FI" sz="2400" dirty="0"/>
              <a:t> in and out of </a:t>
            </a:r>
            <a:r>
              <a:rPr lang="fi-FI" sz="2400" dirty="0" err="1"/>
              <a:t>homelessness</a:t>
            </a:r>
            <a:endParaRPr lang="fi-FI" sz="2400" dirty="0"/>
          </a:p>
          <a:p>
            <a:pPr rtl="0"/>
            <a:r>
              <a:rPr lang="fi-FI" sz="2400" dirty="0" err="1"/>
              <a:t>Women</a:t>
            </a:r>
            <a:r>
              <a:rPr lang="fi-FI" sz="2400" dirty="0"/>
              <a:t> </a:t>
            </a:r>
            <a:r>
              <a:rPr lang="fi-FI" sz="2400" dirty="0" err="1"/>
              <a:t>specific</a:t>
            </a:r>
            <a:r>
              <a:rPr lang="fi-FI" sz="2400" dirty="0"/>
              <a:t> </a:t>
            </a:r>
            <a:r>
              <a:rPr lang="fi-FI" sz="2400" dirty="0" err="1"/>
              <a:t>work</a:t>
            </a:r>
            <a:r>
              <a:rPr lang="fi-FI" sz="2400" dirty="0"/>
              <a:t> in </a:t>
            </a:r>
            <a:r>
              <a:rPr lang="fi-FI" sz="2400" dirty="0" err="1"/>
              <a:t>housing</a:t>
            </a:r>
            <a:r>
              <a:rPr lang="fi-FI" sz="2400" dirty="0"/>
              <a:t> </a:t>
            </a:r>
            <a:r>
              <a:rPr lang="fi-FI" sz="2400" dirty="0" err="1"/>
              <a:t>unit</a:t>
            </a:r>
            <a:r>
              <a:rPr lang="fi-FI" sz="2400" dirty="0"/>
              <a:t> and </a:t>
            </a:r>
            <a:r>
              <a:rPr lang="fi-FI" sz="2400" dirty="0" err="1"/>
              <a:t>scattered</a:t>
            </a:r>
            <a:r>
              <a:rPr lang="fi-FI" sz="2400" dirty="0"/>
              <a:t> </a:t>
            </a:r>
            <a:r>
              <a:rPr lang="fi-FI" sz="2400" dirty="0" err="1"/>
              <a:t>housing</a:t>
            </a:r>
            <a:endParaRPr lang="fi-FI" sz="2400" dirty="0"/>
          </a:p>
          <a:p>
            <a:pPr rtl="0"/>
            <a:r>
              <a:rPr lang="fi-FI" sz="2400" dirty="0" err="1"/>
              <a:t>Importance</a:t>
            </a:r>
            <a:r>
              <a:rPr lang="fi-FI" sz="2400" dirty="0"/>
              <a:t> of </a:t>
            </a:r>
            <a:r>
              <a:rPr lang="fi-FI" sz="2400" dirty="0" err="1"/>
              <a:t>expert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</a:t>
            </a:r>
            <a:r>
              <a:rPr lang="fi-FI" sz="2400" dirty="0" err="1"/>
              <a:t>experience</a:t>
            </a:r>
            <a:r>
              <a:rPr lang="fi-FI" sz="2400" dirty="0"/>
              <a:t> in </a:t>
            </a:r>
            <a:r>
              <a:rPr lang="fi-FI" sz="2400" dirty="0" err="1"/>
              <a:t>every</a:t>
            </a:r>
            <a:r>
              <a:rPr lang="fi-FI" sz="2400" dirty="0"/>
              <a:t> </a:t>
            </a:r>
            <a:r>
              <a:rPr lang="fi-FI" sz="2400" dirty="0" err="1"/>
              <a:t>step</a:t>
            </a:r>
            <a:endParaRPr lang="fi-FI" sz="2400" dirty="0"/>
          </a:p>
          <a:p>
            <a:pPr rtl="0"/>
            <a:r>
              <a:rPr lang="fi-FI" sz="2400" dirty="0" err="1"/>
              <a:t>Model</a:t>
            </a:r>
            <a:r>
              <a:rPr lang="fi-FI" sz="2400" dirty="0"/>
              <a:t> of </a:t>
            </a:r>
            <a:r>
              <a:rPr lang="fi-FI" sz="2400" dirty="0" err="1"/>
              <a:t>shared</a:t>
            </a:r>
            <a:r>
              <a:rPr lang="fi-FI" sz="2400" dirty="0"/>
              <a:t> </a:t>
            </a:r>
            <a:r>
              <a:rPr lang="fi-FI" sz="2400" dirty="0" err="1"/>
              <a:t>expertise</a:t>
            </a:r>
            <a:r>
              <a:rPr lang="fi-FI" sz="2400" dirty="0"/>
              <a:t> </a:t>
            </a:r>
          </a:p>
          <a:p>
            <a:pPr rtl="0"/>
            <a:endParaRPr lang="fi-FI" dirty="0"/>
          </a:p>
        </p:txBody>
      </p:sp>
      <p:pic>
        <p:nvPicPr>
          <p:cNvPr id="9" name="Kuvan paikkamerkki 8" descr="Valokuva taiteilijasta kastamassa sivellintä väripalettiin">
            <a:extLst>
              <a:ext uri="{FF2B5EF4-FFF2-40B4-BE49-F238E27FC236}">
                <a16:creationId xmlns:a16="http://schemas.microsoft.com/office/drawing/2014/main" id="{39953FF0-412E-4D4D-91B1-A91C65C466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538" y="4059936"/>
            <a:ext cx="2807208" cy="2322576"/>
          </a:xfrm>
        </p:spPr>
      </p:pic>
      <p:pic>
        <p:nvPicPr>
          <p:cNvPr id="11" name="Kuvan paikkamerkki 10" descr="Valokuva taiteilijasta avaamassa maalituubia">
            <a:extLst>
              <a:ext uri="{FF2B5EF4-FFF2-40B4-BE49-F238E27FC236}">
                <a16:creationId xmlns:a16="http://schemas.microsoft.com/office/drawing/2014/main" id="{0CF184A7-72F0-4298-BD0F-B461E6A4355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1840" y="4059936"/>
            <a:ext cx="2807208" cy="2322576"/>
          </a:xfrm>
        </p:spPr>
      </p:pic>
      <p:pic>
        <p:nvPicPr>
          <p:cNvPr id="13" name="Kuvan paikkamerkki 12" descr="Valokuva taiteilijasta maalaamassa maalisudilla oranssilla värillä">
            <a:extLst>
              <a:ext uri="{FF2B5EF4-FFF2-40B4-BE49-F238E27FC236}">
                <a16:creationId xmlns:a16="http://schemas.microsoft.com/office/drawing/2014/main" id="{DB4636A3-BAA9-469C-8F28-2B0A9530D27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9048" y="4059936"/>
            <a:ext cx="2807208" cy="2322576"/>
          </a:xfrm>
        </p:spPr>
      </p:pic>
      <p:pic>
        <p:nvPicPr>
          <p:cNvPr id="15" name="Kuvan paikkamerkki 14" descr="Valokuva siveltimestä sinisessä ja valkoisessa maalissa">
            <a:extLst>
              <a:ext uri="{FF2B5EF4-FFF2-40B4-BE49-F238E27FC236}">
                <a16:creationId xmlns:a16="http://schemas.microsoft.com/office/drawing/2014/main" id="{AECBB048-D3B9-4FE4-A34B-876DE7D50C8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6256" y="4059936"/>
            <a:ext cx="2807208" cy="2322576"/>
          </a:xfrm>
        </p:spPr>
      </p:pic>
      <p:sp>
        <p:nvSpPr>
          <p:cNvPr id="16" name="Päivämäärän paikkamerkki 15">
            <a:extLst>
              <a:ext uri="{FF2B5EF4-FFF2-40B4-BE49-F238E27FC236}">
                <a16:creationId xmlns:a16="http://schemas.microsoft.com/office/drawing/2014/main" id="{7FFBE36B-5CC8-44EE-801B-6159157B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rtlCol="0"/>
          <a:lstStyle/>
          <a:p>
            <a:pPr rtl="0"/>
            <a:r>
              <a:rPr lang="fi-FI" dirty="0"/>
              <a:t>3.6.2022</a:t>
            </a:r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41898C30-E58E-4EC9-8A27-DF1822A9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/>
          <a:lstStyle/>
          <a:p>
            <a:pPr rtl="0"/>
            <a:fld id="{28844951-7827-47D4-8276-7DDE1FA7D85A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 descr="Kuva, joka sisältää kohteen henkilö, poseeraaminen&#10;&#10;Kuvaus luotu automaattisesti">
            <a:extLst>
              <a:ext uri="{FF2B5EF4-FFF2-40B4-BE49-F238E27FC236}">
                <a16:creationId xmlns:a16="http://schemas.microsoft.com/office/drawing/2014/main" id="{FC716201-B0FE-6438-731E-12F4DA0B98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4" b="1368"/>
          <a:stretch/>
        </p:blipFill>
        <p:spPr>
          <a:xfrm>
            <a:off x="668330" y="1873624"/>
            <a:ext cx="5329245" cy="4133159"/>
          </a:xfrm>
          <a:prstGeom prst="rect">
            <a:avLst/>
          </a:prstGeom>
          <a:noFill/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9AA98-AED4-4FAD-999C-98B64BB9D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 rtlCol="0">
            <a:normAutofit/>
          </a:bodyPr>
          <a:lstStyle/>
          <a:p>
            <a:pPr rtl="0"/>
            <a:r>
              <a:rPr lang="fi-FI" sz="2400" dirty="0" err="1"/>
              <a:t>While</a:t>
            </a:r>
            <a:r>
              <a:rPr lang="fi-FI" sz="2400" dirty="0"/>
              <a:t> </a:t>
            </a:r>
            <a:r>
              <a:rPr lang="fi-FI" sz="2400" dirty="0" err="1"/>
              <a:t>listening</a:t>
            </a:r>
            <a:r>
              <a:rPr lang="fi-FI" sz="2400" dirty="0"/>
              <a:t> to </a:t>
            </a:r>
            <a:r>
              <a:rPr lang="fi-FI" sz="2400" dirty="0" err="1"/>
              <a:t>Riikka´s</a:t>
            </a:r>
            <a:r>
              <a:rPr lang="fi-FI" sz="2400" dirty="0"/>
              <a:t> </a:t>
            </a:r>
            <a:r>
              <a:rPr lang="fi-FI" sz="2400" dirty="0" err="1"/>
              <a:t>story</a:t>
            </a:r>
            <a:r>
              <a:rPr lang="fi-FI" sz="2400" dirty="0"/>
              <a:t> </a:t>
            </a:r>
            <a:r>
              <a:rPr lang="fi-FI" sz="2400" dirty="0" err="1"/>
              <a:t>please</a:t>
            </a:r>
            <a:r>
              <a:rPr lang="fi-FI" sz="2400" dirty="0"/>
              <a:t> </a:t>
            </a:r>
            <a:r>
              <a:rPr lang="fi-FI" sz="2400" dirty="0" err="1"/>
              <a:t>do</a:t>
            </a:r>
            <a:r>
              <a:rPr lang="fi-FI" sz="2400" dirty="0"/>
              <a:t> </a:t>
            </a:r>
            <a:r>
              <a:rPr lang="fi-FI" sz="2400" dirty="0" err="1"/>
              <a:t>write</a:t>
            </a:r>
            <a:r>
              <a:rPr lang="fi-FI" sz="2400" dirty="0"/>
              <a:t> </a:t>
            </a:r>
            <a:r>
              <a:rPr lang="fi-FI" sz="2400" dirty="0" err="1"/>
              <a:t>down</a:t>
            </a:r>
            <a:r>
              <a:rPr lang="fi-FI" sz="2400" dirty="0"/>
              <a:t> in </a:t>
            </a:r>
            <a:r>
              <a:rPr lang="fi-FI" sz="2400" dirty="0" err="1"/>
              <a:t>which</a:t>
            </a:r>
            <a:r>
              <a:rPr lang="fi-FI" sz="2400" dirty="0"/>
              <a:t> </a:t>
            </a:r>
            <a:r>
              <a:rPr lang="fi-FI" sz="2400" dirty="0" err="1"/>
              <a:t>situations</a:t>
            </a:r>
            <a:r>
              <a:rPr lang="fi-FI" sz="2400" dirty="0"/>
              <a:t> and </a:t>
            </a:r>
            <a:r>
              <a:rPr lang="fi-FI" sz="2400" dirty="0" err="1"/>
              <a:t>how</a:t>
            </a:r>
            <a:r>
              <a:rPr lang="fi-FI" sz="2400" dirty="0"/>
              <a:t> </a:t>
            </a:r>
            <a:r>
              <a:rPr lang="fi-FI" sz="2400" dirty="0" err="1"/>
              <a:t>expert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</a:t>
            </a:r>
            <a:r>
              <a:rPr lang="fi-FI" sz="2400" dirty="0" err="1"/>
              <a:t>experience</a:t>
            </a:r>
            <a:r>
              <a:rPr lang="fi-FI" sz="2400" dirty="0"/>
              <a:t> </a:t>
            </a:r>
            <a:r>
              <a:rPr lang="fi-FI" sz="2400" dirty="0" err="1"/>
              <a:t>could</a:t>
            </a:r>
            <a:r>
              <a:rPr lang="fi-FI" sz="2400" dirty="0"/>
              <a:t> </a:t>
            </a:r>
            <a:r>
              <a:rPr lang="fi-FI" sz="2400" dirty="0" err="1"/>
              <a:t>have</a:t>
            </a:r>
            <a:r>
              <a:rPr lang="fi-FI" sz="2400" dirty="0"/>
              <a:t> </a:t>
            </a:r>
            <a:r>
              <a:rPr lang="fi-FI" sz="2400" dirty="0" err="1"/>
              <a:t>been</a:t>
            </a:r>
            <a:r>
              <a:rPr lang="fi-FI" sz="2400" dirty="0"/>
              <a:t> </a:t>
            </a:r>
            <a:r>
              <a:rPr lang="fi-FI" sz="2400" dirty="0" err="1"/>
              <a:t>involved</a:t>
            </a:r>
            <a:r>
              <a:rPr lang="fi-FI" sz="2400" dirty="0"/>
              <a:t> .</a:t>
            </a:r>
          </a:p>
          <a:p>
            <a:pPr rtl="0"/>
            <a:r>
              <a:rPr lang="fi-FI" sz="2400" dirty="0"/>
              <a:t>In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end</a:t>
            </a:r>
            <a:r>
              <a:rPr lang="fi-FI" sz="2400" dirty="0"/>
              <a:t> </a:t>
            </a:r>
            <a:r>
              <a:rPr lang="fi-FI" sz="2400" dirty="0" err="1"/>
              <a:t>we</a:t>
            </a:r>
            <a:r>
              <a:rPr lang="fi-FI" sz="2400" dirty="0"/>
              <a:t> </a:t>
            </a:r>
            <a:r>
              <a:rPr lang="fi-FI" sz="2400" dirty="0" err="1"/>
              <a:t>will</a:t>
            </a:r>
            <a:r>
              <a:rPr lang="fi-FI" sz="2400" dirty="0"/>
              <a:t> </a:t>
            </a:r>
            <a:r>
              <a:rPr lang="fi-FI" sz="2400" dirty="0" err="1"/>
              <a:t>share</a:t>
            </a:r>
            <a:r>
              <a:rPr lang="fi-FI" sz="2400" dirty="0"/>
              <a:t> </a:t>
            </a:r>
            <a:r>
              <a:rPr lang="fi-FI" sz="2400" dirty="0" err="1"/>
              <a:t>these</a:t>
            </a:r>
            <a:r>
              <a:rPr lang="fi-FI" sz="2400" dirty="0"/>
              <a:t> </a:t>
            </a:r>
            <a:r>
              <a:rPr lang="fi-FI" sz="2400" dirty="0" err="1"/>
              <a:t>ideas</a:t>
            </a:r>
            <a:r>
              <a:rPr lang="fi-FI" sz="2400" dirty="0"/>
              <a:t> </a:t>
            </a:r>
            <a:r>
              <a:rPr lang="fi-FI" sz="2400" dirty="0" err="1"/>
              <a:t>together</a:t>
            </a:r>
            <a:r>
              <a:rPr lang="fi-FI" sz="2400" dirty="0"/>
              <a:t>.</a:t>
            </a:r>
          </a:p>
        </p:txBody>
      </p:sp>
      <p:sp>
        <p:nvSpPr>
          <p:cNvPr id="81" name="Päivämäärän paikkamerkki 80">
            <a:extLst>
              <a:ext uri="{FF2B5EF4-FFF2-40B4-BE49-F238E27FC236}">
                <a16:creationId xmlns:a16="http://schemas.microsoft.com/office/drawing/2014/main" id="{82960077-7DAA-4543-8719-74137BCB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fi-FI" dirty="0"/>
              <a:t>3.6.2022</a:t>
            </a:r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7CCCE07D-3B17-42EC-AE9C-222D1314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28844951-7827-47D4-8276-7DDE1FA7D85A}" type="slidenum">
              <a:rPr lang="fi-FI" smtClean="0"/>
              <a:pPr rtl="0">
                <a:spcAft>
                  <a:spcPts val="600"/>
                </a:spcAft>
              </a:pPr>
              <a:t>3</a:t>
            </a:fld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B49352-2AB0-4ADD-96B9-AB0FAECB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fi-FI"/>
              <a:t>Hi, my </a:t>
            </a:r>
            <a:r>
              <a:rPr lang="fi-FI" err="1"/>
              <a:t>name</a:t>
            </a:r>
            <a:r>
              <a:rPr lang="fi-FI"/>
              <a:t> is Riikka</a:t>
            </a:r>
          </a:p>
        </p:txBody>
      </p:sp>
      <p:sp>
        <p:nvSpPr>
          <p:cNvPr id="91" name="Text Placeholder 8">
            <a:extLst>
              <a:ext uri="{FF2B5EF4-FFF2-40B4-BE49-F238E27FC236}">
                <a16:creationId xmlns:a16="http://schemas.microsoft.com/office/drawing/2014/main" id="{017384FB-F10F-B60E-8E0E-221313F3BC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/>
          <a:lstStyle/>
          <a:p>
            <a:r>
              <a:rPr lang="en-US" sz="2800" dirty="0"/>
              <a:t>Task for you to do:</a:t>
            </a:r>
          </a:p>
        </p:txBody>
      </p:sp>
    </p:spTree>
    <p:extLst>
      <p:ext uri="{BB962C8B-B14F-4D97-AF65-F5344CB8AC3E}">
        <p14:creationId xmlns:p14="http://schemas.microsoft.com/office/powerpoint/2010/main" val="159034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8518F4-D13C-40F3-9843-13BBC3B8B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rtlCol="0"/>
          <a:lstStyle/>
          <a:p>
            <a:pPr rtl="0"/>
            <a:r>
              <a:rPr lang="fi-FI" dirty="0" err="1"/>
              <a:t>Let´s</a:t>
            </a:r>
            <a:r>
              <a:rPr lang="fi-FI" dirty="0"/>
              <a:t> </a:t>
            </a:r>
            <a:r>
              <a:rPr lang="fi-FI" dirty="0" err="1"/>
              <a:t>share</a:t>
            </a:r>
            <a:r>
              <a:rPr lang="fi-FI" dirty="0"/>
              <a:t> </a:t>
            </a:r>
            <a:r>
              <a:rPr lang="fi-FI" dirty="0" err="1"/>
              <a:t>together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33E194-371F-4D5A-8C83-2CCE5A3D6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79171"/>
            <a:ext cx="5157787" cy="862861"/>
          </a:xfrm>
        </p:spPr>
        <p:txBody>
          <a:bodyPr rtlCol="0" anchor="t" anchorCtr="0">
            <a:normAutofit/>
          </a:bodyPr>
          <a:lstStyle/>
          <a:p>
            <a:pPr rtl="0"/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homelessness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BA94CC-2803-437F-B79F-A5067E280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</p:spPr>
        <p:txBody>
          <a:bodyPr rtlCol="0">
            <a:normAutofit/>
          </a:bodyPr>
          <a:lstStyle/>
          <a:p>
            <a:pPr rtl="0"/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A59DFC-7CFF-494D-8C86-6FE1749742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02037" y="1679171"/>
            <a:ext cx="5450178" cy="862861"/>
          </a:xfrm>
        </p:spPr>
        <p:txBody>
          <a:bodyPr rtlCol="0" anchor="t" anchorCtr="0">
            <a:normAutofit lnSpcReduction="10000"/>
          </a:bodyPr>
          <a:lstStyle/>
          <a:p>
            <a:pPr algn="ctr" rtl="0"/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homeless</a:t>
            </a:r>
            <a:r>
              <a:rPr lang="fi-FI" dirty="0"/>
              <a:t> and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steps</a:t>
            </a:r>
            <a:r>
              <a:rPr lang="fi-FI" dirty="0"/>
              <a:t> </a:t>
            </a:r>
            <a:r>
              <a:rPr lang="fi-FI" dirty="0" err="1"/>
              <a:t>towards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home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397F57A-AEBE-465C-9EF7-E78B1CDEC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 rtlCol="0">
            <a:normAutofit/>
          </a:bodyPr>
          <a:lstStyle/>
          <a:p>
            <a:pPr rtl="0"/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7FD409D-82CA-4A05-9EF1-71EEFF94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rtlCol="0"/>
          <a:lstStyle/>
          <a:p>
            <a:pPr rtl="0"/>
            <a:r>
              <a:rPr lang="fi-FI" dirty="0"/>
              <a:t>3.6.2022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BD57D52-635E-45A8-AB12-6DAF7831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/>
          <a:lstStyle/>
          <a:p>
            <a:pPr rtl="0"/>
            <a:fld id="{28844951-7827-47D4-8276-7DDE1FA7D85A}" type="slidenum">
              <a:rPr lang="fi-FI" smtClean="0"/>
              <a:pPr rtl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47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F8E50F-247A-4628-90BB-62A60E39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rtlCol="0" anchor="t">
            <a:normAutofit/>
          </a:bodyPr>
          <a:lstStyle/>
          <a:p>
            <a:pPr rtl="0"/>
            <a:r>
              <a:rPr lang="fi-FI" sz="4400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Where</a:t>
            </a:r>
            <a:r>
              <a:rPr lang="fi-FI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 is Riikka </a:t>
            </a:r>
            <a:r>
              <a:rPr lang="fi-FI" sz="4400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now</a:t>
            </a:r>
            <a:r>
              <a:rPr lang="fi-FI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?</a:t>
            </a:r>
          </a:p>
        </p:txBody>
      </p:sp>
      <p:pic>
        <p:nvPicPr>
          <p:cNvPr id="7" name="Kuvan paikkamerkki 6" descr="Kuva, joka sisältää kohteen teksti, henkilö, sisä, ryhmä&#10;&#10;Kuvaus luotu automaattisesti">
            <a:extLst>
              <a:ext uri="{FF2B5EF4-FFF2-40B4-BE49-F238E27FC236}">
                <a16:creationId xmlns:a16="http://schemas.microsoft.com/office/drawing/2014/main" id="{4C238EB8-09B7-4151-B562-13B050D4A3E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15214" r="-1" b="26092"/>
          <a:stretch/>
        </p:blipFill>
        <p:spPr>
          <a:xfrm>
            <a:off x="493776" y="484632"/>
            <a:ext cx="11210544" cy="3191256"/>
          </a:xfrm>
          <a:noFill/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DD2A8BE8-DC21-47DE-B6F3-7DC95B43C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rtlCol="0" anchor="t">
            <a:normAutofit/>
          </a:bodyPr>
          <a:lstStyle/>
          <a:p>
            <a:pPr algn="ctr" rtl="0"/>
            <a:r>
              <a:rPr lang="fi-FI" dirty="0" err="1">
                <a:solidFill>
                  <a:schemeClr val="tx2">
                    <a:alpha val="60000"/>
                  </a:schemeClr>
                </a:solidFill>
              </a:rPr>
              <a:t>Expert</a:t>
            </a:r>
            <a:r>
              <a:rPr lang="fi-FI" dirty="0">
                <a:solidFill>
                  <a:schemeClr val="tx2">
                    <a:alpha val="60000"/>
                  </a:schemeClr>
                </a:solidFill>
              </a:rPr>
              <a:t> </a:t>
            </a:r>
            <a:r>
              <a:rPr lang="fi-FI" dirty="0" err="1">
                <a:solidFill>
                  <a:schemeClr val="tx2">
                    <a:alpha val="60000"/>
                  </a:schemeClr>
                </a:solidFill>
              </a:rPr>
              <a:t>by</a:t>
            </a:r>
            <a:r>
              <a:rPr lang="fi-FI" dirty="0">
                <a:solidFill>
                  <a:schemeClr val="tx2">
                    <a:alpha val="60000"/>
                  </a:schemeClr>
                </a:solidFill>
              </a:rPr>
              <a:t> </a:t>
            </a:r>
            <a:r>
              <a:rPr lang="fi-FI" dirty="0" err="1">
                <a:solidFill>
                  <a:schemeClr val="tx2">
                    <a:alpha val="60000"/>
                  </a:schemeClr>
                </a:solidFill>
              </a:rPr>
              <a:t>experience</a:t>
            </a:r>
            <a:r>
              <a:rPr lang="fi-FI" dirty="0">
                <a:solidFill>
                  <a:schemeClr val="tx2">
                    <a:alpha val="60000"/>
                  </a:schemeClr>
                </a:solidFill>
              </a:rPr>
              <a:t> in </a:t>
            </a:r>
            <a:r>
              <a:rPr lang="fi-FI" dirty="0" err="1">
                <a:solidFill>
                  <a:schemeClr val="tx2">
                    <a:alpha val="60000"/>
                  </a:schemeClr>
                </a:solidFill>
              </a:rPr>
              <a:t>SuperNovat</a:t>
            </a:r>
            <a:r>
              <a:rPr lang="fi-FI" dirty="0">
                <a:solidFill>
                  <a:schemeClr val="tx2">
                    <a:alpha val="60000"/>
                  </a:schemeClr>
                </a:solidFill>
              </a:rPr>
              <a:t> Project</a:t>
            </a:r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BFCB9D07-EE7D-AEC8-D483-3E1CB78D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fi-FI" dirty="0"/>
              <a:t>3.6.2022</a:t>
            </a:r>
            <a:endParaRPr lang="fi-FI" noProof="0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A5C765BB-D601-28FB-0D1E-71EBD7E7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8844951-7827-47D4-8276-7DDE1FA7D85A}" type="slidenum">
              <a:rPr lang="fi-FI" noProof="0" smtClean="0"/>
              <a:pPr rtl="0">
                <a:spcAft>
                  <a:spcPts val="600"/>
                </a:spcAft>
              </a:pPr>
              <a:t>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9319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63B6614-58C0-431A-934A-46F45D43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90" y="769626"/>
            <a:ext cx="7194913" cy="385844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6087B"/>
                </a:solidFill>
              </a:rPr>
              <a:t>Supernovat –</a:t>
            </a:r>
            <a:r>
              <a:rPr lang="fi-FI" dirty="0" err="1">
                <a:solidFill>
                  <a:srgbClr val="F6087B"/>
                </a:solidFill>
              </a:rPr>
              <a:t>project</a:t>
            </a:r>
            <a:r>
              <a:rPr lang="fi-FI" dirty="0">
                <a:solidFill>
                  <a:srgbClr val="F6087B"/>
                </a:solidFill>
              </a:rPr>
              <a:t> 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700391" y="2734349"/>
            <a:ext cx="9192639" cy="18010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The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aim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of </a:t>
            </a: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the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project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latin typeface="Signika" panose="02010003020600000004" pitchFamily="50" charset="0"/>
              </a:rPr>
              <a:t>To </a:t>
            </a:r>
            <a:r>
              <a:rPr lang="en-GB" sz="1600" dirty="0">
                <a:latin typeface="Signika" panose="02010003020600000004" pitchFamily="50" charset="0"/>
              </a:rPr>
              <a:t>support the well-being of women living on the margins of society through peer-based support groups.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Signika" panose="02010003020600000004" pitchFamily="50" charset="0"/>
              </a:rPr>
              <a:t>To make it easier to seek and get help through low-threshold services.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Signika" panose="02010003020600000004" pitchFamily="50" charset="0"/>
              </a:rPr>
              <a:t>To influence services to take better account of the specific needs of women.</a:t>
            </a:r>
            <a:endParaRPr lang="en-GB" sz="1600" dirty="0">
              <a:solidFill>
                <a:srgbClr val="F6087B"/>
              </a:solidFill>
              <a:latin typeface="Signika" panose="02010003020600000004" pitchFamily="50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700391" y="4981730"/>
            <a:ext cx="9192640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The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target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  <a:r>
              <a:rPr lang="fi-FI" sz="1600" b="1" dirty="0" err="1">
                <a:solidFill>
                  <a:srgbClr val="3B43E8"/>
                </a:solidFill>
                <a:latin typeface="Signika" panose="02010003020600000004" pitchFamily="50" charset="0"/>
              </a:rPr>
              <a:t>audience</a:t>
            </a:r>
            <a:r>
              <a:rPr lang="fi-FI" sz="1600" b="1" dirty="0">
                <a:solidFill>
                  <a:srgbClr val="3B43E8"/>
                </a:solidFill>
                <a:latin typeface="Signika" panose="02010003020600000004" pitchFamily="50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Signika" panose="02010003020600000004" pitchFamily="50" charset="0"/>
              </a:rPr>
              <a:t>Women in prison, women with substance abuse issues, and homeless women.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Signika" panose="02010003020600000004" pitchFamily="50" charset="0"/>
              </a:rPr>
              <a:t>Professionals and service providers who encounter these women in their work.</a:t>
            </a:r>
          </a:p>
        </p:txBody>
      </p:sp>
      <p:sp>
        <p:nvSpPr>
          <p:cNvPr id="6" name="Suorakulmio 5"/>
          <p:cNvSpPr/>
          <p:nvPr/>
        </p:nvSpPr>
        <p:spPr>
          <a:xfrm>
            <a:off x="700390" y="1676601"/>
            <a:ext cx="9192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b="1" dirty="0">
                <a:solidFill>
                  <a:srgbClr val="F6087B"/>
                </a:solidFill>
                <a:latin typeface="Signika" panose="02010003020600000004" pitchFamily="50" charset="0"/>
              </a:rPr>
              <a:t>Supernovat is </a:t>
            </a:r>
            <a:r>
              <a:rPr lang="fi-FI" b="1" dirty="0" err="1">
                <a:solidFill>
                  <a:srgbClr val="F6087B"/>
                </a:solidFill>
                <a:latin typeface="Signika" panose="02010003020600000004" pitchFamily="50" charset="0"/>
              </a:rPr>
              <a:t>VVA’s</a:t>
            </a:r>
            <a:r>
              <a:rPr lang="fi-FI" b="1" dirty="0">
                <a:solidFill>
                  <a:srgbClr val="F6087B"/>
                </a:solidFill>
                <a:latin typeface="Signika" panose="02010003020600000004" pitchFamily="50" charset="0"/>
              </a:rPr>
              <a:t> &amp; </a:t>
            </a:r>
            <a:r>
              <a:rPr lang="fi-FI" b="1" dirty="0" err="1">
                <a:solidFill>
                  <a:srgbClr val="F6087B"/>
                </a:solidFill>
                <a:latin typeface="Signika" panose="02010003020600000004" pitchFamily="50" charset="0"/>
              </a:rPr>
              <a:t>Naistenkartano’s</a:t>
            </a:r>
            <a:r>
              <a:rPr lang="fi-FI" b="1" dirty="0">
                <a:solidFill>
                  <a:srgbClr val="F6087B"/>
                </a:solidFill>
                <a:latin typeface="Signika" panose="02010003020600000004" pitchFamily="50" charset="0"/>
              </a:rPr>
              <a:t> </a:t>
            </a:r>
            <a:r>
              <a:rPr lang="fi-FI" dirty="0" err="1">
                <a:latin typeface="Signika" panose="02010003020600000004" pitchFamily="50" charset="0"/>
              </a:rPr>
              <a:t>mutual</a:t>
            </a:r>
            <a:r>
              <a:rPr lang="fi-FI" dirty="0">
                <a:latin typeface="Signika" panose="02010003020600000004" pitchFamily="50" charset="0"/>
              </a:rPr>
              <a:t> </a:t>
            </a:r>
            <a:r>
              <a:rPr lang="fi-FI" dirty="0" err="1">
                <a:latin typeface="Signika" panose="02010003020600000004" pitchFamily="50" charset="0"/>
              </a:rPr>
              <a:t>project</a:t>
            </a:r>
            <a:r>
              <a:rPr lang="fi-FI" dirty="0">
                <a:latin typeface="Signika" panose="02010003020600000004" pitchFamily="50" charset="0"/>
              </a:rPr>
              <a:t> (2021-2024) </a:t>
            </a:r>
            <a:r>
              <a:rPr lang="fi-FI" dirty="0" err="1">
                <a:latin typeface="Signika" panose="02010003020600000004" pitchFamily="50" charset="0"/>
              </a:rPr>
              <a:t>financed</a:t>
            </a:r>
            <a:r>
              <a:rPr lang="fi-FI" dirty="0">
                <a:latin typeface="Signika" panose="02010003020600000004" pitchFamily="50" charset="0"/>
              </a:rPr>
              <a:t> </a:t>
            </a:r>
            <a:r>
              <a:rPr lang="fi-FI" dirty="0" err="1">
                <a:latin typeface="Signika" panose="02010003020600000004" pitchFamily="50" charset="0"/>
              </a:rPr>
              <a:t>by</a:t>
            </a:r>
            <a:r>
              <a:rPr lang="fi-FI" dirty="0">
                <a:latin typeface="Signika" panose="02010003020600000004" pitchFamily="50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i-FI" dirty="0" err="1">
                <a:latin typeface="Signika" panose="02010003020600000004" pitchFamily="50" charset="0"/>
              </a:rPr>
              <a:t>the</a:t>
            </a:r>
            <a:r>
              <a:rPr lang="fi-FI" dirty="0">
                <a:latin typeface="Signika" panose="02010003020600000004" pitchFamily="50" charset="0"/>
              </a:rPr>
              <a:t> </a:t>
            </a:r>
            <a:r>
              <a:rPr lang="en-GB" dirty="0">
                <a:latin typeface="Signika" panose="02010003020600000004" pitchFamily="50" charset="0"/>
              </a:rPr>
              <a:t>Funding Centre for Social Welfare and Health Organisations (STEA).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297846" y="6490447"/>
            <a:ext cx="4114800" cy="231028"/>
          </a:xfrm>
        </p:spPr>
        <p:txBody>
          <a:bodyPr/>
          <a:lstStyle/>
          <a:p>
            <a:r>
              <a:rPr lang="fi-FI" sz="1500" dirty="0">
                <a:solidFill>
                  <a:srgbClr val="F6087B"/>
                </a:solidFill>
              </a:rPr>
              <a:t>www.supernovat.com</a:t>
            </a:r>
          </a:p>
        </p:txBody>
      </p:sp>
    </p:spTree>
    <p:extLst>
      <p:ext uri="{BB962C8B-B14F-4D97-AF65-F5344CB8AC3E}">
        <p14:creationId xmlns:p14="http://schemas.microsoft.com/office/powerpoint/2010/main" val="692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9BE5C2-992C-9501-E165-0C1C3D67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 sz="4400"/>
              <a:t>Women specific work in </a:t>
            </a:r>
            <a:r>
              <a:rPr lang="en-GB" sz="4400" err="1"/>
              <a:t>Suur</a:t>
            </a:r>
            <a:r>
              <a:rPr lang="en-GB" sz="4400"/>
              <a:t>-Helsingin </a:t>
            </a:r>
            <a:r>
              <a:rPr lang="en-GB" sz="4400" err="1"/>
              <a:t>Valkonauha</a:t>
            </a:r>
            <a:r>
              <a:rPr lang="en-GB" sz="4400"/>
              <a:t> NGO</a:t>
            </a:r>
          </a:p>
        </p:txBody>
      </p:sp>
      <p:sp>
        <p:nvSpPr>
          <p:cNvPr id="1028" name="Content Placeholder 2">
            <a:extLst>
              <a:ext uri="{FF2B5EF4-FFF2-40B4-BE49-F238E27FC236}">
                <a16:creationId xmlns:a16="http://schemas.microsoft.com/office/drawing/2014/main" id="{1F3B44C0-4307-361D-D42A-DF5A8382A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>
            <a:normAutofit fontScale="850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NGO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established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1928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Supported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living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women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problematic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substance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misuse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since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1961 -&gt; HF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supported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housing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since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January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2022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2022 scattered housing support and two new units for women with problematic substance misuse</a:t>
            </a:r>
          </a:p>
          <a:p>
            <a:pPr marL="22860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Kuva, joka sisältää kohteen pöytä, erilainen, huonekalu, ruokapöytä&#10;&#10;Kuvaus luotu automaattisesti">
            <a:extLst>
              <a:ext uri="{FF2B5EF4-FFF2-40B4-BE49-F238E27FC236}">
                <a16:creationId xmlns:a16="http://schemas.microsoft.com/office/drawing/2014/main" id="{C86C53B0-E28C-0183-3F23-14D0099557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6" r="-3" b="7648"/>
          <a:stretch/>
        </p:blipFill>
        <p:spPr bwMode="auto">
          <a:xfrm>
            <a:off x="6172200" y="2057399"/>
            <a:ext cx="5181600" cy="41195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0636DD-3342-C6CD-0D9F-F7ABBBB9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fi-FI" dirty="0"/>
              <a:t>3.6.2022</a:t>
            </a:r>
            <a:endParaRPr lang="fi-FI" noProof="0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FF52CEB-2B9F-A87B-3E48-0C9E989B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28844951-7827-47D4-8276-7DDE1FA7D85A}" type="slidenum">
              <a:rPr lang="fi-FI" noProof="0" smtClean="0"/>
              <a:pPr rtl="0">
                <a:spcAft>
                  <a:spcPts val="600"/>
                </a:spcAft>
              </a:pPr>
              <a:t>7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3580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32B27F-EF4C-666D-BC78-97DA46132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640081"/>
            <a:ext cx="9144000" cy="5311832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”Human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being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is at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her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his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best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when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she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/he is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being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seen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heard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accepted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just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the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way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she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/he is</a:t>
            </a:r>
            <a:b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6600" dirty="0">
                <a:solidFill>
                  <a:srgbClr val="000000"/>
                </a:solidFill>
                <a:latin typeface="Calibri" panose="020F0502020204030204" pitchFamily="34" charset="0"/>
              </a:rPr>
              <a:t>IN SAFETY”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41963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F40C3B-F6E9-606B-76F2-65D6CAFE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799"/>
            <a:ext cx="10514012" cy="1076497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Our Women Specific Work</a:t>
            </a:r>
            <a:br>
              <a:rPr lang="en-GB" dirty="0"/>
            </a:br>
            <a:r>
              <a:rPr lang="en-GB" dirty="0"/>
              <a:t>Housing First and Recovery Orientation - SAFETY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29F5D9-9D8E-CC17-A751-EAEF9BB0B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62297"/>
            <a:ext cx="6172200" cy="4409903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Hope –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empowerment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Connection a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interraction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community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Being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active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individual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holistic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F8F519-D669-6D81-EA8F-E727C97C1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11926"/>
            <a:ext cx="3932237" cy="4347557"/>
          </a:xfrm>
        </p:spPr>
        <p:txBody>
          <a:bodyPr/>
          <a:lstStyle/>
          <a:p>
            <a:r>
              <a:rPr lang="en-GB" sz="2000" b="1" dirty="0"/>
              <a:t>Team:</a:t>
            </a:r>
          </a:p>
          <a:p>
            <a:r>
              <a:rPr lang="en-GB" sz="2000" b="1" dirty="0"/>
              <a:t>Housing service manager</a:t>
            </a:r>
          </a:p>
          <a:p>
            <a:r>
              <a:rPr lang="en-GB" sz="2000" b="1" dirty="0"/>
              <a:t>Senior social care worker</a:t>
            </a:r>
          </a:p>
          <a:p>
            <a:r>
              <a:rPr lang="en-GB" sz="2000" b="1" dirty="0"/>
              <a:t>Social care worker</a:t>
            </a:r>
          </a:p>
          <a:p>
            <a:r>
              <a:rPr lang="en-GB" sz="2000" b="1" dirty="0"/>
              <a:t>6 social care assistants </a:t>
            </a:r>
          </a:p>
          <a:p>
            <a:r>
              <a:rPr lang="en-GB" sz="2000" b="1" dirty="0"/>
              <a:t>1/5 nurse</a:t>
            </a:r>
          </a:p>
          <a:p>
            <a:r>
              <a:rPr lang="en-GB" sz="2000" b="1" dirty="0"/>
              <a:t>Cleaner</a:t>
            </a:r>
          </a:p>
          <a:p>
            <a:endParaRPr lang="en-GB" sz="2000" b="1" dirty="0"/>
          </a:p>
          <a:p>
            <a:r>
              <a:rPr lang="en-GB" sz="2000" b="1" dirty="0"/>
              <a:t>24/7 service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D40C868-8984-16FD-490C-32381FA2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fi-FI" dirty="0"/>
              <a:t>3.6.2022</a:t>
            </a:r>
            <a:endParaRPr lang="fi-FI" noProof="0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2EE77A-4419-A911-D242-D3EAE6EE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8844951-7827-47D4-8276-7DDE1FA7D85A}" type="slidenum">
              <a:rPr lang="fi-FI" noProof="0" smtClean="0"/>
              <a:t>9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2471163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638_TF00537603_Win32" id="{0D616542-D746-4F67-A95A-608EC102CEC9}" vid="{CCC23A19-F7D7-414E-849B-1E8EC2EA2EB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12d9bd-ea3e-4137-9ea7-b65ad54deda4">
      <Terms xmlns="http://schemas.microsoft.com/office/infopath/2007/PartnerControls"/>
    </lcf76f155ced4ddcb4097134ff3c332f>
    <TaxCatchAll xmlns="97ff6bad-ea69-4c81-826a-bb0324ae1e36" xsi:nil="true"/>
    <MediaServiceKeyPoints xmlns="8e12d9bd-ea3e-4137-9ea7-b65ad54ded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16" ma:contentTypeDescription="Create a new document." ma:contentTypeScope="" ma:versionID="3cd6d71eb31930f2053e9e205eb13d80">
  <xsd:schema xmlns:xsd="http://www.w3.org/2001/XMLSchema" xmlns:xs="http://www.w3.org/2001/XMLSchema" xmlns:p="http://schemas.microsoft.com/office/2006/metadata/properties" xmlns:ns2="eb4defa2-306d-42f3-a45c-d773604bc3b6" xmlns:ns3="8e12d9bd-ea3e-4137-9ea7-b65ad54deda4" xmlns:ns4="97ff6bad-ea69-4c81-826a-bb0324ae1e36" targetNamespace="http://schemas.microsoft.com/office/2006/metadata/properties" ma:root="true" ma:fieldsID="e87bc6203fc8620a712b996371ed5ee1" ns2:_="" ns3:_="" ns4:_="">
    <xsd:import namespace="eb4defa2-306d-42f3-a45c-d773604bc3b6"/>
    <xsd:import namespace="8e12d9bd-ea3e-4137-9ea7-b65ad54deda4"/>
    <xsd:import namespace="97ff6bad-ea69-4c81-826a-bb0324ae1e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05760b-5bc9-46b2-a7b5-dbc7377b68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f6bad-ea69-4c81-826a-bb0324ae1e3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842be00-423f-4ee5-af92-00e24213efa5}" ma:internalName="TaxCatchAll" ma:showField="CatchAllData" ma:web="97ff6bad-ea69-4c81-826a-bb0324ae1e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  <ds:schemaRef ds:uri="8e12d9bd-ea3e-4137-9ea7-b65ad54deda4"/>
    <ds:schemaRef ds:uri="97ff6bad-ea69-4c81-826a-bb0324ae1e36"/>
  </ds:schemaRefs>
</ds:datastoreItem>
</file>

<file path=customXml/itemProps2.xml><?xml version="1.0" encoding="utf-8"?>
<ds:datastoreItem xmlns:ds="http://schemas.openxmlformats.org/officeDocument/2006/customXml" ds:itemID="{B8E2EF75-FC4B-4DDB-98D5-E8C726D26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defa2-306d-42f3-a45c-d773604bc3b6"/>
    <ds:schemaRef ds:uri="8e12d9bd-ea3e-4137-9ea7-b65ad54deda4"/>
    <ds:schemaRef ds:uri="97ff6bad-ea69-4c81-826a-bb0324ae1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Valoisa ulkoasu</Template>
  <TotalTime>257</TotalTime>
  <Words>448</Words>
  <Application>Microsoft Office PowerPoint</Application>
  <PresentationFormat>Widescreen</PresentationFormat>
  <Paragraphs>82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Calibri</vt:lpstr>
      <vt:lpstr>Sabon Next LT</vt:lpstr>
      <vt:lpstr>Signika</vt:lpstr>
      <vt:lpstr>Wingdings</vt:lpstr>
      <vt:lpstr>LuminousVTI</vt:lpstr>
      <vt:lpstr>Supporting Women out of Homelessness with the Support of an Expert by Experience</vt:lpstr>
      <vt:lpstr>Content of our presentation</vt:lpstr>
      <vt:lpstr>Hi, my name is Riikka</vt:lpstr>
      <vt:lpstr>Let´s share together</vt:lpstr>
      <vt:lpstr>Where is Riikka now?</vt:lpstr>
      <vt:lpstr>Supernovat –project </vt:lpstr>
      <vt:lpstr>Women specific work in Suur-Helsingin Valkonauha NGO</vt:lpstr>
      <vt:lpstr>”Human being is at her/his best when she/he is being seen, heard and accepted just the way she/he is IN SAFETY”</vt:lpstr>
      <vt:lpstr>Our Women Specific Work Housing First and Recovery Orientation - SAFETY</vt:lpstr>
      <vt:lpstr>PowerPoint Presentation</vt:lpstr>
      <vt:lpstr>Expert by experience – an important member of work team</vt:lpstr>
      <vt:lpstr>Kiitos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Women out of homelessness</dc:title>
  <dc:creator>Pilvi Azeem</dc:creator>
  <cp:lastModifiedBy>Information</cp:lastModifiedBy>
  <cp:revision>21</cp:revision>
  <dcterms:created xsi:type="dcterms:W3CDTF">2022-05-18T07:15:15Z</dcterms:created>
  <dcterms:modified xsi:type="dcterms:W3CDTF">2022-06-08T15:11:05Z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