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60" r:id="rId8"/>
    <p:sldId id="261" r:id="rId9"/>
    <p:sldId id="262" r:id="rId10"/>
    <p:sldId id="264" r:id="rId11"/>
    <p:sldId id="266"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59" r:id="rId25"/>
    <p:sldId id="278" r:id="rId26"/>
  </p:sldIdLst>
  <p:sldSz cx="18288000" cy="10287000"/>
  <p:notesSz cx="6858000" cy="9144000"/>
  <p:embeddedFontLst>
    <p:embeddedFont>
      <p:font typeface="Calibri" panose="020F0502020204030204" pitchFamily="34" charset="0"/>
      <p:regular r:id="rId27"/>
      <p:bold r:id="rId28"/>
      <p:italic r:id="rId29"/>
      <p:boldItalic r:id="rId30"/>
    </p:embeddedFont>
    <p:embeddedFont>
      <p:font typeface="Glacial Indifference" panose="020B0604020202020204" charset="0"/>
      <p:regular r:id="rId31"/>
    </p:embeddedFont>
    <p:embeddedFont>
      <p:font typeface="Open Sans" panose="020B060603050402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26" autoAdjust="0"/>
  </p:normalViewPr>
  <p:slideViewPr>
    <p:cSldViewPr>
      <p:cViewPr varScale="1">
        <p:scale>
          <a:sx n="42" d="100"/>
          <a:sy n="42" d="100"/>
        </p:scale>
        <p:origin x="78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354E"/>
        </a:solidFill>
        <a:effectLst/>
      </p:bgPr>
    </p:bg>
    <p:spTree>
      <p:nvGrpSpPr>
        <p:cNvPr id="1" name=""/>
        <p:cNvGrpSpPr/>
        <p:nvPr/>
      </p:nvGrpSpPr>
      <p:grpSpPr>
        <a:xfrm>
          <a:off x="0" y="0"/>
          <a:ext cx="0" cy="0"/>
          <a:chOff x="0" y="0"/>
          <a:chExt cx="0" cy="0"/>
        </a:xfrm>
      </p:grpSpPr>
      <p:sp>
        <p:nvSpPr>
          <p:cNvPr id="2" name="TextBox 2"/>
          <p:cNvSpPr txBox="1"/>
          <p:nvPr/>
        </p:nvSpPr>
        <p:spPr>
          <a:xfrm>
            <a:off x="3485755" y="3277878"/>
            <a:ext cx="11316491" cy="2209387"/>
          </a:xfrm>
          <a:prstGeom prst="rect">
            <a:avLst/>
          </a:prstGeom>
        </p:spPr>
        <p:txBody>
          <a:bodyPr lIns="0" tIns="0" rIns="0" bIns="0" rtlCol="0" anchor="t">
            <a:spAutoFit/>
          </a:bodyPr>
          <a:lstStyle/>
          <a:p>
            <a:pPr marL="0" lvl="0" indent="0" algn="ctr">
              <a:lnSpc>
                <a:spcPts val="8429"/>
              </a:lnSpc>
            </a:pPr>
            <a:r>
              <a:rPr lang="en-US" sz="8429" b="1" dirty="0">
                <a:solidFill>
                  <a:srgbClr val="FFFFFF"/>
                </a:solidFill>
                <a:latin typeface="Open Sans" panose="020B0606030504020204" pitchFamily="34" charset="0"/>
                <a:ea typeface="Open Sans" panose="020B0606030504020204" pitchFamily="34" charset="0"/>
                <a:cs typeface="Open Sans" panose="020B0606030504020204" pitchFamily="34" charset="0"/>
              </a:rPr>
              <a:t>Who are the homeless sector?</a:t>
            </a:r>
          </a:p>
        </p:txBody>
      </p:sp>
      <p:grpSp>
        <p:nvGrpSpPr>
          <p:cNvPr id="3" name="Group 3"/>
          <p:cNvGrpSpPr/>
          <p:nvPr/>
        </p:nvGrpSpPr>
        <p:grpSpPr>
          <a:xfrm>
            <a:off x="0" y="8865552"/>
            <a:ext cx="18288000" cy="1488123"/>
            <a:chOff x="0" y="0"/>
            <a:chExt cx="6671512" cy="542871"/>
          </a:xfrm>
        </p:grpSpPr>
        <p:sp>
          <p:nvSpPr>
            <p:cNvPr id="4" name="Freeform 4"/>
            <p:cNvSpPr/>
            <p:nvPr/>
          </p:nvSpPr>
          <p:spPr>
            <a:xfrm>
              <a:off x="0" y="0"/>
              <a:ext cx="6671512" cy="542871"/>
            </a:xfrm>
            <a:custGeom>
              <a:avLst/>
              <a:gdLst/>
              <a:ahLst/>
              <a:cxnLst/>
              <a:rect l="l" t="t" r="r" b="b"/>
              <a:pathLst>
                <a:path w="6671512" h="542871">
                  <a:moveTo>
                    <a:pt x="0" y="0"/>
                  </a:moveTo>
                  <a:lnTo>
                    <a:pt x="6671512" y="0"/>
                  </a:lnTo>
                  <a:lnTo>
                    <a:pt x="6671512" y="542871"/>
                  </a:lnTo>
                  <a:lnTo>
                    <a:pt x="0" y="542871"/>
                  </a:lnTo>
                  <a:close/>
                </a:path>
              </a:pathLst>
            </a:custGeom>
            <a:solidFill>
              <a:srgbClr val="4B7BA5"/>
            </a:solidFill>
          </p:spPr>
        </p:sp>
      </p:grpSp>
      <p:pic>
        <p:nvPicPr>
          <p:cNvPr id="5" name="Picture 5"/>
          <p:cNvPicPr>
            <a:picLocks noChangeAspect="1"/>
          </p:cNvPicPr>
          <p:nvPr/>
        </p:nvPicPr>
        <p:blipFill>
          <a:blip r:embed="rId2"/>
          <a:srcRect/>
          <a:stretch>
            <a:fillRect/>
          </a:stretch>
        </p:blipFill>
        <p:spPr>
          <a:xfrm>
            <a:off x="15526430" y="7471817"/>
            <a:ext cx="2103462" cy="2243693"/>
          </a:xfrm>
          <a:prstGeom prst="rect">
            <a:avLst/>
          </a:prstGeom>
        </p:spPr>
      </p:pic>
      <p:sp>
        <p:nvSpPr>
          <p:cNvPr id="6" name="TextBox 6"/>
          <p:cNvSpPr txBox="1"/>
          <p:nvPr/>
        </p:nvSpPr>
        <p:spPr>
          <a:xfrm>
            <a:off x="1028700" y="8121285"/>
            <a:ext cx="14773935" cy="720138"/>
          </a:xfrm>
          <a:prstGeom prst="rect">
            <a:avLst/>
          </a:prstGeom>
        </p:spPr>
        <p:txBody>
          <a:bodyPr lIns="0" tIns="0" rIns="0" bIns="0" rtlCol="0" anchor="t">
            <a:spAutoFit/>
          </a:bodyPr>
          <a:lstStyle/>
          <a:p>
            <a:pPr marL="0" lvl="0" indent="0">
              <a:lnSpc>
                <a:spcPts val="5476"/>
              </a:lnSpc>
            </a:pPr>
            <a:r>
              <a:rPr lang="en-US" sz="5476" b="1" dirty="0">
                <a:solidFill>
                  <a:srgbClr val="FFFFFF"/>
                </a:solidFill>
                <a:latin typeface="Open Sans" panose="020B0606030504020204" pitchFamily="34" charset="0"/>
                <a:ea typeface="Open Sans" panose="020B0606030504020204" pitchFamily="34" charset="0"/>
                <a:cs typeface="Open Sans" panose="020B0606030504020204" pitchFamily="34" charset="0"/>
              </a:rPr>
              <a:t>FEANTSA POLICY CONFERENCE 2022</a:t>
            </a:r>
          </a:p>
        </p:txBody>
      </p:sp>
      <p:sp>
        <p:nvSpPr>
          <p:cNvPr id="7" name="TextBox 7"/>
          <p:cNvSpPr txBox="1"/>
          <p:nvPr/>
        </p:nvSpPr>
        <p:spPr>
          <a:xfrm>
            <a:off x="1040732" y="8916830"/>
            <a:ext cx="12744432" cy="790345"/>
          </a:xfrm>
          <a:prstGeom prst="rect">
            <a:avLst/>
          </a:prstGeom>
        </p:spPr>
        <p:txBody>
          <a:bodyPr wrap="square" lIns="0" tIns="0" rIns="0" bIns="0" rtlCol="0" anchor="t">
            <a:spAutoFit/>
          </a:bodyPr>
          <a:lstStyle/>
          <a:p>
            <a:pPr>
              <a:lnSpc>
                <a:spcPts val="6579"/>
              </a:lnSpc>
            </a:pPr>
            <a:r>
              <a:rPr lang="en-US" sz="4699" b="1" dirty="0">
                <a:solidFill>
                  <a:srgbClr val="FFFFFF"/>
                </a:solidFill>
                <a:latin typeface="Open Sans" panose="020B0606030504020204" pitchFamily="34" charset="0"/>
                <a:ea typeface="Open Sans" panose="020B0606030504020204" pitchFamily="34" charset="0"/>
                <a:cs typeface="Open Sans" panose="020B0606030504020204" pitchFamily="34" charset="0"/>
              </a:rPr>
              <a:t>Towards a Vision for Ending Homelessness</a:t>
            </a:r>
          </a:p>
        </p:txBody>
      </p:sp>
      <p:grpSp>
        <p:nvGrpSpPr>
          <p:cNvPr id="8" name="Group 8"/>
          <p:cNvGrpSpPr/>
          <p:nvPr/>
        </p:nvGrpSpPr>
        <p:grpSpPr>
          <a:xfrm>
            <a:off x="0" y="-1"/>
            <a:ext cx="18288000" cy="1421197"/>
            <a:chOff x="0" y="0"/>
            <a:chExt cx="9078022" cy="707757"/>
          </a:xfrm>
        </p:grpSpPr>
        <p:sp>
          <p:nvSpPr>
            <p:cNvPr id="9" name="Freeform 9"/>
            <p:cNvSpPr/>
            <p:nvPr/>
          </p:nvSpPr>
          <p:spPr>
            <a:xfrm>
              <a:off x="0" y="0"/>
              <a:ext cx="9078022" cy="707757"/>
            </a:xfrm>
            <a:custGeom>
              <a:avLst/>
              <a:gdLst/>
              <a:ahLst/>
              <a:cxnLst/>
              <a:rect l="l" t="t" r="r" b="b"/>
              <a:pathLst>
                <a:path w="9078022" h="707757">
                  <a:moveTo>
                    <a:pt x="0" y="0"/>
                  </a:moveTo>
                  <a:lnTo>
                    <a:pt x="9078022" y="0"/>
                  </a:lnTo>
                  <a:lnTo>
                    <a:pt x="9078022" y="707757"/>
                  </a:lnTo>
                  <a:lnTo>
                    <a:pt x="0" y="707757"/>
                  </a:lnTo>
                  <a:close/>
                </a:path>
              </a:pathLst>
            </a:custGeom>
            <a:solidFill>
              <a:srgbClr val="FFFFFF"/>
            </a:solidFill>
          </p:spPr>
        </p:sp>
      </p:grpSp>
      <p:grpSp>
        <p:nvGrpSpPr>
          <p:cNvPr id="10" name="Group 10"/>
          <p:cNvGrpSpPr/>
          <p:nvPr/>
        </p:nvGrpSpPr>
        <p:grpSpPr>
          <a:xfrm>
            <a:off x="382846" y="131258"/>
            <a:ext cx="17522308" cy="1154076"/>
            <a:chOff x="0" y="0"/>
            <a:chExt cx="23363078" cy="1538768"/>
          </a:xfrm>
        </p:grpSpPr>
        <p:pic>
          <p:nvPicPr>
            <p:cNvPr id="11" name="Picture 11"/>
            <p:cNvPicPr>
              <a:picLocks noChangeAspect="1"/>
            </p:cNvPicPr>
            <p:nvPr/>
          </p:nvPicPr>
          <p:blipFill>
            <a:blip r:embed="rId3">
              <a:alphaModFix amt="47000"/>
            </a:blip>
            <a:srcRect t="39319" r="7661" b="4452"/>
            <a:stretch>
              <a:fillRect/>
            </a:stretch>
          </p:blipFill>
          <p:spPr>
            <a:xfrm>
              <a:off x="0" y="0"/>
              <a:ext cx="3105698" cy="1532627"/>
            </a:xfrm>
            <a:prstGeom prst="rect">
              <a:avLst/>
            </a:prstGeom>
          </p:spPr>
        </p:pic>
        <p:pic>
          <p:nvPicPr>
            <p:cNvPr id="12" name="Picture 12"/>
            <p:cNvPicPr>
              <a:picLocks noChangeAspect="1"/>
            </p:cNvPicPr>
            <p:nvPr/>
          </p:nvPicPr>
          <p:blipFill>
            <a:blip r:embed="rId4">
              <a:alphaModFix amt="55000"/>
            </a:blip>
            <a:srcRect l="3688" t="5725" b="22936"/>
            <a:stretch>
              <a:fillRect/>
            </a:stretch>
          </p:blipFill>
          <p:spPr>
            <a:xfrm>
              <a:off x="6719395" y="6140"/>
              <a:ext cx="3105698" cy="1532627"/>
            </a:xfrm>
            <a:prstGeom prst="rect">
              <a:avLst/>
            </a:prstGeom>
          </p:spPr>
        </p:pic>
        <p:pic>
          <p:nvPicPr>
            <p:cNvPr id="13" name="Picture 13"/>
            <p:cNvPicPr>
              <a:picLocks noChangeAspect="1"/>
            </p:cNvPicPr>
            <p:nvPr/>
          </p:nvPicPr>
          <p:blipFill>
            <a:blip r:embed="rId5">
              <a:alphaModFix amt="57000"/>
            </a:blip>
            <a:srcRect l="1601" t="13625" b="18850"/>
            <a:stretch>
              <a:fillRect/>
            </a:stretch>
          </p:blipFill>
          <p:spPr>
            <a:xfrm>
              <a:off x="10083311" y="12281"/>
              <a:ext cx="3105698" cy="1526487"/>
            </a:xfrm>
            <a:prstGeom prst="rect">
              <a:avLst/>
            </a:prstGeom>
          </p:spPr>
        </p:pic>
        <p:pic>
          <p:nvPicPr>
            <p:cNvPr id="14" name="Picture 14"/>
            <p:cNvPicPr>
              <a:picLocks noChangeAspect="1"/>
            </p:cNvPicPr>
            <p:nvPr/>
          </p:nvPicPr>
          <p:blipFill>
            <a:blip r:embed="rId6">
              <a:alphaModFix amt="70000"/>
            </a:blip>
            <a:srcRect l="13862" t="7368" b="7352"/>
            <a:stretch>
              <a:fillRect/>
            </a:stretch>
          </p:blipFill>
          <p:spPr>
            <a:xfrm>
              <a:off x="3359698" y="6140"/>
              <a:ext cx="3105698" cy="1526487"/>
            </a:xfrm>
            <a:prstGeom prst="rect">
              <a:avLst/>
            </a:prstGeom>
          </p:spPr>
        </p:pic>
        <p:pic>
          <p:nvPicPr>
            <p:cNvPr id="15" name="Picture 15"/>
            <p:cNvPicPr>
              <a:picLocks noChangeAspect="1"/>
            </p:cNvPicPr>
            <p:nvPr/>
          </p:nvPicPr>
          <p:blipFill>
            <a:blip r:embed="rId7">
              <a:alphaModFix amt="53000"/>
            </a:blip>
            <a:srcRect t="13136" b="13136"/>
            <a:stretch>
              <a:fillRect/>
            </a:stretch>
          </p:blipFill>
          <p:spPr>
            <a:xfrm>
              <a:off x="13443009" y="12281"/>
              <a:ext cx="3105698" cy="1526487"/>
            </a:xfrm>
            <a:prstGeom prst="rect">
              <a:avLst/>
            </a:prstGeom>
          </p:spPr>
        </p:pic>
        <p:pic>
          <p:nvPicPr>
            <p:cNvPr id="16" name="Picture 16"/>
            <p:cNvPicPr>
              <a:picLocks noChangeAspect="1"/>
            </p:cNvPicPr>
            <p:nvPr/>
          </p:nvPicPr>
          <p:blipFill>
            <a:blip r:embed="rId8">
              <a:alphaModFix amt="52000"/>
            </a:blip>
            <a:srcRect l="14126" t="38514" r="20573" b="13148"/>
            <a:stretch>
              <a:fillRect/>
            </a:stretch>
          </p:blipFill>
          <p:spPr>
            <a:xfrm>
              <a:off x="16802707" y="0"/>
              <a:ext cx="3105698" cy="1532627"/>
            </a:xfrm>
            <a:prstGeom prst="rect">
              <a:avLst/>
            </a:prstGeom>
          </p:spPr>
        </p:pic>
        <p:pic>
          <p:nvPicPr>
            <p:cNvPr id="17" name="Picture 17"/>
            <p:cNvPicPr>
              <a:picLocks noChangeAspect="1"/>
            </p:cNvPicPr>
            <p:nvPr/>
          </p:nvPicPr>
          <p:blipFill>
            <a:blip r:embed="rId9">
              <a:alphaModFix amt="65999"/>
            </a:blip>
            <a:srcRect l="1329" t="42558" b="18009"/>
            <a:stretch>
              <a:fillRect/>
            </a:stretch>
          </p:blipFill>
          <p:spPr>
            <a:xfrm>
              <a:off x="20257380" y="0"/>
              <a:ext cx="3105698" cy="1538768"/>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6459200" y="1"/>
            <a:ext cx="1828800" cy="10287000"/>
          </a:xfrm>
          <a:prstGeom prst="rect">
            <a:avLst/>
          </a:prstGeom>
          <a:solidFill>
            <a:srgbClr val="1E3653"/>
          </a:solidFill>
        </p:spPr>
      </p:sp>
      <p:grpSp>
        <p:nvGrpSpPr>
          <p:cNvPr id="3" name="Group 3"/>
          <p:cNvGrpSpPr/>
          <p:nvPr/>
        </p:nvGrpSpPr>
        <p:grpSpPr>
          <a:xfrm>
            <a:off x="838200" y="610830"/>
            <a:ext cx="10611535" cy="1263808"/>
            <a:chOff x="0" y="-142875"/>
            <a:chExt cx="14148713" cy="2323320"/>
          </a:xfrm>
        </p:grpSpPr>
        <p:sp>
          <p:nvSpPr>
            <p:cNvPr id="4" name="AutoShape 4"/>
            <p:cNvSpPr/>
            <p:nvPr/>
          </p:nvSpPr>
          <p:spPr>
            <a:xfrm>
              <a:off x="0" y="2110160"/>
              <a:ext cx="14142197" cy="45188"/>
            </a:xfrm>
            <a:prstGeom prst="rect">
              <a:avLst/>
            </a:prstGeom>
            <a:solidFill>
              <a:srgbClr val="1E3653"/>
            </a:solidFill>
          </p:spPr>
        </p:sp>
        <p:sp>
          <p:nvSpPr>
            <p:cNvPr id="5" name="TextBox 5"/>
            <p:cNvSpPr txBox="1"/>
            <p:nvPr/>
          </p:nvSpPr>
          <p:spPr>
            <a:xfrm>
              <a:off x="0" y="-142875"/>
              <a:ext cx="14148713" cy="2323320"/>
            </a:xfrm>
            <a:prstGeom prst="rect">
              <a:avLst/>
            </a:prstGeom>
          </p:spPr>
          <p:txBody>
            <a:bodyPr lIns="0" tIns="0" rIns="0" bIns="0" rtlCol="0" anchor="t">
              <a:spAutoFit/>
            </a:bodyPr>
            <a:lstStyle/>
            <a:p>
              <a:pPr>
                <a:lnSpc>
                  <a:spcPts val="10500"/>
                </a:lnSpc>
              </a:pPr>
              <a:r>
                <a:rPr lang="en-US" sz="7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Regulation 1</a:t>
              </a:r>
            </a:p>
          </p:txBody>
        </p:sp>
      </p:grpSp>
      <p:sp>
        <p:nvSpPr>
          <p:cNvPr id="10" name="TextBox 9">
            <a:extLst>
              <a:ext uri="{FF2B5EF4-FFF2-40B4-BE49-F238E27FC236}">
                <a16:creationId xmlns:a16="http://schemas.microsoft.com/office/drawing/2014/main" id="{2BA692B8-1280-2E02-829D-B752A40430C0}"/>
              </a:ext>
            </a:extLst>
          </p:cNvPr>
          <p:cNvSpPr txBox="1"/>
          <p:nvPr/>
        </p:nvSpPr>
        <p:spPr>
          <a:xfrm>
            <a:off x="3962400" y="4395537"/>
            <a:ext cx="184731" cy="369332"/>
          </a:xfrm>
          <a:prstGeom prst="rect">
            <a:avLst/>
          </a:prstGeom>
          <a:noFill/>
        </p:spPr>
        <p:txBody>
          <a:bodyPr wrap="none" rtlCol="0">
            <a:spAutoFit/>
          </a:bodyPr>
          <a:lstStyle/>
          <a:p>
            <a:endParaRPr lang="en-GB" dirty="0"/>
          </a:p>
        </p:txBody>
      </p:sp>
      <p:sp>
        <p:nvSpPr>
          <p:cNvPr id="11" name="Content Placeholder 2">
            <a:extLst>
              <a:ext uri="{FF2B5EF4-FFF2-40B4-BE49-F238E27FC236}">
                <a16:creationId xmlns:a16="http://schemas.microsoft.com/office/drawing/2014/main" id="{AD1DC87C-D243-B3EC-04ED-85F74655F769}"/>
              </a:ext>
            </a:extLst>
          </p:cNvPr>
          <p:cNvSpPr txBox="1">
            <a:spLocks/>
          </p:cNvSpPr>
          <p:nvPr/>
        </p:nvSpPr>
        <p:spPr>
          <a:xfrm>
            <a:off x="533400" y="2705836"/>
            <a:ext cx="15316200" cy="730696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Austria, Croatia, the Czech Republic, Denmark, Finland, France, Germany, Hungary, Ireland, Italy, the Netherlands, Poland, Portugal, Romania, Slovenia and (still) the UK.</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Statutory frameworks governing how homelessness services worked were unusual </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Degree of regulation varied considerably</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In Central, Eastern and Southern EU, services for people experiencing homelessness  with multiple and complex needs provided through and regulated by social services (social work/care)</a:t>
            </a:r>
          </a:p>
          <a:p>
            <a:pPr marL="0" indent="0">
              <a:spcBef>
                <a:spcPts val="600"/>
              </a:spcBef>
              <a:spcAft>
                <a:spcPts val="600"/>
              </a:spcAft>
              <a:buNone/>
            </a:pPr>
            <a:endPar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07756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6459200" y="1"/>
            <a:ext cx="1828800" cy="10287000"/>
          </a:xfrm>
          <a:prstGeom prst="rect">
            <a:avLst/>
          </a:prstGeom>
          <a:solidFill>
            <a:srgbClr val="1E3653"/>
          </a:solidFill>
        </p:spPr>
      </p:sp>
      <p:grpSp>
        <p:nvGrpSpPr>
          <p:cNvPr id="3" name="Group 3"/>
          <p:cNvGrpSpPr/>
          <p:nvPr/>
        </p:nvGrpSpPr>
        <p:grpSpPr>
          <a:xfrm>
            <a:off x="838200" y="610830"/>
            <a:ext cx="10611535" cy="1263808"/>
            <a:chOff x="0" y="-142875"/>
            <a:chExt cx="14148713" cy="2323320"/>
          </a:xfrm>
        </p:grpSpPr>
        <p:sp>
          <p:nvSpPr>
            <p:cNvPr id="4" name="AutoShape 4"/>
            <p:cNvSpPr/>
            <p:nvPr/>
          </p:nvSpPr>
          <p:spPr>
            <a:xfrm>
              <a:off x="0" y="2110160"/>
              <a:ext cx="14142197" cy="45188"/>
            </a:xfrm>
            <a:prstGeom prst="rect">
              <a:avLst/>
            </a:prstGeom>
            <a:solidFill>
              <a:srgbClr val="1E3653"/>
            </a:solidFill>
          </p:spPr>
        </p:sp>
        <p:sp>
          <p:nvSpPr>
            <p:cNvPr id="5" name="TextBox 5"/>
            <p:cNvSpPr txBox="1"/>
            <p:nvPr/>
          </p:nvSpPr>
          <p:spPr>
            <a:xfrm>
              <a:off x="0" y="-142875"/>
              <a:ext cx="14148713" cy="2323320"/>
            </a:xfrm>
            <a:prstGeom prst="rect">
              <a:avLst/>
            </a:prstGeom>
          </p:spPr>
          <p:txBody>
            <a:bodyPr lIns="0" tIns="0" rIns="0" bIns="0" rtlCol="0" anchor="t">
              <a:spAutoFit/>
            </a:bodyPr>
            <a:lstStyle/>
            <a:p>
              <a:pPr>
                <a:lnSpc>
                  <a:spcPts val="10500"/>
                </a:lnSpc>
              </a:pPr>
              <a:r>
                <a:rPr lang="en-US" sz="7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Regulation 2</a:t>
              </a:r>
            </a:p>
          </p:txBody>
        </p:sp>
      </p:grpSp>
      <p:sp>
        <p:nvSpPr>
          <p:cNvPr id="10" name="TextBox 9">
            <a:extLst>
              <a:ext uri="{FF2B5EF4-FFF2-40B4-BE49-F238E27FC236}">
                <a16:creationId xmlns:a16="http://schemas.microsoft.com/office/drawing/2014/main" id="{2BA692B8-1280-2E02-829D-B752A40430C0}"/>
              </a:ext>
            </a:extLst>
          </p:cNvPr>
          <p:cNvSpPr txBox="1"/>
          <p:nvPr/>
        </p:nvSpPr>
        <p:spPr>
          <a:xfrm>
            <a:off x="3962400" y="4395537"/>
            <a:ext cx="184731" cy="369332"/>
          </a:xfrm>
          <a:prstGeom prst="rect">
            <a:avLst/>
          </a:prstGeom>
          <a:noFill/>
        </p:spPr>
        <p:txBody>
          <a:bodyPr wrap="none" rtlCol="0">
            <a:spAutoFit/>
          </a:bodyPr>
          <a:lstStyle/>
          <a:p>
            <a:endParaRPr lang="en-GB" dirty="0"/>
          </a:p>
        </p:txBody>
      </p:sp>
      <p:sp>
        <p:nvSpPr>
          <p:cNvPr id="11" name="Content Placeholder 2">
            <a:extLst>
              <a:ext uri="{FF2B5EF4-FFF2-40B4-BE49-F238E27FC236}">
                <a16:creationId xmlns:a16="http://schemas.microsoft.com/office/drawing/2014/main" id="{AD1DC87C-D243-B3EC-04ED-85F74655F769}"/>
              </a:ext>
            </a:extLst>
          </p:cNvPr>
          <p:cNvSpPr txBox="1">
            <a:spLocks/>
          </p:cNvSpPr>
          <p:nvPr/>
        </p:nvSpPr>
        <p:spPr>
          <a:xfrm>
            <a:off x="533400" y="2705836"/>
            <a:ext cx="15316200" cy="730696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Regulation and quality control through contracts, NGOs working via municipality/local authority funding, with conditions about quality and standards attached</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Inspection arrangements varied</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There was generally less control over who could set up and run a homelessness service than a service working with other potentially vulnerable people</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Charitably/philanthropically funded services could simply open up in many countries, not be subject to the same inspection protocols as would be the case for care homes, social services (social care) or health services  </a:t>
            </a:r>
          </a:p>
        </p:txBody>
      </p:sp>
    </p:spTree>
    <p:extLst>
      <p:ext uri="{BB962C8B-B14F-4D97-AF65-F5344CB8AC3E}">
        <p14:creationId xmlns:p14="http://schemas.microsoft.com/office/powerpoint/2010/main" val="2987153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6459200" y="1"/>
            <a:ext cx="1828800" cy="10287000"/>
          </a:xfrm>
          <a:prstGeom prst="rect">
            <a:avLst/>
          </a:prstGeom>
          <a:solidFill>
            <a:srgbClr val="1E3653"/>
          </a:solidFill>
        </p:spPr>
      </p:sp>
      <p:grpSp>
        <p:nvGrpSpPr>
          <p:cNvPr id="3" name="Group 3"/>
          <p:cNvGrpSpPr/>
          <p:nvPr/>
        </p:nvGrpSpPr>
        <p:grpSpPr>
          <a:xfrm>
            <a:off x="838200" y="610830"/>
            <a:ext cx="10611535" cy="1263808"/>
            <a:chOff x="0" y="-142875"/>
            <a:chExt cx="14148713" cy="2323320"/>
          </a:xfrm>
        </p:grpSpPr>
        <p:sp>
          <p:nvSpPr>
            <p:cNvPr id="4" name="AutoShape 4"/>
            <p:cNvSpPr/>
            <p:nvPr/>
          </p:nvSpPr>
          <p:spPr>
            <a:xfrm>
              <a:off x="0" y="2110160"/>
              <a:ext cx="14142197" cy="45188"/>
            </a:xfrm>
            <a:prstGeom prst="rect">
              <a:avLst/>
            </a:prstGeom>
            <a:solidFill>
              <a:srgbClr val="1E3653"/>
            </a:solidFill>
          </p:spPr>
        </p:sp>
        <p:sp>
          <p:nvSpPr>
            <p:cNvPr id="5" name="TextBox 5"/>
            <p:cNvSpPr txBox="1"/>
            <p:nvPr/>
          </p:nvSpPr>
          <p:spPr>
            <a:xfrm>
              <a:off x="0" y="-142875"/>
              <a:ext cx="14148713" cy="2323320"/>
            </a:xfrm>
            <a:prstGeom prst="rect">
              <a:avLst/>
            </a:prstGeom>
          </p:spPr>
          <p:txBody>
            <a:bodyPr lIns="0" tIns="0" rIns="0" bIns="0" rtlCol="0" anchor="t">
              <a:spAutoFit/>
            </a:bodyPr>
            <a:lstStyle/>
            <a:p>
              <a:pPr>
                <a:lnSpc>
                  <a:spcPts val="10500"/>
                </a:lnSpc>
              </a:pPr>
              <a:r>
                <a:rPr lang="en-US" sz="7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Regulation 3</a:t>
              </a:r>
            </a:p>
          </p:txBody>
        </p:sp>
      </p:grpSp>
      <p:sp>
        <p:nvSpPr>
          <p:cNvPr id="10" name="TextBox 9">
            <a:extLst>
              <a:ext uri="{FF2B5EF4-FFF2-40B4-BE49-F238E27FC236}">
                <a16:creationId xmlns:a16="http://schemas.microsoft.com/office/drawing/2014/main" id="{2BA692B8-1280-2E02-829D-B752A40430C0}"/>
              </a:ext>
            </a:extLst>
          </p:cNvPr>
          <p:cNvSpPr txBox="1"/>
          <p:nvPr/>
        </p:nvSpPr>
        <p:spPr>
          <a:xfrm>
            <a:off x="3962400" y="4395537"/>
            <a:ext cx="184731" cy="369332"/>
          </a:xfrm>
          <a:prstGeom prst="rect">
            <a:avLst/>
          </a:prstGeom>
          <a:noFill/>
        </p:spPr>
        <p:txBody>
          <a:bodyPr wrap="none" rtlCol="0">
            <a:spAutoFit/>
          </a:bodyPr>
          <a:lstStyle/>
          <a:p>
            <a:endParaRPr lang="en-GB" dirty="0"/>
          </a:p>
        </p:txBody>
      </p:sp>
      <p:sp>
        <p:nvSpPr>
          <p:cNvPr id="11" name="Content Placeholder 2">
            <a:extLst>
              <a:ext uri="{FF2B5EF4-FFF2-40B4-BE49-F238E27FC236}">
                <a16:creationId xmlns:a16="http://schemas.microsoft.com/office/drawing/2014/main" id="{AD1DC87C-D243-B3EC-04ED-85F74655F769}"/>
              </a:ext>
            </a:extLst>
          </p:cNvPr>
          <p:cNvSpPr txBox="1">
            <a:spLocks/>
          </p:cNvSpPr>
          <p:nvPr/>
        </p:nvSpPr>
        <p:spPr>
          <a:xfrm>
            <a:off x="533400" y="2705836"/>
            <a:ext cx="15316200" cy="730696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In the absence of regulation and quality standards being consistently applied the homelessness sector has organised itself to promote good practice</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Internationally through FEANTSA, Housing First Hub Europe etc</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But a lot of domestic examples, individual service providers promoting standards and federations like </a:t>
            </a:r>
            <a:r>
              <a:rPr lang="en-GB" sz="4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fio.PSD</a:t>
            </a: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 or Homeless Link</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homeless sector in Italy, Sweden and the UK promoted Housing First, rather than it starting with policy makers </a:t>
            </a:r>
          </a:p>
        </p:txBody>
      </p:sp>
    </p:spTree>
    <p:extLst>
      <p:ext uri="{BB962C8B-B14F-4D97-AF65-F5344CB8AC3E}">
        <p14:creationId xmlns:p14="http://schemas.microsoft.com/office/powerpoint/2010/main" val="4004182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1354E"/>
        </a:solidFill>
        <a:effectLst/>
      </p:bgPr>
    </p:bg>
    <p:spTree>
      <p:nvGrpSpPr>
        <p:cNvPr id="1" name=""/>
        <p:cNvGrpSpPr/>
        <p:nvPr/>
      </p:nvGrpSpPr>
      <p:grpSpPr>
        <a:xfrm>
          <a:off x="0" y="0"/>
          <a:ext cx="0" cy="0"/>
          <a:chOff x="0" y="0"/>
          <a:chExt cx="0" cy="0"/>
        </a:xfrm>
      </p:grpSpPr>
      <p:sp>
        <p:nvSpPr>
          <p:cNvPr id="2" name="AutoShape 2"/>
          <p:cNvSpPr/>
          <p:nvPr/>
        </p:nvSpPr>
        <p:spPr>
          <a:xfrm>
            <a:off x="0" y="0"/>
            <a:ext cx="5208785" cy="10287000"/>
          </a:xfrm>
          <a:prstGeom prst="rect">
            <a:avLst/>
          </a:prstGeom>
          <a:solidFill>
            <a:srgbClr val="4B7BA5"/>
          </a:solidFill>
        </p:spPr>
      </p:sp>
      <p:grpSp>
        <p:nvGrpSpPr>
          <p:cNvPr id="3" name="Group 3"/>
          <p:cNvGrpSpPr/>
          <p:nvPr/>
        </p:nvGrpSpPr>
        <p:grpSpPr>
          <a:xfrm>
            <a:off x="6018011" y="921544"/>
            <a:ext cx="10974589" cy="1723667"/>
            <a:chOff x="0" y="-142875"/>
            <a:chExt cx="14148713" cy="2298223"/>
          </a:xfrm>
        </p:grpSpPr>
        <p:sp>
          <p:nvSpPr>
            <p:cNvPr id="4" name="AutoShape 4"/>
            <p:cNvSpPr/>
            <p:nvPr/>
          </p:nvSpPr>
          <p:spPr>
            <a:xfrm>
              <a:off x="0" y="2110160"/>
              <a:ext cx="14142197" cy="45188"/>
            </a:xfrm>
            <a:prstGeom prst="rect">
              <a:avLst/>
            </a:prstGeom>
            <a:solidFill>
              <a:srgbClr val="FFFFFF"/>
            </a:solidFill>
          </p:spPr>
        </p:sp>
        <p:sp>
          <p:nvSpPr>
            <p:cNvPr id="5" name="TextBox 5"/>
            <p:cNvSpPr txBox="1"/>
            <p:nvPr/>
          </p:nvSpPr>
          <p:spPr>
            <a:xfrm>
              <a:off x="0" y="-142875"/>
              <a:ext cx="14148713" cy="1611381"/>
            </a:xfrm>
            <a:prstGeom prst="rect">
              <a:avLst/>
            </a:prstGeom>
          </p:spPr>
          <p:txBody>
            <a:bodyPr lIns="0" tIns="0" rIns="0" bIns="0" rtlCol="0" anchor="t">
              <a:spAutoFit/>
            </a:bodyPr>
            <a:lstStyle/>
            <a:p>
              <a:pPr>
                <a:lnSpc>
                  <a:spcPts val="10500"/>
                </a:lnSpc>
              </a:pPr>
              <a:r>
                <a:rPr lang="en-US" sz="60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Staffing </a:t>
              </a:r>
            </a:p>
          </p:txBody>
        </p:sp>
      </p:grpSp>
      <p:sp>
        <p:nvSpPr>
          <p:cNvPr id="6" name="TextBox 6"/>
          <p:cNvSpPr txBox="1"/>
          <p:nvPr/>
        </p:nvSpPr>
        <p:spPr>
          <a:xfrm>
            <a:off x="1131105" y="1049637"/>
            <a:ext cx="2995040" cy="629920"/>
          </a:xfrm>
          <a:prstGeom prst="rect">
            <a:avLst/>
          </a:prstGeom>
        </p:spPr>
        <p:txBody>
          <a:bodyPr lIns="0" tIns="0" rIns="0" bIns="0" rtlCol="0" anchor="t">
            <a:spAutoFit/>
          </a:bodyPr>
          <a:lstStyle/>
          <a:p>
            <a:pPr algn="ctr">
              <a:lnSpc>
                <a:spcPts val="5180"/>
              </a:lnSpc>
            </a:pPr>
            <a:r>
              <a:rPr lang="en-US" sz="3700" b="1" spc="443" dirty="0">
                <a:solidFill>
                  <a:srgbClr val="FFFFFF"/>
                </a:solidFill>
                <a:latin typeface="Open Sans" panose="020B0606030504020204" pitchFamily="34" charset="0"/>
                <a:ea typeface="Open Sans" panose="020B0606030504020204" pitchFamily="34" charset="0"/>
                <a:cs typeface="Open Sans" panose="020B0606030504020204" pitchFamily="34" charset="0"/>
              </a:rPr>
              <a:t>Diverse</a:t>
            </a:r>
          </a:p>
        </p:txBody>
      </p:sp>
      <p:sp>
        <p:nvSpPr>
          <p:cNvPr id="7" name="TextBox 7"/>
          <p:cNvSpPr txBox="1"/>
          <p:nvPr/>
        </p:nvSpPr>
        <p:spPr>
          <a:xfrm>
            <a:off x="316528" y="1867417"/>
            <a:ext cx="4575728" cy="7784760"/>
          </a:xfrm>
          <a:prstGeom prst="rect">
            <a:avLst/>
          </a:prstGeom>
        </p:spPr>
        <p:txBody>
          <a:bodyPr lIns="0" tIns="0" rIns="0" bIns="0" rtlCol="0" anchor="t">
            <a:spAutoFit/>
          </a:bodyPr>
          <a:lstStyle/>
          <a:p>
            <a:pPr marL="690881" lvl="1" indent="-345440">
              <a:lnSpc>
                <a:spcPts val="4480"/>
              </a:lnSpc>
              <a:spcBef>
                <a:spcPts val="600"/>
              </a:spcBef>
              <a:spcAft>
                <a:spcPts val="600"/>
              </a:spcAft>
              <a:buFont typeface="Arial"/>
              <a:buChar char="•"/>
            </a:pPr>
            <a:r>
              <a:rPr lang="en-GB" sz="3600" b="1" spc="384" dirty="0">
                <a:solidFill>
                  <a:srgbClr val="FFFFFF"/>
                </a:solidFill>
                <a:latin typeface="Open Sans"/>
              </a:rPr>
              <a:t>Some homelessness sectors are highly organised</a:t>
            </a:r>
          </a:p>
          <a:p>
            <a:pPr marL="690881" lvl="1" indent="-345440">
              <a:lnSpc>
                <a:spcPts val="4480"/>
              </a:lnSpc>
              <a:spcBef>
                <a:spcPts val="600"/>
              </a:spcBef>
              <a:spcAft>
                <a:spcPts val="600"/>
              </a:spcAft>
              <a:buFont typeface="Arial"/>
              <a:buChar char="•"/>
            </a:pPr>
            <a:r>
              <a:rPr lang="en-GB" sz="3600" b="1" spc="384" dirty="0">
                <a:solidFill>
                  <a:srgbClr val="FFFFFF"/>
                </a:solidFill>
                <a:latin typeface="Open Sans"/>
              </a:rPr>
              <a:t>Chance to build a secure career</a:t>
            </a:r>
          </a:p>
          <a:p>
            <a:pPr marL="690881" lvl="1" indent="-345440">
              <a:lnSpc>
                <a:spcPts val="4480"/>
              </a:lnSpc>
              <a:spcBef>
                <a:spcPts val="600"/>
              </a:spcBef>
              <a:spcAft>
                <a:spcPts val="600"/>
              </a:spcAft>
              <a:buFont typeface="Arial"/>
              <a:buChar char="•"/>
            </a:pPr>
            <a:r>
              <a:rPr lang="en-GB" sz="3600" b="1" spc="384" dirty="0">
                <a:solidFill>
                  <a:srgbClr val="FFFFFF"/>
                </a:solidFill>
                <a:latin typeface="Open Sans"/>
              </a:rPr>
              <a:t>But too often precarious, unstructured and with poor conditions</a:t>
            </a:r>
            <a:endParaRPr lang="en-US" sz="3200" spc="384" dirty="0">
              <a:solidFill>
                <a:srgbClr val="FFFFFF"/>
              </a:solidFill>
              <a:latin typeface="Open Sans"/>
            </a:endParaRPr>
          </a:p>
        </p:txBody>
      </p:sp>
      <p:pic>
        <p:nvPicPr>
          <p:cNvPr id="11" name="Picture 10" descr="Shape, logo, company name, arrow&#10;&#10;Description automatically generated">
            <a:extLst>
              <a:ext uri="{FF2B5EF4-FFF2-40B4-BE49-F238E27FC236}">
                <a16:creationId xmlns:a16="http://schemas.microsoft.com/office/drawing/2014/main" id="{32595CF4-AE5F-23F9-2A51-B461838CD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2933700"/>
            <a:ext cx="3794093" cy="3493927"/>
          </a:xfrm>
          <a:prstGeom prst="rect">
            <a:avLst/>
          </a:prstGeom>
        </p:spPr>
      </p:pic>
      <p:pic>
        <p:nvPicPr>
          <p:cNvPr id="10" name="Picture 9" descr="Text&#10;&#10;Description automatically generated">
            <a:extLst>
              <a:ext uri="{FF2B5EF4-FFF2-40B4-BE49-F238E27FC236}">
                <a16:creationId xmlns:a16="http://schemas.microsoft.com/office/drawing/2014/main" id="{A25CACDA-14AB-88D5-CB89-19D519CC5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6600" y="2871627"/>
            <a:ext cx="4597400" cy="7112000"/>
          </a:xfrm>
          <a:prstGeom prst="rect">
            <a:avLst/>
          </a:prstGeom>
        </p:spPr>
      </p:pic>
    </p:spTree>
    <p:extLst>
      <p:ext uri="{BB962C8B-B14F-4D97-AF65-F5344CB8AC3E}">
        <p14:creationId xmlns:p14="http://schemas.microsoft.com/office/powerpoint/2010/main" val="1729285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6459200" y="1"/>
            <a:ext cx="1828800" cy="10287000"/>
          </a:xfrm>
          <a:prstGeom prst="rect">
            <a:avLst/>
          </a:prstGeom>
          <a:solidFill>
            <a:srgbClr val="1E3653"/>
          </a:solidFill>
        </p:spPr>
      </p:sp>
      <p:grpSp>
        <p:nvGrpSpPr>
          <p:cNvPr id="3" name="Group 3"/>
          <p:cNvGrpSpPr/>
          <p:nvPr/>
        </p:nvGrpSpPr>
        <p:grpSpPr>
          <a:xfrm>
            <a:off x="838200" y="610830"/>
            <a:ext cx="10611535" cy="1263808"/>
            <a:chOff x="0" y="-142875"/>
            <a:chExt cx="14148713" cy="2323320"/>
          </a:xfrm>
        </p:grpSpPr>
        <p:sp>
          <p:nvSpPr>
            <p:cNvPr id="4" name="AutoShape 4"/>
            <p:cNvSpPr/>
            <p:nvPr/>
          </p:nvSpPr>
          <p:spPr>
            <a:xfrm>
              <a:off x="0" y="2110160"/>
              <a:ext cx="14142197" cy="45188"/>
            </a:xfrm>
            <a:prstGeom prst="rect">
              <a:avLst/>
            </a:prstGeom>
            <a:solidFill>
              <a:srgbClr val="1E3653"/>
            </a:solidFill>
          </p:spPr>
        </p:sp>
        <p:sp>
          <p:nvSpPr>
            <p:cNvPr id="5" name="TextBox 5"/>
            <p:cNvSpPr txBox="1"/>
            <p:nvPr/>
          </p:nvSpPr>
          <p:spPr>
            <a:xfrm>
              <a:off x="0" y="-142875"/>
              <a:ext cx="14148713" cy="2323320"/>
            </a:xfrm>
            <a:prstGeom prst="rect">
              <a:avLst/>
            </a:prstGeom>
          </p:spPr>
          <p:txBody>
            <a:bodyPr lIns="0" tIns="0" rIns="0" bIns="0" rtlCol="0" anchor="t">
              <a:spAutoFit/>
            </a:bodyPr>
            <a:lstStyle/>
            <a:p>
              <a:pPr>
                <a:lnSpc>
                  <a:spcPts val="10500"/>
                </a:lnSpc>
              </a:pPr>
              <a:r>
                <a:rPr lang="en-US" sz="7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Staffing 1</a:t>
              </a:r>
            </a:p>
          </p:txBody>
        </p:sp>
      </p:grpSp>
      <p:sp>
        <p:nvSpPr>
          <p:cNvPr id="10" name="TextBox 9">
            <a:extLst>
              <a:ext uri="{FF2B5EF4-FFF2-40B4-BE49-F238E27FC236}">
                <a16:creationId xmlns:a16="http://schemas.microsoft.com/office/drawing/2014/main" id="{2BA692B8-1280-2E02-829D-B752A40430C0}"/>
              </a:ext>
            </a:extLst>
          </p:cNvPr>
          <p:cNvSpPr txBox="1"/>
          <p:nvPr/>
        </p:nvSpPr>
        <p:spPr>
          <a:xfrm>
            <a:off x="3962400" y="4395537"/>
            <a:ext cx="184731" cy="369332"/>
          </a:xfrm>
          <a:prstGeom prst="rect">
            <a:avLst/>
          </a:prstGeom>
          <a:noFill/>
        </p:spPr>
        <p:txBody>
          <a:bodyPr wrap="none" rtlCol="0">
            <a:spAutoFit/>
          </a:bodyPr>
          <a:lstStyle/>
          <a:p>
            <a:endParaRPr lang="en-GB" dirty="0"/>
          </a:p>
        </p:txBody>
      </p:sp>
      <p:sp>
        <p:nvSpPr>
          <p:cNvPr id="11" name="Content Placeholder 2">
            <a:extLst>
              <a:ext uri="{FF2B5EF4-FFF2-40B4-BE49-F238E27FC236}">
                <a16:creationId xmlns:a16="http://schemas.microsoft.com/office/drawing/2014/main" id="{AD1DC87C-D243-B3EC-04ED-85F74655F769}"/>
              </a:ext>
            </a:extLst>
          </p:cNvPr>
          <p:cNvSpPr txBox="1">
            <a:spLocks/>
          </p:cNvSpPr>
          <p:nvPr/>
        </p:nvSpPr>
        <p:spPr>
          <a:xfrm>
            <a:off x="533400" y="2705836"/>
            <a:ext cx="15316200" cy="730696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Belgium, Croatia, Czech Republic, Denmark, Finland, Germany, Greece, Hungary, Italy, Netherlands, Poland, Slovenia, Spain and (still) the UK.</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Experience of working across the homelessness sector was highly variable across Europe</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Homelessness services in Denmark or Germany are often intensive, with relatively large budgets and use trained social workers as do state-run social services for people experiencing homelessness, as in Slovenia</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But many services are emergency shelters and daycentres, much more mixed on qualification requirements etc </a:t>
            </a:r>
          </a:p>
        </p:txBody>
      </p:sp>
    </p:spTree>
    <p:extLst>
      <p:ext uri="{BB962C8B-B14F-4D97-AF65-F5344CB8AC3E}">
        <p14:creationId xmlns:p14="http://schemas.microsoft.com/office/powerpoint/2010/main" val="223569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6459200" y="1"/>
            <a:ext cx="1828800" cy="10287000"/>
          </a:xfrm>
          <a:prstGeom prst="rect">
            <a:avLst/>
          </a:prstGeom>
          <a:solidFill>
            <a:srgbClr val="1E3653"/>
          </a:solidFill>
        </p:spPr>
      </p:sp>
      <p:grpSp>
        <p:nvGrpSpPr>
          <p:cNvPr id="3" name="Group 3"/>
          <p:cNvGrpSpPr/>
          <p:nvPr/>
        </p:nvGrpSpPr>
        <p:grpSpPr>
          <a:xfrm>
            <a:off x="838200" y="610830"/>
            <a:ext cx="10611535" cy="1263808"/>
            <a:chOff x="0" y="-142875"/>
            <a:chExt cx="14148713" cy="2323320"/>
          </a:xfrm>
        </p:grpSpPr>
        <p:sp>
          <p:nvSpPr>
            <p:cNvPr id="4" name="AutoShape 4"/>
            <p:cNvSpPr/>
            <p:nvPr/>
          </p:nvSpPr>
          <p:spPr>
            <a:xfrm>
              <a:off x="0" y="2110160"/>
              <a:ext cx="14142197" cy="45188"/>
            </a:xfrm>
            <a:prstGeom prst="rect">
              <a:avLst/>
            </a:prstGeom>
            <a:solidFill>
              <a:srgbClr val="1E3653"/>
            </a:solidFill>
          </p:spPr>
        </p:sp>
        <p:sp>
          <p:nvSpPr>
            <p:cNvPr id="5" name="TextBox 5"/>
            <p:cNvSpPr txBox="1"/>
            <p:nvPr/>
          </p:nvSpPr>
          <p:spPr>
            <a:xfrm>
              <a:off x="0" y="-142875"/>
              <a:ext cx="14148713" cy="2323320"/>
            </a:xfrm>
            <a:prstGeom prst="rect">
              <a:avLst/>
            </a:prstGeom>
          </p:spPr>
          <p:txBody>
            <a:bodyPr lIns="0" tIns="0" rIns="0" bIns="0" rtlCol="0" anchor="t">
              <a:spAutoFit/>
            </a:bodyPr>
            <a:lstStyle/>
            <a:p>
              <a:pPr>
                <a:lnSpc>
                  <a:spcPts val="10500"/>
                </a:lnSpc>
              </a:pPr>
              <a:r>
                <a:rPr lang="en-US" sz="7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Staffing 2</a:t>
              </a:r>
            </a:p>
          </p:txBody>
        </p:sp>
      </p:grpSp>
      <p:sp>
        <p:nvSpPr>
          <p:cNvPr id="10" name="TextBox 9">
            <a:extLst>
              <a:ext uri="{FF2B5EF4-FFF2-40B4-BE49-F238E27FC236}">
                <a16:creationId xmlns:a16="http://schemas.microsoft.com/office/drawing/2014/main" id="{2BA692B8-1280-2E02-829D-B752A40430C0}"/>
              </a:ext>
            </a:extLst>
          </p:cNvPr>
          <p:cNvSpPr txBox="1"/>
          <p:nvPr/>
        </p:nvSpPr>
        <p:spPr>
          <a:xfrm>
            <a:off x="3962400" y="4395537"/>
            <a:ext cx="184731" cy="369332"/>
          </a:xfrm>
          <a:prstGeom prst="rect">
            <a:avLst/>
          </a:prstGeom>
          <a:noFill/>
        </p:spPr>
        <p:txBody>
          <a:bodyPr wrap="none" rtlCol="0">
            <a:spAutoFit/>
          </a:bodyPr>
          <a:lstStyle/>
          <a:p>
            <a:endParaRPr lang="en-GB" dirty="0"/>
          </a:p>
        </p:txBody>
      </p:sp>
      <p:sp>
        <p:nvSpPr>
          <p:cNvPr id="11" name="Content Placeholder 2">
            <a:extLst>
              <a:ext uri="{FF2B5EF4-FFF2-40B4-BE49-F238E27FC236}">
                <a16:creationId xmlns:a16="http://schemas.microsoft.com/office/drawing/2014/main" id="{AD1DC87C-D243-B3EC-04ED-85F74655F769}"/>
              </a:ext>
            </a:extLst>
          </p:cNvPr>
          <p:cNvSpPr txBox="1">
            <a:spLocks/>
          </p:cNvSpPr>
          <p:nvPr/>
        </p:nvSpPr>
        <p:spPr>
          <a:xfrm>
            <a:off x="533400" y="2705836"/>
            <a:ext cx="15316200" cy="730696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Staff in emergency shelters with limited and precarious funding could be highly stressed, trying to process multiple and complex support needs, challenging behaviour and other demands on their time with limited resources</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Pay was often not good, sometimes very bad</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Contracts were sometimes secure, but quite often not</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Challenges existed in recruiting and (particularly) retaining staff in the homelessness sector </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If a service had limited and insecure funding, it was more likely to have stressed, insecure and relatively poorly paid staff</a:t>
            </a:r>
          </a:p>
        </p:txBody>
      </p:sp>
    </p:spTree>
    <p:extLst>
      <p:ext uri="{BB962C8B-B14F-4D97-AF65-F5344CB8AC3E}">
        <p14:creationId xmlns:p14="http://schemas.microsoft.com/office/powerpoint/2010/main" val="542389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6459200" y="1"/>
            <a:ext cx="1828800" cy="10287000"/>
          </a:xfrm>
          <a:prstGeom prst="rect">
            <a:avLst/>
          </a:prstGeom>
          <a:solidFill>
            <a:srgbClr val="1E3653"/>
          </a:solidFill>
        </p:spPr>
      </p:sp>
      <p:grpSp>
        <p:nvGrpSpPr>
          <p:cNvPr id="3" name="Group 3"/>
          <p:cNvGrpSpPr/>
          <p:nvPr/>
        </p:nvGrpSpPr>
        <p:grpSpPr>
          <a:xfrm>
            <a:off x="838200" y="610830"/>
            <a:ext cx="10611535" cy="1263808"/>
            <a:chOff x="0" y="-142875"/>
            <a:chExt cx="14148713" cy="2323320"/>
          </a:xfrm>
        </p:grpSpPr>
        <p:sp>
          <p:nvSpPr>
            <p:cNvPr id="4" name="AutoShape 4"/>
            <p:cNvSpPr/>
            <p:nvPr/>
          </p:nvSpPr>
          <p:spPr>
            <a:xfrm>
              <a:off x="0" y="2110160"/>
              <a:ext cx="14142197" cy="45188"/>
            </a:xfrm>
            <a:prstGeom prst="rect">
              <a:avLst/>
            </a:prstGeom>
            <a:solidFill>
              <a:srgbClr val="1E3653"/>
            </a:solidFill>
          </p:spPr>
        </p:sp>
        <p:sp>
          <p:nvSpPr>
            <p:cNvPr id="5" name="TextBox 5"/>
            <p:cNvSpPr txBox="1"/>
            <p:nvPr/>
          </p:nvSpPr>
          <p:spPr>
            <a:xfrm>
              <a:off x="0" y="-142875"/>
              <a:ext cx="14148713" cy="2323320"/>
            </a:xfrm>
            <a:prstGeom prst="rect">
              <a:avLst/>
            </a:prstGeom>
          </p:spPr>
          <p:txBody>
            <a:bodyPr lIns="0" tIns="0" rIns="0" bIns="0" rtlCol="0" anchor="t">
              <a:spAutoFit/>
            </a:bodyPr>
            <a:lstStyle/>
            <a:p>
              <a:pPr>
                <a:lnSpc>
                  <a:spcPts val="10500"/>
                </a:lnSpc>
              </a:pPr>
              <a:r>
                <a:rPr lang="en-US" sz="7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Staffing 3</a:t>
              </a:r>
            </a:p>
          </p:txBody>
        </p:sp>
      </p:grpSp>
      <p:sp>
        <p:nvSpPr>
          <p:cNvPr id="10" name="TextBox 9">
            <a:extLst>
              <a:ext uri="{FF2B5EF4-FFF2-40B4-BE49-F238E27FC236}">
                <a16:creationId xmlns:a16="http://schemas.microsoft.com/office/drawing/2014/main" id="{2BA692B8-1280-2E02-829D-B752A40430C0}"/>
              </a:ext>
            </a:extLst>
          </p:cNvPr>
          <p:cNvSpPr txBox="1"/>
          <p:nvPr/>
        </p:nvSpPr>
        <p:spPr>
          <a:xfrm>
            <a:off x="3962400" y="4395537"/>
            <a:ext cx="184731" cy="369332"/>
          </a:xfrm>
          <a:prstGeom prst="rect">
            <a:avLst/>
          </a:prstGeom>
          <a:noFill/>
        </p:spPr>
        <p:txBody>
          <a:bodyPr wrap="none" rtlCol="0">
            <a:spAutoFit/>
          </a:bodyPr>
          <a:lstStyle/>
          <a:p>
            <a:endParaRPr lang="en-GB" dirty="0"/>
          </a:p>
        </p:txBody>
      </p:sp>
      <p:sp>
        <p:nvSpPr>
          <p:cNvPr id="11" name="Content Placeholder 2">
            <a:extLst>
              <a:ext uri="{FF2B5EF4-FFF2-40B4-BE49-F238E27FC236}">
                <a16:creationId xmlns:a16="http://schemas.microsoft.com/office/drawing/2014/main" id="{AD1DC87C-D243-B3EC-04ED-85F74655F769}"/>
              </a:ext>
            </a:extLst>
          </p:cNvPr>
          <p:cNvSpPr txBox="1">
            <a:spLocks/>
          </p:cNvSpPr>
          <p:nvPr/>
        </p:nvSpPr>
        <p:spPr>
          <a:xfrm>
            <a:off x="533400" y="2705836"/>
            <a:ext cx="15316200" cy="730696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Burnout can be a significant issue in the homelessness sector across the EU</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Staff are often making personal sacrifices to keep services running and going beyond a strict interpretation of their role</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Only in a minority of EU member states does the homelessness sector offer the kind of security, pay and opportunities for advancement found in health or social services (social work/social care)</a:t>
            </a:r>
          </a:p>
        </p:txBody>
      </p:sp>
    </p:spTree>
    <p:extLst>
      <p:ext uri="{BB962C8B-B14F-4D97-AF65-F5344CB8AC3E}">
        <p14:creationId xmlns:p14="http://schemas.microsoft.com/office/powerpoint/2010/main" val="1728800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1354E"/>
        </a:solidFill>
        <a:effectLst/>
      </p:bgPr>
    </p:bg>
    <p:spTree>
      <p:nvGrpSpPr>
        <p:cNvPr id="1" name=""/>
        <p:cNvGrpSpPr/>
        <p:nvPr/>
      </p:nvGrpSpPr>
      <p:grpSpPr>
        <a:xfrm>
          <a:off x="0" y="0"/>
          <a:ext cx="0" cy="0"/>
          <a:chOff x="0" y="0"/>
          <a:chExt cx="0" cy="0"/>
        </a:xfrm>
      </p:grpSpPr>
      <p:sp>
        <p:nvSpPr>
          <p:cNvPr id="2" name="AutoShape 2"/>
          <p:cNvSpPr/>
          <p:nvPr/>
        </p:nvSpPr>
        <p:spPr>
          <a:xfrm>
            <a:off x="0" y="0"/>
            <a:ext cx="5208785" cy="10287000"/>
          </a:xfrm>
          <a:prstGeom prst="rect">
            <a:avLst/>
          </a:prstGeom>
          <a:solidFill>
            <a:srgbClr val="4B7BA5"/>
          </a:solidFill>
        </p:spPr>
      </p:sp>
      <p:grpSp>
        <p:nvGrpSpPr>
          <p:cNvPr id="3" name="Group 3"/>
          <p:cNvGrpSpPr/>
          <p:nvPr/>
        </p:nvGrpSpPr>
        <p:grpSpPr>
          <a:xfrm>
            <a:off x="6018011" y="921544"/>
            <a:ext cx="10974589" cy="1723667"/>
            <a:chOff x="0" y="-142875"/>
            <a:chExt cx="14148713" cy="2298223"/>
          </a:xfrm>
        </p:grpSpPr>
        <p:sp>
          <p:nvSpPr>
            <p:cNvPr id="4" name="AutoShape 4"/>
            <p:cNvSpPr/>
            <p:nvPr/>
          </p:nvSpPr>
          <p:spPr>
            <a:xfrm>
              <a:off x="0" y="2110160"/>
              <a:ext cx="14142197" cy="45188"/>
            </a:xfrm>
            <a:prstGeom prst="rect">
              <a:avLst/>
            </a:prstGeom>
            <a:solidFill>
              <a:srgbClr val="FFFFFF"/>
            </a:solidFill>
          </p:spPr>
        </p:sp>
        <p:sp>
          <p:nvSpPr>
            <p:cNvPr id="5" name="TextBox 5"/>
            <p:cNvSpPr txBox="1"/>
            <p:nvPr/>
          </p:nvSpPr>
          <p:spPr>
            <a:xfrm>
              <a:off x="0" y="-142875"/>
              <a:ext cx="14148713" cy="1611381"/>
            </a:xfrm>
            <a:prstGeom prst="rect">
              <a:avLst/>
            </a:prstGeom>
          </p:spPr>
          <p:txBody>
            <a:bodyPr lIns="0" tIns="0" rIns="0" bIns="0" rtlCol="0" anchor="t">
              <a:spAutoFit/>
            </a:bodyPr>
            <a:lstStyle/>
            <a:p>
              <a:pPr>
                <a:lnSpc>
                  <a:spcPts val="10500"/>
                </a:lnSpc>
              </a:pPr>
              <a:r>
                <a:rPr lang="en-US" sz="60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Financing</a:t>
              </a:r>
            </a:p>
          </p:txBody>
        </p:sp>
      </p:grpSp>
      <p:sp>
        <p:nvSpPr>
          <p:cNvPr id="6" name="TextBox 6"/>
          <p:cNvSpPr txBox="1"/>
          <p:nvPr/>
        </p:nvSpPr>
        <p:spPr>
          <a:xfrm>
            <a:off x="1131105" y="1049637"/>
            <a:ext cx="2995040" cy="629920"/>
          </a:xfrm>
          <a:prstGeom prst="rect">
            <a:avLst/>
          </a:prstGeom>
        </p:spPr>
        <p:txBody>
          <a:bodyPr lIns="0" tIns="0" rIns="0" bIns="0" rtlCol="0" anchor="t">
            <a:spAutoFit/>
          </a:bodyPr>
          <a:lstStyle/>
          <a:p>
            <a:pPr algn="ctr">
              <a:lnSpc>
                <a:spcPts val="5180"/>
              </a:lnSpc>
            </a:pPr>
            <a:r>
              <a:rPr lang="en-US" sz="3700" b="1" spc="443" dirty="0">
                <a:solidFill>
                  <a:srgbClr val="FFFFFF"/>
                </a:solidFill>
                <a:latin typeface="Open Sans" panose="020B0606030504020204" pitchFamily="34" charset="0"/>
                <a:ea typeface="Open Sans" panose="020B0606030504020204" pitchFamily="34" charset="0"/>
                <a:cs typeface="Open Sans" panose="020B0606030504020204" pitchFamily="34" charset="0"/>
              </a:rPr>
              <a:t>Diverse</a:t>
            </a:r>
          </a:p>
        </p:txBody>
      </p:sp>
      <p:sp>
        <p:nvSpPr>
          <p:cNvPr id="7" name="TextBox 7"/>
          <p:cNvSpPr txBox="1"/>
          <p:nvPr/>
        </p:nvSpPr>
        <p:spPr>
          <a:xfrm>
            <a:off x="316528" y="1867417"/>
            <a:ext cx="4575728" cy="8079263"/>
          </a:xfrm>
          <a:prstGeom prst="rect">
            <a:avLst/>
          </a:prstGeom>
        </p:spPr>
        <p:txBody>
          <a:bodyPr lIns="0" tIns="0" rIns="0" bIns="0" rtlCol="0" anchor="t">
            <a:spAutoFit/>
          </a:bodyPr>
          <a:lstStyle/>
          <a:p>
            <a:pPr marL="690881" lvl="1" indent="-345440">
              <a:lnSpc>
                <a:spcPts val="4480"/>
              </a:lnSpc>
              <a:spcBef>
                <a:spcPts val="600"/>
              </a:spcBef>
              <a:spcAft>
                <a:spcPts val="600"/>
              </a:spcAft>
              <a:buFont typeface="Arial"/>
              <a:buChar char="•"/>
            </a:pPr>
            <a:r>
              <a:rPr lang="en-GB" sz="3200" spc="384" dirty="0">
                <a:solidFill>
                  <a:srgbClr val="FFFFFF"/>
                </a:solidFill>
                <a:latin typeface="Open Sans"/>
              </a:rPr>
              <a:t>Funding is often scattered across several sources</a:t>
            </a:r>
          </a:p>
          <a:p>
            <a:pPr marL="690881" lvl="1" indent="-345440">
              <a:lnSpc>
                <a:spcPts val="4480"/>
              </a:lnSpc>
              <a:spcBef>
                <a:spcPts val="600"/>
              </a:spcBef>
              <a:spcAft>
                <a:spcPts val="600"/>
              </a:spcAft>
              <a:buFont typeface="Arial"/>
              <a:buChar char="•"/>
            </a:pPr>
            <a:r>
              <a:rPr lang="en-GB" sz="3200" spc="384" dirty="0">
                <a:solidFill>
                  <a:srgbClr val="FFFFFF"/>
                </a:solidFill>
                <a:latin typeface="Open Sans"/>
              </a:rPr>
              <a:t>No two EU Member States are the same</a:t>
            </a:r>
          </a:p>
          <a:p>
            <a:pPr marL="690881" lvl="1" indent="-345440">
              <a:lnSpc>
                <a:spcPts val="4480"/>
              </a:lnSpc>
              <a:spcBef>
                <a:spcPts val="600"/>
              </a:spcBef>
              <a:spcAft>
                <a:spcPts val="600"/>
              </a:spcAft>
              <a:buFont typeface="Arial"/>
              <a:buChar char="•"/>
            </a:pPr>
            <a:r>
              <a:rPr lang="en-GB" sz="3200" spc="384" dirty="0">
                <a:solidFill>
                  <a:srgbClr val="FFFFFF"/>
                </a:solidFill>
                <a:latin typeface="Open Sans"/>
              </a:rPr>
              <a:t>Generally localized and often inconsistent</a:t>
            </a:r>
          </a:p>
          <a:p>
            <a:pPr marL="690881" lvl="1" indent="-345440">
              <a:lnSpc>
                <a:spcPts val="4480"/>
              </a:lnSpc>
              <a:spcBef>
                <a:spcPts val="600"/>
              </a:spcBef>
              <a:spcAft>
                <a:spcPts val="600"/>
              </a:spcAft>
              <a:buFont typeface="Arial"/>
              <a:buChar char="•"/>
            </a:pPr>
            <a:r>
              <a:rPr lang="en-GB" sz="3200" spc="384" dirty="0">
                <a:solidFill>
                  <a:srgbClr val="FFFFFF"/>
                </a:solidFill>
                <a:latin typeface="Open Sans"/>
              </a:rPr>
              <a:t>Variations in what is funded</a:t>
            </a:r>
          </a:p>
          <a:p>
            <a:pPr marL="690881" lvl="1" indent="-345440">
              <a:lnSpc>
                <a:spcPts val="4480"/>
              </a:lnSpc>
              <a:spcBef>
                <a:spcPts val="600"/>
              </a:spcBef>
              <a:spcAft>
                <a:spcPts val="600"/>
              </a:spcAft>
              <a:buFont typeface="Arial"/>
              <a:buChar char="•"/>
            </a:pPr>
            <a:endParaRPr lang="en-US" sz="3200" spc="384" dirty="0">
              <a:solidFill>
                <a:srgbClr val="FFFFFF"/>
              </a:solidFill>
              <a:latin typeface="Open Sans"/>
            </a:endParaRPr>
          </a:p>
        </p:txBody>
      </p:sp>
      <p:pic>
        <p:nvPicPr>
          <p:cNvPr id="11" name="Picture 10" descr="Shape, logo, company name, arrow&#10;&#10;Description automatically generated">
            <a:extLst>
              <a:ext uri="{FF2B5EF4-FFF2-40B4-BE49-F238E27FC236}">
                <a16:creationId xmlns:a16="http://schemas.microsoft.com/office/drawing/2014/main" id="{32595CF4-AE5F-23F9-2A51-B461838CD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2933700"/>
            <a:ext cx="3794093" cy="3493927"/>
          </a:xfrm>
          <a:prstGeom prst="rect">
            <a:avLst/>
          </a:prstGeom>
        </p:spPr>
      </p:pic>
      <p:pic>
        <p:nvPicPr>
          <p:cNvPr id="9" name="Picture 8" descr="Text&#10;&#10;Description automatically generated">
            <a:extLst>
              <a:ext uri="{FF2B5EF4-FFF2-40B4-BE49-F238E27FC236}">
                <a16:creationId xmlns:a16="http://schemas.microsoft.com/office/drawing/2014/main" id="{29B2C1A3-BA46-BC90-B2BD-997E92DCA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8316" y="2915653"/>
            <a:ext cx="4434083" cy="6836984"/>
          </a:xfrm>
          <a:prstGeom prst="rect">
            <a:avLst/>
          </a:prstGeom>
        </p:spPr>
      </p:pic>
    </p:spTree>
    <p:extLst>
      <p:ext uri="{BB962C8B-B14F-4D97-AF65-F5344CB8AC3E}">
        <p14:creationId xmlns:p14="http://schemas.microsoft.com/office/powerpoint/2010/main" val="1729759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6459200" y="1"/>
            <a:ext cx="1828800" cy="10287000"/>
          </a:xfrm>
          <a:prstGeom prst="rect">
            <a:avLst/>
          </a:prstGeom>
          <a:solidFill>
            <a:srgbClr val="1E3653"/>
          </a:solidFill>
        </p:spPr>
      </p:sp>
      <p:grpSp>
        <p:nvGrpSpPr>
          <p:cNvPr id="3" name="Group 3"/>
          <p:cNvGrpSpPr/>
          <p:nvPr/>
        </p:nvGrpSpPr>
        <p:grpSpPr>
          <a:xfrm>
            <a:off x="838200" y="610830"/>
            <a:ext cx="10611535" cy="1263808"/>
            <a:chOff x="0" y="-142875"/>
            <a:chExt cx="14148713" cy="2323320"/>
          </a:xfrm>
        </p:grpSpPr>
        <p:sp>
          <p:nvSpPr>
            <p:cNvPr id="4" name="AutoShape 4"/>
            <p:cNvSpPr/>
            <p:nvPr/>
          </p:nvSpPr>
          <p:spPr>
            <a:xfrm>
              <a:off x="0" y="2110160"/>
              <a:ext cx="14142197" cy="45188"/>
            </a:xfrm>
            <a:prstGeom prst="rect">
              <a:avLst/>
            </a:prstGeom>
            <a:solidFill>
              <a:srgbClr val="1E3653"/>
            </a:solidFill>
          </p:spPr>
        </p:sp>
        <p:sp>
          <p:nvSpPr>
            <p:cNvPr id="5" name="TextBox 5"/>
            <p:cNvSpPr txBox="1"/>
            <p:nvPr/>
          </p:nvSpPr>
          <p:spPr>
            <a:xfrm>
              <a:off x="0" y="-142875"/>
              <a:ext cx="14148713" cy="2323320"/>
            </a:xfrm>
            <a:prstGeom prst="rect">
              <a:avLst/>
            </a:prstGeom>
          </p:spPr>
          <p:txBody>
            <a:bodyPr lIns="0" tIns="0" rIns="0" bIns="0" rtlCol="0" anchor="t">
              <a:spAutoFit/>
            </a:bodyPr>
            <a:lstStyle/>
            <a:p>
              <a:pPr>
                <a:lnSpc>
                  <a:spcPts val="10500"/>
                </a:lnSpc>
              </a:pPr>
              <a:r>
                <a:rPr lang="en-US" sz="7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Financing 1</a:t>
              </a:r>
            </a:p>
          </p:txBody>
        </p:sp>
      </p:grpSp>
      <p:sp>
        <p:nvSpPr>
          <p:cNvPr id="10" name="TextBox 9">
            <a:extLst>
              <a:ext uri="{FF2B5EF4-FFF2-40B4-BE49-F238E27FC236}">
                <a16:creationId xmlns:a16="http://schemas.microsoft.com/office/drawing/2014/main" id="{2BA692B8-1280-2E02-829D-B752A40430C0}"/>
              </a:ext>
            </a:extLst>
          </p:cNvPr>
          <p:cNvSpPr txBox="1"/>
          <p:nvPr/>
        </p:nvSpPr>
        <p:spPr>
          <a:xfrm>
            <a:off x="3962400" y="4395537"/>
            <a:ext cx="184731" cy="369332"/>
          </a:xfrm>
          <a:prstGeom prst="rect">
            <a:avLst/>
          </a:prstGeom>
          <a:noFill/>
        </p:spPr>
        <p:txBody>
          <a:bodyPr wrap="none" rtlCol="0">
            <a:spAutoFit/>
          </a:bodyPr>
          <a:lstStyle/>
          <a:p>
            <a:endParaRPr lang="en-GB" dirty="0"/>
          </a:p>
        </p:txBody>
      </p:sp>
      <p:sp>
        <p:nvSpPr>
          <p:cNvPr id="11" name="Content Placeholder 2">
            <a:extLst>
              <a:ext uri="{FF2B5EF4-FFF2-40B4-BE49-F238E27FC236}">
                <a16:creationId xmlns:a16="http://schemas.microsoft.com/office/drawing/2014/main" id="{AD1DC87C-D243-B3EC-04ED-85F74655F769}"/>
              </a:ext>
            </a:extLst>
          </p:cNvPr>
          <p:cNvSpPr txBox="1">
            <a:spLocks/>
          </p:cNvSpPr>
          <p:nvPr/>
        </p:nvSpPr>
        <p:spPr>
          <a:xfrm>
            <a:off x="533400" y="2705836"/>
            <a:ext cx="15316200" cy="730696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Austria, Czech Republic, Denmark, Finland, France, Germany, • Hungary, Ireland, Italy, Poland, Portugal, Slovakia, Slovenia, Sweden and still, the non-EU, UK </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Funding rarely existed in the form of a single, clearly defined budget, it was often scattered across multiple sources</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Funding tended to be localised, run by municipalities and local authorities (sometimes regional authorities)</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Some elements of funding were run by national government, particularly where support for people experiencing homelessness  was part of social services (social care/social work) </a:t>
            </a:r>
          </a:p>
        </p:txBody>
      </p:sp>
    </p:spTree>
    <p:extLst>
      <p:ext uri="{BB962C8B-B14F-4D97-AF65-F5344CB8AC3E}">
        <p14:creationId xmlns:p14="http://schemas.microsoft.com/office/powerpoint/2010/main" val="2927259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6459200" y="1"/>
            <a:ext cx="1828800" cy="10287000"/>
          </a:xfrm>
          <a:prstGeom prst="rect">
            <a:avLst/>
          </a:prstGeom>
          <a:solidFill>
            <a:srgbClr val="1E3653"/>
          </a:solidFill>
        </p:spPr>
      </p:sp>
      <p:grpSp>
        <p:nvGrpSpPr>
          <p:cNvPr id="3" name="Group 3"/>
          <p:cNvGrpSpPr/>
          <p:nvPr/>
        </p:nvGrpSpPr>
        <p:grpSpPr>
          <a:xfrm>
            <a:off x="838200" y="610830"/>
            <a:ext cx="10611535" cy="1263808"/>
            <a:chOff x="0" y="-142875"/>
            <a:chExt cx="14148713" cy="2323320"/>
          </a:xfrm>
        </p:grpSpPr>
        <p:sp>
          <p:nvSpPr>
            <p:cNvPr id="4" name="AutoShape 4"/>
            <p:cNvSpPr/>
            <p:nvPr/>
          </p:nvSpPr>
          <p:spPr>
            <a:xfrm>
              <a:off x="0" y="2110160"/>
              <a:ext cx="14142197" cy="45188"/>
            </a:xfrm>
            <a:prstGeom prst="rect">
              <a:avLst/>
            </a:prstGeom>
            <a:solidFill>
              <a:srgbClr val="1E3653"/>
            </a:solidFill>
          </p:spPr>
        </p:sp>
        <p:sp>
          <p:nvSpPr>
            <p:cNvPr id="5" name="TextBox 5"/>
            <p:cNvSpPr txBox="1"/>
            <p:nvPr/>
          </p:nvSpPr>
          <p:spPr>
            <a:xfrm>
              <a:off x="0" y="-142875"/>
              <a:ext cx="14148713" cy="2323320"/>
            </a:xfrm>
            <a:prstGeom prst="rect">
              <a:avLst/>
            </a:prstGeom>
          </p:spPr>
          <p:txBody>
            <a:bodyPr lIns="0" tIns="0" rIns="0" bIns="0" rtlCol="0" anchor="t">
              <a:spAutoFit/>
            </a:bodyPr>
            <a:lstStyle/>
            <a:p>
              <a:pPr>
                <a:lnSpc>
                  <a:spcPts val="10500"/>
                </a:lnSpc>
              </a:pPr>
              <a:r>
                <a:rPr lang="en-US" sz="7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Financing 2</a:t>
              </a:r>
            </a:p>
          </p:txBody>
        </p:sp>
      </p:grpSp>
      <p:sp>
        <p:nvSpPr>
          <p:cNvPr id="10" name="TextBox 9">
            <a:extLst>
              <a:ext uri="{FF2B5EF4-FFF2-40B4-BE49-F238E27FC236}">
                <a16:creationId xmlns:a16="http://schemas.microsoft.com/office/drawing/2014/main" id="{2BA692B8-1280-2E02-829D-B752A40430C0}"/>
              </a:ext>
            </a:extLst>
          </p:cNvPr>
          <p:cNvSpPr txBox="1"/>
          <p:nvPr/>
        </p:nvSpPr>
        <p:spPr>
          <a:xfrm>
            <a:off x="3962400" y="4395537"/>
            <a:ext cx="184731" cy="369332"/>
          </a:xfrm>
          <a:prstGeom prst="rect">
            <a:avLst/>
          </a:prstGeom>
          <a:noFill/>
        </p:spPr>
        <p:txBody>
          <a:bodyPr wrap="none" rtlCol="0">
            <a:spAutoFit/>
          </a:bodyPr>
          <a:lstStyle/>
          <a:p>
            <a:endParaRPr lang="en-GB" dirty="0"/>
          </a:p>
        </p:txBody>
      </p:sp>
      <p:sp>
        <p:nvSpPr>
          <p:cNvPr id="11" name="Content Placeholder 2">
            <a:extLst>
              <a:ext uri="{FF2B5EF4-FFF2-40B4-BE49-F238E27FC236}">
                <a16:creationId xmlns:a16="http://schemas.microsoft.com/office/drawing/2014/main" id="{AD1DC87C-D243-B3EC-04ED-85F74655F769}"/>
              </a:ext>
            </a:extLst>
          </p:cNvPr>
          <p:cNvSpPr txBox="1">
            <a:spLocks/>
          </p:cNvSpPr>
          <p:nvPr/>
        </p:nvSpPr>
        <p:spPr>
          <a:xfrm>
            <a:off x="533400" y="2705836"/>
            <a:ext cx="15316200" cy="730696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A lot of discretion was exercised over regional and locally run budgets</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meant that the amount of money, what was expected and whether or not there was </a:t>
            </a:r>
            <a:r>
              <a:rPr lang="en-GB" sz="4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any money at all </a:t>
            </a: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could vary between one municipality/local authority and another</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Each EU member state organised the financing of homelessness services in a different way</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Funding systems were often effectively uncoordinated, which meant they were not necessarily following national homelessness strategy, one municipality might, another one might not…</a:t>
            </a:r>
          </a:p>
        </p:txBody>
      </p:sp>
    </p:spTree>
    <p:extLst>
      <p:ext uri="{BB962C8B-B14F-4D97-AF65-F5344CB8AC3E}">
        <p14:creationId xmlns:p14="http://schemas.microsoft.com/office/powerpoint/2010/main" val="3567597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6459200" y="1"/>
            <a:ext cx="1828800" cy="10287000"/>
          </a:xfrm>
          <a:prstGeom prst="rect">
            <a:avLst/>
          </a:prstGeom>
          <a:solidFill>
            <a:srgbClr val="1E3653"/>
          </a:solidFill>
        </p:spPr>
      </p:sp>
      <p:grpSp>
        <p:nvGrpSpPr>
          <p:cNvPr id="3" name="Group 3"/>
          <p:cNvGrpSpPr/>
          <p:nvPr/>
        </p:nvGrpSpPr>
        <p:grpSpPr>
          <a:xfrm>
            <a:off x="838200" y="610830"/>
            <a:ext cx="10611535" cy="1263808"/>
            <a:chOff x="0" y="-142875"/>
            <a:chExt cx="14148713" cy="2323320"/>
          </a:xfrm>
        </p:grpSpPr>
        <p:sp>
          <p:nvSpPr>
            <p:cNvPr id="4" name="AutoShape 4"/>
            <p:cNvSpPr/>
            <p:nvPr/>
          </p:nvSpPr>
          <p:spPr>
            <a:xfrm>
              <a:off x="0" y="2110160"/>
              <a:ext cx="14142197" cy="45188"/>
            </a:xfrm>
            <a:prstGeom prst="rect">
              <a:avLst/>
            </a:prstGeom>
            <a:solidFill>
              <a:srgbClr val="1E3653"/>
            </a:solidFill>
          </p:spPr>
        </p:sp>
        <p:sp>
          <p:nvSpPr>
            <p:cNvPr id="5" name="TextBox 5"/>
            <p:cNvSpPr txBox="1"/>
            <p:nvPr/>
          </p:nvSpPr>
          <p:spPr>
            <a:xfrm>
              <a:off x="0" y="-142875"/>
              <a:ext cx="14148713" cy="2323320"/>
            </a:xfrm>
            <a:prstGeom prst="rect">
              <a:avLst/>
            </a:prstGeom>
          </p:spPr>
          <p:txBody>
            <a:bodyPr lIns="0" tIns="0" rIns="0" bIns="0" rtlCol="0" anchor="t">
              <a:spAutoFit/>
            </a:bodyPr>
            <a:lstStyle/>
            <a:p>
              <a:pPr>
                <a:lnSpc>
                  <a:spcPts val="10500"/>
                </a:lnSpc>
              </a:pPr>
              <a:r>
                <a:rPr lang="en-US" sz="7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Overview</a:t>
              </a:r>
            </a:p>
          </p:txBody>
        </p:sp>
      </p:grpSp>
      <p:sp>
        <p:nvSpPr>
          <p:cNvPr id="10" name="TextBox 9">
            <a:extLst>
              <a:ext uri="{FF2B5EF4-FFF2-40B4-BE49-F238E27FC236}">
                <a16:creationId xmlns:a16="http://schemas.microsoft.com/office/drawing/2014/main" id="{2BA692B8-1280-2E02-829D-B752A40430C0}"/>
              </a:ext>
            </a:extLst>
          </p:cNvPr>
          <p:cNvSpPr txBox="1"/>
          <p:nvPr/>
        </p:nvSpPr>
        <p:spPr>
          <a:xfrm>
            <a:off x="3962400" y="4395537"/>
            <a:ext cx="184731" cy="369332"/>
          </a:xfrm>
          <a:prstGeom prst="rect">
            <a:avLst/>
          </a:prstGeom>
          <a:noFill/>
        </p:spPr>
        <p:txBody>
          <a:bodyPr wrap="none" rtlCol="0">
            <a:spAutoFit/>
          </a:bodyPr>
          <a:lstStyle/>
          <a:p>
            <a:endParaRPr lang="en-GB" dirty="0"/>
          </a:p>
        </p:txBody>
      </p:sp>
      <p:sp>
        <p:nvSpPr>
          <p:cNvPr id="11" name="Content Placeholder 2">
            <a:extLst>
              <a:ext uri="{FF2B5EF4-FFF2-40B4-BE49-F238E27FC236}">
                <a16:creationId xmlns:a16="http://schemas.microsoft.com/office/drawing/2014/main" id="{AD1DC87C-D243-B3EC-04ED-85F74655F769}"/>
              </a:ext>
            </a:extLst>
          </p:cNvPr>
          <p:cNvSpPr txBox="1">
            <a:spLocks/>
          </p:cNvSpPr>
          <p:nvPr/>
        </p:nvSpPr>
        <p:spPr>
          <a:xfrm>
            <a:off x="533400" y="2705836"/>
            <a:ext cx="15316200" cy="730696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Four studies conducted by the European Observatory on Homelessness </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2018 – Homelessness services in Europe</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2019 – The regulation and quality of homelessness services</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2020 – Staffing homelessness services in Europe</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2021 – Financing homelessness services in Europe</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Also during 2021, EOH looked at the impacts that COVID-19 was having on the European homelessness sector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6459200" y="1"/>
            <a:ext cx="1828800" cy="10287000"/>
          </a:xfrm>
          <a:prstGeom prst="rect">
            <a:avLst/>
          </a:prstGeom>
          <a:solidFill>
            <a:srgbClr val="1E3653"/>
          </a:solidFill>
        </p:spPr>
      </p:sp>
      <p:grpSp>
        <p:nvGrpSpPr>
          <p:cNvPr id="3" name="Group 3"/>
          <p:cNvGrpSpPr/>
          <p:nvPr/>
        </p:nvGrpSpPr>
        <p:grpSpPr>
          <a:xfrm>
            <a:off x="838200" y="610830"/>
            <a:ext cx="10611535" cy="1263808"/>
            <a:chOff x="0" y="-142875"/>
            <a:chExt cx="14148713" cy="2323320"/>
          </a:xfrm>
        </p:grpSpPr>
        <p:sp>
          <p:nvSpPr>
            <p:cNvPr id="4" name="AutoShape 4"/>
            <p:cNvSpPr/>
            <p:nvPr/>
          </p:nvSpPr>
          <p:spPr>
            <a:xfrm>
              <a:off x="0" y="2110160"/>
              <a:ext cx="14142197" cy="45188"/>
            </a:xfrm>
            <a:prstGeom prst="rect">
              <a:avLst/>
            </a:prstGeom>
            <a:solidFill>
              <a:srgbClr val="1E3653"/>
            </a:solidFill>
          </p:spPr>
        </p:sp>
        <p:sp>
          <p:nvSpPr>
            <p:cNvPr id="5" name="TextBox 5"/>
            <p:cNvSpPr txBox="1"/>
            <p:nvPr/>
          </p:nvSpPr>
          <p:spPr>
            <a:xfrm>
              <a:off x="0" y="-142875"/>
              <a:ext cx="14148713" cy="2323320"/>
            </a:xfrm>
            <a:prstGeom prst="rect">
              <a:avLst/>
            </a:prstGeom>
          </p:spPr>
          <p:txBody>
            <a:bodyPr lIns="0" tIns="0" rIns="0" bIns="0" rtlCol="0" anchor="t">
              <a:spAutoFit/>
            </a:bodyPr>
            <a:lstStyle/>
            <a:p>
              <a:pPr>
                <a:lnSpc>
                  <a:spcPts val="10500"/>
                </a:lnSpc>
              </a:pPr>
              <a:r>
                <a:rPr lang="en-US" sz="7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Financing 3</a:t>
              </a:r>
            </a:p>
          </p:txBody>
        </p:sp>
      </p:grpSp>
      <p:sp>
        <p:nvSpPr>
          <p:cNvPr id="10" name="TextBox 9">
            <a:extLst>
              <a:ext uri="{FF2B5EF4-FFF2-40B4-BE49-F238E27FC236}">
                <a16:creationId xmlns:a16="http://schemas.microsoft.com/office/drawing/2014/main" id="{2BA692B8-1280-2E02-829D-B752A40430C0}"/>
              </a:ext>
            </a:extLst>
          </p:cNvPr>
          <p:cNvSpPr txBox="1"/>
          <p:nvPr/>
        </p:nvSpPr>
        <p:spPr>
          <a:xfrm>
            <a:off x="3962400" y="4395537"/>
            <a:ext cx="184731" cy="369332"/>
          </a:xfrm>
          <a:prstGeom prst="rect">
            <a:avLst/>
          </a:prstGeom>
          <a:noFill/>
        </p:spPr>
        <p:txBody>
          <a:bodyPr wrap="none" rtlCol="0">
            <a:spAutoFit/>
          </a:bodyPr>
          <a:lstStyle/>
          <a:p>
            <a:endParaRPr lang="en-GB" dirty="0"/>
          </a:p>
        </p:txBody>
      </p:sp>
      <p:sp>
        <p:nvSpPr>
          <p:cNvPr id="11" name="Content Placeholder 2">
            <a:extLst>
              <a:ext uri="{FF2B5EF4-FFF2-40B4-BE49-F238E27FC236}">
                <a16:creationId xmlns:a16="http://schemas.microsoft.com/office/drawing/2014/main" id="{AD1DC87C-D243-B3EC-04ED-85F74655F769}"/>
              </a:ext>
            </a:extLst>
          </p:cNvPr>
          <p:cNvSpPr txBox="1">
            <a:spLocks/>
          </p:cNvSpPr>
          <p:nvPr/>
        </p:nvSpPr>
        <p:spPr>
          <a:xfrm>
            <a:off x="533400" y="2705836"/>
            <a:ext cx="15316200" cy="730696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Innovation did not have a clear funding stream, there were lots of short-term pilots of Housing First, there were local authority/municipality funded services and national programmes</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Legacy systems were still operating, designed around emergency shelters and daycentres, even where strategy was supposedly housing-led/Housing First and preventative </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Before COVID some countries were spending a lot on ‘overflow’ services (Ireland, France, UK), mainly emergency/temporary accommodation because their formal homelessness services were overwhelmed</a:t>
            </a:r>
          </a:p>
        </p:txBody>
      </p:sp>
    </p:spTree>
    <p:extLst>
      <p:ext uri="{BB962C8B-B14F-4D97-AF65-F5344CB8AC3E}">
        <p14:creationId xmlns:p14="http://schemas.microsoft.com/office/powerpoint/2010/main" val="198295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0" y="-186526"/>
            <a:ext cx="18288000" cy="3064187"/>
          </a:xfrm>
          <a:prstGeom prst="rect">
            <a:avLst/>
          </a:prstGeom>
          <a:solidFill>
            <a:srgbClr val="1E3653"/>
          </a:solidFill>
        </p:spPr>
      </p:sp>
      <p:sp>
        <p:nvSpPr>
          <p:cNvPr id="8" name="TextBox 8"/>
          <p:cNvSpPr txBox="1"/>
          <p:nvPr/>
        </p:nvSpPr>
        <p:spPr>
          <a:xfrm>
            <a:off x="2028137" y="861532"/>
            <a:ext cx="14231725" cy="1124585"/>
          </a:xfrm>
          <a:prstGeom prst="rect">
            <a:avLst/>
          </a:prstGeom>
        </p:spPr>
        <p:txBody>
          <a:bodyPr lIns="0" tIns="0" rIns="0" bIns="0" rtlCol="0" anchor="t">
            <a:spAutoFit/>
          </a:bodyPr>
          <a:lstStyle/>
          <a:p>
            <a:pPr algn="ctr">
              <a:lnSpc>
                <a:spcPts val="9295"/>
              </a:lnSpc>
            </a:pPr>
            <a:r>
              <a:rPr lang="en-US" sz="6500" spc="65" dirty="0">
                <a:solidFill>
                  <a:srgbClr val="FFFFFF"/>
                </a:solidFill>
                <a:latin typeface="Open Sans" panose="020B0606030504020204" pitchFamily="34" charset="0"/>
                <a:ea typeface="Open Sans" panose="020B0606030504020204" pitchFamily="34" charset="0"/>
                <a:cs typeface="Open Sans" panose="020B0606030504020204" pitchFamily="34" charset="0"/>
              </a:rPr>
              <a:t> COVID-19</a:t>
            </a:r>
          </a:p>
        </p:txBody>
      </p:sp>
      <p:sp>
        <p:nvSpPr>
          <p:cNvPr id="9" name="TextBox 9"/>
          <p:cNvSpPr txBox="1"/>
          <p:nvPr/>
        </p:nvSpPr>
        <p:spPr>
          <a:xfrm>
            <a:off x="1000125" y="3539802"/>
            <a:ext cx="6391275" cy="1577355"/>
          </a:xfrm>
          <a:prstGeom prst="rect">
            <a:avLst/>
          </a:prstGeom>
        </p:spPr>
        <p:txBody>
          <a:bodyPr wrap="square" lIns="0" tIns="0" rIns="0" bIns="0" rtlCol="0" anchor="t">
            <a:spAutoFit/>
          </a:bodyPr>
          <a:lstStyle/>
          <a:p>
            <a:pPr algn="ctr">
              <a:lnSpc>
                <a:spcPts val="4200"/>
              </a:lnSpc>
            </a:pPr>
            <a:r>
              <a:rPr lang="en-US" sz="3000" b="1" spc="450" dirty="0">
                <a:solidFill>
                  <a:srgbClr val="FFFFFF"/>
                </a:solidFill>
                <a:latin typeface="Glacial Indifference"/>
              </a:rPr>
              <a:t>THE HOMELESSNESS SECTOR STRUGGLED TO KEEP PEOPLE SAFE</a:t>
            </a:r>
          </a:p>
        </p:txBody>
      </p:sp>
      <p:sp>
        <p:nvSpPr>
          <p:cNvPr id="16" name="TextBox 16"/>
          <p:cNvSpPr txBox="1"/>
          <p:nvPr/>
        </p:nvSpPr>
        <p:spPr>
          <a:xfrm>
            <a:off x="1600200" y="5773282"/>
            <a:ext cx="3470621" cy="4270400"/>
          </a:xfrm>
          <a:prstGeom prst="rect">
            <a:avLst/>
          </a:prstGeom>
        </p:spPr>
        <p:txBody>
          <a:bodyPr lIns="0" tIns="0" rIns="0" bIns="0" rtlCol="0" anchor="t">
            <a:spAutoFit/>
          </a:bodyPr>
          <a:lstStyle/>
          <a:p>
            <a:pPr algn="ctr">
              <a:lnSpc>
                <a:spcPts val="4200"/>
              </a:lnSpc>
            </a:pPr>
            <a:r>
              <a:rPr lang="en-US" sz="3000" spc="450" dirty="0">
                <a:solidFill>
                  <a:srgbClr val="FFFFFF"/>
                </a:solidFill>
                <a:latin typeface="Glacial Indifference"/>
              </a:rPr>
              <a:t>MANY LIVES WERE PROBABLY SAVED BY HOW QUICKLY THE EUROPEAN HOMELESSNESS SECTOR REACTED</a:t>
            </a:r>
          </a:p>
        </p:txBody>
      </p:sp>
      <p:sp>
        <p:nvSpPr>
          <p:cNvPr id="17" name="TextBox 17"/>
          <p:cNvSpPr txBox="1"/>
          <p:nvPr/>
        </p:nvSpPr>
        <p:spPr>
          <a:xfrm>
            <a:off x="5228784" y="5817398"/>
            <a:ext cx="3470622" cy="1038746"/>
          </a:xfrm>
          <a:prstGeom prst="rect">
            <a:avLst/>
          </a:prstGeom>
        </p:spPr>
        <p:txBody>
          <a:bodyPr wrap="square" lIns="0" tIns="0" rIns="0" bIns="0" rtlCol="0" anchor="t">
            <a:spAutoFit/>
          </a:bodyPr>
          <a:lstStyle/>
          <a:p>
            <a:pPr algn="ctr">
              <a:lnSpc>
                <a:spcPts val="4200"/>
              </a:lnSpc>
            </a:pPr>
            <a:r>
              <a:rPr lang="en-US" sz="3000" spc="450" dirty="0">
                <a:solidFill>
                  <a:srgbClr val="FFFFFF"/>
                </a:solidFill>
                <a:latin typeface="Glacial Indifference"/>
              </a:rPr>
              <a:t>AND VERY OFTEN DID</a:t>
            </a:r>
          </a:p>
        </p:txBody>
      </p:sp>
      <p:sp>
        <p:nvSpPr>
          <p:cNvPr id="18" name="TextBox 18"/>
          <p:cNvSpPr txBox="1"/>
          <p:nvPr/>
        </p:nvSpPr>
        <p:spPr>
          <a:xfrm>
            <a:off x="5943600" y="7908482"/>
            <a:ext cx="6248400" cy="2115964"/>
          </a:xfrm>
          <a:prstGeom prst="rect">
            <a:avLst/>
          </a:prstGeom>
        </p:spPr>
        <p:txBody>
          <a:bodyPr wrap="square" lIns="0" tIns="0" rIns="0" bIns="0" rtlCol="0" anchor="t">
            <a:spAutoFit/>
          </a:bodyPr>
          <a:lstStyle/>
          <a:p>
            <a:pPr algn="ctr">
              <a:lnSpc>
                <a:spcPts val="4200"/>
              </a:lnSpc>
            </a:pPr>
            <a:r>
              <a:rPr lang="en-US" sz="3000" spc="450" dirty="0">
                <a:solidFill>
                  <a:srgbClr val="FFFFFF"/>
                </a:solidFill>
                <a:latin typeface="Glacial Indifference"/>
              </a:rPr>
              <a:t>BUT IT HAS ADDED TO QUESTIONS ABOUT ‘SHARED AIR’ HOMELESSNESS SERVICES</a:t>
            </a:r>
          </a:p>
        </p:txBody>
      </p:sp>
      <p:pic>
        <p:nvPicPr>
          <p:cNvPr id="4" name="Picture 3" descr="A picture containing text, hitting, businesscard&#10;&#10;Description automatically generated">
            <a:extLst>
              <a:ext uri="{FF2B5EF4-FFF2-40B4-BE49-F238E27FC236}">
                <a16:creationId xmlns:a16="http://schemas.microsoft.com/office/drawing/2014/main" id="{85BE5190-7112-2FA4-656F-CB39B27C65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0600" y="3238499"/>
            <a:ext cx="4419600" cy="668484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6459200" y="1"/>
            <a:ext cx="1828800" cy="10287000"/>
          </a:xfrm>
          <a:prstGeom prst="rect">
            <a:avLst/>
          </a:prstGeom>
          <a:solidFill>
            <a:srgbClr val="1E3653"/>
          </a:solidFill>
        </p:spPr>
      </p:sp>
      <p:grpSp>
        <p:nvGrpSpPr>
          <p:cNvPr id="3" name="Group 3"/>
          <p:cNvGrpSpPr/>
          <p:nvPr/>
        </p:nvGrpSpPr>
        <p:grpSpPr>
          <a:xfrm>
            <a:off x="838200" y="610830"/>
            <a:ext cx="10611535" cy="1263808"/>
            <a:chOff x="0" y="-142875"/>
            <a:chExt cx="14148713" cy="2323320"/>
          </a:xfrm>
        </p:grpSpPr>
        <p:sp>
          <p:nvSpPr>
            <p:cNvPr id="4" name="AutoShape 4"/>
            <p:cNvSpPr/>
            <p:nvPr/>
          </p:nvSpPr>
          <p:spPr>
            <a:xfrm>
              <a:off x="0" y="2110160"/>
              <a:ext cx="14142197" cy="45188"/>
            </a:xfrm>
            <a:prstGeom prst="rect">
              <a:avLst/>
            </a:prstGeom>
            <a:solidFill>
              <a:srgbClr val="1E3653"/>
            </a:solidFill>
          </p:spPr>
        </p:sp>
        <p:sp>
          <p:nvSpPr>
            <p:cNvPr id="5" name="TextBox 5"/>
            <p:cNvSpPr txBox="1"/>
            <p:nvPr/>
          </p:nvSpPr>
          <p:spPr>
            <a:xfrm>
              <a:off x="0" y="-142875"/>
              <a:ext cx="14148713" cy="2323320"/>
            </a:xfrm>
            <a:prstGeom prst="rect">
              <a:avLst/>
            </a:prstGeom>
          </p:spPr>
          <p:txBody>
            <a:bodyPr lIns="0" tIns="0" rIns="0" bIns="0" rtlCol="0" anchor="t">
              <a:spAutoFit/>
            </a:bodyPr>
            <a:lstStyle/>
            <a:p>
              <a:pPr>
                <a:lnSpc>
                  <a:spcPts val="10500"/>
                </a:lnSpc>
              </a:pPr>
              <a:r>
                <a:rPr lang="en-US" sz="7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THANKS </a:t>
              </a:r>
            </a:p>
          </p:txBody>
        </p:sp>
      </p:grpSp>
      <p:sp>
        <p:nvSpPr>
          <p:cNvPr id="10" name="TextBox 9">
            <a:extLst>
              <a:ext uri="{FF2B5EF4-FFF2-40B4-BE49-F238E27FC236}">
                <a16:creationId xmlns:a16="http://schemas.microsoft.com/office/drawing/2014/main" id="{2BA692B8-1280-2E02-829D-B752A40430C0}"/>
              </a:ext>
            </a:extLst>
          </p:cNvPr>
          <p:cNvSpPr txBox="1"/>
          <p:nvPr/>
        </p:nvSpPr>
        <p:spPr>
          <a:xfrm>
            <a:off x="3962400" y="4395537"/>
            <a:ext cx="184731" cy="369332"/>
          </a:xfrm>
          <a:prstGeom prst="rect">
            <a:avLst/>
          </a:prstGeom>
          <a:noFill/>
        </p:spPr>
        <p:txBody>
          <a:bodyPr wrap="none" rtlCol="0">
            <a:spAutoFit/>
          </a:bodyPr>
          <a:lstStyle/>
          <a:p>
            <a:endParaRPr lang="en-GB" dirty="0"/>
          </a:p>
        </p:txBody>
      </p:sp>
      <p:sp>
        <p:nvSpPr>
          <p:cNvPr id="11" name="Content Placeholder 2">
            <a:extLst>
              <a:ext uri="{FF2B5EF4-FFF2-40B4-BE49-F238E27FC236}">
                <a16:creationId xmlns:a16="http://schemas.microsoft.com/office/drawing/2014/main" id="{AD1DC87C-D243-B3EC-04ED-85F74655F769}"/>
              </a:ext>
            </a:extLst>
          </p:cNvPr>
          <p:cNvSpPr txBox="1">
            <a:spLocks/>
          </p:cNvSpPr>
          <p:nvPr/>
        </p:nvSpPr>
        <p:spPr>
          <a:xfrm>
            <a:off x="533400" y="2705836"/>
            <a:ext cx="15316200" cy="730696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studies would not have been possible without the collaboration of many people acting as experts and completing the questionnaires</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Thanks to all of them</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I’ve spoken today but the studies are a team effort by the European Observatory on Homelessness </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Thanks for listening </a:t>
            </a:r>
          </a:p>
        </p:txBody>
      </p:sp>
    </p:spTree>
    <p:extLst>
      <p:ext uri="{BB962C8B-B14F-4D97-AF65-F5344CB8AC3E}">
        <p14:creationId xmlns:p14="http://schemas.microsoft.com/office/powerpoint/2010/main" val="1315590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1354E"/>
        </a:solidFill>
        <a:effectLst/>
      </p:bgPr>
    </p:bg>
    <p:spTree>
      <p:nvGrpSpPr>
        <p:cNvPr id="1" name=""/>
        <p:cNvGrpSpPr/>
        <p:nvPr/>
      </p:nvGrpSpPr>
      <p:grpSpPr>
        <a:xfrm>
          <a:off x="0" y="0"/>
          <a:ext cx="0" cy="0"/>
          <a:chOff x="0" y="0"/>
          <a:chExt cx="0" cy="0"/>
        </a:xfrm>
      </p:grpSpPr>
      <p:sp>
        <p:nvSpPr>
          <p:cNvPr id="2" name="AutoShape 2"/>
          <p:cNvSpPr/>
          <p:nvPr/>
        </p:nvSpPr>
        <p:spPr>
          <a:xfrm>
            <a:off x="0" y="0"/>
            <a:ext cx="5208785" cy="10287000"/>
          </a:xfrm>
          <a:prstGeom prst="rect">
            <a:avLst/>
          </a:prstGeom>
          <a:solidFill>
            <a:srgbClr val="4B7BA5"/>
          </a:solidFill>
        </p:spPr>
      </p:sp>
      <p:grpSp>
        <p:nvGrpSpPr>
          <p:cNvPr id="3" name="Group 3"/>
          <p:cNvGrpSpPr/>
          <p:nvPr/>
        </p:nvGrpSpPr>
        <p:grpSpPr>
          <a:xfrm>
            <a:off x="6018011" y="921544"/>
            <a:ext cx="10974589" cy="1723667"/>
            <a:chOff x="0" y="-142875"/>
            <a:chExt cx="14148713" cy="2298223"/>
          </a:xfrm>
        </p:grpSpPr>
        <p:sp>
          <p:nvSpPr>
            <p:cNvPr id="4" name="AutoShape 4"/>
            <p:cNvSpPr/>
            <p:nvPr/>
          </p:nvSpPr>
          <p:spPr>
            <a:xfrm>
              <a:off x="0" y="2110160"/>
              <a:ext cx="14142197" cy="45188"/>
            </a:xfrm>
            <a:prstGeom prst="rect">
              <a:avLst/>
            </a:prstGeom>
            <a:solidFill>
              <a:srgbClr val="FFFFFF"/>
            </a:solidFill>
          </p:spPr>
        </p:sp>
        <p:sp>
          <p:nvSpPr>
            <p:cNvPr id="5" name="TextBox 5"/>
            <p:cNvSpPr txBox="1"/>
            <p:nvPr/>
          </p:nvSpPr>
          <p:spPr>
            <a:xfrm>
              <a:off x="0" y="-142875"/>
              <a:ext cx="14148713" cy="1629677"/>
            </a:xfrm>
            <a:prstGeom prst="rect">
              <a:avLst/>
            </a:prstGeom>
          </p:spPr>
          <p:txBody>
            <a:bodyPr lIns="0" tIns="0" rIns="0" bIns="0" rtlCol="0" anchor="t">
              <a:spAutoFit/>
            </a:bodyPr>
            <a:lstStyle/>
            <a:p>
              <a:pPr>
                <a:lnSpc>
                  <a:spcPts val="10500"/>
                </a:lnSpc>
              </a:pPr>
              <a:r>
                <a:rPr lang="en-US" sz="60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Homelessness services</a:t>
              </a:r>
            </a:p>
          </p:txBody>
        </p:sp>
      </p:grpSp>
      <p:sp>
        <p:nvSpPr>
          <p:cNvPr id="6" name="TextBox 6"/>
          <p:cNvSpPr txBox="1"/>
          <p:nvPr/>
        </p:nvSpPr>
        <p:spPr>
          <a:xfrm>
            <a:off x="1131105" y="1049637"/>
            <a:ext cx="2995040" cy="629920"/>
          </a:xfrm>
          <a:prstGeom prst="rect">
            <a:avLst/>
          </a:prstGeom>
        </p:spPr>
        <p:txBody>
          <a:bodyPr lIns="0" tIns="0" rIns="0" bIns="0" rtlCol="0" anchor="t">
            <a:spAutoFit/>
          </a:bodyPr>
          <a:lstStyle/>
          <a:p>
            <a:pPr algn="ctr">
              <a:lnSpc>
                <a:spcPts val="5180"/>
              </a:lnSpc>
            </a:pPr>
            <a:r>
              <a:rPr lang="en-US" sz="3700" b="1" spc="443" dirty="0">
                <a:solidFill>
                  <a:srgbClr val="FFFFFF"/>
                </a:solidFill>
                <a:latin typeface="Open Sans" panose="020B0606030504020204" pitchFamily="34" charset="0"/>
                <a:ea typeface="Open Sans" panose="020B0606030504020204" pitchFamily="34" charset="0"/>
                <a:cs typeface="Open Sans" panose="020B0606030504020204" pitchFamily="34" charset="0"/>
              </a:rPr>
              <a:t>Diverse</a:t>
            </a:r>
          </a:p>
        </p:txBody>
      </p:sp>
      <p:sp>
        <p:nvSpPr>
          <p:cNvPr id="7" name="TextBox 7"/>
          <p:cNvSpPr txBox="1"/>
          <p:nvPr/>
        </p:nvSpPr>
        <p:spPr>
          <a:xfrm>
            <a:off x="316528" y="1867417"/>
            <a:ext cx="4575728" cy="5847883"/>
          </a:xfrm>
          <a:prstGeom prst="rect">
            <a:avLst/>
          </a:prstGeom>
        </p:spPr>
        <p:txBody>
          <a:bodyPr lIns="0" tIns="0" rIns="0" bIns="0" rtlCol="0" anchor="t">
            <a:spAutoFit/>
          </a:bodyPr>
          <a:lstStyle/>
          <a:p>
            <a:pPr marL="690881" lvl="1" indent="-345440">
              <a:lnSpc>
                <a:spcPts val="4480"/>
              </a:lnSpc>
              <a:spcBef>
                <a:spcPts val="600"/>
              </a:spcBef>
              <a:spcAft>
                <a:spcPts val="600"/>
              </a:spcAft>
              <a:buFont typeface="Arial"/>
              <a:buChar char="•"/>
            </a:pPr>
            <a:r>
              <a:rPr lang="en-US" sz="3600" b="1" spc="384" dirty="0">
                <a:solidFill>
                  <a:srgbClr val="FFFFFF"/>
                </a:solidFill>
                <a:latin typeface="Open Sans"/>
              </a:rPr>
              <a:t>In design</a:t>
            </a:r>
          </a:p>
          <a:p>
            <a:pPr marL="690881" lvl="1" indent="-345440">
              <a:lnSpc>
                <a:spcPts val="4480"/>
              </a:lnSpc>
              <a:spcBef>
                <a:spcPts val="600"/>
              </a:spcBef>
              <a:spcAft>
                <a:spcPts val="600"/>
              </a:spcAft>
              <a:buFont typeface="Arial"/>
              <a:buChar char="•"/>
            </a:pPr>
            <a:r>
              <a:rPr lang="en-US" sz="3600" b="1" spc="384" dirty="0">
                <a:solidFill>
                  <a:srgbClr val="FFFFFF"/>
                </a:solidFill>
                <a:latin typeface="Open Sans"/>
              </a:rPr>
              <a:t>In approach</a:t>
            </a:r>
          </a:p>
          <a:p>
            <a:pPr marL="690881" lvl="1" indent="-345440">
              <a:lnSpc>
                <a:spcPts val="4480"/>
              </a:lnSpc>
              <a:spcBef>
                <a:spcPts val="600"/>
              </a:spcBef>
              <a:spcAft>
                <a:spcPts val="600"/>
              </a:spcAft>
              <a:buFont typeface="Arial"/>
              <a:buChar char="•"/>
            </a:pPr>
            <a:r>
              <a:rPr lang="en-US" sz="3600" b="1" spc="384" dirty="0">
                <a:solidFill>
                  <a:srgbClr val="FFFFFF"/>
                </a:solidFill>
                <a:latin typeface="Open Sans"/>
              </a:rPr>
              <a:t>In resources</a:t>
            </a:r>
          </a:p>
          <a:p>
            <a:pPr marL="690881" lvl="1" indent="-345440">
              <a:lnSpc>
                <a:spcPts val="4480"/>
              </a:lnSpc>
              <a:spcBef>
                <a:spcPts val="600"/>
              </a:spcBef>
              <a:spcAft>
                <a:spcPts val="600"/>
              </a:spcAft>
              <a:buFont typeface="Arial"/>
              <a:buChar char="•"/>
            </a:pPr>
            <a:r>
              <a:rPr lang="en-US" sz="3600" b="1" spc="384" dirty="0">
                <a:solidFill>
                  <a:srgbClr val="FFFFFF"/>
                </a:solidFill>
                <a:latin typeface="Open Sans"/>
              </a:rPr>
              <a:t>In strategy</a:t>
            </a:r>
          </a:p>
          <a:p>
            <a:pPr marL="690881" lvl="1" indent="-345440">
              <a:lnSpc>
                <a:spcPts val="4480"/>
              </a:lnSpc>
              <a:spcBef>
                <a:spcPts val="600"/>
              </a:spcBef>
              <a:spcAft>
                <a:spcPts val="600"/>
              </a:spcAft>
              <a:buFont typeface="Arial"/>
              <a:buChar char="•"/>
            </a:pPr>
            <a:r>
              <a:rPr lang="en-US" sz="3600" b="1" spc="384" dirty="0">
                <a:solidFill>
                  <a:srgbClr val="FFFFFF"/>
                </a:solidFill>
                <a:latin typeface="Open Sans"/>
              </a:rPr>
              <a:t>And in the situations in which they worked</a:t>
            </a:r>
          </a:p>
          <a:p>
            <a:pPr marL="345441" lvl="1" algn="just">
              <a:lnSpc>
                <a:spcPts val="4480"/>
              </a:lnSpc>
            </a:pPr>
            <a:endParaRPr lang="en-US" sz="3200" spc="384" dirty="0">
              <a:solidFill>
                <a:srgbClr val="FFFFFF"/>
              </a:solidFill>
              <a:latin typeface="Open Sans"/>
            </a:endParaRPr>
          </a:p>
        </p:txBody>
      </p:sp>
      <p:pic>
        <p:nvPicPr>
          <p:cNvPr id="11" name="Picture 10" descr="Shape, logo, company name, arrow&#10;&#10;Description automatically generated">
            <a:extLst>
              <a:ext uri="{FF2B5EF4-FFF2-40B4-BE49-F238E27FC236}">
                <a16:creationId xmlns:a16="http://schemas.microsoft.com/office/drawing/2014/main" id="{32595CF4-AE5F-23F9-2A51-B461838CD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2933700"/>
            <a:ext cx="3794093" cy="3493927"/>
          </a:xfrm>
          <a:prstGeom prst="rect">
            <a:avLst/>
          </a:prstGeom>
        </p:spPr>
      </p:pic>
      <p:pic>
        <p:nvPicPr>
          <p:cNvPr id="15" name="Picture 14" descr="PowerPoint&#10;&#10;Description automatically generated">
            <a:extLst>
              <a:ext uri="{FF2B5EF4-FFF2-40B4-BE49-F238E27FC236}">
                <a16:creationId xmlns:a16="http://schemas.microsoft.com/office/drawing/2014/main" id="{78722FCE-6696-B08D-5FDF-AED13E791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8759" y="2933700"/>
            <a:ext cx="4038600" cy="62611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6459200" y="1"/>
            <a:ext cx="1828800" cy="10287000"/>
          </a:xfrm>
          <a:prstGeom prst="rect">
            <a:avLst/>
          </a:prstGeom>
          <a:solidFill>
            <a:srgbClr val="1E3653"/>
          </a:solidFill>
        </p:spPr>
      </p:sp>
      <p:grpSp>
        <p:nvGrpSpPr>
          <p:cNvPr id="3" name="Group 3"/>
          <p:cNvGrpSpPr/>
          <p:nvPr/>
        </p:nvGrpSpPr>
        <p:grpSpPr>
          <a:xfrm>
            <a:off x="838200" y="610830"/>
            <a:ext cx="10611535" cy="1263808"/>
            <a:chOff x="0" y="-142875"/>
            <a:chExt cx="14148713" cy="2323320"/>
          </a:xfrm>
        </p:grpSpPr>
        <p:sp>
          <p:nvSpPr>
            <p:cNvPr id="4" name="AutoShape 4"/>
            <p:cNvSpPr/>
            <p:nvPr/>
          </p:nvSpPr>
          <p:spPr>
            <a:xfrm>
              <a:off x="0" y="2110160"/>
              <a:ext cx="14142197" cy="45188"/>
            </a:xfrm>
            <a:prstGeom prst="rect">
              <a:avLst/>
            </a:prstGeom>
            <a:solidFill>
              <a:srgbClr val="1E3653"/>
            </a:solidFill>
          </p:spPr>
        </p:sp>
        <p:sp>
          <p:nvSpPr>
            <p:cNvPr id="5" name="TextBox 5"/>
            <p:cNvSpPr txBox="1"/>
            <p:nvPr/>
          </p:nvSpPr>
          <p:spPr>
            <a:xfrm>
              <a:off x="0" y="-142875"/>
              <a:ext cx="14148713" cy="2323320"/>
            </a:xfrm>
            <a:prstGeom prst="rect">
              <a:avLst/>
            </a:prstGeom>
          </p:spPr>
          <p:txBody>
            <a:bodyPr lIns="0" tIns="0" rIns="0" bIns="0" rtlCol="0" anchor="t">
              <a:spAutoFit/>
            </a:bodyPr>
            <a:lstStyle/>
            <a:p>
              <a:pPr>
                <a:lnSpc>
                  <a:spcPts val="10500"/>
                </a:lnSpc>
              </a:pPr>
              <a:r>
                <a:rPr lang="en-US" sz="7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Services 1</a:t>
              </a:r>
            </a:p>
          </p:txBody>
        </p:sp>
      </p:grpSp>
      <p:sp>
        <p:nvSpPr>
          <p:cNvPr id="10" name="TextBox 9">
            <a:extLst>
              <a:ext uri="{FF2B5EF4-FFF2-40B4-BE49-F238E27FC236}">
                <a16:creationId xmlns:a16="http://schemas.microsoft.com/office/drawing/2014/main" id="{2BA692B8-1280-2E02-829D-B752A40430C0}"/>
              </a:ext>
            </a:extLst>
          </p:cNvPr>
          <p:cNvSpPr txBox="1"/>
          <p:nvPr/>
        </p:nvSpPr>
        <p:spPr>
          <a:xfrm>
            <a:off x="3962400" y="4395537"/>
            <a:ext cx="184731" cy="369332"/>
          </a:xfrm>
          <a:prstGeom prst="rect">
            <a:avLst/>
          </a:prstGeom>
          <a:noFill/>
        </p:spPr>
        <p:txBody>
          <a:bodyPr wrap="none" rtlCol="0">
            <a:spAutoFit/>
          </a:bodyPr>
          <a:lstStyle/>
          <a:p>
            <a:endParaRPr lang="en-GB" dirty="0"/>
          </a:p>
        </p:txBody>
      </p:sp>
      <p:sp>
        <p:nvSpPr>
          <p:cNvPr id="11" name="Content Placeholder 2">
            <a:extLst>
              <a:ext uri="{FF2B5EF4-FFF2-40B4-BE49-F238E27FC236}">
                <a16:creationId xmlns:a16="http://schemas.microsoft.com/office/drawing/2014/main" id="{AD1DC87C-D243-B3EC-04ED-85F74655F769}"/>
              </a:ext>
            </a:extLst>
          </p:cNvPr>
          <p:cNvSpPr txBox="1">
            <a:spLocks/>
          </p:cNvSpPr>
          <p:nvPr/>
        </p:nvSpPr>
        <p:spPr>
          <a:xfrm>
            <a:off x="533400" y="2705836"/>
            <a:ext cx="15316200" cy="730696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Northern EU: Denmark, France, Germany, the Netherlands, Ireland, Sweden (and in 2018 the UK) </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Central and Eastern EU: Austria, the Czech Republic, Hungary, Poland, Romania and Slovenia</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Southern EU: Italy, Portugal and Spain</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In the North West and Scandinavia, more purpose built, fixed site supported housing, own bedrooms/studios, on-site staffing</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And in Scandinavia, France, UK, Ireland, more housing-led and Housing First </a:t>
            </a:r>
          </a:p>
        </p:txBody>
      </p:sp>
    </p:spTree>
    <p:extLst>
      <p:ext uri="{BB962C8B-B14F-4D97-AF65-F5344CB8AC3E}">
        <p14:creationId xmlns:p14="http://schemas.microsoft.com/office/powerpoint/2010/main" val="215913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6459200" y="1"/>
            <a:ext cx="1828800" cy="10287000"/>
          </a:xfrm>
          <a:prstGeom prst="rect">
            <a:avLst/>
          </a:prstGeom>
          <a:solidFill>
            <a:srgbClr val="1E3653"/>
          </a:solidFill>
        </p:spPr>
      </p:sp>
      <p:grpSp>
        <p:nvGrpSpPr>
          <p:cNvPr id="3" name="Group 3"/>
          <p:cNvGrpSpPr/>
          <p:nvPr/>
        </p:nvGrpSpPr>
        <p:grpSpPr>
          <a:xfrm>
            <a:off x="838200" y="610830"/>
            <a:ext cx="10611535" cy="1263808"/>
            <a:chOff x="0" y="-142875"/>
            <a:chExt cx="14148713" cy="2323320"/>
          </a:xfrm>
        </p:grpSpPr>
        <p:sp>
          <p:nvSpPr>
            <p:cNvPr id="4" name="AutoShape 4"/>
            <p:cNvSpPr/>
            <p:nvPr/>
          </p:nvSpPr>
          <p:spPr>
            <a:xfrm>
              <a:off x="0" y="2110160"/>
              <a:ext cx="14142197" cy="45188"/>
            </a:xfrm>
            <a:prstGeom prst="rect">
              <a:avLst/>
            </a:prstGeom>
            <a:solidFill>
              <a:srgbClr val="1E3653"/>
            </a:solidFill>
          </p:spPr>
        </p:sp>
        <p:sp>
          <p:nvSpPr>
            <p:cNvPr id="5" name="TextBox 5"/>
            <p:cNvSpPr txBox="1"/>
            <p:nvPr/>
          </p:nvSpPr>
          <p:spPr>
            <a:xfrm>
              <a:off x="0" y="-142875"/>
              <a:ext cx="14148713" cy="2323320"/>
            </a:xfrm>
            <a:prstGeom prst="rect">
              <a:avLst/>
            </a:prstGeom>
          </p:spPr>
          <p:txBody>
            <a:bodyPr lIns="0" tIns="0" rIns="0" bIns="0" rtlCol="0" anchor="t">
              <a:spAutoFit/>
            </a:bodyPr>
            <a:lstStyle/>
            <a:p>
              <a:pPr>
                <a:lnSpc>
                  <a:spcPts val="10500"/>
                </a:lnSpc>
              </a:pPr>
              <a:r>
                <a:rPr lang="en-US" sz="7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Services 2</a:t>
              </a:r>
            </a:p>
          </p:txBody>
        </p:sp>
      </p:grpSp>
      <p:sp>
        <p:nvSpPr>
          <p:cNvPr id="10" name="TextBox 9">
            <a:extLst>
              <a:ext uri="{FF2B5EF4-FFF2-40B4-BE49-F238E27FC236}">
                <a16:creationId xmlns:a16="http://schemas.microsoft.com/office/drawing/2014/main" id="{2BA692B8-1280-2E02-829D-B752A40430C0}"/>
              </a:ext>
            </a:extLst>
          </p:cNvPr>
          <p:cNvSpPr txBox="1"/>
          <p:nvPr/>
        </p:nvSpPr>
        <p:spPr>
          <a:xfrm>
            <a:off x="3962400" y="4395537"/>
            <a:ext cx="184731" cy="369332"/>
          </a:xfrm>
          <a:prstGeom prst="rect">
            <a:avLst/>
          </a:prstGeom>
          <a:noFill/>
        </p:spPr>
        <p:txBody>
          <a:bodyPr wrap="none" rtlCol="0">
            <a:spAutoFit/>
          </a:bodyPr>
          <a:lstStyle/>
          <a:p>
            <a:endParaRPr lang="en-GB" dirty="0"/>
          </a:p>
        </p:txBody>
      </p:sp>
      <p:sp>
        <p:nvSpPr>
          <p:cNvPr id="11" name="Content Placeholder 2">
            <a:extLst>
              <a:ext uri="{FF2B5EF4-FFF2-40B4-BE49-F238E27FC236}">
                <a16:creationId xmlns:a16="http://schemas.microsoft.com/office/drawing/2014/main" id="{AD1DC87C-D243-B3EC-04ED-85F74655F769}"/>
              </a:ext>
            </a:extLst>
          </p:cNvPr>
          <p:cNvSpPr txBox="1">
            <a:spLocks/>
          </p:cNvSpPr>
          <p:nvPr/>
        </p:nvSpPr>
        <p:spPr>
          <a:xfrm>
            <a:off x="533400" y="2705836"/>
            <a:ext cx="15316200" cy="730696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Emergency shelters everywhere</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Daycentres everywhere</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Food distribution everywhere</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But more of these services in the South and East of the EU</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Some Housing First in many countries, but quite small in scale back in 2018, also quite small now</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Housing-led services also less common in the South and East</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Prevention not widespread, some in the UK, Ireland, more organised in Finland and some other countries</a:t>
            </a:r>
          </a:p>
          <a:p>
            <a:pPr marL="0" indent="0">
              <a:spcBef>
                <a:spcPts val="600"/>
              </a:spcBef>
              <a:spcAft>
                <a:spcPts val="600"/>
              </a:spcAft>
              <a:buNone/>
            </a:pPr>
            <a:endPar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50404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B7BA5"/>
        </a:solidFill>
        <a:effectLst/>
      </p:bgPr>
    </p:bg>
    <p:spTree>
      <p:nvGrpSpPr>
        <p:cNvPr id="1" name=""/>
        <p:cNvGrpSpPr/>
        <p:nvPr/>
      </p:nvGrpSpPr>
      <p:grpSpPr>
        <a:xfrm>
          <a:off x="0" y="0"/>
          <a:ext cx="0" cy="0"/>
          <a:chOff x="0" y="0"/>
          <a:chExt cx="0" cy="0"/>
        </a:xfrm>
      </p:grpSpPr>
      <p:sp>
        <p:nvSpPr>
          <p:cNvPr id="2" name="AutoShape 2"/>
          <p:cNvSpPr/>
          <p:nvPr/>
        </p:nvSpPr>
        <p:spPr>
          <a:xfrm>
            <a:off x="16459200" y="1"/>
            <a:ext cx="1828800" cy="10287000"/>
          </a:xfrm>
          <a:prstGeom prst="rect">
            <a:avLst/>
          </a:prstGeom>
          <a:solidFill>
            <a:srgbClr val="1E3653"/>
          </a:solidFill>
        </p:spPr>
      </p:sp>
      <p:grpSp>
        <p:nvGrpSpPr>
          <p:cNvPr id="3" name="Group 3"/>
          <p:cNvGrpSpPr/>
          <p:nvPr/>
        </p:nvGrpSpPr>
        <p:grpSpPr>
          <a:xfrm>
            <a:off x="838200" y="610830"/>
            <a:ext cx="10611535" cy="1258230"/>
            <a:chOff x="0" y="-142875"/>
            <a:chExt cx="14148713" cy="2313066"/>
          </a:xfrm>
        </p:grpSpPr>
        <p:sp>
          <p:nvSpPr>
            <p:cNvPr id="4" name="AutoShape 4"/>
            <p:cNvSpPr/>
            <p:nvPr/>
          </p:nvSpPr>
          <p:spPr>
            <a:xfrm>
              <a:off x="0" y="2110160"/>
              <a:ext cx="14142197" cy="45188"/>
            </a:xfrm>
            <a:prstGeom prst="rect">
              <a:avLst/>
            </a:prstGeom>
            <a:solidFill>
              <a:srgbClr val="1E3653"/>
            </a:solidFill>
          </p:spPr>
        </p:sp>
        <p:sp>
          <p:nvSpPr>
            <p:cNvPr id="5" name="TextBox 5"/>
            <p:cNvSpPr txBox="1"/>
            <p:nvPr/>
          </p:nvSpPr>
          <p:spPr>
            <a:xfrm>
              <a:off x="0" y="-142875"/>
              <a:ext cx="14148713" cy="2313066"/>
            </a:xfrm>
            <a:prstGeom prst="rect">
              <a:avLst/>
            </a:prstGeom>
          </p:spPr>
          <p:txBody>
            <a:bodyPr lIns="0" tIns="0" rIns="0" bIns="0" rtlCol="0" anchor="t">
              <a:spAutoFit/>
            </a:bodyPr>
            <a:lstStyle/>
            <a:p>
              <a:pPr>
                <a:lnSpc>
                  <a:spcPts val="10500"/>
                </a:lnSpc>
              </a:pPr>
              <a:r>
                <a:rPr lang="en-US" sz="7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Services 3</a:t>
              </a:r>
            </a:p>
          </p:txBody>
        </p:sp>
      </p:grpSp>
      <p:sp>
        <p:nvSpPr>
          <p:cNvPr id="10" name="TextBox 9">
            <a:extLst>
              <a:ext uri="{FF2B5EF4-FFF2-40B4-BE49-F238E27FC236}">
                <a16:creationId xmlns:a16="http://schemas.microsoft.com/office/drawing/2014/main" id="{2BA692B8-1280-2E02-829D-B752A40430C0}"/>
              </a:ext>
            </a:extLst>
          </p:cNvPr>
          <p:cNvSpPr txBox="1"/>
          <p:nvPr/>
        </p:nvSpPr>
        <p:spPr>
          <a:xfrm>
            <a:off x="3962400" y="4395537"/>
            <a:ext cx="184731" cy="369332"/>
          </a:xfrm>
          <a:prstGeom prst="rect">
            <a:avLst/>
          </a:prstGeom>
          <a:noFill/>
        </p:spPr>
        <p:txBody>
          <a:bodyPr wrap="none" rtlCol="0">
            <a:spAutoFit/>
          </a:bodyPr>
          <a:lstStyle/>
          <a:p>
            <a:endParaRPr lang="en-GB" dirty="0"/>
          </a:p>
        </p:txBody>
      </p:sp>
      <p:sp>
        <p:nvSpPr>
          <p:cNvPr id="11" name="Content Placeholder 2">
            <a:extLst>
              <a:ext uri="{FF2B5EF4-FFF2-40B4-BE49-F238E27FC236}">
                <a16:creationId xmlns:a16="http://schemas.microsoft.com/office/drawing/2014/main" id="{AD1DC87C-D243-B3EC-04ED-85F74655F769}"/>
              </a:ext>
            </a:extLst>
          </p:cNvPr>
          <p:cNvSpPr txBox="1">
            <a:spLocks/>
          </p:cNvSpPr>
          <p:nvPr/>
        </p:nvSpPr>
        <p:spPr>
          <a:xfrm>
            <a:off x="533400" y="2705836"/>
            <a:ext cx="15316200" cy="730696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Big discrepancies in resource levels</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A lot more being spent on services in the North West than in some Central and Southern European services</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Major differences in the degree to which homelessness services were integrated into a wider homelessness strategy</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was much more variable, some countries, e.g. Finland, Denmark had highly integrated strategic responses in which homelessness services had a clear role </a:t>
            </a:r>
          </a:p>
          <a:p>
            <a:pPr>
              <a:spcBef>
                <a:spcPts val="600"/>
              </a:spcBef>
              <a:spcAft>
                <a:spcPts val="600"/>
              </a:spcAft>
            </a:pPr>
            <a:r>
              <a:rPr lang="en-GB"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In a lot of countries, homelessness services were much less coordinated with health, social services (social care), addiction, housing and criminal justice services and practice was variable  </a:t>
            </a:r>
          </a:p>
        </p:txBody>
      </p:sp>
    </p:spTree>
    <p:extLst>
      <p:ext uri="{BB962C8B-B14F-4D97-AF65-F5344CB8AC3E}">
        <p14:creationId xmlns:p14="http://schemas.microsoft.com/office/powerpoint/2010/main" val="2657587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5208785" cy="10287000"/>
          </a:xfrm>
          <a:prstGeom prst="rect">
            <a:avLst/>
          </a:prstGeom>
          <a:solidFill>
            <a:srgbClr val="4B7BA5"/>
          </a:solidFill>
        </p:spPr>
      </p:sp>
      <p:grpSp>
        <p:nvGrpSpPr>
          <p:cNvPr id="3" name="Group 3"/>
          <p:cNvGrpSpPr/>
          <p:nvPr/>
        </p:nvGrpSpPr>
        <p:grpSpPr>
          <a:xfrm>
            <a:off x="6018011" y="921544"/>
            <a:ext cx="10974589" cy="1723667"/>
            <a:chOff x="0" y="-142875"/>
            <a:chExt cx="14148713" cy="2298223"/>
          </a:xfrm>
        </p:grpSpPr>
        <p:sp>
          <p:nvSpPr>
            <p:cNvPr id="4" name="AutoShape 4"/>
            <p:cNvSpPr/>
            <p:nvPr/>
          </p:nvSpPr>
          <p:spPr>
            <a:xfrm>
              <a:off x="0" y="2110160"/>
              <a:ext cx="14142197" cy="45188"/>
            </a:xfrm>
            <a:prstGeom prst="rect">
              <a:avLst/>
            </a:prstGeom>
            <a:solidFill>
              <a:srgbClr val="FFFFFF"/>
            </a:solidFill>
          </p:spPr>
        </p:sp>
        <p:sp>
          <p:nvSpPr>
            <p:cNvPr id="5" name="TextBox 5"/>
            <p:cNvSpPr txBox="1"/>
            <p:nvPr/>
          </p:nvSpPr>
          <p:spPr>
            <a:xfrm>
              <a:off x="0" y="-142875"/>
              <a:ext cx="14148713" cy="1629677"/>
            </a:xfrm>
            <a:prstGeom prst="rect">
              <a:avLst/>
            </a:prstGeom>
          </p:spPr>
          <p:txBody>
            <a:bodyPr lIns="0" tIns="0" rIns="0" bIns="0" rtlCol="0" anchor="t">
              <a:spAutoFit/>
            </a:bodyPr>
            <a:lstStyle/>
            <a:p>
              <a:pPr>
                <a:lnSpc>
                  <a:spcPts val="10500"/>
                </a:lnSpc>
              </a:pPr>
              <a:r>
                <a:rPr lang="en-US" sz="60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Homelessness services</a:t>
              </a:r>
            </a:p>
          </p:txBody>
        </p:sp>
      </p:grpSp>
      <p:sp>
        <p:nvSpPr>
          <p:cNvPr id="6" name="TextBox 6"/>
          <p:cNvSpPr txBox="1"/>
          <p:nvPr/>
        </p:nvSpPr>
        <p:spPr>
          <a:xfrm>
            <a:off x="1131105" y="1049637"/>
            <a:ext cx="2995040" cy="1956305"/>
          </a:xfrm>
          <a:prstGeom prst="rect">
            <a:avLst/>
          </a:prstGeom>
        </p:spPr>
        <p:txBody>
          <a:bodyPr lIns="0" tIns="0" rIns="0" bIns="0" rtlCol="0" anchor="t">
            <a:spAutoFit/>
          </a:bodyPr>
          <a:lstStyle/>
          <a:p>
            <a:pPr algn="ctr">
              <a:lnSpc>
                <a:spcPts val="5180"/>
              </a:lnSpc>
            </a:pPr>
            <a:r>
              <a:rPr lang="en-US" sz="3700" b="1" spc="443" dirty="0">
                <a:solidFill>
                  <a:srgbClr val="FFFFFF"/>
                </a:solidFill>
                <a:latin typeface="Open Sans" panose="020B0606030504020204" pitchFamily="34" charset="0"/>
                <a:ea typeface="Open Sans" panose="020B0606030504020204" pitchFamily="34" charset="0"/>
                <a:cs typeface="Open Sans" panose="020B0606030504020204" pitchFamily="34" charset="0"/>
              </a:rPr>
              <a:t>Trying to build a typology</a:t>
            </a:r>
          </a:p>
        </p:txBody>
      </p:sp>
      <p:pic>
        <p:nvPicPr>
          <p:cNvPr id="10" name="Picture 9" descr="Diagram, text&#10;&#10;Description automatically generated">
            <a:extLst>
              <a:ext uri="{FF2B5EF4-FFF2-40B4-BE49-F238E27FC236}">
                <a16:creationId xmlns:a16="http://schemas.microsoft.com/office/drawing/2014/main" id="{359F13DF-A262-BBB2-ACF4-FCF6A9D9A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217798"/>
            <a:ext cx="10591800" cy="10067030"/>
          </a:xfrm>
          <a:prstGeom prst="rect">
            <a:avLst/>
          </a:prstGeom>
        </p:spPr>
      </p:pic>
    </p:spTree>
    <p:extLst>
      <p:ext uri="{BB962C8B-B14F-4D97-AF65-F5344CB8AC3E}">
        <p14:creationId xmlns:p14="http://schemas.microsoft.com/office/powerpoint/2010/main" val="1066471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5208785" cy="10287000"/>
          </a:xfrm>
          <a:prstGeom prst="rect">
            <a:avLst/>
          </a:prstGeom>
          <a:solidFill>
            <a:srgbClr val="4B7BA5"/>
          </a:solidFill>
        </p:spPr>
      </p:sp>
      <p:grpSp>
        <p:nvGrpSpPr>
          <p:cNvPr id="3" name="Group 3"/>
          <p:cNvGrpSpPr/>
          <p:nvPr/>
        </p:nvGrpSpPr>
        <p:grpSpPr>
          <a:xfrm>
            <a:off x="6018011" y="921544"/>
            <a:ext cx="10974589" cy="1723667"/>
            <a:chOff x="0" y="-142875"/>
            <a:chExt cx="14148713" cy="2298223"/>
          </a:xfrm>
        </p:grpSpPr>
        <p:sp>
          <p:nvSpPr>
            <p:cNvPr id="4" name="AutoShape 4"/>
            <p:cNvSpPr/>
            <p:nvPr/>
          </p:nvSpPr>
          <p:spPr>
            <a:xfrm>
              <a:off x="0" y="2110160"/>
              <a:ext cx="14142197" cy="45188"/>
            </a:xfrm>
            <a:prstGeom prst="rect">
              <a:avLst/>
            </a:prstGeom>
            <a:solidFill>
              <a:srgbClr val="FFFFFF"/>
            </a:solidFill>
          </p:spPr>
        </p:sp>
        <p:sp>
          <p:nvSpPr>
            <p:cNvPr id="5" name="TextBox 5"/>
            <p:cNvSpPr txBox="1"/>
            <p:nvPr/>
          </p:nvSpPr>
          <p:spPr>
            <a:xfrm>
              <a:off x="0" y="-142875"/>
              <a:ext cx="14148713" cy="1629677"/>
            </a:xfrm>
            <a:prstGeom prst="rect">
              <a:avLst/>
            </a:prstGeom>
          </p:spPr>
          <p:txBody>
            <a:bodyPr lIns="0" tIns="0" rIns="0" bIns="0" rtlCol="0" anchor="t">
              <a:spAutoFit/>
            </a:bodyPr>
            <a:lstStyle/>
            <a:p>
              <a:pPr>
                <a:lnSpc>
                  <a:spcPts val="10500"/>
                </a:lnSpc>
              </a:pPr>
              <a:r>
                <a:rPr lang="en-US" sz="60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Homelessness services</a:t>
              </a:r>
            </a:p>
          </p:txBody>
        </p:sp>
      </p:grpSp>
      <p:sp>
        <p:nvSpPr>
          <p:cNvPr id="6" name="TextBox 6"/>
          <p:cNvSpPr txBox="1"/>
          <p:nvPr/>
        </p:nvSpPr>
        <p:spPr>
          <a:xfrm>
            <a:off x="1131105" y="1049637"/>
            <a:ext cx="2995040" cy="622606"/>
          </a:xfrm>
          <a:prstGeom prst="rect">
            <a:avLst/>
          </a:prstGeom>
        </p:spPr>
        <p:txBody>
          <a:bodyPr lIns="0" tIns="0" rIns="0" bIns="0" rtlCol="0" anchor="t">
            <a:spAutoFit/>
          </a:bodyPr>
          <a:lstStyle/>
          <a:p>
            <a:pPr algn="ctr">
              <a:lnSpc>
                <a:spcPts val="5180"/>
              </a:lnSpc>
            </a:pPr>
            <a:r>
              <a:rPr lang="en-US" sz="3700" b="1" spc="443" dirty="0">
                <a:solidFill>
                  <a:srgbClr val="FFFFFF"/>
                </a:solidFill>
                <a:latin typeface="Open Sans" panose="020B0606030504020204" pitchFamily="34" charset="0"/>
                <a:ea typeface="Open Sans" panose="020B0606030504020204" pitchFamily="34" charset="0"/>
                <a:cs typeface="Open Sans" panose="020B0606030504020204" pitchFamily="34" charset="0"/>
              </a:rPr>
              <a:t>Later on…</a:t>
            </a:r>
          </a:p>
        </p:txBody>
      </p:sp>
      <p:pic>
        <p:nvPicPr>
          <p:cNvPr id="8" name="Picture 7" descr="A picture containing text, outdoor&#10;&#10;Description automatically generated">
            <a:extLst>
              <a:ext uri="{FF2B5EF4-FFF2-40B4-BE49-F238E27FC236}">
                <a16:creationId xmlns:a16="http://schemas.microsoft.com/office/drawing/2014/main" id="{93D70F5D-2DBC-2EE5-2D51-D12FD75ED2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3167" y="419100"/>
            <a:ext cx="6496050" cy="9240666"/>
          </a:xfrm>
          <a:prstGeom prst="rect">
            <a:avLst/>
          </a:prstGeom>
        </p:spPr>
      </p:pic>
    </p:spTree>
    <p:extLst>
      <p:ext uri="{BB962C8B-B14F-4D97-AF65-F5344CB8AC3E}">
        <p14:creationId xmlns:p14="http://schemas.microsoft.com/office/powerpoint/2010/main" val="2708806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1354E"/>
        </a:solidFill>
        <a:effectLst/>
      </p:bgPr>
    </p:bg>
    <p:spTree>
      <p:nvGrpSpPr>
        <p:cNvPr id="1" name=""/>
        <p:cNvGrpSpPr/>
        <p:nvPr/>
      </p:nvGrpSpPr>
      <p:grpSpPr>
        <a:xfrm>
          <a:off x="0" y="0"/>
          <a:ext cx="0" cy="0"/>
          <a:chOff x="0" y="0"/>
          <a:chExt cx="0" cy="0"/>
        </a:xfrm>
      </p:grpSpPr>
      <p:sp>
        <p:nvSpPr>
          <p:cNvPr id="2" name="AutoShape 2"/>
          <p:cNvSpPr/>
          <p:nvPr/>
        </p:nvSpPr>
        <p:spPr>
          <a:xfrm>
            <a:off x="0" y="0"/>
            <a:ext cx="5208785" cy="10287000"/>
          </a:xfrm>
          <a:prstGeom prst="rect">
            <a:avLst/>
          </a:prstGeom>
          <a:solidFill>
            <a:srgbClr val="4B7BA5"/>
          </a:solidFill>
        </p:spPr>
      </p:sp>
      <p:grpSp>
        <p:nvGrpSpPr>
          <p:cNvPr id="3" name="Group 3"/>
          <p:cNvGrpSpPr/>
          <p:nvPr/>
        </p:nvGrpSpPr>
        <p:grpSpPr>
          <a:xfrm>
            <a:off x="6018011" y="921544"/>
            <a:ext cx="10974589" cy="1723667"/>
            <a:chOff x="0" y="-142875"/>
            <a:chExt cx="14148713" cy="2298223"/>
          </a:xfrm>
        </p:grpSpPr>
        <p:sp>
          <p:nvSpPr>
            <p:cNvPr id="4" name="AutoShape 4"/>
            <p:cNvSpPr/>
            <p:nvPr/>
          </p:nvSpPr>
          <p:spPr>
            <a:xfrm>
              <a:off x="0" y="2110160"/>
              <a:ext cx="14142197" cy="45188"/>
            </a:xfrm>
            <a:prstGeom prst="rect">
              <a:avLst/>
            </a:prstGeom>
            <a:solidFill>
              <a:srgbClr val="FFFFFF"/>
            </a:solidFill>
          </p:spPr>
        </p:sp>
        <p:sp>
          <p:nvSpPr>
            <p:cNvPr id="5" name="TextBox 5"/>
            <p:cNvSpPr txBox="1"/>
            <p:nvPr/>
          </p:nvSpPr>
          <p:spPr>
            <a:xfrm>
              <a:off x="0" y="-142875"/>
              <a:ext cx="14148713" cy="1629677"/>
            </a:xfrm>
            <a:prstGeom prst="rect">
              <a:avLst/>
            </a:prstGeom>
          </p:spPr>
          <p:txBody>
            <a:bodyPr lIns="0" tIns="0" rIns="0" bIns="0" rtlCol="0" anchor="t">
              <a:spAutoFit/>
            </a:bodyPr>
            <a:lstStyle/>
            <a:p>
              <a:pPr>
                <a:lnSpc>
                  <a:spcPts val="10500"/>
                </a:lnSpc>
              </a:pPr>
              <a:r>
                <a:rPr lang="en-US" sz="60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Regulation and Quality</a:t>
              </a:r>
            </a:p>
          </p:txBody>
        </p:sp>
      </p:grpSp>
      <p:sp>
        <p:nvSpPr>
          <p:cNvPr id="6" name="TextBox 6"/>
          <p:cNvSpPr txBox="1"/>
          <p:nvPr/>
        </p:nvSpPr>
        <p:spPr>
          <a:xfrm>
            <a:off x="1131105" y="1049637"/>
            <a:ext cx="2995040" cy="629920"/>
          </a:xfrm>
          <a:prstGeom prst="rect">
            <a:avLst/>
          </a:prstGeom>
        </p:spPr>
        <p:txBody>
          <a:bodyPr lIns="0" tIns="0" rIns="0" bIns="0" rtlCol="0" anchor="t">
            <a:spAutoFit/>
          </a:bodyPr>
          <a:lstStyle/>
          <a:p>
            <a:pPr algn="ctr">
              <a:lnSpc>
                <a:spcPts val="5180"/>
              </a:lnSpc>
            </a:pPr>
            <a:r>
              <a:rPr lang="en-US" sz="3700" b="1" spc="443" dirty="0">
                <a:solidFill>
                  <a:srgbClr val="FFFFFF"/>
                </a:solidFill>
                <a:latin typeface="Open Sans" panose="020B0606030504020204" pitchFamily="34" charset="0"/>
                <a:ea typeface="Open Sans" panose="020B0606030504020204" pitchFamily="34" charset="0"/>
                <a:cs typeface="Open Sans" panose="020B0606030504020204" pitchFamily="34" charset="0"/>
              </a:rPr>
              <a:t>Diverse</a:t>
            </a:r>
          </a:p>
        </p:txBody>
      </p:sp>
      <p:sp>
        <p:nvSpPr>
          <p:cNvPr id="7" name="TextBox 7"/>
          <p:cNvSpPr txBox="1"/>
          <p:nvPr/>
        </p:nvSpPr>
        <p:spPr>
          <a:xfrm>
            <a:off x="316528" y="1867417"/>
            <a:ext cx="4575728" cy="6784486"/>
          </a:xfrm>
          <a:prstGeom prst="rect">
            <a:avLst/>
          </a:prstGeom>
        </p:spPr>
        <p:txBody>
          <a:bodyPr lIns="0" tIns="0" rIns="0" bIns="0" rtlCol="0" anchor="t">
            <a:spAutoFit/>
          </a:bodyPr>
          <a:lstStyle/>
          <a:p>
            <a:pPr marL="690881" lvl="1" indent="-345440">
              <a:lnSpc>
                <a:spcPts val="4480"/>
              </a:lnSpc>
              <a:spcBef>
                <a:spcPts val="600"/>
              </a:spcBef>
              <a:spcAft>
                <a:spcPts val="600"/>
              </a:spcAft>
              <a:buFont typeface="Arial"/>
              <a:buChar char="•"/>
            </a:pPr>
            <a:r>
              <a:rPr lang="en-GB" sz="3600" b="1" spc="384" dirty="0">
                <a:solidFill>
                  <a:srgbClr val="FFFFFF"/>
                </a:solidFill>
                <a:latin typeface="Open Sans"/>
              </a:rPr>
              <a:t>Legal frameworks</a:t>
            </a:r>
          </a:p>
          <a:p>
            <a:pPr marL="690881" lvl="1" indent="-345440">
              <a:lnSpc>
                <a:spcPts val="4480"/>
              </a:lnSpc>
              <a:spcBef>
                <a:spcPts val="600"/>
              </a:spcBef>
              <a:spcAft>
                <a:spcPts val="600"/>
              </a:spcAft>
              <a:buFont typeface="Arial"/>
              <a:buChar char="•"/>
            </a:pPr>
            <a:r>
              <a:rPr lang="en-GB" sz="3600" b="1" spc="384" dirty="0">
                <a:solidFill>
                  <a:srgbClr val="FFFFFF"/>
                </a:solidFill>
                <a:latin typeface="Open Sans"/>
              </a:rPr>
              <a:t>Regulation centred on other policy areas</a:t>
            </a:r>
          </a:p>
          <a:p>
            <a:pPr marL="690881" lvl="1" indent="-345440">
              <a:lnSpc>
                <a:spcPts val="4480"/>
              </a:lnSpc>
              <a:spcBef>
                <a:spcPts val="600"/>
              </a:spcBef>
              <a:spcAft>
                <a:spcPts val="600"/>
              </a:spcAft>
              <a:buFont typeface="Arial"/>
              <a:buChar char="•"/>
            </a:pPr>
            <a:r>
              <a:rPr lang="en-GB" sz="3600" b="1" spc="384" dirty="0">
                <a:solidFill>
                  <a:srgbClr val="FFFFFF"/>
                </a:solidFill>
                <a:latin typeface="Open Sans"/>
              </a:rPr>
              <a:t>Regulation and inspection</a:t>
            </a:r>
          </a:p>
          <a:p>
            <a:pPr marL="690881" lvl="1" indent="-345440">
              <a:lnSpc>
                <a:spcPts val="4480"/>
              </a:lnSpc>
              <a:spcBef>
                <a:spcPts val="600"/>
              </a:spcBef>
              <a:spcAft>
                <a:spcPts val="600"/>
              </a:spcAft>
              <a:buFont typeface="Arial"/>
              <a:buChar char="•"/>
            </a:pPr>
            <a:r>
              <a:rPr lang="en-GB" sz="3600" b="1" spc="384" dirty="0">
                <a:solidFill>
                  <a:srgbClr val="FFFFFF"/>
                </a:solidFill>
                <a:latin typeface="Open Sans"/>
              </a:rPr>
              <a:t>Contractual arrangements</a:t>
            </a:r>
            <a:endParaRPr lang="en-US" sz="3200" spc="384" dirty="0">
              <a:solidFill>
                <a:srgbClr val="FFFFFF"/>
              </a:solidFill>
              <a:latin typeface="Open Sans"/>
            </a:endParaRPr>
          </a:p>
        </p:txBody>
      </p:sp>
      <p:pic>
        <p:nvPicPr>
          <p:cNvPr id="11" name="Picture 10" descr="Shape, logo, company name, arrow&#10;&#10;Description automatically generated">
            <a:extLst>
              <a:ext uri="{FF2B5EF4-FFF2-40B4-BE49-F238E27FC236}">
                <a16:creationId xmlns:a16="http://schemas.microsoft.com/office/drawing/2014/main" id="{32595CF4-AE5F-23F9-2A51-B461838CD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2933700"/>
            <a:ext cx="3794093" cy="3493927"/>
          </a:xfrm>
          <a:prstGeom prst="rect">
            <a:avLst/>
          </a:prstGeom>
        </p:spPr>
      </p:pic>
      <p:pic>
        <p:nvPicPr>
          <p:cNvPr id="9" name="Picture 8" descr="Text&#10;&#10;Description automatically generated">
            <a:extLst>
              <a:ext uri="{FF2B5EF4-FFF2-40B4-BE49-F238E27FC236}">
                <a16:creationId xmlns:a16="http://schemas.microsoft.com/office/drawing/2014/main" id="{A2BB62DD-E830-6A0C-234F-78A141C08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6200" y="3004353"/>
            <a:ext cx="4374854" cy="6847102"/>
          </a:xfrm>
          <a:prstGeom prst="rect">
            <a:avLst/>
          </a:prstGeom>
        </p:spPr>
      </p:pic>
    </p:spTree>
    <p:extLst>
      <p:ext uri="{BB962C8B-B14F-4D97-AF65-F5344CB8AC3E}">
        <p14:creationId xmlns:p14="http://schemas.microsoft.com/office/powerpoint/2010/main" val="470760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e12d9bd-ea3e-4137-9ea7-b65ad54deda4">
      <Terms xmlns="http://schemas.microsoft.com/office/infopath/2007/PartnerControls"/>
    </lcf76f155ced4ddcb4097134ff3c332f>
    <TaxCatchAll xmlns="97ff6bad-ea69-4c81-826a-bb0324ae1e3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10C49E8E779E44D8844BE7BFF36D096" ma:contentTypeVersion="16" ma:contentTypeDescription="Create a new document." ma:contentTypeScope="" ma:versionID="3cd6d71eb31930f2053e9e205eb13d80">
  <xsd:schema xmlns:xsd="http://www.w3.org/2001/XMLSchema" xmlns:xs="http://www.w3.org/2001/XMLSchema" xmlns:p="http://schemas.microsoft.com/office/2006/metadata/properties" xmlns:ns2="eb4defa2-306d-42f3-a45c-d773604bc3b6" xmlns:ns3="8e12d9bd-ea3e-4137-9ea7-b65ad54deda4" xmlns:ns4="97ff6bad-ea69-4c81-826a-bb0324ae1e36" targetNamespace="http://schemas.microsoft.com/office/2006/metadata/properties" ma:root="true" ma:fieldsID="e87bc6203fc8620a712b996371ed5ee1" ns2:_="" ns3:_="" ns4:_="">
    <xsd:import namespace="eb4defa2-306d-42f3-a45c-d773604bc3b6"/>
    <xsd:import namespace="8e12d9bd-ea3e-4137-9ea7-b65ad54deda4"/>
    <xsd:import namespace="97ff6bad-ea69-4c81-826a-bb0324ae1e3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defa2-306d-42f3-a45c-d773604bc3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12d9bd-ea3e-4137-9ea7-b65ad54deda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05760b-5bc9-46b2-a7b5-dbc7377b682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7ff6bad-ea69-4c81-826a-bb0324ae1e3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842be00-423f-4ee5-af92-00e24213efa5}" ma:internalName="TaxCatchAll" ma:showField="CatchAllData" ma:web="97ff6bad-ea69-4c81-826a-bb0324ae1e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5C5D5E-90D1-4CD9-8316-1440ADA69B5D}">
  <ds:schemaRefs>
    <ds:schemaRef ds:uri="http://schemas.microsoft.com/office/2006/metadata/properties"/>
    <ds:schemaRef ds:uri="http://purl.org/dc/elements/1.1/"/>
    <ds:schemaRef ds:uri="80cdcf76-6000-4c59-b235-b572c95c12f7"/>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 ds:uri="8e12d9bd-ea3e-4137-9ea7-b65ad54deda4"/>
    <ds:schemaRef ds:uri="97ff6bad-ea69-4c81-826a-bb0324ae1e36"/>
  </ds:schemaRefs>
</ds:datastoreItem>
</file>

<file path=customXml/itemProps2.xml><?xml version="1.0" encoding="utf-8"?>
<ds:datastoreItem xmlns:ds="http://schemas.openxmlformats.org/officeDocument/2006/customXml" ds:itemID="{F32947C5-63AE-442A-A6D6-EC45E09697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4defa2-306d-42f3-a45c-d773604bc3b6"/>
    <ds:schemaRef ds:uri="8e12d9bd-ea3e-4137-9ea7-b65ad54deda4"/>
    <ds:schemaRef ds:uri="97ff6bad-ea69-4c81-826a-bb0324ae1e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69BC1A-A147-4DBC-A42F-81B2EB585D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175</TotalTime>
  <Words>1306</Words>
  <Application>Microsoft Office PowerPoint</Application>
  <PresentationFormat>Custom</PresentationFormat>
  <Paragraphs>112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Glacial Indifference</vt:lpstr>
      <vt:lpstr>Calibri</vt:lpstr>
      <vt:lpstr>Open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Conference 2022 - Presentation for speakers</dc:title>
  <dc:creator>Information</dc:creator>
  <cp:lastModifiedBy>Information</cp:lastModifiedBy>
  <cp:revision>31</cp:revision>
  <dcterms:created xsi:type="dcterms:W3CDTF">2006-08-16T00:00:00Z</dcterms:created>
  <dcterms:modified xsi:type="dcterms:W3CDTF">2022-06-09T09:35:55Z</dcterms:modified>
  <dc:identifier>DAE_ogjTSas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0x010100810C49E8E779E44D8844BE7BFF36D096</vt:lpwstr>
  </property>
</Properties>
</file>