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57" r:id="rId6"/>
    <p:sldId id="262" r:id="rId7"/>
    <p:sldId id="507" r:id="rId8"/>
    <p:sldId id="509" r:id="rId9"/>
    <p:sldId id="510" r:id="rId10"/>
    <p:sldId id="511" r:id="rId11"/>
    <p:sldId id="267" r:id="rId12"/>
    <p:sldId id="268" r:id="rId13"/>
    <p:sldId id="271" r:id="rId14"/>
    <p:sldId id="274" r:id="rId15"/>
    <p:sldId id="276" r:id="rId16"/>
    <p:sldId id="277" r:id="rId17"/>
    <p:sldId id="512" r:id="rId18"/>
    <p:sldId id="279" r:id="rId19"/>
    <p:sldId id="280" r:id="rId20"/>
    <p:sldId id="278" r:id="rId21"/>
    <p:sldId id="283" r:id="rId22"/>
    <p:sldId id="282" r:id="rId23"/>
    <p:sldId id="284" r:id="rId24"/>
    <p:sldId id="513" r:id="rId25"/>
    <p:sldId id="275" r:id="rId26"/>
    <p:sldId id="285" r:id="rId27"/>
    <p:sldId id="514" r:id="rId28"/>
    <p:sldId id="515" r:id="rId29"/>
    <p:sldId id="516" r:id="rId30"/>
    <p:sldId id="517"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Glacial Indifference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1B162-CAB4-CFFB-8F8F-4A024C158CE5}" v="23" dt="2022-06-03T15:40:45.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3B67E-E8F2-4520-A11C-FAF821F697BD}" type="datetimeFigureOut">
              <a:rPr lang="en-IE" smtClean="0"/>
              <a:t>10/06/2022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CB93E-79D8-4570-AE28-B6B0582792CF}" type="slidenum">
              <a:rPr lang="en-IE" smtClean="0"/>
              <a:t>‹#›</a:t>
            </a:fld>
            <a:endParaRPr lang="en-IE"/>
          </a:p>
        </p:txBody>
      </p:sp>
    </p:spTree>
    <p:extLst>
      <p:ext uri="{BB962C8B-B14F-4D97-AF65-F5344CB8AC3E}">
        <p14:creationId xmlns:p14="http://schemas.microsoft.com/office/powerpoint/2010/main" val="119862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8288000" cy="10287000"/>
          </a:xfrm>
          <a:prstGeom prst="rect">
            <a:avLst/>
          </a:prstGeom>
        </p:spPr>
      </p:pic>
      <p:sp>
        <p:nvSpPr>
          <p:cNvPr id="7" name="Title 1"/>
          <p:cNvSpPr>
            <a:spLocks noGrp="1"/>
          </p:cNvSpPr>
          <p:nvPr>
            <p:ph type="ctrTitle" hasCustomPrompt="1"/>
          </p:nvPr>
        </p:nvSpPr>
        <p:spPr>
          <a:xfrm>
            <a:off x="679802" y="4319651"/>
            <a:ext cx="16975154" cy="785621"/>
          </a:xfrm>
        </p:spPr>
        <p:txBody>
          <a:bodyPr>
            <a:noAutofit/>
          </a:bodyPr>
          <a:lstStyle>
            <a:lvl1pPr algn="ctr">
              <a:defRPr sz="75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679805" y="5349359"/>
            <a:ext cx="16975152" cy="583466"/>
          </a:xfrm>
        </p:spPr>
        <p:txBody>
          <a:bodyPr>
            <a:noAutofit/>
          </a:bodyPr>
          <a:lstStyle>
            <a:lvl1pPr marL="0" indent="0" algn="ctr">
              <a:buNone/>
              <a:defRPr sz="4200">
                <a:solidFill>
                  <a:schemeClr val="bg2"/>
                </a:solidFill>
                <a:latin typeface="Museo Sans 500" panose="02000000000000000000" pitchFamily="50" charset="0"/>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70378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9144000" y="0"/>
            <a:ext cx="9144000" cy="10287000"/>
          </a:xfrm>
        </p:spPr>
        <p:txBody>
          <a:bodyPr>
            <a:normAutofit/>
          </a:bodyPr>
          <a:lstStyle>
            <a:lvl1pPr>
              <a:defRPr sz="3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679451" y="907257"/>
            <a:ext cx="8080376" cy="831056"/>
          </a:xfrm>
        </p:spPr>
        <p:txBody>
          <a:bodyPr/>
          <a:lstStyle>
            <a:lvl1pPr marL="0" indent="0">
              <a:buFontTx/>
              <a:buNone/>
              <a:defRPr>
                <a:solidFill>
                  <a:schemeClr val="accent1"/>
                </a:solidFill>
                <a:latin typeface="Museo 500" panose="02000000000000000000" pitchFamily="50" charset="0"/>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679451" y="9343126"/>
            <a:ext cx="8080376" cy="509588"/>
          </a:xfrm>
        </p:spPr>
        <p:txBody>
          <a:bodyPr>
            <a:noAutofit/>
          </a:bodyPr>
          <a:lstStyle>
            <a:lvl1pPr marL="0" indent="0">
              <a:buNone/>
              <a:defRPr sz="24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679802" y="2102645"/>
            <a:ext cx="8080025" cy="6979443"/>
          </a:xfrm>
        </p:spPr>
        <p:txBody>
          <a:bodyPr>
            <a:noAutofit/>
          </a:bodyPr>
          <a:lstStyle>
            <a:lvl1pPr marL="0" indent="0">
              <a:buNone/>
              <a:defRPr sz="3000">
                <a:solidFill>
                  <a:schemeClr val="tx1"/>
                </a:solidFill>
                <a:latin typeface="Museo Sans 500" panose="02000000000000000000" pitchFamily="50" charset="0"/>
              </a:defRPr>
            </a:lvl1pPr>
            <a:lvl2pPr marL="685800" indent="0">
              <a:buNone/>
              <a:defRPr>
                <a:solidFill>
                  <a:schemeClr val="tx1"/>
                </a:solidFill>
                <a:latin typeface="+mn-lt"/>
              </a:defRPr>
            </a:lvl2pPr>
            <a:lvl3pPr marL="1371600" indent="0">
              <a:buNone/>
              <a:defRPr>
                <a:solidFill>
                  <a:schemeClr val="tx1"/>
                </a:solidFill>
                <a:latin typeface="+mn-lt"/>
              </a:defRPr>
            </a:lvl3pPr>
            <a:lvl4pPr marL="2057400" indent="0">
              <a:buNone/>
              <a:defRPr>
                <a:solidFill>
                  <a:schemeClr val="tx1"/>
                </a:solidFill>
                <a:latin typeface="+mn-lt"/>
              </a:defRPr>
            </a:lvl4pPr>
            <a:lvl5pPr marL="27432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83912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rishstatutebook.ie/eli/1847/act/84/enacted/en/print.html" TargetMode="External"/><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izensinformation.ie/en/justice/criminal_law/criminal_offences/public_order_offenses_in_ireland.html" TargetMode="External"/><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onnachttribune.ie/judge-organised-begging-racket-in-galway-city/#:~:text=Organised%20begging%20has%20become%20%E2%80%9Ca,for%20the%20arrest%20of%20others."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nnachttribune.ie/judge-organised-begging-racket-in-galway-city/#:~:text=Organised%20begging%20has%20become%20%E2%80%9Ca,for%20the%20arrest%20of%20others."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alwaybayfm.ie/podcasts/galway-talks-with-keith-finnegan-wednesday-1st-june-2022/"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rrc.org/news/policing-travellers-irelands-deeply-ingrained-racial-divide#:~:text=Minc%C3%A9ir%C3%AD%20or%20Pavee%20is%20what,under%20the%20age%20of%2035"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www.sfexaminer.com/news/encampment-that-included-longtime-parking-lot-renters-removed-by-caltrans/" TargetMode="External"/><Relationship Id="rId3" Type="http://schemas.openxmlformats.org/officeDocument/2006/relationships/hyperlink" Target="https://www.latimes.com/california/story/2021-11-03/long-beach-city-college-parkng-homeless-students" TargetMode="External"/><Relationship Id="rId7" Type="http://schemas.openxmlformats.org/officeDocument/2006/relationships/hyperlink" Target="https://www.theguardian.com/us-news/2022/jan/26/homeless-los-angeles-super-bowl" TargetMode="External"/><Relationship Id="rId2" Type="http://schemas.openxmlformats.org/officeDocument/2006/relationships/hyperlink" Target="https://www.theguardian.com/us-news/2021/dec/01/1500-unhoused-la-residents-died-on-the-streets-during-pandemic-report-reveals" TargetMode="External"/><Relationship Id="rId1" Type="http://schemas.openxmlformats.org/officeDocument/2006/relationships/slideLayout" Target="../slideLayouts/slideLayout8.xml"/><Relationship Id="rId6" Type="http://schemas.openxmlformats.org/officeDocument/2006/relationships/hyperlink" Target="https://www.theguardian.com/us-news/2021/oct/14/los-angeles-macarthur-park-encampment-housing-crisis" TargetMode="External"/><Relationship Id="rId11" Type="http://schemas.openxmlformats.org/officeDocument/2006/relationships/image" Target="../media/image17.png"/><Relationship Id="rId5" Type="http://schemas.openxmlformats.org/officeDocument/2006/relationships/hyperlink" Target="https://www.theguardian.com/us-news/2021/jul/12/venice-beach-homeless-camps-evicted-los-angeles" TargetMode="External"/><Relationship Id="rId10" Type="http://schemas.openxmlformats.org/officeDocument/2006/relationships/hyperlink" Target="https://www.theguardian.com/us-news/2022/mar/22/california-homelessness-crisis-unhoused-and-unequal?CMP=Share_AndroidApp_Other" TargetMode="External"/><Relationship Id="rId4" Type="http://schemas.openxmlformats.org/officeDocument/2006/relationships/hyperlink" Target="https://www.sandiegouniontribune.com/news/homelessness/story/2021-09-07/report-older-homeless-will-increase-without-intervention" TargetMode="External"/><Relationship Id="rId9" Type="http://schemas.openxmlformats.org/officeDocument/2006/relationships/hyperlink" Target="https://www.nbclosangeles.com/news/local/mystery-boulders-placed-on-sidewalks-to-prevent-homeless-encampments/281451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heguardian.com/us-news/2022/mar/22/california-homelessness-crisis-unhoused-and-unequal?CMP=Share_AndroidApp_Other"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theguardian.com/us-news/2022/mar/22/california-homelessness-crisis-unhoused-and-unequal?CMP=Share_AndroidApp_Other"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birmingham.ac.uk/staff/profiles/history/crowson-nicholas.aspx" TargetMode="External"/><Relationship Id="rId2" Type="http://schemas.openxmlformats.org/officeDocument/2006/relationships/hyperlink" Target="https://podcasts.apple.com/ie/podcast/dan-snows-history-hit/id1042631089?i=1000512567784" TargetMode="External"/><Relationship Id="rId1" Type="http://schemas.openxmlformats.org/officeDocument/2006/relationships/slideLayout" Target="../slideLayouts/slideLayout8.xml"/><Relationship Id="rId4" Type="http://schemas.openxmlformats.org/officeDocument/2006/relationships/hyperlink" Target="https://research.birmingham.ac.uk/en/persons/nick-crows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rmingham.ac.uk/staff/profiles/history/crowson-nicholas.aspx" TargetMode="External"/><Relationship Id="rId2" Type="http://schemas.openxmlformats.org/officeDocument/2006/relationships/hyperlink" Target="https://podcasts.apple.com/ie/podcast/dan-snows-history-hit/id1042631089?i=1000512567784" TargetMode="External"/><Relationship Id="rId1" Type="http://schemas.openxmlformats.org/officeDocument/2006/relationships/slideLayout" Target="../slideLayouts/slideLayout8.xml"/><Relationship Id="rId4" Type="http://schemas.openxmlformats.org/officeDocument/2006/relationships/hyperlink" Target="https://research.birmingham.ac.uk/en/persons/nick-crows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lawreform.ie/_fileupload/reports/rvagrancy.ht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1219201" y="3260312"/>
            <a:ext cx="16410691" cy="2209387"/>
          </a:xfrm>
          <a:prstGeom prst="rect">
            <a:avLst/>
          </a:prstGeom>
        </p:spPr>
        <p:txBody>
          <a:bodyPr wrap="square" lIns="0" tIns="0" rIns="0" bIns="0" rtlCol="0" anchor="t">
            <a:spAutoFit/>
          </a:bodyPr>
          <a:lstStyle/>
          <a:p>
            <a:pPr marL="0" lvl="0" indent="0" algn="ctr">
              <a:lnSpc>
                <a:spcPts val="8429"/>
              </a:lnSpc>
            </a:pPr>
            <a:r>
              <a:rPr lang="en-US" sz="8429" dirty="0">
                <a:solidFill>
                  <a:srgbClr val="FFFFFF"/>
                </a:solidFill>
                <a:latin typeface="League Spartan Bold"/>
              </a:rPr>
              <a:t>Challenging measures that criminalise homelessness</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lvl="0" indent="0">
              <a:lnSpc>
                <a:spcPts val="5476"/>
              </a:lnSpc>
            </a:pPr>
            <a:r>
              <a:rPr lang="en-US" sz="5476">
                <a:solidFill>
                  <a:srgbClr val="FFFFFF"/>
                </a:solidFill>
                <a:latin typeface="League Spartan Bold"/>
              </a:rPr>
              <a:t>FEANTSA POLICY CONFERENCE 2022</a:t>
            </a:r>
          </a:p>
        </p:txBody>
      </p:sp>
      <p:sp>
        <p:nvSpPr>
          <p:cNvPr id="7" name="TextBox 7"/>
          <p:cNvSpPr txBox="1"/>
          <p:nvPr/>
        </p:nvSpPr>
        <p:spPr>
          <a:xfrm>
            <a:off x="819169" y="8770302"/>
            <a:ext cx="12062790" cy="804546"/>
          </a:xfrm>
          <a:prstGeom prst="rect">
            <a:avLst/>
          </a:prstGeom>
        </p:spPr>
        <p:txBody>
          <a:bodyPr lIns="0" tIns="0" rIns="0" bIns="0" rtlCol="0" anchor="t">
            <a:spAutoFit/>
          </a:bodyPr>
          <a:lstStyle/>
          <a:p>
            <a:pPr algn="r">
              <a:lnSpc>
                <a:spcPts val="6579"/>
              </a:lnSpc>
            </a:pPr>
            <a:r>
              <a:rPr lang="en-US" sz="4699">
                <a:solidFill>
                  <a:srgbClr val="FFFFFF"/>
                </a:solidFill>
                <a:latin typeface="Glacial Indifference Bold"/>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1258"/>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1618" y="1039419"/>
            <a:ext cx="16230600" cy="1532094"/>
            <a:chOff x="0" y="-142875"/>
            <a:chExt cx="21640799" cy="2042792"/>
          </a:xfrm>
        </p:grpSpPr>
        <p:sp>
          <p:nvSpPr>
            <p:cNvPr id="4" name="AutoShape 4"/>
            <p:cNvSpPr/>
            <p:nvPr/>
          </p:nvSpPr>
          <p:spPr>
            <a:xfrm flipV="1">
              <a:off x="18473" y="1815725"/>
              <a:ext cx="14142197" cy="84192"/>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1824 Vagrancy Act</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946566" y="3223734"/>
            <a:ext cx="16655633" cy="5257800"/>
          </a:xfrm>
        </p:spPr>
        <p:txBody>
          <a:bodyPr>
            <a:normAutofit/>
          </a:bodyPr>
          <a:lstStyle/>
          <a:p>
            <a:r>
              <a:rPr lang="en-GB" u="sng" dirty="0"/>
              <a:t>The Vagrancy Act 1824</a:t>
            </a:r>
            <a:r>
              <a:rPr lang="en-GB" dirty="0"/>
              <a:t> originally applied only to England. </a:t>
            </a:r>
          </a:p>
          <a:p>
            <a:r>
              <a:rPr lang="en-GB" dirty="0"/>
              <a:t>The Prevention of </a:t>
            </a:r>
            <a:r>
              <a:rPr lang="en-GB" u="sng" dirty="0"/>
              <a:t>Crimes Act 1871</a:t>
            </a:r>
            <a:r>
              <a:rPr lang="en-GB" dirty="0"/>
              <a:t> </a:t>
            </a:r>
            <a:r>
              <a:rPr lang="en-GB" b="1" dirty="0"/>
              <a:t>extended to Ireland and Scotland the application of section 4 </a:t>
            </a:r>
            <a:r>
              <a:rPr lang="en-GB" dirty="0"/>
              <a:t>of the 1824 Act, which provided for the punishment of certain classes of persons as “rogues and vagabonds”.</a:t>
            </a:r>
          </a:p>
          <a:p>
            <a:endParaRPr lang="en-GB"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1036366" y="9596254"/>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Report on Vagrancy and Related Offences 4 (lawreform.ie)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ontent Placeholder 10">
            <a:extLst>
              <a:ext uri="{FF2B5EF4-FFF2-40B4-BE49-F238E27FC236}">
                <a16:creationId xmlns:a16="http://schemas.microsoft.com/office/drawing/2014/main" id="{79CAD4FD-8B26-4048-ACE7-A270F18CCBCE}"/>
              </a:ext>
            </a:extLst>
          </p:cNvPr>
          <p:cNvSpPr txBox="1">
            <a:spLocks/>
          </p:cNvSpPr>
          <p:nvPr/>
        </p:nvSpPr>
        <p:spPr>
          <a:xfrm>
            <a:off x="1015584" y="7034998"/>
            <a:ext cx="16421100" cy="2356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06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2781"/>
            <a:ext cx="16230600" cy="1689775"/>
            <a:chOff x="0" y="-142875"/>
            <a:chExt cx="21640799" cy="2253034"/>
          </a:xfrm>
        </p:grpSpPr>
        <p:sp>
          <p:nvSpPr>
            <p:cNvPr id="4" name="AutoShape 4"/>
            <p:cNvSpPr/>
            <p:nvPr/>
          </p:nvSpPr>
          <p:spPr>
            <a:xfrm flipV="1">
              <a:off x="0" y="2044204"/>
              <a:ext cx="21257490" cy="65955"/>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1847 Vagrancy </a:t>
              </a:r>
              <a:r>
                <a:rPr kumimoji="0" lang="en-US" sz="7500" b="0" i="0" u="none" strike="noStrike" kern="1200" cap="none" spc="825" normalizeH="0" baseline="0" noProof="0">
                  <a:ln>
                    <a:noFill/>
                  </a:ln>
                  <a:solidFill>
                    <a:srgbClr val="1E3653"/>
                  </a:solidFill>
                  <a:effectLst/>
                  <a:uLnTx/>
                  <a:uFillTx/>
                  <a:latin typeface="League Spartan Italics"/>
                  <a:ea typeface="+mn-ea"/>
                  <a:cs typeface="+mn-cs"/>
                </a:rPr>
                <a:t>(Ireland) Act</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2754566"/>
            <a:ext cx="16421100" cy="7267656"/>
          </a:xfrm>
        </p:spPr>
        <p:txBody>
          <a:bodyPr>
            <a:normAutofit/>
          </a:bodyPr>
          <a:lstStyle/>
          <a:p>
            <a:r>
              <a:rPr lang="en-GB" dirty="0">
                <a:solidFill>
                  <a:prstClr val="black"/>
                </a:solidFill>
              </a:rPr>
              <a:t>The oldest Act </a:t>
            </a:r>
            <a:r>
              <a:rPr lang="en-GB" b="1" dirty="0">
                <a:solidFill>
                  <a:prstClr val="black"/>
                </a:solidFill>
              </a:rPr>
              <a:t>still in force </a:t>
            </a:r>
            <a:r>
              <a:rPr lang="en-GB" dirty="0">
                <a:solidFill>
                  <a:prstClr val="black"/>
                </a:solidFill>
              </a:rPr>
              <a:t>which was passed specifically to deal with the punishment of vagrants in Ireland is the </a:t>
            </a:r>
            <a:r>
              <a:rPr lang="en-GB" u="sng" dirty="0">
                <a:solidFill>
                  <a:prstClr val="black"/>
                </a:solidFill>
              </a:rPr>
              <a:t>Vagrancy (Ireland) Act 1847</a:t>
            </a:r>
            <a:r>
              <a:rPr lang="en-GB" dirty="0">
                <a:solidFill>
                  <a:prstClr val="black"/>
                </a:solidFill>
              </a:rPr>
              <a:t>, which recited that it was “expedient to make further provision for the punishment of beggars, vagrants and persons offending against the laws enforced for the relief of the destitute poor in Ireland”.</a:t>
            </a:r>
          </a:p>
          <a:p>
            <a:r>
              <a:rPr lang="en-GB" dirty="0"/>
              <a:t>This Act included not only the traditional offences committed by vagrants, previously contained in Tudor legislation (such as begging and sleeping in outhouses), </a:t>
            </a:r>
          </a:p>
          <a:p>
            <a:r>
              <a:rPr lang="en-GB" dirty="0"/>
              <a:t>but also quite different categories such as </a:t>
            </a:r>
          </a:p>
          <a:p>
            <a:pPr lvl="1"/>
            <a:r>
              <a:rPr lang="en-GB" dirty="0"/>
              <a:t>offences against the Poor Law; </a:t>
            </a:r>
          </a:p>
          <a:p>
            <a:pPr lvl="1"/>
            <a:r>
              <a:rPr lang="en-GB" dirty="0"/>
              <a:t>offences of a kind which professional criminals might commit (such as </a:t>
            </a:r>
            <a:r>
              <a:rPr lang="en-GB" b="1" dirty="0"/>
              <a:t>loitering with intent to commit an arrestable offence); </a:t>
            </a:r>
          </a:p>
          <a:p>
            <a:pPr lvl="1"/>
            <a:r>
              <a:rPr lang="en-GB" dirty="0"/>
              <a:t>and those offences against </a:t>
            </a:r>
            <a:r>
              <a:rPr lang="en-GB" b="1" dirty="0"/>
              <a:t>public decency and morality </a:t>
            </a:r>
            <a:r>
              <a:rPr lang="en-GB" dirty="0"/>
              <a:t>(such as offensive behaviour by prostitutes and indecent exposure) which were of relatively recent origin</a:t>
            </a:r>
          </a:p>
        </p:txBody>
      </p:sp>
      <p:sp>
        <p:nvSpPr>
          <p:cNvPr id="10" name="TextBox 9">
            <a:extLst>
              <a:ext uri="{FF2B5EF4-FFF2-40B4-BE49-F238E27FC236}">
                <a16:creationId xmlns:a16="http://schemas.microsoft.com/office/drawing/2014/main" id="{ACBACFD9-EAB7-4C3B-B25B-5045D2FD9661}"/>
              </a:ext>
            </a:extLst>
          </p:cNvPr>
          <p:cNvSpPr txBox="1"/>
          <p:nvPr/>
        </p:nvSpPr>
        <p:spPr>
          <a:xfrm>
            <a:off x="685801" y="9596254"/>
            <a:ext cx="120188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Report on Vagrancy and Related Offences 4 (lawreform.ie)</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3"/>
              </a:rPr>
              <a:t>Vagrancy (Ireland) Act, 1847 (irishstatutebook.ie)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55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23667"/>
            <a:chOff x="0" y="-142875"/>
            <a:chExt cx="21640799"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In practice….</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2950200"/>
            <a:ext cx="16421100" cy="6598146"/>
          </a:xfrm>
        </p:spPr>
        <p:txBody>
          <a:bodyPr>
            <a:normAutofit fontScale="92500" lnSpcReduction="10000"/>
          </a:bodyPr>
          <a:lstStyle/>
          <a:p>
            <a:r>
              <a:rPr lang="en-GB" dirty="0"/>
              <a:t>Not used assertively or consistently</a:t>
            </a:r>
          </a:p>
          <a:p>
            <a:r>
              <a:rPr lang="en-GB" dirty="0"/>
              <a:t>Councils control their own areas under bye-laws – rough sleeping/drinking alcohol in public</a:t>
            </a:r>
          </a:p>
          <a:p>
            <a:r>
              <a:rPr lang="en-GB" dirty="0"/>
              <a:t>Too ‘politically sensitive’</a:t>
            </a:r>
          </a:p>
          <a:p>
            <a:endParaRPr lang="en-GB" dirty="0"/>
          </a:p>
          <a:p>
            <a:r>
              <a:rPr lang="en-GB" dirty="0"/>
              <a:t>Generally ‘softer approach’ taken</a:t>
            </a:r>
          </a:p>
          <a:p>
            <a:r>
              <a:rPr lang="en-GB" dirty="0"/>
              <a:t>A number of different laws</a:t>
            </a:r>
          </a:p>
          <a:p>
            <a:r>
              <a:rPr lang="en-GB" dirty="0"/>
              <a:t>Joint Policing Committees (JPCs)</a:t>
            </a:r>
          </a:p>
          <a:p>
            <a:r>
              <a:rPr lang="en-GB" dirty="0"/>
              <a:t>Gardaí receive training on empathy and homelessness</a:t>
            </a:r>
          </a:p>
          <a:p>
            <a:r>
              <a:rPr lang="en-GB" dirty="0"/>
              <a:t>‘A lot of guards fundraise for the homeless…..’</a:t>
            </a:r>
          </a:p>
          <a:p>
            <a:r>
              <a:rPr lang="en-GB" dirty="0"/>
              <a:t>Evidence in court e.g. staying at Homeless Hostel</a:t>
            </a:r>
          </a:p>
          <a:p>
            <a:r>
              <a:rPr lang="en-GB" dirty="0"/>
              <a:t>Court may seek an understanding of root cause of offence</a:t>
            </a:r>
          </a:p>
          <a:p>
            <a:r>
              <a:rPr lang="en-GB" dirty="0"/>
              <a:t>Financial penalty – ‘what’s the point?  If they can’t pay, then they go to prison…..’</a:t>
            </a:r>
          </a:p>
          <a:p>
            <a:r>
              <a:rPr lang="en-GB" dirty="0"/>
              <a:t>Outside shops… can be an issue where retailers are paying very high rates etc</a:t>
            </a:r>
          </a:p>
        </p:txBody>
      </p:sp>
      <p:sp>
        <p:nvSpPr>
          <p:cNvPr id="7" name="TextBox 6">
            <a:extLst>
              <a:ext uri="{FF2B5EF4-FFF2-40B4-BE49-F238E27FC236}">
                <a16:creationId xmlns:a16="http://schemas.microsoft.com/office/drawing/2014/main" id="{AD4065AC-BA6F-4326-A453-DEBAF3585C9C}"/>
              </a:ext>
            </a:extLst>
          </p:cNvPr>
          <p:cNvSpPr txBox="1"/>
          <p:nvPr/>
        </p:nvSpPr>
        <p:spPr>
          <a:xfrm>
            <a:off x="817418" y="9669326"/>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prstClr val="black"/>
                </a:solidFill>
                <a:effectLst/>
                <a:uLnTx/>
                <a:uFillTx/>
                <a:latin typeface="Calibri"/>
                <a:ea typeface="+mn-ea"/>
                <a:cs typeface="+mn-cs"/>
                <a:hlinkClick r:id="rId2"/>
              </a:rPr>
              <a:t>Repo</a:t>
            </a:r>
            <a:r>
              <a:rPr kumimoji="0" lang="en-GB" sz="1100" b="0" i="0" u="none" strike="noStrike" kern="1200" cap="none" spc="0" normalizeH="0" baseline="0" noProof="0" dirty="0" err="1">
                <a:ln>
                  <a:noFill/>
                </a:ln>
                <a:solidFill>
                  <a:prstClr val="black"/>
                </a:solidFill>
                <a:effectLst/>
                <a:uLnTx/>
                <a:uFillTx/>
                <a:latin typeface="Calibri"/>
                <a:ea typeface="+mn-ea"/>
                <a:cs typeface="+mn-cs"/>
                <a:hlinkClick r:id="rId3"/>
              </a:rPr>
              <a:t>Public</a:t>
            </a: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3"/>
              </a:rPr>
              <a:t> order offences (citizensinformation.ie)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35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23667"/>
            <a:chOff x="0" y="-142875"/>
            <a:chExt cx="21640799"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Begging</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3244584"/>
            <a:ext cx="16421100" cy="6513225"/>
          </a:xfrm>
        </p:spPr>
        <p:txBody>
          <a:bodyPr>
            <a:normAutofit fontScale="92500" lnSpcReduction="10000"/>
          </a:bodyPr>
          <a:lstStyle/>
          <a:p>
            <a:r>
              <a:rPr lang="en-GB" dirty="0"/>
              <a:t>Criminal Justice (Public Order) Act 2011, Section 2</a:t>
            </a:r>
          </a:p>
          <a:p>
            <a:pPr lvl="1"/>
            <a:r>
              <a:rPr lang="en-GB" dirty="0"/>
              <a:t>“Section 2 Begging Act”</a:t>
            </a:r>
          </a:p>
          <a:p>
            <a:pPr lvl="1"/>
            <a:r>
              <a:rPr lang="en-GB" dirty="0"/>
              <a:t>Aggressive</a:t>
            </a:r>
          </a:p>
          <a:p>
            <a:pPr lvl="1"/>
            <a:r>
              <a:rPr lang="en-GB" dirty="0"/>
              <a:t>Blocking an Entrance</a:t>
            </a:r>
          </a:p>
          <a:p>
            <a:pPr lvl="1"/>
            <a:r>
              <a:rPr lang="en-GB" dirty="0"/>
              <a:t>ATM</a:t>
            </a:r>
          </a:p>
          <a:p>
            <a:r>
              <a:rPr lang="en-GB" dirty="0"/>
              <a:t>Limited prosecutions under this Act in Galway</a:t>
            </a:r>
          </a:p>
          <a:p>
            <a:endParaRPr lang="en-GB" dirty="0"/>
          </a:p>
          <a:p>
            <a:r>
              <a:rPr lang="en-GB" dirty="0"/>
              <a:t>Very low % of people experiencing homelessness are begging</a:t>
            </a:r>
          </a:p>
          <a:p>
            <a:r>
              <a:rPr lang="en-GB" dirty="0"/>
              <a:t>But very high % of those begging are homeless</a:t>
            </a:r>
          </a:p>
          <a:p>
            <a:endParaRPr lang="en-GB" dirty="0"/>
          </a:p>
          <a:p>
            <a:r>
              <a:rPr lang="en-GB" dirty="0"/>
              <a:t>Children Act 2001</a:t>
            </a:r>
          </a:p>
          <a:p>
            <a:pPr lvl="1"/>
            <a:r>
              <a:rPr lang="en-GB" dirty="0"/>
              <a:t>An offence to have a child begging</a:t>
            </a:r>
          </a:p>
          <a:p>
            <a:pPr lvl="1"/>
            <a:r>
              <a:rPr lang="en-GB" dirty="0"/>
              <a:t>Child Protection Services</a:t>
            </a:r>
          </a:p>
          <a:p>
            <a:endParaRPr lang="en-GB" dirty="0"/>
          </a:p>
        </p:txBody>
      </p:sp>
    </p:spTree>
    <p:extLst>
      <p:ext uri="{BB962C8B-B14F-4D97-AF65-F5344CB8AC3E}">
        <p14:creationId xmlns:p14="http://schemas.microsoft.com/office/powerpoint/2010/main" val="298628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pic>
        <p:nvPicPr>
          <p:cNvPr id="8" name="Picture 7">
            <a:extLst>
              <a:ext uri="{FF2B5EF4-FFF2-40B4-BE49-F238E27FC236}">
                <a16:creationId xmlns:a16="http://schemas.microsoft.com/office/drawing/2014/main" id="{74A0FC0F-4241-4E26-BB86-456C276DD129}"/>
              </a:ext>
            </a:extLst>
          </p:cNvPr>
          <p:cNvPicPr>
            <a:picLocks noChangeAspect="1"/>
          </p:cNvPicPr>
          <p:nvPr/>
        </p:nvPicPr>
        <p:blipFill>
          <a:blip r:embed="rId2"/>
          <a:stretch>
            <a:fillRect/>
          </a:stretch>
        </p:blipFill>
        <p:spPr>
          <a:xfrm>
            <a:off x="5938837" y="1133475"/>
            <a:ext cx="6410325" cy="8020050"/>
          </a:xfrm>
          <a:prstGeom prst="rect">
            <a:avLst/>
          </a:prstGeom>
        </p:spPr>
      </p:pic>
    </p:spTree>
    <p:extLst>
      <p:ext uri="{BB962C8B-B14F-4D97-AF65-F5344CB8AC3E}">
        <p14:creationId xmlns:p14="http://schemas.microsoft.com/office/powerpoint/2010/main" val="220480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pic>
        <p:nvPicPr>
          <p:cNvPr id="8" name="Picture 7">
            <a:extLst>
              <a:ext uri="{FF2B5EF4-FFF2-40B4-BE49-F238E27FC236}">
                <a16:creationId xmlns:a16="http://schemas.microsoft.com/office/drawing/2014/main" id="{8DDF85E4-EE58-47E1-82DC-64814FE77854}"/>
              </a:ext>
            </a:extLst>
          </p:cNvPr>
          <p:cNvPicPr>
            <a:picLocks noChangeAspect="1"/>
          </p:cNvPicPr>
          <p:nvPr/>
        </p:nvPicPr>
        <p:blipFill>
          <a:blip r:embed="rId2"/>
          <a:stretch>
            <a:fillRect/>
          </a:stretch>
        </p:blipFill>
        <p:spPr>
          <a:xfrm>
            <a:off x="4081462" y="1052512"/>
            <a:ext cx="10125075" cy="8181975"/>
          </a:xfrm>
          <a:prstGeom prst="rect">
            <a:avLst/>
          </a:prstGeom>
        </p:spPr>
      </p:pic>
      <p:sp>
        <p:nvSpPr>
          <p:cNvPr id="10" name="TextBox 9">
            <a:extLst>
              <a:ext uri="{FF2B5EF4-FFF2-40B4-BE49-F238E27FC236}">
                <a16:creationId xmlns:a16="http://schemas.microsoft.com/office/drawing/2014/main" id="{186138A3-670D-4BA4-A7B2-EE717E6F517E}"/>
              </a:ext>
            </a:extLst>
          </p:cNvPr>
          <p:cNvSpPr txBox="1"/>
          <p:nvPr/>
        </p:nvSpPr>
        <p:spPr>
          <a:xfrm>
            <a:off x="994064" y="9672790"/>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3"/>
              </a:rPr>
              <a:t>Judge: Organised begging ‘racket’ in Galway City – Connacht Tribune – Galway City Tribune: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35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sp>
        <p:nvSpPr>
          <p:cNvPr id="10" name="TextBox 9">
            <a:extLst>
              <a:ext uri="{FF2B5EF4-FFF2-40B4-BE49-F238E27FC236}">
                <a16:creationId xmlns:a16="http://schemas.microsoft.com/office/drawing/2014/main" id="{186138A3-670D-4BA4-A7B2-EE717E6F517E}"/>
              </a:ext>
            </a:extLst>
          </p:cNvPr>
          <p:cNvSpPr txBox="1"/>
          <p:nvPr/>
        </p:nvSpPr>
        <p:spPr>
          <a:xfrm>
            <a:off x="994064" y="9672790"/>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Judge: Organised begging ‘racket’ in Galway City – Connacht Tribune – Galway City Tribune: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63919C5-5739-49B1-85EA-4BCA27916BC8}"/>
              </a:ext>
            </a:extLst>
          </p:cNvPr>
          <p:cNvPicPr>
            <a:picLocks noChangeAspect="1"/>
          </p:cNvPicPr>
          <p:nvPr/>
        </p:nvPicPr>
        <p:blipFill>
          <a:blip r:embed="rId3"/>
          <a:stretch>
            <a:fillRect/>
          </a:stretch>
        </p:blipFill>
        <p:spPr>
          <a:xfrm>
            <a:off x="4267200" y="383773"/>
            <a:ext cx="10077450" cy="8771495"/>
          </a:xfrm>
          <a:prstGeom prst="rect">
            <a:avLst/>
          </a:prstGeom>
        </p:spPr>
      </p:pic>
    </p:spTree>
    <p:extLst>
      <p:ext uri="{BB962C8B-B14F-4D97-AF65-F5344CB8AC3E}">
        <p14:creationId xmlns:p14="http://schemas.microsoft.com/office/powerpoint/2010/main" val="76776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262755"/>
          </a:xfrm>
          <a:prstGeom prst="rect">
            <a:avLst/>
          </a:prstGeom>
          <a:solidFill>
            <a:srgbClr val="1E3653"/>
          </a:solidFill>
        </p:spPr>
      </p:sp>
      <p:grpSp>
        <p:nvGrpSpPr>
          <p:cNvPr id="3" name="Group 3"/>
          <p:cNvGrpSpPr/>
          <p:nvPr/>
        </p:nvGrpSpPr>
        <p:grpSpPr>
          <a:xfrm>
            <a:off x="1028700" y="921544"/>
            <a:ext cx="16230600" cy="1723667"/>
            <a:chOff x="0" y="-142875"/>
            <a:chExt cx="21640799"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Trash, Traffic and Tramps</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933450" y="3071179"/>
            <a:ext cx="16421100" cy="5338166"/>
          </a:xfrm>
        </p:spPr>
        <p:txBody>
          <a:bodyPr>
            <a:normAutofit/>
          </a:bodyPr>
          <a:lstStyle/>
          <a:p>
            <a:r>
              <a:rPr lang="en-GB" dirty="0"/>
              <a:t>‘undesirables loitering in businesses’</a:t>
            </a:r>
          </a:p>
          <a:p>
            <a:r>
              <a:rPr lang="en-GB" dirty="0"/>
              <a:t>‘not fair to businesses trying to recover from the pandemic’</a:t>
            </a:r>
          </a:p>
          <a:p>
            <a:endParaRPr lang="en-GB" dirty="0"/>
          </a:p>
          <a:p>
            <a:r>
              <a:rPr lang="en-GB" dirty="0"/>
              <a:t>Conflation of rubbish and homelessness</a:t>
            </a:r>
          </a:p>
          <a:p>
            <a:endParaRPr lang="en-GB" dirty="0"/>
          </a:p>
          <a:p>
            <a:endParaRPr lang="en-GB" dirty="0"/>
          </a:p>
        </p:txBody>
      </p:sp>
      <p:sp>
        <p:nvSpPr>
          <p:cNvPr id="7" name="TextBox 6">
            <a:extLst>
              <a:ext uri="{FF2B5EF4-FFF2-40B4-BE49-F238E27FC236}">
                <a16:creationId xmlns:a16="http://schemas.microsoft.com/office/drawing/2014/main" id="{63A7B2C0-D49F-4A96-9B63-CD1E85A22CD4}"/>
              </a:ext>
            </a:extLst>
          </p:cNvPr>
          <p:cNvSpPr txBox="1"/>
          <p:nvPr/>
        </p:nvSpPr>
        <p:spPr>
          <a:xfrm>
            <a:off x="994064" y="9672790"/>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Galway Talks with Keith Finnegan Wednesday 1st June 2022 - Galway Bay FM</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56C9FEB-47A8-4CD5-BFC7-A3325979592E}"/>
              </a:ext>
            </a:extLst>
          </p:cNvPr>
          <p:cNvPicPr>
            <a:picLocks noChangeAspect="1"/>
          </p:cNvPicPr>
          <p:nvPr/>
        </p:nvPicPr>
        <p:blipFill>
          <a:blip r:embed="rId3"/>
          <a:stretch>
            <a:fillRect/>
          </a:stretch>
        </p:blipFill>
        <p:spPr>
          <a:xfrm>
            <a:off x="8911935" y="7099990"/>
            <a:ext cx="8717973" cy="2981774"/>
          </a:xfrm>
          <a:prstGeom prst="rect">
            <a:avLst/>
          </a:prstGeom>
        </p:spPr>
      </p:pic>
      <p:pic>
        <p:nvPicPr>
          <p:cNvPr id="9" name="Picture 8">
            <a:extLst>
              <a:ext uri="{FF2B5EF4-FFF2-40B4-BE49-F238E27FC236}">
                <a16:creationId xmlns:a16="http://schemas.microsoft.com/office/drawing/2014/main" id="{74B64EEB-E0BA-4D9E-AB69-FBB719251F6E}"/>
              </a:ext>
            </a:extLst>
          </p:cNvPr>
          <p:cNvPicPr>
            <a:picLocks noChangeAspect="1"/>
          </p:cNvPicPr>
          <p:nvPr/>
        </p:nvPicPr>
        <p:blipFill>
          <a:blip r:embed="rId4"/>
          <a:stretch>
            <a:fillRect/>
          </a:stretch>
        </p:blipFill>
        <p:spPr>
          <a:xfrm>
            <a:off x="13467483" y="5505450"/>
            <a:ext cx="4162425" cy="1619250"/>
          </a:xfrm>
          <a:prstGeom prst="rect">
            <a:avLst/>
          </a:prstGeom>
        </p:spPr>
      </p:pic>
    </p:spTree>
    <p:extLst>
      <p:ext uri="{BB962C8B-B14F-4D97-AF65-F5344CB8AC3E}">
        <p14:creationId xmlns:p14="http://schemas.microsoft.com/office/powerpoint/2010/main" val="237692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689777"/>
            <a:chOff x="0" y="-142875"/>
            <a:chExt cx="21640799" cy="2253036"/>
          </a:xfrm>
        </p:grpSpPr>
        <p:sp>
          <p:nvSpPr>
            <p:cNvPr id="4" name="AutoShape 4"/>
            <p:cNvSpPr/>
            <p:nvPr/>
          </p:nvSpPr>
          <p:spPr>
            <a:xfrm flipV="1">
              <a:off x="0" y="2032001"/>
              <a:ext cx="19354799" cy="78160"/>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Rough Sleeping</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3244584"/>
            <a:ext cx="16421100" cy="6086979"/>
          </a:xfrm>
        </p:spPr>
        <p:txBody>
          <a:bodyPr>
            <a:normAutofit/>
          </a:bodyPr>
          <a:lstStyle/>
          <a:p>
            <a:endParaRPr lang="en-GB" dirty="0"/>
          </a:p>
          <a:p>
            <a:r>
              <a:rPr lang="en-GB" dirty="0"/>
              <a:t>‘Don’t believe rough sleeping is an offence’</a:t>
            </a:r>
          </a:p>
          <a:p>
            <a:r>
              <a:rPr lang="en-GB" dirty="0"/>
              <a:t>Local Authorities control their own areas under bye-laws</a:t>
            </a:r>
          </a:p>
          <a:p>
            <a:r>
              <a:rPr lang="en-GB" dirty="0"/>
              <a:t>Not prosecuted in Galway, may be different in other areas</a:t>
            </a:r>
          </a:p>
          <a:p>
            <a:r>
              <a:rPr lang="en-GB" dirty="0"/>
              <a:t>‘Wouldn’t entertain that …….’</a:t>
            </a:r>
          </a:p>
          <a:p>
            <a:r>
              <a:rPr lang="en-GB" dirty="0"/>
              <a:t>‘Won’t come down on anyone down on their luck’</a:t>
            </a:r>
          </a:p>
          <a:p>
            <a:endParaRPr lang="en-GB" dirty="0"/>
          </a:p>
          <a:p>
            <a:endParaRPr lang="en-GB" dirty="0"/>
          </a:p>
        </p:txBody>
      </p:sp>
    </p:spTree>
    <p:extLst>
      <p:ext uri="{BB962C8B-B14F-4D97-AF65-F5344CB8AC3E}">
        <p14:creationId xmlns:p14="http://schemas.microsoft.com/office/powerpoint/2010/main" val="257369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23667"/>
            <a:chOff x="0" y="-142875"/>
            <a:chExt cx="21640799"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Rough Sleeping</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3244584"/>
            <a:ext cx="16421100" cy="6086979"/>
          </a:xfrm>
        </p:spPr>
        <p:txBody>
          <a:bodyPr>
            <a:normAutofit/>
          </a:bodyPr>
          <a:lstStyle/>
          <a:p>
            <a:r>
              <a:rPr lang="en-GB" dirty="0"/>
              <a:t>Health Act 1953</a:t>
            </a:r>
          </a:p>
          <a:p>
            <a:r>
              <a:rPr lang="en-GB" dirty="0"/>
              <a:t>Housing Act 1988</a:t>
            </a:r>
          </a:p>
          <a:p>
            <a:r>
              <a:rPr lang="en-GB" dirty="0"/>
              <a:t>Childcare Act 1991</a:t>
            </a:r>
          </a:p>
          <a:p>
            <a:r>
              <a:rPr lang="en-GB" dirty="0"/>
              <a:t>Housing (Miscellaneous Provisions) Act 2009</a:t>
            </a:r>
          </a:p>
          <a:p>
            <a:endParaRPr lang="en-GB" dirty="0"/>
          </a:p>
          <a:p>
            <a:endParaRPr lang="en-GB" dirty="0"/>
          </a:p>
          <a:p>
            <a:r>
              <a:rPr lang="en-GB" dirty="0"/>
              <a:t>Housing Act allows Local Authorities to provide housing for homeless people</a:t>
            </a:r>
          </a:p>
          <a:p>
            <a:r>
              <a:rPr lang="en-GB" dirty="0"/>
              <a:t>Enables a LA to provide a homeless person with money to pay for accommodation </a:t>
            </a:r>
          </a:p>
        </p:txBody>
      </p:sp>
    </p:spTree>
    <p:extLst>
      <p:ext uri="{BB962C8B-B14F-4D97-AF65-F5344CB8AC3E}">
        <p14:creationId xmlns:p14="http://schemas.microsoft.com/office/powerpoint/2010/main" val="396273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907000" y="0"/>
            <a:ext cx="408709" cy="10374612"/>
          </a:xfrm>
          <a:prstGeom prst="rect">
            <a:avLst/>
          </a:prstGeom>
          <a:solidFill>
            <a:srgbClr val="1E3653"/>
          </a:solidFill>
        </p:spPr>
      </p:sp>
      <p:grpSp>
        <p:nvGrpSpPr>
          <p:cNvPr id="3" name="Group 3"/>
          <p:cNvGrpSpPr/>
          <p:nvPr/>
        </p:nvGrpSpPr>
        <p:grpSpPr>
          <a:xfrm>
            <a:off x="1028700" y="921544"/>
            <a:ext cx="10611535" cy="1723667"/>
            <a:chOff x="0" y="-142875"/>
            <a:chExt cx="14148713"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1685077"/>
            </a:xfrm>
            <a:prstGeom prst="rect">
              <a:avLst/>
            </a:prstGeom>
          </p:spPr>
          <p:txBody>
            <a:bodyPr lIns="0" tIns="0" rIns="0" bIns="0" rtlCol="0" anchor="t">
              <a:spAutoFit/>
            </a:bodyPr>
            <a:lstStyle/>
            <a:p>
              <a:pPr>
                <a:lnSpc>
                  <a:spcPts val="10500"/>
                </a:lnSpc>
              </a:pPr>
              <a:r>
                <a:rPr lang="en-US" sz="7500" spc="825" dirty="0">
                  <a:solidFill>
                    <a:srgbClr val="1E3653"/>
                  </a:solidFill>
                  <a:latin typeface="League Spartan Italics"/>
                </a:rPr>
                <a:t>Welcome | Speakers</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3500942"/>
            <a:ext cx="13754100" cy="5853113"/>
          </a:xfrm>
        </p:spPr>
        <p:txBody>
          <a:bodyPr/>
          <a:lstStyle/>
          <a:p>
            <a:r>
              <a:rPr lang="en-IE" dirty="0" err="1"/>
              <a:t>Céad</a:t>
            </a:r>
            <a:r>
              <a:rPr lang="en-IE" dirty="0"/>
              <a:t> </a:t>
            </a:r>
            <a:r>
              <a:rPr lang="en-IE"/>
              <a:t>míle</a:t>
            </a:r>
            <a:r>
              <a:rPr lang="en-IE" dirty="0"/>
              <a:t> </a:t>
            </a:r>
            <a:r>
              <a:rPr lang="en-IE" dirty="0" err="1"/>
              <a:t>fáilte</a:t>
            </a:r>
            <a:r>
              <a:rPr lang="en-IE" dirty="0"/>
              <a:t> – one hundred thousand welcomes!</a:t>
            </a:r>
          </a:p>
          <a:p>
            <a:endParaRPr lang="en-IE" dirty="0"/>
          </a:p>
          <a:p>
            <a:r>
              <a:rPr lang="en-IE" dirty="0"/>
              <a:t>Karen Golden, CEO Galway Simon Community</a:t>
            </a:r>
          </a:p>
          <a:p>
            <a:r>
              <a:rPr lang="en-IE" dirty="0"/>
              <a:t>Matthew </a:t>
            </a:r>
            <a:r>
              <a:rPr lang="en-IE" dirty="0" err="1"/>
              <a:t>Downie</a:t>
            </a:r>
            <a:r>
              <a:rPr lang="en-IE" dirty="0"/>
              <a:t> MBE, Chief Executive Crisis</a:t>
            </a:r>
          </a:p>
          <a:p>
            <a:r>
              <a:rPr lang="en-IE" dirty="0"/>
              <a:t>Elisabet Kass, </a:t>
            </a:r>
            <a:r>
              <a:rPr lang="en-US" dirty="0"/>
              <a:t>Knowledge and Rights Officer at </a:t>
            </a:r>
            <a:r>
              <a:rPr lang="en-US" dirty="0" err="1"/>
              <a:t>Compasset</a:t>
            </a:r>
            <a:r>
              <a:rPr lang="en-US" dirty="0"/>
              <a:t> </a:t>
            </a:r>
            <a:endParaRPr lang="en-IE" dirty="0"/>
          </a:p>
          <a:p>
            <a:endParaRPr lang="en-IE" dirty="0"/>
          </a:p>
          <a:p>
            <a:pPr marL="0" indent="0">
              <a:buNone/>
            </a:pPr>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692750"/>
            <a:ext cx="16230600" cy="1591188"/>
            <a:chOff x="0" y="-447934"/>
            <a:chExt cx="21640799" cy="2121585"/>
          </a:xfrm>
        </p:grpSpPr>
        <p:sp>
          <p:nvSpPr>
            <p:cNvPr id="4" name="AutoShape 4"/>
            <p:cNvSpPr/>
            <p:nvPr/>
          </p:nvSpPr>
          <p:spPr>
            <a:xfrm>
              <a:off x="0" y="1612692"/>
              <a:ext cx="19253199" cy="60959"/>
            </a:xfrm>
            <a:prstGeom prst="rect">
              <a:avLst/>
            </a:prstGeom>
            <a:solidFill>
              <a:srgbClr val="1E3653"/>
            </a:solidFill>
          </p:spPr>
        </p:sp>
        <p:sp>
          <p:nvSpPr>
            <p:cNvPr id="5" name="TextBox 5"/>
            <p:cNvSpPr txBox="1"/>
            <p:nvPr/>
          </p:nvSpPr>
          <p:spPr>
            <a:xfrm>
              <a:off x="0" y="-447934"/>
              <a:ext cx="21640799" cy="1685076"/>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Street Drinking</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2657039"/>
            <a:ext cx="16421100" cy="7287061"/>
          </a:xfrm>
        </p:spPr>
        <p:txBody>
          <a:bodyPr>
            <a:normAutofit lnSpcReduction="10000"/>
          </a:bodyPr>
          <a:lstStyle/>
          <a:p>
            <a:r>
              <a:rPr lang="en-GB" dirty="0"/>
              <a:t>Drinking in certain areas – Local Authority Bye Laws</a:t>
            </a:r>
          </a:p>
          <a:p>
            <a:endParaRPr lang="en-GB" dirty="0"/>
          </a:p>
          <a:p>
            <a:r>
              <a:rPr lang="en-GB" dirty="0"/>
              <a:t>Criminal Justice (Public Order) Act 1994, Intoxication in Public</a:t>
            </a:r>
          </a:p>
          <a:p>
            <a:r>
              <a:rPr lang="en-GB" dirty="0"/>
              <a:t>Gardai will only get involved where they become a danger to themselves or others, more often themselves….</a:t>
            </a:r>
          </a:p>
          <a:p>
            <a:r>
              <a:rPr lang="en-GB" dirty="0"/>
              <a:t>They will bring them back to the station to dry out</a:t>
            </a:r>
          </a:p>
          <a:p>
            <a:r>
              <a:rPr lang="en-GB" dirty="0"/>
              <a:t>On prosecution, €100 fine</a:t>
            </a:r>
          </a:p>
          <a:p>
            <a:r>
              <a:rPr lang="en-GB" dirty="0"/>
              <a:t>6 months to pay</a:t>
            </a:r>
          </a:p>
          <a:p>
            <a:r>
              <a:rPr lang="en-GB" dirty="0"/>
              <a:t>Failure to pay =&gt; Enforcement process (can take years)</a:t>
            </a:r>
          </a:p>
          <a:p>
            <a:r>
              <a:rPr lang="en-GB" dirty="0"/>
              <a:t>May be given more time</a:t>
            </a:r>
          </a:p>
          <a:p>
            <a:r>
              <a:rPr lang="en-GB" dirty="0"/>
              <a:t>Probation Act Section 1.1</a:t>
            </a:r>
          </a:p>
          <a:p>
            <a:pPr lvl="1"/>
            <a:r>
              <a:rPr lang="en-GB" dirty="0"/>
              <a:t>No fine or conviction</a:t>
            </a:r>
          </a:p>
          <a:p>
            <a:pPr lvl="1"/>
            <a:r>
              <a:rPr lang="en-GB" dirty="0"/>
              <a:t>Unless in contempt of court</a:t>
            </a:r>
          </a:p>
          <a:p>
            <a:pPr lvl="1"/>
            <a:endParaRPr lang="en-GB" dirty="0"/>
          </a:p>
          <a:p>
            <a:pPr marL="457200" lvl="1" indent="0">
              <a:buNone/>
            </a:pPr>
            <a:endParaRPr lang="en-GB" dirty="0"/>
          </a:p>
          <a:p>
            <a:endParaRPr lang="en-GB" dirty="0"/>
          </a:p>
        </p:txBody>
      </p:sp>
    </p:spTree>
    <p:extLst>
      <p:ext uri="{BB962C8B-B14F-4D97-AF65-F5344CB8AC3E}">
        <p14:creationId xmlns:p14="http://schemas.microsoft.com/office/powerpoint/2010/main" val="322958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692750"/>
            <a:ext cx="16230600" cy="1591188"/>
            <a:chOff x="0" y="-447934"/>
            <a:chExt cx="21640799" cy="2121585"/>
          </a:xfrm>
        </p:grpSpPr>
        <p:sp>
          <p:nvSpPr>
            <p:cNvPr id="4" name="AutoShape 4"/>
            <p:cNvSpPr/>
            <p:nvPr/>
          </p:nvSpPr>
          <p:spPr>
            <a:xfrm>
              <a:off x="0" y="1612692"/>
              <a:ext cx="19253199" cy="60959"/>
            </a:xfrm>
            <a:prstGeom prst="rect">
              <a:avLst/>
            </a:prstGeom>
            <a:solidFill>
              <a:srgbClr val="1E3653"/>
            </a:solidFill>
          </p:spPr>
        </p:sp>
        <p:sp>
          <p:nvSpPr>
            <p:cNvPr id="5" name="TextBox 5"/>
            <p:cNvSpPr txBox="1"/>
            <p:nvPr/>
          </p:nvSpPr>
          <p:spPr>
            <a:xfrm>
              <a:off x="0" y="-447934"/>
              <a:ext cx="21640799" cy="1685076"/>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err="1">
                  <a:ln>
                    <a:noFill/>
                  </a:ln>
                  <a:solidFill>
                    <a:srgbClr val="1E3653"/>
                  </a:solidFill>
                  <a:effectLst/>
                  <a:uLnTx/>
                  <a:uFillTx/>
                  <a:latin typeface="League Spartan Italics"/>
                  <a:ea typeface="+mn-ea"/>
                  <a:cs typeface="+mn-cs"/>
                </a:rPr>
                <a:t>Travellers</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7" name="TextBox 6">
            <a:extLst>
              <a:ext uri="{FF2B5EF4-FFF2-40B4-BE49-F238E27FC236}">
                <a16:creationId xmlns:a16="http://schemas.microsoft.com/office/drawing/2014/main" id="{09FF561A-5F0A-452E-920E-6809C500D7B0}"/>
              </a:ext>
            </a:extLst>
          </p:cNvPr>
          <p:cNvSpPr txBox="1"/>
          <p:nvPr/>
        </p:nvSpPr>
        <p:spPr>
          <a:xfrm>
            <a:off x="817418" y="9682490"/>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a:ea typeface="+mn-ea"/>
                <a:cs typeface="+mn-cs"/>
                <a:hlinkClick r:id="rId2"/>
              </a:rPr>
              <a:t>Policing Travellers: Ireland’s Deeply ingrained Racial Divide - European Roma Rights Centre (errc.org)</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262F96FA-D806-4A6D-8AC8-2C24F272A6D1}"/>
              </a:ext>
            </a:extLst>
          </p:cNvPr>
          <p:cNvPicPr>
            <a:picLocks noChangeAspect="1"/>
          </p:cNvPicPr>
          <p:nvPr/>
        </p:nvPicPr>
        <p:blipFill>
          <a:blip r:embed="rId3"/>
          <a:stretch>
            <a:fillRect/>
          </a:stretch>
        </p:blipFill>
        <p:spPr>
          <a:xfrm>
            <a:off x="3352800" y="2927795"/>
            <a:ext cx="10982325" cy="5124450"/>
          </a:xfrm>
          <a:prstGeom prst="rect">
            <a:avLst/>
          </a:prstGeom>
        </p:spPr>
      </p:pic>
    </p:spTree>
    <p:extLst>
      <p:ext uri="{BB962C8B-B14F-4D97-AF65-F5344CB8AC3E}">
        <p14:creationId xmlns:p14="http://schemas.microsoft.com/office/powerpoint/2010/main" val="25504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35495"/>
            <a:chOff x="0" y="-142875"/>
            <a:chExt cx="21640799" cy="2313994"/>
          </a:xfrm>
        </p:grpSpPr>
        <p:sp>
          <p:nvSpPr>
            <p:cNvPr id="4" name="AutoShape 4"/>
            <p:cNvSpPr/>
            <p:nvPr/>
          </p:nvSpPr>
          <p:spPr>
            <a:xfrm>
              <a:off x="0" y="2110160"/>
              <a:ext cx="21285199" cy="60959"/>
            </a:xfrm>
            <a:prstGeom prst="rect">
              <a:avLst/>
            </a:prstGeom>
            <a:solidFill>
              <a:srgbClr val="1E3653"/>
            </a:solidFill>
          </p:spPr>
        </p:sp>
        <p:sp>
          <p:nvSpPr>
            <p:cNvPr id="5" name="TextBox 5"/>
            <p:cNvSpPr txBox="1"/>
            <p:nvPr/>
          </p:nvSpPr>
          <p:spPr>
            <a:xfrm>
              <a:off x="0" y="-142875"/>
              <a:ext cx="216407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View from front line Services…</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3244584"/>
            <a:ext cx="16421100" cy="6653797"/>
          </a:xfrm>
        </p:spPr>
        <p:txBody>
          <a:bodyPr>
            <a:normAutofit/>
          </a:bodyPr>
          <a:lstStyle/>
          <a:p>
            <a:r>
              <a:rPr lang="en-GB" dirty="0"/>
              <a:t>Where State doesn’t invest, charities pick up - changes social cohesion</a:t>
            </a:r>
          </a:p>
          <a:p>
            <a:endParaRPr lang="en-GB" dirty="0"/>
          </a:p>
          <a:p>
            <a:r>
              <a:rPr lang="en-GB" dirty="0"/>
              <a:t>Shunting people into vulnerable and invisible situations can increase risks</a:t>
            </a:r>
          </a:p>
          <a:p>
            <a:r>
              <a:rPr lang="en-GB" dirty="0"/>
              <a:t>Not visible        solved</a:t>
            </a:r>
          </a:p>
          <a:p>
            <a:endParaRPr lang="en-GB" dirty="0"/>
          </a:p>
          <a:p>
            <a:r>
              <a:rPr lang="en-GB" dirty="0"/>
              <a:t>‘Othering’, deserving and undeserving</a:t>
            </a:r>
          </a:p>
          <a:p>
            <a:endParaRPr lang="en-GB" dirty="0"/>
          </a:p>
          <a:p>
            <a:r>
              <a:rPr lang="en-GB" dirty="0"/>
              <a:t>Middle class go home, drink wine</a:t>
            </a:r>
          </a:p>
          <a:p>
            <a:r>
              <a:rPr lang="en-GB" dirty="0"/>
              <a:t>Homeless live in public, totally different perception of drinking</a:t>
            </a:r>
          </a:p>
          <a:p>
            <a:endParaRPr lang="en-GB" dirty="0"/>
          </a:p>
          <a:p>
            <a:r>
              <a:rPr lang="en-GB" dirty="0"/>
              <a:t>Business community pressure</a:t>
            </a:r>
          </a:p>
        </p:txBody>
      </p:sp>
      <p:pic>
        <p:nvPicPr>
          <p:cNvPr id="6" name="Picture 5">
            <a:extLst>
              <a:ext uri="{FF2B5EF4-FFF2-40B4-BE49-F238E27FC236}">
                <a16:creationId xmlns:a16="http://schemas.microsoft.com/office/drawing/2014/main" id="{F5D4670F-3DF1-47EE-9D91-DBE2EB60B065}"/>
              </a:ext>
            </a:extLst>
          </p:cNvPr>
          <p:cNvPicPr>
            <a:picLocks noChangeAspect="1"/>
          </p:cNvPicPr>
          <p:nvPr/>
        </p:nvPicPr>
        <p:blipFill>
          <a:blip r:embed="rId2"/>
          <a:stretch>
            <a:fillRect/>
          </a:stretch>
        </p:blipFill>
        <p:spPr>
          <a:xfrm>
            <a:off x="3124200" y="5089655"/>
            <a:ext cx="533400" cy="524750"/>
          </a:xfrm>
          <a:prstGeom prst="rect">
            <a:avLst/>
          </a:prstGeom>
        </p:spPr>
      </p:pic>
    </p:spTree>
    <p:extLst>
      <p:ext uri="{BB962C8B-B14F-4D97-AF65-F5344CB8AC3E}">
        <p14:creationId xmlns:p14="http://schemas.microsoft.com/office/powerpoint/2010/main" val="219119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35495"/>
            <a:chOff x="0" y="-142875"/>
            <a:chExt cx="21640799" cy="2313994"/>
          </a:xfrm>
        </p:grpSpPr>
        <p:sp>
          <p:nvSpPr>
            <p:cNvPr id="4" name="AutoShape 4"/>
            <p:cNvSpPr/>
            <p:nvPr/>
          </p:nvSpPr>
          <p:spPr>
            <a:xfrm>
              <a:off x="0" y="2110160"/>
              <a:ext cx="21285199" cy="60959"/>
            </a:xfrm>
            <a:prstGeom prst="rect">
              <a:avLst/>
            </a:prstGeom>
            <a:solidFill>
              <a:srgbClr val="1E3653"/>
            </a:solidFill>
          </p:spPr>
        </p:sp>
        <p:sp>
          <p:nvSpPr>
            <p:cNvPr id="5" name="TextBox 5"/>
            <p:cNvSpPr txBox="1"/>
            <p:nvPr/>
          </p:nvSpPr>
          <p:spPr>
            <a:xfrm>
              <a:off x="0" y="-142875"/>
              <a:ext cx="216407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View from front line Services…</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17418" y="3244584"/>
            <a:ext cx="16421100" cy="6653797"/>
          </a:xfrm>
        </p:spPr>
        <p:txBody>
          <a:bodyPr>
            <a:normAutofit/>
          </a:bodyPr>
          <a:lstStyle/>
          <a:p>
            <a:r>
              <a:rPr lang="en-GB" dirty="0"/>
              <a:t>Begging can be a symptom of having no other way to make a living</a:t>
            </a:r>
          </a:p>
          <a:p>
            <a:r>
              <a:rPr lang="en-GB" dirty="0"/>
              <a:t>Urban folklore of the ‘black </a:t>
            </a:r>
            <a:r>
              <a:rPr lang="en-GB" dirty="0" err="1"/>
              <a:t>merc</a:t>
            </a:r>
            <a:r>
              <a:rPr lang="en-GB" dirty="0"/>
              <a:t>’</a:t>
            </a:r>
          </a:p>
          <a:p>
            <a:pPr marL="0" indent="0">
              <a:buNone/>
            </a:pPr>
            <a:endParaRPr lang="en-GB" dirty="0"/>
          </a:p>
          <a:p>
            <a:r>
              <a:rPr lang="en-GB" dirty="0"/>
              <a:t>Discharge from prison into homelessness =&gt; higher recidivism</a:t>
            </a:r>
          </a:p>
          <a:p>
            <a:pPr marL="0" indent="0">
              <a:buNone/>
            </a:pPr>
            <a:endParaRPr lang="en-GB" dirty="0"/>
          </a:p>
          <a:p>
            <a:r>
              <a:rPr lang="en-GB" dirty="0"/>
              <a:t>Harm reduction vs penalising</a:t>
            </a:r>
          </a:p>
          <a:p>
            <a:r>
              <a:rPr lang="en-GB" dirty="0"/>
              <a:t>Looking at root causes vs behaviours</a:t>
            </a:r>
          </a:p>
          <a:p>
            <a:r>
              <a:rPr lang="en-GB" dirty="0"/>
              <a:t>Clients being supported, plan in place =&gt; fewer custodial sentences</a:t>
            </a:r>
          </a:p>
          <a:p>
            <a:r>
              <a:rPr lang="en-GB" dirty="0"/>
              <a:t>For many we support, end of their interaction with criminal system</a:t>
            </a:r>
          </a:p>
          <a:p>
            <a:endParaRPr lang="en-GB" dirty="0"/>
          </a:p>
          <a:p>
            <a:r>
              <a:rPr lang="en-GB" dirty="0"/>
              <a:t>Importance of solving problems, not pushing everything underground</a:t>
            </a:r>
          </a:p>
          <a:p>
            <a:endParaRPr lang="en-GB" dirty="0"/>
          </a:p>
        </p:txBody>
      </p:sp>
    </p:spTree>
    <p:extLst>
      <p:ext uri="{BB962C8B-B14F-4D97-AF65-F5344CB8AC3E}">
        <p14:creationId xmlns:p14="http://schemas.microsoft.com/office/powerpoint/2010/main" val="240218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35495"/>
            <a:chOff x="0" y="-142875"/>
            <a:chExt cx="21640799" cy="2313994"/>
          </a:xfrm>
        </p:grpSpPr>
        <p:sp>
          <p:nvSpPr>
            <p:cNvPr id="4" name="AutoShape 4"/>
            <p:cNvSpPr/>
            <p:nvPr/>
          </p:nvSpPr>
          <p:spPr>
            <a:xfrm>
              <a:off x="0" y="2110160"/>
              <a:ext cx="21285199" cy="60959"/>
            </a:xfrm>
            <a:prstGeom prst="rect">
              <a:avLst/>
            </a:prstGeom>
            <a:solidFill>
              <a:srgbClr val="1E3653"/>
            </a:solidFill>
          </p:spPr>
        </p:sp>
        <p:sp>
          <p:nvSpPr>
            <p:cNvPr id="5" name="TextBox 5"/>
            <p:cNvSpPr txBox="1"/>
            <p:nvPr/>
          </p:nvSpPr>
          <p:spPr>
            <a:xfrm>
              <a:off x="0" y="-142875"/>
              <a:ext cx="216407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California</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838200" y="2885409"/>
            <a:ext cx="7716982" cy="6653797"/>
          </a:xfrm>
        </p:spPr>
        <p:txBody>
          <a:bodyPr>
            <a:normAutofit/>
          </a:bodyPr>
          <a:lstStyle/>
          <a:p>
            <a:r>
              <a:rPr lang="en-GB" dirty="0"/>
              <a:t>Fifth largest economy in the world</a:t>
            </a:r>
          </a:p>
          <a:p>
            <a:pPr lvl="1"/>
            <a:r>
              <a:rPr lang="en-GB" dirty="0">
                <a:hlinkClick r:id="rId2"/>
              </a:rPr>
              <a:t>deaths</a:t>
            </a:r>
            <a:r>
              <a:rPr lang="en-GB" dirty="0"/>
              <a:t> of people on the streets are rising; </a:t>
            </a:r>
          </a:p>
          <a:p>
            <a:pPr lvl="1"/>
            <a:r>
              <a:rPr lang="en-GB" dirty="0"/>
              <a:t>college students are </a:t>
            </a:r>
            <a:r>
              <a:rPr lang="en-GB" dirty="0">
                <a:hlinkClick r:id="rId3"/>
              </a:rPr>
              <a:t>living in their cars</a:t>
            </a:r>
            <a:r>
              <a:rPr lang="en-GB" dirty="0"/>
              <a:t>; </a:t>
            </a:r>
          </a:p>
          <a:p>
            <a:pPr lvl="1"/>
            <a:r>
              <a:rPr lang="en-GB" dirty="0"/>
              <a:t>more </a:t>
            </a:r>
            <a:r>
              <a:rPr lang="en-GB" dirty="0">
                <a:hlinkClick r:id="rId4"/>
              </a:rPr>
              <a:t>elderly residents</a:t>
            </a:r>
            <a:r>
              <a:rPr lang="en-GB" dirty="0"/>
              <a:t> are becoming unhoused; </a:t>
            </a:r>
          </a:p>
          <a:p>
            <a:pPr lvl="1"/>
            <a:r>
              <a:rPr lang="en-GB" dirty="0"/>
              <a:t>encampment communities are growing at </a:t>
            </a:r>
            <a:r>
              <a:rPr lang="en-GB" dirty="0">
                <a:hlinkClick r:id="rId5"/>
              </a:rPr>
              <a:t>beaches</a:t>
            </a:r>
            <a:r>
              <a:rPr lang="en-GB" dirty="0"/>
              <a:t>, </a:t>
            </a:r>
            <a:r>
              <a:rPr lang="en-GB" dirty="0">
                <a:hlinkClick r:id="rId6"/>
              </a:rPr>
              <a:t>parks</a:t>
            </a:r>
            <a:r>
              <a:rPr lang="en-GB" dirty="0"/>
              <a:t>, </a:t>
            </a:r>
            <a:r>
              <a:rPr lang="en-GB" dirty="0">
                <a:hlinkClick r:id="rId7"/>
              </a:rPr>
              <a:t>highway underpasses</a:t>
            </a:r>
            <a:r>
              <a:rPr lang="en-GB" dirty="0"/>
              <a:t>, </a:t>
            </a:r>
            <a:r>
              <a:rPr lang="en-GB" dirty="0">
                <a:hlinkClick r:id="rId8"/>
              </a:rPr>
              <a:t>lots</a:t>
            </a:r>
            <a:r>
              <a:rPr lang="en-GB" dirty="0"/>
              <a:t> and </a:t>
            </a:r>
            <a:r>
              <a:rPr lang="en-GB" dirty="0">
                <a:hlinkClick r:id="rId9"/>
              </a:rPr>
              <a:t>sidewalks</a:t>
            </a:r>
            <a:r>
              <a:rPr lang="en-GB" dirty="0"/>
              <a:t>.</a:t>
            </a:r>
          </a:p>
          <a:p>
            <a:r>
              <a:rPr lang="en-GB" dirty="0"/>
              <a:t>Homelessness has become the top issue in political races. </a:t>
            </a:r>
          </a:p>
          <a:p>
            <a:r>
              <a:rPr lang="en-GB" dirty="0"/>
              <a:t>In response, governments across the state are increasingly cracking down on people sleeping outside. </a:t>
            </a:r>
          </a:p>
        </p:txBody>
      </p:sp>
      <p:sp>
        <p:nvSpPr>
          <p:cNvPr id="7" name="TextBox 6">
            <a:extLst>
              <a:ext uri="{FF2B5EF4-FFF2-40B4-BE49-F238E27FC236}">
                <a16:creationId xmlns:a16="http://schemas.microsoft.com/office/drawing/2014/main" id="{6FFB7A85-D3E4-4EC8-A2AC-EF8E4DE84CA3}"/>
              </a:ext>
            </a:extLst>
          </p:cNvPr>
          <p:cNvSpPr txBox="1"/>
          <p:nvPr/>
        </p:nvSpPr>
        <p:spPr>
          <a:xfrm>
            <a:off x="1028700" y="9767576"/>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10"/>
              </a:rPr>
              <a:t>‘We have failed’: how California’s homelessness catastrophe is worsening | California | The Guardian</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C47163E-78BE-40B6-84A7-D6196D69DBEB}"/>
              </a:ext>
            </a:extLst>
          </p:cNvPr>
          <p:cNvPicPr>
            <a:picLocks noChangeAspect="1"/>
          </p:cNvPicPr>
          <p:nvPr/>
        </p:nvPicPr>
        <p:blipFill>
          <a:blip r:embed="rId11"/>
          <a:stretch>
            <a:fillRect/>
          </a:stretch>
        </p:blipFill>
        <p:spPr>
          <a:xfrm>
            <a:off x="9171708" y="3246136"/>
            <a:ext cx="8067675" cy="5953125"/>
          </a:xfrm>
          <a:prstGeom prst="rect">
            <a:avLst/>
          </a:prstGeom>
        </p:spPr>
      </p:pic>
    </p:spTree>
    <p:extLst>
      <p:ext uri="{BB962C8B-B14F-4D97-AF65-F5344CB8AC3E}">
        <p14:creationId xmlns:p14="http://schemas.microsoft.com/office/powerpoint/2010/main" val="191425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735495"/>
            <a:chOff x="0" y="-142875"/>
            <a:chExt cx="21640799" cy="2313994"/>
          </a:xfrm>
        </p:grpSpPr>
        <p:sp>
          <p:nvSpPr>
            <p:cNvPr id="4" name="AutoShape 4"/>
            <p:cNvSpPr/>
            <p:nvPr/>
          </p:nvSpPr>
          <p:spPr>
            <a:xfrm>
              <a:off x="0" y="2110160"/>
              <a:ext cx="21285199" cy="60959"/>
            </a:xfrm>
            <a:prstGeom prst="rect">
              <a:avLst/>
            </a:prstGeom>
            <a:solidFill>
              <a:srgbClr val="1E3653"/>
            </a:solidFill>
          </p:spPr>
        </p:sp>
        <p:sp>
          <p:nvSpPr>
            <p:cNvPr id="5" name="TextBox 5"/>
            <p:cNvSpPr txBox="1"/>
            <p:nvPr/>
          </p:nvSpPr>
          <p:spPr>
            <a:xfrm>
              <a:off x="0" y="-142875"/>
              <a:ext cx="216407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California</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7" name="TextBox 6">
            <a:extLst>
              <a:ext uri="{FF2B5EF4-FFF2-40B4-BE49-F238E27FC236}">
                <a16:creationId xmlns:a16="http://schemas.microsoft.com/office/drawing/2014/main" id="{6FFB7A85-D3E4-4EC8-A2AC-EF8E4DE84CA3}"/>
              </a:ext>
            </a:extLst>
          </p:cNvPr>
          <p:cNvSpPr txBox="1"/>
          <p:nvPr/>
        </p:nvSpPr>
        <p:spPr>
          <a:xfrm>
            <a:off x="1028700" y="9767576"/>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‘We have failed’: how California’s homelessness catastrophe is worsening | California | The Guardian</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F26065C-1C8C-4DFB-85EB-746807011055}"/>
              </a:ext>
            </a:extLst>
          </p:cNvPr>
          <p:cNvPicPr>
            <a:picLocks noChangeAspect="1"/>
          </p:cNvPicPr>
          <p:nvPr/>
        </p:nvPicPr>
        <p:blipFill>
          <a:blip r:embed="rId3"/>
          <a:stretch>
            <a:fillRect/>
          </a:stretch>
        </p:blipFill>
        <p:spPr>
          <a:xfrm>
            <a:off x="1095375" y="3007657"/>
            <a:ext cx="7915275" cy="6305550"/>
          </a:xfrm>
          <a:prstGeom prst="rect">
            <a:avLst/>
          </a:prstGeom>
        </p:spPr>
      </p:pic>
      <p:sp>
        <p:nvSpPr>
          <p:cNvPr id="12" name="Content Placeholder 10">
            <a:extLst>
              <a:ext uri="{FF2B5EF4-FFF2-40B4-BE49-F238E27FC236}">
                <a16:creationId xmlns:a16="http://schemas.microsoft.com/office/drawing/2014/main" id="{AD6AF52B-65EB-49FE-B9C8-1EEE49D4EA1F}"/>
              </a:ext>
            </a:extLst>
          </p:cNvPr>
          <p:cNvSpPr>
            <a:spLocks noGrp="1"/>
          </p:cNvSpPr>
          <p:nvPr>
            <p:ph idx="1"/>
          </p:nvPr>
        </p:nvSpPr>
        <p:spPr>
          <a:xfrm>
            <a:off x="9542318" y="3356644"/>
            <a:ext cx="7716982" cy="5601892"/>
          </a:xfrm>
        </p:spPr>
        <p:txBody>
          <a:bodyPr>
            <a:normAutofit/>
          </a:bodyPr>
          <a:lstStyle/>
          <a:p>
            <a:r>
              <a:rPr lang="en-GB" dirty="0"/>
              <a:t>UCLA research on the residents of one LA encampment found that people cited a range of factors that led them to become unhoused, including</a:t>
            </a:r>
          </a:p>
          <a:p>
            <a:pPr lvl="1"/>
            <a:r>
              <a:rPr lang="en-GB" dirty="0"/>
              <a:t>eviction, </a:t>
            </a:r>
          </a:p>
          <a:p>
            <a:pPr lvl="1"/>
            <a:r>
              <a:rPr lang="en-GB" dirty="0"/>
              <a:t>job loss, </a:t>
            </a:r>
          </a:p>
          <a:p>
            <a:pPr lvl="1"/>
            <a:r>
              <a:rPr lang="en-GB" dirty="0"/>
              <a:t>domestic violence, </a:t>
            </a:r>
          </a:p>
          <a:p>
            <a:pPr lvl="1"/>
            <a:r>
              <a:rPr lang="en-GB" dirty="0"/>
              <a:t>former incarceration, </a:t>
            </a:r>
          </a:p>
          <a:p>
            <a:pPr lvl="1"/>
            <a:r>
              <a:rPr lang="en-GB" dirty="0"/>
              <a:t>family conflict and </a:t>
            </a:r>
          </a:p>
          <a:p>
            <a:pPr lvl="1"/>
            <a:r>
              <a:rPr lang="en-GB" dirty="0"/>
              <a:t>low wages in gig economy jobs.</a:t>
            </a:r>
          </a:p>
        </p:txBody>
      </p:sp>
    </p:spTree>
    <p:extLst>
      <p:ext uri="{BB962C8B-B14F-4D97-AF65-F5344CB8AC3E}">
        <p14:creationId xmlns:p14="http://schemas.microsoft.com/office/powerpoint/2010/main" val="402129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830800" y="0"/>
            <a:ext cx="457200" cy="10374612"/>
          </a:xfrm>
          <a:prstGeom prst="rect">
            <a:avLst/>
          </a:prstGeom>
          <a:solidFill>
            <a:srgbClr val="1E3653"/>
          </a:solidFill>
        </p:spPr>
      </p:sp>
      <p:grpSp>
        <p:nvGrpSpPr>
          <p:cNvPr id="3" name="Group 3"/>
          <p:cNvGrpSpPr/>
          <p:nvPr/>
        </p:nvGrpSpPr>
        <p:grpSpPr>
          <a:xfrm>
            <a:off x="1028700" y="921544"/>
            <a:ext cx="16230600" cy="1735495"/>
            <a:chOff x="0" y="-142875"/>
            <a:chExt cx="21640799" cy="2313994"/>
          </a:xfrm>
        </p:grpSpPr>
        <p:sp>
          <p:nvSpPr>
            <p:cNvPr id="4" name="AutoShape 4"/>
            <p:cNvSpPr/>
            <p:nvPr/>
          </p:nvSpPr>
          <p:spPr>
            <a:xfrm>
              <a:off x="0" y="2110160"/>
              <a:ext cx="21285199" cy="60959"/>
            </a:xfrm>
            <a:prstGeom prst="rect">
              <a:avLst/>
            </a:prstGeom>
            <a:solidFill>
              <a:srgbClr val="1E3653"/>
            </a:solidFill>
          </p:spPr>
        </p:sp>
        <p:sp>
          <p:nvSpPr>
            <p:cNvPr id="5" name="TextBox 5"/>
            <p:cNvSpPr txBox="1"/>
            <p:nvPr/>
          </p:nvSpPr>
          <p:spPr>
            <a:xfrm>
              <a:off x="0" y="-142875"/>
              <a:ext cx="216407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California</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7" name="TextBox 6">
            <a:extLst>
              <a:ext uri="{FF2B5EF4-FFF2-40B4-BE49-F238E27FC236}">
                <a16:creationId xmlns:a16="http://schemas.microsoft.com/office/drawing/2014/main" id="{6FFB7A85-D3E4-4EC8-A2AC-EF8E4DE84CA3}"/>
              </a:ext>
            </a:extLst>
          </p:cNvPr>
          <p:cNvSpPr txBox="1"/>
          <p:nvPr/>
        </p:nvSpPr>
        <p:spPr>
          <a:xfrm>
            <a:off x="1028700" y="9767576"/>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‘We have failed’: how California’s homelessness catastrophe is worsening | California | The Guardian</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7">
            <a:extLst>
              <a:ext uri="{FF2B5EF4-FFF2-40B4-BE49-F238E27FC236}">
                <a16:creationId xmlns:a16="http://schemas.microsoft.com/office/drawing/2014/main" id="{F8976817-A4C6-4758-A5A6-7EF31713F7EB}"/>
              </a:ext>
            </a:extLst>
          </p:cNvPr>
          <p:cNvSpPr>
            <a:spLocks noGrp="1"/>
          </p:cNvSpPr>
          <p:nvPr>
            <p:ph idx="1"/>
          </p:nvPr>
        </p:nvSpPr>
        <p:spPr>
          <a:xfrm>
            <a:off x="7076209" y="636743"/>
            <a:ext cx="10335491" cy="1586010"/>
          </a:xfrm>
        </p:spPr>
        <p:txBody>
          <a:bodyPr>
            <a:normAutofit fontScale="92500" lnSpcReduction="20000"/>
          </a:bodyPr>
          <a:lstStyle/>
          <a:p>
            <a:pPr marL="0" indent="0">
              <a:buNone/>
            </a:pPr>
            <a:r>
              <a:rPr lang="en-GB" dirty="0"/>
              <a:t>The crackdown on tent living and fear of possible forced treatment [for people with mental health issues] can lead people to scatter into more hidden locations where it can be harder for them to access services and get into programs, advocates say.</a:t>
            </a:r>
          </a:p>
        </p:txBody>
      </p:sp>
      <p:sp>
        <p:nvSpPr>
          <p:cNvPr id="11" name="Tekstfelt 14">
            <a:extLst>
              <a:ext uri="{FF2B5EF4-FFF2-40B4-BE49-F238E27FC236}">
                <a16:creationId xmlns:a16="http://schemas.microsoft.com/office/drawing/2014/main" id="{8DD6F5B4-D827-4B7C-8592-1EFFB71FA748}"/>
              </a:ext>
            </a:extLst>
          </p:cNvPr>
          <p:cNvSpPr txBox="1"/>
          <p:nvPr/>
        </p:nvSpPr>
        <p:spPr>
          <a:xfrm>
            <a:off x="824425" y="2842154"/>
            <a:ext cx="8078932"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3600" b="0" i="0" u="none" strike="noStrike" kern="1200" cap="none" spc="0" normalizeH="0" baseline="0" noProof="0" dirty="0">
                <a:ln>
                  <a:noFill/>
                </a:ln>
                <a:solidFill>
                  <a:prstClr val="white"/>
                </a:solidFill>
                <a:effectLst/>
                <a:uLnTx/>
                <a:uFillTx/>
                <a:latin typeface="Calibri"/>
                <a:ea typeface="+mn-ea"/>
                <a:cs typeface="+mn-cs"/>
              </a:rPr>
              <a:t>“Using law enforcement to respond to </a:t>
            </a:r>
            <a:r>
              <a:rPr kumimoji="0" lang="en-GB" sz="3600" b="0" i="0" u="none" strike="noStrike" kern="1200" cap="none" spc="0" normalizeH="0" baseline="0" noProof="0" dirty="0" err="1">
                <a:ln>
                  <a:noFill/>
                </a:ln>
                <a:solidFill>
                  <a:prstClr val="white"/>
                </a:solidFill>
                <a:effectLst/>
                <a:uLnTx/>
                <a:uFillTx/>
                <a:latin typeface="Calibri"/>
                <a:ea typeface="+mn-ea"/>
                <a:cs typeface="+mn-cs"/>
              </a:rPr>
              <a:t>houselessness</a:t>
            </a:r>
            <a:r>
              <a:rPr kumimoji="0" lang="en-GB" sz="3600" b="0" i="0" u="none" strike="noStrike" kern="1200" cap="none" spc="0" normalizeH="0" baseline="0" noProof="0" dirty="0">
                <a:ln>
                  <a:noFill/>
                </a:ln>
                <a:solidFill>
                  <a:prstClr val="white"/>
                </a:solidFill>
                <a:effectLst/>
                <a:uLnTx/>
                <a:uFillTx/>
                <a:latin typeface="Calibri"/>
                <a:ea typeface="+mn-ea"/>
                <a:cs typeface="+mn-cs"/>
              </a:rPr>
              <a:t> is both counterproductive and ineffective,” said Eve </a:t>
            </a:r>
            <a:r>
              <a:rPr kumimoji="0" lang="en-GB" sz="3600" b="0" i="0" u="none" strike="noStrike" kern="1200" cap="none" spc="0" normalizeH="0" baseline="0" noProof="0" dirty="0" err="1">
                <a:ln>
                  <a:noFill/>
                </a:ln>
                <a:solidFill>
                  <a:prstClr val="white"/>
                </a:solidFill>
                <a:effectLst/>
                <a:uLnTx/>
                <a:uFillTx/>
                <a:latin typeface="Calibri"/>
                <a:ea typeface="+mn-ea"/>
                <a:cs typeface="+mn-cs"/>
              </a:rPr>
              <a:t>Garrow</a:t>
            </a:r>
            <a:r>
              <a:rPr kumimoji="0" lang="en-GB" sz="3600" b="0" i="0" u="none" strike="noStrike" kern="1200" cap="none" spc="0" normalizeH="0" baseline="0" noProof="0" dirty="0">
                <a:ln>
                  <a:noFill/>
                </a:ln>
                <a:solidFill>
                  <a:prstClr val="white"/>
                </a:solidFill>
                <a:effectLst/>
                <a:uLnTx/>
                <a:uFillTx/>
                <a:latin typeface="Calibri"/>
                <a:ea typeface="+mn-ea"/>
                <a:cs typeface="+mn-cs"/>
              </a:rPr>
              <a:t>, </a:t>
            </a:r>
            <a:r>
              <a:rPr kumimoji="0" lang="en-GB" sz="1800" b="0" i="0" u="none" strike="noStrike" kern="1200" cap="none" spc="0" normalizeH="0" baseline="0" noProof="0" dirty="0">
                <a:ln>
                  <a:noFill/>
                </a:ln>
                <a:solidFill>
                  <a:prstClr val="white"/>
                </a:solidFill>
                <a:effectLst/>
                <a:uLnTx/>
                <a:uFillTx/>
                <a:latin typeface="Calibri"/>
                <a:ea typeface="+mn-ea"/>
                <a:cs typeface="+mn-cs"/>
              </a:rPr>
              <a:t>policy analyst and advocate at the ACLU of Southern California</a:t>
            </a:r>
            <a:r>
              <a:rPr kumimoji="0" lang="en-GB" sz="3600" b="0" i="0" u="none" strike="noStrike" kern="1200" cap="none" spc="0" normalizeH="0" baseline="0" noProof="0" dirty="0">
                <a:ln>
                  <a:noFill/>
                </a:ln>
                <a:solidFill>
                  <a:prstClr val="white"/>
                </a:solidFill>
                <a:effectLst/>
                <a:uLnTx/>
                <a:uFillTx/>
                <a:latin typeface="Calibri"/>
                <a:ea typeface="+mn-ea"/>
                <a:cs typeface="+mn-cs"/>
              </a:rPr>
              <a:t>. </a:t>
            </a:r>
            <a:r>
              <a:rPr kumimoji="0" lang="en-GB" sz="3600" b="1" i="0" u="none" strike="noStrike" kern="1200" cap="none" spc="0" normalizeH="0" baseline="0" noProof="0" dirty="0">
                <a:ln>
                  <a:noFill/>
                </a:ln>
                <a:solidFill>
                  <a:prstClr val="white"/>
                </a:solidFill>
                <a:effectLst/>
                <a:uLnTx/>
                <a:uFillTx/>
                <a:latin typeface="Calibri"/>
                <a:ea typeface="+mn-ea"/>
                <a:cs typeface="+mn-cs"/>
              </a:rPr>
              <a:t>The expansion of criminalization is overwhelming.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 “And people are experiencing compassion fatigue, and they want something done. Local public officials are responding with what they see as ‘quick fixes’ that aren’t fixes at all and are completely misguided.”</a:t>
            </a:r>
          </a:p>
        </p:txBody>
      </p:sp>
      <p:sp>
        <p:nvSpPr>
          <p:cNvPr id="13" name="Tekstfelt 14">
            <a:extLst>
              <a:ext uri="{FF2B5EF4-FFF2-40B4-BE49-F238E27FC236}">
                <a16:creationId xmlns:a16="http://schemas.microsoft.com/office/drawing/2014/main" id="{95701EB0-7ED3-48A9-9487-53DC12CE70C0}"/>
              </a:ext>
            </a:extLst>
          </p:cNvPr>
          <p:cNvSpPr txBox="1"/>
          <p:nvPr/>
        </p:nvSpPr>
        <p:spPr>
          <a:xfrm>
            <a:off x="9790046" y="2842154"/>
            <a:ext cx="7831204"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3600" b="0" i="0" u="none" strike="noStrike" kern="1200" cap="none" spc="0" normalizeH="0" baseline="0" noProof="0" dirty="0">
                <a:ln>
                  <a:noFill/>
                </a:ln>
                <a:solidFill>
                  <a:prstClr val="white"/>
                </a:solidFill>
                <a:effectLst/>
                <a:uLnTx/>
                <a:uFillTx/>
                <a:latin typeface="Calibri"/>
                <a:ea typeface="+mn-ea"/>
                <a:cs typeface="+mn-cs"/>
              </a:rPr>
              <a:t>“Unhoused people are blamed for every social ill,” said advocate Theo Henderson.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“There’s an uptick in burglaries, and then the response is, ‘Can we get the unhoused removed?’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Every unhoused person has those stories – as soon as something happens, here comes the police looking at them as the prime suspect.”</a:t>
            </a:r>
            <a:endParaRPr kumimoji="0" lang="en-IE"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9114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1028700" y="3211030"/>
            <a:ext cx="16410691" cy="1077218"/>
          </a:xfrm>
          <a:prstGeom prst="rect">
            <a:avLst/>
          </a:prstGeom>
        </p:spPr>
        <p:txBody>
          <a:bodyPr wrap="square" lIns="0" tIns="0" rIns="0" bIns="0" rtlCol="0" anchor="t">
            <a:spAutoFit/>
          </a:bodyPr>
          <a:lstStyle/>
          <a:p>
            <a:pPr marL="0" marR="0" lvl="0" indent="0" algn="ctr" defTabSz="914400" rtl="0" eaLnBrk="1" fontAlgn="auto" latinLnBrk="0" hangingPunct="1">
              <a:lnSpc>
                <a:spcPts val="8429"/>
              </a:lnSpc>
              <a:spcBef>
                <a:spcPts val="0"/>
              </a:spcBef>
              <a:spcAft>
                <a:spcPts val="0"/>
              </a:spcAft>
              <a:buClrTx/>
              <a:buSzTx/>
              <a:buFontTx/>
              <a:buNone/>
              <a:tabLst/>
              <a:defRPr/>
            </a:pPr>
            <a:r>
              <a:rPr kumimoji="0" lang="en-US" sz="8429" b="0" i="0" u="none" strike="noStrike" kern="1200" cap="none" spc="0" normalizeH="0" baseline="0" noProof="0" dirty="0">
                <a:ln>
                  <a:noFill/>
                </a:ln>
                <a:solidFill>
                  <a:srgbClr val="FFFFFF"/>
                </a:solidFill>
                <a:effectLst/>
                <a:uLnTx/>
                <a:uFillTx/>
                <a:latin typeface="League Spartan Bold"/>
                <a:ea typeface="+mn-ea"/>
                <a:cs typeface="+mn-cs"/>
              </a:rPr>
              <a:t>Questions</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marR="0" lvl="0" indent="0" algn="l" defTabSz="914400" rtl="0" eaLnBrk="1" fontAlgn="auto" latinLnBrk="0" hangingPunct="1">
              <a:lnSpc>
                <a:spcPts val="5476"/>
              </a:lnSpc>
              <a:spcBef>
                <a:spcPts val="0"/>
              </a:spcBef>
              <a:spcAft>
                <a:spcPts val="0"/>
              </a:spcAft>
              <a:buClrTx/>
              <a:buSzTx/>
              <a:buFontTx/>
              <a:buNone/>
              <a:tabLst/>
              <a:defRPr/>
            </a:pPr>
            <a:r>
              <a:rPr kumimoji="0" lang="en-US" sz="5476" b="0" i="0" u="none" strike="noStrike" kern="1200" cap="none" spc="0" normalizeH="0" baseline="0" noProof="0">
                <a:ln>
                  <a:noFill/>
                </a:ln>
                <a:solidFill>
                  <a:srgbClr val="FFFFFF"/>
                </a:solidFill>
                <a:effectLst/>
                <a:uLnTx/>
                <a:uFillTx/>
                <a:latin typeface="League Spartan Bold"/>
                <a:ea typeface="+mn-ea"/>
                <a:cs typeface="+mn-cs"/>
              </a:rPr>
              <a:t>FEANTSA POLICY CONFERENCE 2022</a:t>
            </a:r>
          </a:p>
        </p:txBody>
      </p:sp>
      <p:sp>
        <p:nvSpPr>
          <p:cNvPr id="7" name="TextBox 7"/>
          <p:cNvSpPr txBox="1"/>
          <p:nvPr/>
        </p:nvSpPr>
        <p:spPr>
          <a:xfrm>
            <a:off x="819169" y="8770302"/>
            <a:ext cx="12062790" cy="804546"/>
          </a:xfrm>
          <a:prstGeom prst="rect">
            <a:avLst/>
          </a:prstGeom>
        </p:spPr>
        <p:txBody>
          <a:bodyPr lIns="0" tIns="0" rIns="0" bIns="0" rtlCol="0" anchor="t">
            <a:spAutoFit/>
          </a:bodyPr>
          <a:lstStyle/>
          <a:p>
            <a:pPr marL="0" marR="0" lvl="0" indent="0" algn="r" defTabSz="914400" rtl="0" eaLnBrk="1" fontAlgn="auto" latinLnBrk="0" hangingPunct="1">
              <a:lnSpc>
                <a:spcPts val="6579"/>
              </a:lnSpc>
              <a:spcBef>
                <a:spcPts val="0"/>
              </a:spcBef>
              <a:spcAft>
                <a:spcPts val="0"/>
              </a:spcAft>
              <a:buClrTx/>
              <a:buSzTx/>
              <a:buFontTx/>
              <a:buNone/>
              <a:tabLst/>
              <a:defRPr/>
            </a:pPr>
            <a:r>
              <a:rPr kumimoji="0" lang="en-US" sz="4699" b="0" i="0" u="none" strike="noStrike" kern="1200" cap="none" spc="0" normalizeH="0" baseline="0" noProof="0">
                <a:ln>
                  <a:noFill/>
                </a:ln>
                <a:solidFill>
                  <a:srgbClr val="FFFFFF"/>
                </a:solidFill>
                <a:effectLst/>
                <a:uLnTx/>
                <a:uFillTx/>
                <a:latin typeface="Glacial Indifference Bold"/>
                <a:ea typeface="+mn-ea"/>
                <a:cs typeface="+mn-cs"/>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1258"/>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spTree>
    <p:extLst>
      <p:ext uri="{BB962C8B-B14F-4D97-AF65-F5344CB8AC3E}">
        <p14:creationId xmlns:p14="http://schemas.microsoft.com/office/powerpoint/2010/main" val="146312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1734801" y="0"/>
            <a:ext cx="6553200" cy="10253109"/>
          </a:xfrm>
          <a:prstGeom prst="rect">
            <a:avLst/>
          </a:prstGeom>
          <a:solidFill>
            <a:srgbClr val="1E3653"/>
          </a:solidFill>
        </p:spPr>
      </p:sp>
      <p:grpSp>
        <p:nvGrpSpPr>
          <p:cNvPr id="3" name="Group 3"/>
          <p:cNvGrpSpPr/>
          <p:nvPr/>
        </p:nvGrpSpPr>
        <p:grpSpPr>
          <a:xfrm>
            <a:off x="1028700" y="921544"/>
            <a:ext cx="10611535" cy="1723667"/>
            <a:chOff x="0" y="-142875"/>
            <a:chExt cx="14148713"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1685077"/>
            </a:xfrm>
            <a:prstGeom prst="rect">
              <a:avLst/>
            </a:prstGeom>
          </p:spPr>
          <p:txBody>
            <a:bodyPr lIns="0" tIns="0" rIns="0" bIns="0" rtlCol="0" anchor="t">
              <a:spAutoFit/>
            </a:bodyPr>
            <a:lstStyle/>
            <a:p>
              <a:pPr>
                <a:lnSpc>
                  <a:spcPts val="10500"/>
                </a:lnSpc>
              </a:pPr>
              <a:r>
                <a:rPr lang="en-US" sz="7500" spc="825" dirty="0">
                  <a:solidFill>
                    <a:srgbClr val="1E3653"/>
                  </a:solidFill>
                  <a:latin typeface="League Spartan Italics"/>
                </a:rPr>
                <a:t>Measures </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09035" y="4533900"/>
            <a:ext cx="10606648" cy="2108178"/>
          </a:xfrm>
        </p:spPr>
        <p:txBody>
          <a:bodyPr/>
          <a:lstStyle/>
          <a:p>
            <a:r>
              <a:rPr lang="en-IE" sz="4000" dirty="0"/>
              <a:t>Begging</a:t>
            </a:r>
          </a:p>
          <a:p>
            <a:r>
              <a:rPr lang="en-IE" sz="4000" dirty="0"/>
              <a:t>Rough Sleeping</a:t>
            </a:r>
          </a:p>
          <a:p>
            <a:pPr marL="0" indent="0">
              <a:buNone/>
            </a:pPr>
            <a:endParaRPr lang="en-IE" dirty="0"/>
          </a:p>
        </p:txBody>
      </p:sp>
      <p:sp>
        <p:nvSpPr>
          <p:cNvPr id="12" name="Tekstfelt 14">
            <a:extLst>
              <a:ext uri="{FF2B5EF4-FFF2-40B4-BE49-F238E27FC236}">
                <a16:creationId xmlns:a16="http://schemas.microsoft.com/office/drawing/2014/main" id="{6BC8ADA5-A895-ACFF-5A65-F3C93597C607}"/>
              </a:ext>
            </a:extLst>
          </p:cNvPr>
          <p:cNvSpPr txBox="1"/>
          <p:nvPr/>
        </p:nvSpPr>
        <p:spPr>
          <a:xfrm>
            <a:off x="12420600" y="3866227"/>
            <a:ext cx="5365094"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4000" dirty="0">
                <a:solidFill>
                  <a:schemeClr val="bg1"/>
                </a:solidFill>
              </a:rPr>
              <a:t>Perceptions</a:t>
            </a:r>
          </a:p>
          <a:p>
            <a:r>
              <a:rPr lang="en-IE" sz="4000" dirty="0">
                <a:solidFill>
                  <a:schemeClr val="bg1"/>
                </a:solidFill>
              </a:rPr>
              <a:t>Legal Context</a:t>
            </a:r>
          </a:p>
          <a:p>
            <a:r>
              <a:rPr lang="en-IE" sz="4000" dirty="0">
                <a:solidFill>
                  <a:schemeClr val="bg1"/>
                </a:solidFill>
              </a:rPr>
              <a:t>Tackling Root Causes</a:t>
            </a:r>
          </a:p>
          <a:p>
            <a:r>
              <a:rPr lang="en-IE" sz="4000" dirty="0">
                <a:solidFill>
                  <a:schemeClr val="bg1"/>
                </a:solidFill>
              </a:rPr>
              <a:t>Role of Europe</a:t>
            </a:r>
          </a:p>
        </p:txBody>
      </p:sp>
    </p:spTree>
    <p:extLst>
      <p:ext uri="{BB962C8B-B14F-4D97-AF65-F5344CB8AC3E}">
        <p14:creationId xmlns:p14="http://schemas.microsoft.com/office/powerpoint/2010/main" val="176147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983200" y="0"/>
            <a:ext cx="304800" cy="10287000"/>
          </a:xfrm>
          <a:prstGeom prst="rect">
            <a:avLst/>
          </a:prstGeom>
          <a:solidFill>
            <a:srgbClr val="1E3653"/>
          </a:solidFill>
        </p:spPr>
      </p:sp>
      <p:grpSp>
        <p:nvGrpSpPr>
          <p:cNvPr id="3" name="Group 3"/>
          <p:cNvGrpSpPr/>
          <p:nvPr/>
        </p:nvGrpSpPr>
        <p:grpSpPr>
          <a:xfrm>
            <a:off x="1028700" y="571500"/>
            <a:ext cx="16649700" cy="1495617"/>
            <a:chOff x="0" y="-142875"/>
            <a:chExt cx="22199599" cy="1994156"/>
          </a:xfrm>
        </p:grpSpPr>
        <p:sp>
          <p:nvSpPr>
            <p:cNvPr id="4" name="AutoShape 4"/>
            <p:cNvSpPr/>
            <p:nvPr/>
          </p:nvSpPr>
          <p:spPr>
            <a:xfrm flipV="1">
              <a:off x="0" y="1773121"/>
              <a:ext cx="18338799" cy="78160"/>
            </a:xfrm>
            <a:prstGeom prst="rect">
              <a:avLst/>
            </a:prstGeom>
            <a:solidFill>
              <a:srgbClr val="1E3653"/>
            </a:solidFill>
          </p:spPr>
        </p:sp>
        <p:sp>
          <p:nvSpPr>
            <p:cNvPr id="5" name="TextBox 5"/>
            <p:cNvSpPr txBox="1"/>
            <p:nvPr/>
          </p:nvSpPr>
          <p:spPr>
            <a:xfrm>
              <a:off x="0" y="-142875"/>
              <a:ext cx="221995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Historical Context</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2400300"/>
            <a:ext cx="16649700" cy="6953755"/>
          </a:xfrm>
        </p:spPr>
        <p:txBody>
          <a:bodyPr>
            <a:normAutofit lnSpcReduction="10000"/>
          </a:bodyPr>
          <a:lstStyle/>
          <a:p>
            <a:r>
              <a:rPr lang="en-IE" dirty="0"/>
              <a:t>Vagrancy laws introduced following the Napoleonic War </a:t>
            </a:r>
          </a:p>
          <a:p>
            <a:pPr lvl="1"/>
            <a:r>
              <a:rPr lang="en-IE" dirty="0"/>
              <a:t>Mobile population soldiers and sailors being discharged with nothing</a:t>
            </a:r>
          </a:p>
          <a:p>
            <a:pPr lvl="1"/>
            <a:r>
              <a:rPr lang="en-IE" dirty="0"/>
              <a:t>Inward migration</a:t>
            </a:r>
          </a:p>
          <a:p>
            <a:pPr lvl="1"/>
            <a:r>
              <a:rPr lang="en-IE" dirty="0"/>
              <a:t>“Settled order” found these people threatening, they were a burden, not contributing</a:t>
            </a:r>
          </a:p>
          <a:p>
            <a:r>
              <a:rPr lang="en-IE" dirty="0"/>
              <a:t>In parallel – police force evolving</a:t>
            </a:r>
          </a:p>
          <a:p>
            <a:r>
              <a:rPr lang="en-IE" dirty="0"/>
              <a:t>Drive for respectability as 19</a:t>
            </a:r>
            <a:r>
              <a:rPr lang="en-IE" baseline="30000" dirty="0"/>
              <a:t>th</a:t>
            </a:r>
            <a:r>
              <a:rPr lang="en-IE" dirty="0"/>
              <a:t> Century went on…..</a:t>
            </a:r>
          </a:p>
          <a:p>
            <a:pPr marL="0" indent="0">
              <a:buNone/>
            </a:pPr>
            <a:endParaRPr lang="en-IE" dirty="0"/>
          </a:p>
          <a:p>
            <a:r>
              <a:rPr lang="en-IE" dirty="0"/>
              <a:t>Perception of urban issue, in fact largely rural….. </a:t>
            </a:r>
          </a:p>
          <a:p>
            <a:pPr lvl="1"/>
            <a:r>
              <a:rPr lang="en-IE" dirty="0"/>
              <a:t>migration from the country to the cities…. </a:t>
            </a:r>
          </a:p>
          <a:p>
            <a:pPr lvl="1"/>
            <a:r>
              <a:rPr lang="en-IE" dirty="0"/>
              <a:t>also, those travelling around for picking harvests etc</a:t>
            </a:r>
          </a:p>
          <a:p>
            <a:pPr lvl="1"/>
            <a:endParaRPr lang="en-IE" dirty="0"/>
          </a:p>
          <a:p>
            <a:r>
              <a:rPr lang="en-IE" dirty="0"/>
              <a:t>39,000 prosecutions per annum prior to WW I under Vagrancy Act</a:t>
            </a:r>
          </a:p>
          <a:p>
            <a:pPr lvl="1"/>
            <a:r>
              <a:rPr lang="en-IE" dirty="0"/>
              <a:t>vast legal resources…… court time, police time, prisons</a:t>
            </a:r>
          </a:p>
          <a:p>
            <a:endParaRPr lang="en-IE" dirty="0"/>
          </a:p>
          <a:p>
            <a:endParaRPr lang="en-IE" dirty="0"/>
          </a:p>
          <a:p>
            <a:endParaRPr lang="en-IE"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1028700" y="9354055"/>
            <a:ext cx="1201881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2"/>
              </a:rPr>
              <a:t>Dan Snow's History Hit: History of Homelessness on Apple Podcasts</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3"/>
              </a:rPr>
              <a:t>Professor Nicholas Crowson - Department of History - University of Birmingham</a:t>
            </a:r>
            <a:r>
              <a:rPr kumimoji="0" lang="en-IE" sz="11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4"/>
              </a:rPr>
              <a:t>Nick Crowson — University of Birmingham</a:t>
            </a:r>
            <a:r>
              <a:rPr kumimoji="0" lang="en-IE" sz="11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26665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983200" y="0"/>
            <a:ext cx="304800" cy="10287000"/>
          </a:xfrm>
          <a:prstGeom prst="rect">
            <a:avLst/>
          </a:prstGeom>
          <a:solidFill>
            <a:srgbClr val="1E3653"/>
          </a:solidFill>
        </p:spPr>
      </p:sp>
      <p:grpSp>
        <p:nvGrpSpPr>
          <p:cNvPr id="3" name="Group 3"/>
          <p:cNvGrpSpPr/>
          <p:nvPr/>
        </p:nvGrpSpPr>
        <p:grpSpPr>
          <a:xfrm>
            <a:off x="1028700" y="921544"/>
            <a:ext cx="16649700" cy="1495617"/>
            <a:chOff x="0" y="-142875"/>
            <a:chExt cx="22199599" cy="1994156"/>
          </a:xfrm>
        </p:grpSpPr>
        <p:sp>
          <p:nvSpPr>
            <p:cNvPr id="4" name="AutoShape 4"/>
            <p:cNvSpPr/>
            <p:nvPr/>
          </p:nvSpPr>
          <p:spPr>
            <a:xfrm flipV="1">
              <a:off x="0" y="1773121"/>
              <a:ext cx="18338799" cy="78160"/>
            </a:xfrm>
            <a:prstGeom prst="rect">
              <a:avLst/>
            </a:prstGeom>
            <a:solidFill>
              <a:srgbClr val="1E3653"/>
            </a:solidFill>
          </p:spPr>
        </p:sp>
        <p:sp>
          <p:nvSpPr>
            <p:cNvPr id="5" name="TextBox 5"/>
            <p:cNvSpPr txBox="1"/>
            <p:nvPr/>
          </p:nvSpPr>
          <p:spPr>
            <a:xfrm>
              <a:off x="0" y="-142875"/>
              <a:ext cx="221995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Historical Context</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2933700"/>
            <a:ext cx="16649700" cy="6420355"/>
          </a:xfrm>
        </p:spPr>
        <p:txBody>
          <a:bodyPr>
            <a:normAutofit/>
          </a:bodyPr>
          <a:lstStyle/>
          <a:p>
            <a:r>
              <a:rPr lang="en-IE" dirty="0"/>
              <a:t>Post second world war, the tramp is no more according to workhouse returns after the war</a:t>
            </a:r>
          </a:p>
          <a:p>
            <a:r>
              <a:rPr lang="en-IE" dirty="0"/>
              <a:t>In 50s, single vagrancy continues</a:t>
            </a:r>
          </a:p>
          <a:p>
            <a:r>
              <a:rPr lang="en-IE" dirty="0"/>
              <a:t>Late 60s, term drops out of use </a:t>
            </a:r>
          </a:p>
          <a:p>
            <a:r>
              <a:rPr lang="en-IE" dirty="0"/>
              <a:t>Single homeless</a:t>
            </a:r>
          </a:p>
          <a:p>
            <a:r>
              <a:rPr lang="en-IE" dirty="0"/>
              <a:t>Less stigmatisation</a:t>
            </a:r>
          </a:p>
          <a:p>
            <a:r>
              <a:rPr lang="en-IE" dirty="0"/>
              <a:t>Use of Act diminishes</a:t>
            </a:r>
          </a:p>
          <a:p>
            <a:r>
              <a:rPr lang="en-IE" dirty="0"/>
              <a:t>Averaging 2,000-3,000  prosecutions through 50s/60s/70s – still jailable</a:t>
            </a:r>
          </a:p>
          <a:p>
            <a:pPr lvl="1"/>
            <a:endParaRPr lang="en-IE" dirty="0"/>
          </a:p>
          <a:p>
            <a:endParaRPr lang="en-IE" dirty="0"/>
          </a:p>
          <a:p>
            <a:endParaRPr lang="en-IE" dirty="0"/>
          </a:p>
          <a:p>
            <a:endParaRPr lang="en-IE"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1447800" y="9138758"/>
            <a:ext cx="1201881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2"/>
              </a:rPr>
              <a:t>Dan Snow's History Hit: History of Homelessness on Apple Podcasts</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3"/>
              </a:rPr>
              <a:t>Professor Nicholas Crowson - Department of History - University of Birmingham</a:t>
            </a:r>
            <a:r>
              <a:rPr kumimoji="0" lang="en-IE" sz="11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sng" strike="noStrike" kern="1200" cap="none" spc="0" normalizeH="0" baseline="0" noProof="0" dirty="0">
                <a:ln>
                  <a:noFill/>
                </a:ln>
                <a:solidFill>
                  <a:prstClr val="black"/>
                </a:solidFill>
                <a:effectLst/>
                <a:uLnTx/>
                <a:uFillTx/>
                <a:latin typeface="Calibri"/>
                <a:ea typeface="+mn-ea"/>
                <a:cs typeface="+mn-cs"/>
                <a:hlinkClick r:id="rId4"/>
              </a:rPr>
              <a:t>Nick Crowson — University of Birmingham</a:t>
            </a:r>
            <a:r>
              <a:rPr kumimoji="0" lang="en-IE" sz="11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91265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983200" y="0"/>
            <a:ext cx="304800" cy="10287000"/>
          </a:xfrm>
          <a:prstGeom prst="rect">
            <a:avLst/>
          </a:prstGeom>
          <a:solidFill>
            <a:srgbClr val="1E3653"/>
          </a:solidFill>
        </p:spPr>
      </p:sp>
      <p:grpSp>
        <p:nvGrpSpPr>
          <p:cNvPr id="3" name="Group 3"/>
          <p:cNvGrpSpPr/>
          <p:nvPr/>
        </p:nvGrpSpPr>
        <p:grpSpPr>
          <a:xfrm>
            <a:off x="1028700" y="921544"/>
            <a:ext cx="16649700" cy="1495617"/>
            <a:chOff x="0" y="-142875"/>
            <a:chExt cx="22199599" cy="1994156"/>
          </a:xfrm>
        </p:grpSpPr>
        <p:sp>
          <p:nvSpPr>
            <p:cNvPr id="4" name="AutoShape 4"/>
            <p:cNvSpPr/>
            <p:nvPr/>
          </p:nvSpPr>
          <p:spPr>
            <a:xfrm flipV="1">
              <a:off x="0" y="1773121"/>
              <a:ext cx="18338799" cy="78160"/>
            </a:xfrm>
            <a:prstGeom prst="rect">
              <a:avLst/>
            </a:prstGeom>
            <a:solidFill>
              <a:srgbClr val="1E3653"/>
            </a:solidFill>
          </p:spPr>
        </p:sp>
        <p:sp>
          <p:nvSpPr>
            <p:cNvPr id="5" name="TextBox 5"/>
            <p:cNvSpPr txBox="1"/>
            <p:nvPr/>
          </p:nvSpPr>
          <p:spPr>
            <a:xfrm>
              <a:off x="0" y="-142875"/>
              <a:ext cx="22199599" cy="1685078"/>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Historical Context in Ireland </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3500942"/>
            <a:ext cx="16649700" cy="5853113"/>
          </a:xfrm>
        </p:spPr>
        <p:txBody>
          <a:bodyPr/>
          <a:lstStyle/>
          <a:p>
            <a:r>
              <a:rPr lang="en-GB" dirty="0"/>
              <a:t>The Vagrancy Acts applying in Ireland had their origins in the statutes of the Westminster Parliament regulating the activities of vagabonds, beggars and idle persons in England. </a:t>
            </a:r>
          </a:p>
          <a:p>
            <a:pPr marL="0" indent="0">
              <a:buNone/>
            </a:pPr>
            <a:endParaRPr lang="en-GB" dirty="0"/>
          </a:p>
          <a:p>
            <a:r>
              <a:rPr lang="en-GB" dirty="0"/>
              <a:t>Statutory attempts to deal with this class of persons in England, from the </a:t>
            </a:r>
            <a:r>
              <a:rPr lang="en-GB" u="sng" dirty="0"/>
              <a:t>Statute of Labourers</a:t>
            </a:r>
            <a:r>
              <a:rPr lang="en-GB" dirty="0"/>
              <a:t> in 1349 down to the </a:t>
            </a:r>
            <a:r>
              <a:rPr lang="en-GB" u="sng" dirty="0"/>
              <a:t>Vagrancy Act 1824</a:t>
            </a:r>
            <a:r>
              <a:rPr lang="en-GB" dirty="0"/>
              <a:t>, which repealed all previous statues on the subject</a:t>
            </a:r>
            <a:endParaRPr lang="en-IE"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685801" y="9596254"/>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hlinkClick r:id="rId2"/>
              </a:rPr>
              <a:t>Report on Vagrancy and Related Offences 4 (lawreform.ie)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73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983200" y="0"/>
            <a:ext cx="304800" cy="10374612"/>
          </a:xfrm>
          <a:prstGeom prst="rect">
            <a:avLst/>
          </a:prstGeom>
          <a:solidFill>
            <a:srgbClr val="1E3653"/>
          </a:solidFill>
        </p:spPr>
      </p:sp>
      <p:grpSp>
        <p:nvGrpSpPr>
          <p:cNvPr id="3" name="Group 3"/>
          <p:cNvGrpSpPr/>
          <p:nvPr/>
        </p:nvGrpSpPr>
        <p:grpSpPr>
          <a:xfrm>
            <a:off x="1028700" y="921544"/>
            <a:ext cx="16268700" cy="1723667"/>
            <a:chOff x="0" y="-142875"/>
            <a:chExt cx="14148713"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1509047"/>
            </a:xfrm>
            <a:prstGeom prst="rect">
              <a:avLst/>
            </a:prstGeom>
          </p:spPr>
          <p:txBody>
            <a:bodyPr lIns="0" tIns="0" rIns="0" bIns="0" rtlCol="0" anchor="t">
              <a:spAutoFit/>
            </a:bodyPr>
            <a:lstStyle>
              <a:defPPr>
                <a:defRPr lang="en-US"/>
              </a:defPPr>
              <a:lvl1pPr>
                <a:lnSpc>
                  <a:spcPts val="10500"/>
                </a:lnSpc>
                <a:defRPr sz="7500" spc="825">
                  <a:solidFill>
                    <a:srgbClr val="1E3653"/>
                  </a:solidFill>
                  <a:latin typeface="League Spartan Italics"/>
                </a:defRPr>
              </a:lvl1p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GB" sz="7500" b="0" i="0" u="none" strike="noStrike" kern="1200" cap="none" spc="825" normalizeH="0" baseline="0" noProof="0" dirty="0">
                  <a:ln>
                    <a:noFill/>
                  </a:ln>
                  <a:solidFill>
                    <a:srgbClr val="1E3653"/>
                  </a:solidFill>
                  <a:effectLst/>
                  <a:uLnTx/>
                  <a:uFillTx/>
                  <a:latin typeface="League Spartan Italics"/>
                  <a:ea typeface="+mn-ea"/>
                  <a:cs typeface="+mn-cs"/>
                </a:rPr>
                <a:t>1542</a:t>
              </a:r>
              <a:endParaRPr kumimoji="0" lang="en-US" sz="75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3500942"/>
            <a:ext cx="16261208" cy="5853113"/>
          </a:xfrm>
        </p:spPr>
        <p:txBody>
          <a:bodyPr>
            <a:normAutofit/>
          </a:bodyPr>
          <a:lstStyle/>
          <a:p>
            <a:pPr marL="0" indent="0">
              <a:buNone/>
            </a:pPr>
            <a:endParaRPr lang="en-GB" dirty="0"/>
          </a:p>
          <a:p>
            <a:r>
              <a:rPr lang="en-GB" dirty="0"/>
              <a:t>A statute of the Irish Parliament applied to Ireland an English statute of 1530 </a:t>
            </a:r>
          </a:p>
          <a:p>
            <a:r>
              <a:rPr lang="en-GB" dirty="0"/>
              <a:t>Very severe punishments</a:t>
            </a:r>
          </a:p>
          <a:p>
            <a:pPr lvl="1"/>
            <a:r>
              <a:rPr lang="en-GB" dirty="0"/>
              <a:t>Whipping </a:t>
            </a:r>
          </a:p>
          <a:p>
            <a:pPr lvl="1"/>
            <a:r>
              <a:rPr lang="en-GB" dirty="0"/>
              <a:t>Being put in stocks</a:t>
            </a:r>
          </a:p>
          <a:p>
            <a:pPr lvl="1"/>
            <a:r>
              <a:rPr lang="en-GB" dirty="0"/>
              <a:t>Having one or both ears cut off</a:t>
            </a:r>
          </a:p>
          <a:p>
            <a:pPr lvl="1"/>
            <a:r>
              <a:rPr lang="en-GB" dirty="0"/>
              <a:t>Branding</a:t>
            </a:r>
          </a:p>
          <a:p>
            <a:pPr lvl="1"/>
            <a:endParaRPr lang="en-GB"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685801" y="9596254"/>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mn-cs"/>
                <a:hlinkClick r:id="rId2"/>
              </a:rPr>
              <a:t>Report on Vagrancy and Related Offences 4 (lawreform.ie)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18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8059400" y="0"/>
            <a:ext cx="228600" cy="10287000"/>
          </a:xfrm>
          <a:prstGeom prst="rect">
            <a:avLst/>
          </a:prstGeom>
          <a:solidFill>
            <a:srgbClr val="1E3653"/>
          </a:solidFill>
        </p:spPr>
      </p:sp>
      <p:grpSp>
        <p:nvGrpSpPr>
          <p:cNvPr id="3" name="Group 3"/>
          <p:cNvGrpSpPr/>
          <p:nvPr/>
        </p:nvGrpSpPr>
        <p:grpSpPr>
          <a:xfrm>
            <a:off x="1028700" y="921544"/>
            <a:ext cx="10611535" cy="1723667"/>
            <a:chOff x="0" y="-142875"/>
            <a:chExt cx="14148713" cy="229822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1685078"/>
            </a:xfrm>
            <a:prstGeom prst="rect">
              <a:avLst/>
            </a:prstGeom>
          </p:spPr>
          <p:txBody>
            <a:bodyPr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1635</a:t>
              </a: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28700" y="3500942"/>
            <a:ext cx="16725900" cy="5853113"/>
          </a:xfrm>
        </p:spPr>
        <p:txBody>
          <a:bodyPr>
            <a:normAutofit/>
          </a:bodyPr>
          <a:lstStyle/>
          <a:p>
            <a:r>
              <a:rPr lang="en-GB" dirty="0"/>
              <a:t>In 1635, a statute “for the erecting of Houses of Correction and for the punishment of rogues, vagabonds, sturdy beggars and other lewd and idle persons” was passed. </a:t>
            </a:r>
          </a:p>
          <a:p>
            <a:r>
              <a:rPr lang="en-GB" dirty="0"/>
              <a:t>A House of Correction was to be erected in each county in Ireland “to set the said rogues and other idle and disordered persons on work”. </a:t>
            </a:r>
          </a:p>
          <a:p>
            <a:r>
              <a:rPr lang="en-GB" dirty="0"/>
              <a:t>Persons liable to punishment under this Act of 1635 were:</a:t>
            </a:r>
          </a:p>
        </p:txBody>
      </p:sp>
      <p:sp>
        <p:nvSpPr>
          <p:cNvPr id="10" name="TextBox 9">
            <a:extLst>
              <a:ext uri="{FF2B5EF4-FFF2-40B4-BE49-F238E27FC236}">
                <a16:creationId xmlns:a16="http://schemas.microsoft.com/office/drawing/2014/main" id="{ACBACFD9-EAB7-4C3B-B25B-5045D2FD9661}"/>
              </a:ext>
            </a:extLst>
          </p:cNvPr>
          <p:cNvSpPr txBox="1"/>
          <p:nvPr/>
        </p:nvSpPr>
        <p:spPr>
          <a:xfrm>
            <a:off x="685801" y="9596254"/>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mn-cs"/>
                <a:hlinkClick r:id="rId2"/>
              </a:rPr>
              <a:t>Report on Vagrancy and Related Offences 4 (lawreform.ie)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01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7602199" y="0"/>
            <a:ext cx="685801" cy="10374612"/>
          </a:xfrm>
          <a:prstGeom prst="rect">
            <a:avLst/>
          </a:prstGeom>
          <a:solidFill>
            <a:srgbClr val="1E3653"/>
          </a:solidFill>
        </p:spPr>
      </p:sp>
      <p:grpSp>
        <p:nvGrpSpPr>
          <p:cNvPr id="3" name="Group 3"/>
          <p:cNvGrpSpPr/>
          <p:nvPr/>
        </p:nvGrpSpPr>
        <p:grpSpPr>
          <a:xfrm>
            <a:off x="1028700" y="921544"/>
            <a:ext cx="16230600" cy="1461176"/>
            <a:chOff x="0" y="-142875"/>
            <a:chExt cx="21640799" cy="1948235"/>
          </a:xfrm>
        </p:grpSpPr>
        <p:sp>
          <p:nvSpPr>
            <p:cNvPr id="4" name="AutoShape 4"/>
            <p:cNvSpPr/>
            <p:nvPr/>
          </p:nvSpPr>
          <p:spPr>
            <a:xfrm flipV="1">
              <a:off x="0" y="1727200"/>
              <a:ext cx="21386799" cy="78160"/>
            </a:xfrm>
            <a:prstGeom prst="rect">
              <a:avLst/>
            </a:prstGeom>
            <a:solidFill>
              <a:srgbClr val="1E3653"/>
            </a:solidFill>
          </p:spPr>
        </p:sp>
        <p:sp>
          <p:nvSpPr>
            <p:cNvPr id="5" name="TextBox 5"/>
            <p:cNvSpPr txBox="1"/>
            <p:nvPr/>
          </p:nvSpPr>
          <p:spPr>
            <a:xfrm>
              <a:off x="0" y="-142875"/>
              <a:ext cx="21640799" cy="1685077"/>
            </a:xfrm>
            <a:prstGeom prst="rect">
              <a:avLst/>
            </a:prstGeom>
          </p:spPr>
          <p:txBody>
            <a:bodyPr wrap="square" lIns="0" tIns="0" rIns="0" bIns="0" rtlCol="0" anchor="t">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825" normalizeH="0" baseline="0" noProof="0" dirty="0">
                  <a:ln>
                    <a:noFill/>
                  </a:ln>
                  <a:solidFill>
                    <a:srgbClr val="1E3653"/>
                  </a:solidFill>
                  <a:effectLst/>
                  <a:uLnTx/>
                  <a:uFillTx/>
                  <a:latin typeface="League Spartan Italics"/>
                  <a:ea typeface="+mn-ea"/>
                  <a:cs typeface="+mn-cs"/>
                </a:rPr>
                <a:t>1635 Act - </a:t>
              </a:r>
              <a:r>
                <a:rPr kumimoji="0" lang="en-GB" sz="5400" b="0" i="0" u="none" strike="noStrike" kern="1200" cap="none" spc="0" normalizeH="0" baseline="0" noProof="0" dirty="0">
                  <a:ln>
                    <a:noFill/>
                  </a:ln>
                  <a:solidFill>
                    <a:prstClr val="black"/>
                  </a:solidFill>
                  <a:effectLst/>
                  <a:uLnTx/>
                  <a:uFillTx/>
                  <a:latin typeface="Calibri"/>
                  <a:ea typeface="+mn-ea"/>
                  <a:cs typeface="+mn-cs"/>
                </a:rPr>
                <a:t>rogues, vagabonds and sturdy beggars</a:t>
              </a:r>
              <a:endParaRPr kumimoji="0" lang="en-US" sz="5400" b="0" i="0" u="none" strike="noStrike" kern="1200" cap="none" spc="825" normalizeH="0" baseline="0" noProof="0" dirty="0">
                <a:ln>
                  <a:noFill/>
                </a:ln>
                <a:solidFill>
                  <a:srgbClr val="1E3653"/>
                </a:solidFill>
                <a:effectLst/>
                <a:uLnTx/>
                <a:uFillTx/>
                <a:latin typeface="League Spartan Italics"/>
                <a:ea typeface="+mn-ea"/>
                <a:cs typeface="+mn-cs"/>
              </a:endParaRPr>
            </a:p>
          </p:txBody>
        </p:sp>
      </p:grpSp>
      <p:sp>
        <p:nvSpPr>
          <p:cNvPr id="11" name="Content Placeholder 10">
            <a:extLst>
              <a:ext uri="{FF2B5EF4-FFF2-40B4-BE49-F238E27FC236}">
                <a16:creationId xmlns:a16="http://schemas.microsoft.com/office/drawing/2014/main" id="{CA50872E-C875-415B-9114-708542A335D9}"/>
              </a:ext>
            </a:extLst>
          </p:cNvPr>
          <p:cNvSpPr>
            <a:spLocks noGrp="1"/>
          </p:cNvSpPr>
          <p:nvPr>
            <p:ph idx="1"/>
          </p:nvPr>
        </p:nvSpPr>
        <p:spPr>
          <a:xfrm>
            <a:off x="1009650" y="2849504"/>
            <a:ext cx="16421100" cy="6877555"/>
          </a:xfrm>
        </p:spPr>
        <p:txBody>
          <a:bodyPr>
            <a:normAutofit fontScale="92500" lnSpcReduction="20000"/>
          </a:bodyPr>
          <a:lstStyle/>
          <a:p>
            <a:r>
              <a:rPr lang="en-GB" dirty="0"/>
              <a:t>“all persons calling themselves </a:t>
            </a:r>
            <a:r>
              <a:rPr lang="en-GB" b="1" dirty="0"/>
              <a:t>scholars,</a:t>
            </a:r>
            <a:r>
              <a:rPr lang="en-GB" dirty="0"/>
              <a:t> going about </a:t>
            </a:r>
            <a:r>
              <a:rPr lang="en-GB" b="1" dirty="0"/>
              <a:t>begging</a:t>
            </a:r>
            <a:r>
              <a:rPr lang="en-GB" dirty="0"/>
              <a:t>”</a:t>
            </a:r>
          </a:p>
          <a:p>
            <a:r>
              <a:rPr lang="en-GB" dirty="0"/>
              <a:t>“all idle persons going about in any county either begging or using any subtle craft, or unlawful games or plays, or feigning themselves to have knowledge in physiognomy, palmistry, or other like crafty science, or pretending that they can tell </a:t>
            </a:r>
            <a:r>
              <a:rPr lang="en-GB" b="1" dirty="0"/>
              <a:t>destinies, fortunes, or such other like fantastical imaginations</a:t>
            </a:r>
            <a:r>
              <a:rPr lang="en-GB" dirty="0"/>
              <a:t>”</a:t>
            </a:r>
          </a:p>
          <a:p>
            <a:r>
              <a:rPr lang="en-GB" dirty="0"/>
              <a:t>“all persons that be to utter themselves to be proctors, procurers, patent-gatherers, or collectors for gaols, prisons or hospitals”</a:t>
            </a:r>
          </a:p>
          <a:p>
            <a:r>
              <a:rPr lang="en-GB" dirty="0"/>
              <a:t>“all </a:t>
            </a:r>
            <a:r>
              <a:rPr lang="en-GB" b="1" dirty="0"/>
              <a:t>fencers, </a:t>
            </a:r>
            <a:r>
              <a:rPr lang="en-GB" dirty="0"/>
              <a:t>bear wards, common players of interludes, and minstrels wandering abroad”</a:t>
            </a:r>
          </a:p>
          <a:p>
            <a:r>
              <a:rPr lang="en-GB" dirty="0"/>
              <a:t>“all </a:t>
            </a:r>
            <a:r>
              <a:rPr lang="en-GB" b="1" dirty="0"/>
              <a:t>jugglers, wandering persons, and common-labourers</a:t>
            </a:r>
            <a:r>
              <a:rPr lang="en-GB" dirty="0"/>
              <a:t>, being persons able in body using loitering and refusing to work for such reasonable wages as is taxed and commonly given in such parts where such persons do or shall happen to abide or dwell, not having living otherwise to maintain themselves;</a:t>
            </a:r>
          </a:p>
          <a:p>
            <a:r>
              <a:rPr lang="en-GB" dirty="0"/>
              <a:t>“</a:t>
            </a:r>
            <a:r>
              <a:rPr lang="en-GB" b="1" dirty="0"/>
              <a:t>all persons delivered out of gaols</a:t>
            </a:r>
            <a:r>
              <a:rPr lang="en-GB" dirty="0"/>
              <a:t> that beg for their fees or otherwise travel begging;</a:t>
            </a:r>
          </a:p>
          <a:p>
            <a:r>
              <a:rPr lang="en-GB" dirty="0"/>
              <a:t>“all such as shall wander abroad </a:t>
            </a:r>
            <a:r>
              <a:rPr lang="en-GB" b="1" dirty="0"/>
              <a:t>pretending loss by fire </a:t>
            </a:r>
            <a:r>
              <a:rPr lang="en-GB" dirty="0"/>
              <a:t>or otherwise”</a:t>
            </a:r>
          </a:p>
          <a:p>
            <a:r>
              <a:rPr lang="en-GB" dirty="0"/>
              <a:t>“all such as wandering </a:t>
            </a:r>
            <a:r>
              <a:rPr lang="en-GB" b="1" dirty="0"/>
              <a:t>pretend themselves to be Egyptians </a:t>
            </a:r>
            <a:r>
              <a:rPr lang="en-GB" dirty="0"/>
              <a:t>or wander in the habit, form or attire of counterpart Egyptians”</a:t>
            </a:r>
          </a:p>
          <a:p>
            <a:endParaRPr lang="en-GB" dirty="0"/>
          </a:p>
          <a:p>
            <a:endParaRPr lang="en-GB" dirty="0"/>
          </a:p>
          <a:p>
            <a:endParaRPr lang="en-GB" dirty="0"/>
          </a:p>
        </p:txBody>
      </p:sp>
      <p:sp>
        <p:nvSpPr>
          <p:cNvPr id="10" name="TextBox 9">
            <a:extLst>
              <a:ext uri="{FF2B5EF4-FFF2-40B4-BE49-F238E27FC236}">
                <a16:creationId xmlns:a16="http://schemas.microsoft.com/office/drawing/2014/main" id="{ACBACFD9-EAB7-4C3B-B25B-5045D2FD9661}"/>
              </a:ext>
            </a:extLst>
          </p:cNvPr>
          <p:cNvSpPr txBox="1"/>
          <p:nvPr/>
        </p:nvSpPr>
        <p:spPr>
          <a:xfrm>
            <a:off x="685801" y="9596254"/>
            <a:ext cx="120188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mn-cs"/>
                <a:hlinkClick r:id="rId2"/>
              </a:rPr>
              <a:t>Report on Vagrancy and Related Offences 4 (lawreform.ie)</a:t>
            </a:r>
            <a:endParaRPr kumimoji="0" lang="en-IE"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64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C8A06-574C-46F6-9346-0B38FC1B0665}">
  <ds:schemaRefs>
    <ds:schemaRef ds:uri="http://schemas.microsoft.com/office/infopath/2007/PartnerControls"/>
    <ds:schemaRef ds:uri="http://schemas.microsoft.com/office/2006/documentManagement/types"/>
    <ds:schemaRef ds:uri="http://purl.org/dc/elements/1.1/"/>
    <ds:schemaRef ds:uri="ed2ba6b0-192a-4517-a30e-e46f51ab0a5e"/>
    <ds:schemaRef ds:uri="http://purl.org/dc/dcmitype/"/>
    <ds:schemaRef ds:uri="http://schemas.openxmlformats.org/package/2006/metadata/core-properties"/>
    <ds:schemaRef ds:uri="http://www.w3.org/XML/1998/namespace"/>
    <ds:schemaRef ds:uri="451f7521-34a0-45ae-ac3f-b24ed75dd9eb"/>
    <ds:schemaRef ds:uri="http://schemas.microsoft.com/office/2006/metadata/properties"/>
    <ds:schemaRef ds:uri="http://purl.org/dc/terms/"/>
    <ds:schemaRef ds:uri="8e12d9bd-ea3e-4137-9ea7-b65ad54deda4"/>
    <ds:schemaRef ds:uri="97ff6bad-ea69-4c81-826a-bb0324ae1e36"/>
  </ds:schemaRefs>
</ds:datastoreItem>
</file>

<file path=customXml/itemProps2.xml><?xml version="1.0" encoding="utf-8"?>
<ds:datastoreItem xmlns:ds="http://schemas.openxmlformats.org/officeDocument/2006/customXml" ds:itemID="{67EC7C52-AC10-4547-BE39-1C30EABA3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ACFEEB-0171-497C-8BCD-F16087C66B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2720</TotalTime>
  <Words>1921</Words>
  <Application>Microsoft Office PowerPoint</Application>
  <PresentationFormat>Custom</PresentationFormat>
  <Paragraphs>214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League Spartan Italics</vt:lpstr>
      <vt:lpstr>Museo 500</vt:lpstr>
      <vt:lpstr>Calibri</vt:lpstr>
      <vt:lpstr>Museo Sans 500</vt:lpstr>
      <vt:lpstr>League Spartan Bold</vt:lpstr>
      <vt:lpstr>Glacial Indifference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Conference 2022 - Presentation for speakers</dc:title>
  <dc:creator>Karen Golden</dc:creator>
  <cp:lastModifiedBy>Information</cp:lastModifiedBy>
  <cp:revision>57</cp:revision>
  <dcterms:created xsi:type="dcterms:W3CDTF">2006-08-16T00:00:00Z</dcterms:created>
  <dcterms:modified xsi:type="dcterms:W3CDTF">2022-06-10T07:59:08Z</dcterms:modified>
  <dc:identifier>DAE_ogjTSas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y fmtid="{D5CDD505-2E9C-101B-9397-08002B2CF9AE}" pid="3" name="MediaServiceImageTags">
    <vt:lpwstr/>
  </property>
</Properties>
</file>