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1" r:id="rId6"/>
    <p:sldId id="257" r:id="rId7"/>
    <p:sldId id="265" r:id="rId8"/>
    <p:sldId id="264" r:id="rId9"/>
    <p:sldId id="266" r:id="rId10"/>
    <p:sldId id="268" r:id="rId11"/>
    <p:sldId id="258" r:id="rId12"/>
    <p:sldId id="267" r:id="rId13"/>
    <p:sldId id="269" r:id="rId14"/>
    <p:sldId id="270" r:id="rId15"/>
    <p:sldId id="273" r:id="rId16"/>
    <p:sldId id="274" r:id="rId17"/>
    <p:sldId id="275" r:id="rId18"/>
    <p:sldId id="271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Rahman" initials="LR" lastIdx="1" clrIdx="0">
    <p:extLst>
      <p:ext uri="{19B8F6BF-5375-455C-9EA6-DF929625EA0E}">
        <p15:presenceInfo xmlns:p15="http://schemas.microsoft.com/office/powerpoint/2012/main" userId="Laura Rahm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35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2753C9-AED7-F9CA-5F3F-BC3F46DB856B}" v="1" dt="2019-05-02T16:50:55.368"/>
    <p1510:client id="{2C5ED397-7FAA-616B-0DF8-4D532F48FC68}" v="1" dt="2019-04-29T15:44:56.626"/>
    <p1510:client id="{FC1DCE2D-0A9E-49D9-838D-F28CB6E2BDC3}" v="14" dt="2019-04-29T15:02:11.4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73161-3E2F-40B6-BAFA-30F03265A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149D54-6A2C-4597-BDDA-D3BD8DD14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3DBEC-0A25-4466-B281-D056D76B2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C3879-DAAB-4F3C-9769-4F416FAE1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1A3B0-F8B9-430F-8E2A-D7B1E2BFD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99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00ED-8EC1-40E0-95B8-20DEE20A9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98071-EE67-4542-97BA-78EE9D307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50EA9-68DD-4CA8-BA8D-E9D9FE506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5A798-52D8-43DF-9E48-2C91712C3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02119-76EE-46E1-8F02-BDDCCD533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47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941C9A-59DF-4405-B606-08F89AD0A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5D0BAC-2E34-4747-92C6-BBFA8E1D7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246A6-5F97-4C8E-8D70-C9DF664FD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E3EC0-8C5C-4318-A746-6C00D14E8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5FDFC-9EE6-45EC-8780-5ACA6474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13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752A1-6B04-46AF-A9C5-0685B23C5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0985D-10D6-48DA-9CF4-9B086375E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75587-AC07-43D4-A1FA-19C09703A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2EA2C-BDEF-436B-A5F5-DB0020131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24F1-CA7E-4927-B751-C0A7B04BE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85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C32A-6F55-4346-BBB9-46D836740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7FCD2-7E5E-4A6E-947D-429C565A0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C96C2-9836-47DD-91AB-F51B06AB4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41C41-1CBC-473D-B8EC-B1D2C2AC6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AEC03-DE75-43D9-BC56-A54078B63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998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0EFF4-F51A-428B-80D6-C3257E4A4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49E21-0DB3-433C-B7C8-B6D69E2FC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DDE6F-C8E3-4B20-8DE6-AD1531F06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1CA90-32AC-4824-8D5C-86D6B557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F77C0-1937-4990-A648-FD1F875C5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8D250-224B-44B7-8371-D6E07B011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24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F6EF0-1E8B-4C52-9329-7C59DE81C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F7C3B-0F41-44F9-B267-E4D0A8339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18699A-5F25-47D8-BB15-6E9304767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855935-5368-4BA5-871A-20CF9E171F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C46E8-55A6-4546-ABF8-22BD010E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C8193D-87B7-4471-9200-2BB9072C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022BFF-4A8E-4F2C-AECB-1F4107E5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3B5AD4-7653-4C58-982E-76ABFF45B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95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7A380-5956-43A8-A6D0-90583B71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6A5307-4E34-47C2-BC81-13EEF65B8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728B2-750F-4DD7-8AB5-735010EE0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9CFA6B-CBB4-4B09-A432-359E9E28E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22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B45DB8-1176-4413-9475-48FD6DE34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E83B59-2EA8-41AF-AB48-D4301A61E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CC984-415B-4DEA-B914-389888703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91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33198-AA7E-4C3A-B9F6-A2CF49403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7FB88-8E86-4FD9-AAD8-160A37719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E7841F-4265-43B1-80FE-92A447571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1F5C0-313F-4A58-B381-C7ABF28C4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749A5-D60E-4358-800C-30A983807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D9A23C-3DC6-4D6A-A6D7-57397BE8F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36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AE83F-8DD2-484F-84F0-E483CEE2B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7AA66E-8F5C-4FE5-BFB1-64ECEF95FE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C706E-1C14-4E6E-A136-928784932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5F2FF-D6A6-43FD-8BE3-5592AF201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66D72-4B9A-48D4-A889-1885DF202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93556-1340-4197-A6D2-C1AA59A78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36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648E84-03C8-4840-9E7F-5FA6C5BA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590DBF-B07D-453F-83D2-6D507BA0B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CD8A2-30F5-43C2-A4F4-F591DE19E9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F7614-5ABA-43F3-9C2F-39182813F1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9E327-6CB0-459C-80AC-9D54CB6D5E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945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3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We do not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serve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…</a:t>
            </a:r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6" y="2162322"/>
            <a:ext cx="11406963" cy="4419231"/>
          </a:xfrm>
        </p:spPr>
        <p:txBody>
          <a:bodyPr>
            <a:normAutofit fontScale="92500" lnSpcReduction="10000"/>
          </a:bodyPr>
          <a:lstStyle/>
          <a:p>
            <a:r>
              <a:rPr lang="pl-PL" dirty="0">
                <a:solidFill>
                  <a:schemeClr val="bg1"/>
                </a:solidFill>
              </a:rPr>
              <a:t>People with </a:t>
            </a:r>
            <a:r>
              <a:rPr lang="pl-PL" dirty="0" err="1">
                <a:solidFill>
                  <a:schemeClr val="bg1"/>
                </a:solidFill>
              </a:rPr>
              <a:t>minors</a:t>
            </a:r>
            <a:r>
              <a:rPr lang="pl-PL" dirty="0">
                <a:solidFill>
                  <a:schemeClr val="bg1"/>
                </a:solidFill>
              </a:rPr>
              <a:t> in </a:t>
            </a:r>
            <a:r>
              <a:rPr lang="pl-PL" dirty="0" err="1">
                <a:solidFill>
                  <a:schemeClr val="bg1"/>
                </a:solidFill>
              </a:rPr>
              <a:t>their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custody</a:t>
            </a:r>
            <a:r>
              <a:rPr lang="pl-PL" dirty="0">
                <a:solidFill>
                  <a:schemeClr val="bg1"/>
                </a:solidFill>
              </a:rPr>
              <a:t> (26 </a:t>
            </a:r>
            <a:r>
              <a:rPr lang="pl-PL" dirty="0" err="1">
                <a:solidFill>
                  <a:schemeClr val="bg1"/>
                </a:solidFill>
              </a:rPr>
              <a:t>answers</a:t>
            </a:r>
            <a:r>
              <a:rPr lang="pl-PL" dirty="0">
                <a:solidFill>
                  <a:schemeClr val="bg1"/>
                </a:solidFill>
              </a:rPr>
              <a:t>)</a:t>
            </a:r>
          </a:p>
          <a:p>
            <a:r>
              <a:rPr lang="pl-PL" dirty="0">
                <a:solidFill>
                  <a:schemeClr val="bg1"/>
                </a:solidFill>
              </a:rPr>
              <a:t>People with </a:t>
            </a:r>
            <a:r>
              <a:rPr lang="pl-PL" dirty="0" err="1">
                <a:solidFill>
                  <a:schemeClr val="bg1"/>
                </a:solidFill>
              </a:rPr>
              <a:t>certain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disabilities</a:t>
            </a:r>
            <a:r>
              <a:rPr lang="pl-PL" dirty="0">
                <a:solidFill>
                  <a:schemeClr val="bg1"/>
                </a:solidFill>
              </a:rPr>
              <a:t> – </a:t>
            </a:r>
            <a:r>
              <a:rPr lang="pl-PL" dirty="0" err="1">
                <a:solidFill>
                  <a:schemeClr val="bg1"/>
                </a:solidFill>
              </a:rPr>
              <a:t>mostly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wheelchair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users</a:t>
            </a:r>
            <a:r>
              <a:rPr lang="pl-PL" dirty="0">
                <a:solidFill>
                  <a:schemeClr val="bg1"/>
                </a:solidFill>
              </a:rPr>
              <a:t> (19)</a:t>
            </a:r>
          </a:p>
          <a:p>
            <a:r>
              <a:rPr lang="pl-PL" dirty="0">
                <a:solidFill>
                  <a:schemeClr val="bg1"/>
                </a:solidFill>
              </a:rPr>
              <a:t>People </a:t>
            </a:r>
            <a:r>
              <a:rPr lang="pl-PL" dirty="0" err="1">
                <a:solidFill>
                  <a:schemeClr val="bg1"/>
                </a:solidFill>
              </a:rPr>
              <a:t>who</a:t>
            </a:r>
            <a:r>
              <a:rPr lang="pl-PL" dirty="0">
                <a:solidFill>
                  <a:schemeClr val="bg1"/>
                </a:solidFill>
              </a:rPr>
              <a:t> do not </a:t>
            </a:r>
            <a:r>
              <a:rPr lang="pl-PL" dirty="0" err="1">
                <a:solidFill>
                  <a:schemeClr val="bg1"/>
                </a:solidFill>
              </a:rPr>
              <a:t>look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homeless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or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declare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they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have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some</a:t>
            </a:r>
            <a:r>
              <a:rPr lang="pl-PL" dirty="0">
                <a:solidFill>
                  <a:schemeClr val="bg1"/>
                </a:solidFill>
              </a:rPr>
              <a:t> place to </a:t>
            </a:r>
            <a:r>
              <a:rPr lang="pl-PL" dirty="0" err="1">
                <a:solidFill>
                  <a:schemeClr val="bg1"/>
                </a:solidFill>
              </a:rPr>
              <a:t>dwell</a:t>
            </a:r>
            <a:r>
              <a:rPr lang="pl-PL" dirty="0">
                <a:solidFill>
                  <a:schemeClr val="bg1"/>
                </a:solidFill>
              </a:rPr>
              <a:t> (18)</a:t>
            </a:r>
          </a:p>
          <a:p>
            <a:r>
              <a:rPr lang="pl-PL" dirty="0">
                <a:solidFill>
                  <a:schemeClr val="bg1"/>
                </a:solidFill>
              </a:rPr>
              <a:t>People </a:t>
            </a:r>
            <a:r>
              <a:rPr lang="pl-PL" dirty="0" err="1">
                <a:solidFill>
                  <a:schemeClr val="bg1"/>
                </a:solidFill>
              </a:rPr>
              <a:t>who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were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removed</a:t>
            </a:r>
            <a:r>
              <a:rPr lang="pl-PL" dirty="0">
                <a:solidFill>
                  <a:schemeClr val="bg1"/>
                </a:solidFill>
              </a:rPr>
              <a:t> in the past </a:t>
            </a:r>
            <a:r>
              <a:rPr lang="pl-PL" dirty="0" err="1">
                <a:solidFill>
                  <a:schemeClr val="bg1"/>
                </a:solidFill>
              </a:rPr>
              <a:t>due</a:t>
            </a:r>
            <a:r>
              <a:rPr lang="pl-PL" dirty="0">
                <a:solidFill>
                  <a:schemeClr val="bg1"/>
                </a:solidFill>
              </a:rPr>
              <a:t> to </a:t>
            </a:r>
            <a:r>
              <a:rPr lang="pl-PL" dirty="0" err="1">
                <a:solidFill>
                  <a:schemeClr val="bg1"/>
                </a:solidFill>
              </a:rPr>
              <a:t>their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behaviour</a:t>
            </a:r>
            <a:r>
              <a:rPr lang="pl-PL" dirty="0">
                <a:solidFill>
                  <a:schemeClr val="bg1"/>
                </a:solidFill>
              </a:rPr>
              <a:t> – </a:t>
            </a:r>
            <a:r>
              <a:rPr lang="pl-PL" dirty="0" err="1">
                <a:solidFill>
                  <a:schemeClr val="bg1"/>
                </a:solidFill>
              </a:rPr>
              <a:t>e.g</a:t>
            </a:r>
            <a:r>
              <a:rPr lang="pl-PL" dirty="0">
                <a:solidFill>
                  <a:schemeClr val="bg1"/>
                </a:solidFill>
              </a:rPr>
              <a:t>. „</a:t>
            </a:r>
            <a:r>
              <a:rPr lang="pl-PL" dirty="0" err="1">
                <a:solidFill>
                  <a:schemeClr val="bg1"/>
                </a:solidFill>
              </a:rPr>
              <a:t>punitive</a:t>
            </a:r>
            <a:r>
              <a:rPr lang="pl-PL" dirty="0">
                <a:solidFill>
                  <a:schemeClr val="bg1"/>
                </a:solidFill>
              </a:rPr>
              <a:t>” </a:t>
            </a:r>
            <a:r>
              <a:rPr lang="pl-PL" dirty="0" err="1">
                <a:solidFill>
                  <a:schemeClr val="bg1"/>
                </a:solidFill>
              </a:rPr>
              <a:t>temporary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ban</a:t>
            </a:r>
            <a:r>
              <a:rPr lang="pl-PL" dirty="0">
                <a:solidFill>
                  <a:schemeClr val="bg1"/>
                </a:solidFill>
              </a:rPr>
              <a:t> (18)</a:t>
            </a:r>
          </a:p>
          <a:p>
            <a:r>
              <a:rPr lang="pl-PL" dirty="0">
                <a:solidFill>
                  <a:schemeClr val="bg1"/>
                </a:solidFill>
              </a:rPr>
              <a:t>People with </a:t>
            </a:r>
            <a:r>
              <a:rPr lang="pl-PL" dirty="0" err="1">
                <a:solidFill>
                  <a:schemeClr val="bg1"/>
                </a:solidFill>
              </a:rPr>
              <a:t>mental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disorders</a:t>
            </a:r>
            <a:r>
              <a:rPr lang="pl-PL" dirty="0">
                <a:solidFill>
                  <a:schemeClr val="bg1"/>
                </a:solidFill>
              </a:rPr>
              <a:t> (13)</a:t>
            </a:r>
          </a:p>
          <a:p>
            <a:r>
              <a:rPr lang="pl-PL" dirty="0">
                <a:solidFill>
                  <a:schemeClr val="bg1"/>
                </a:solidFill>
              </a:rPr>
              <a:t>People </a:t>
            </a:r>
            <a:r>
              <a:rPr lang="pl-PL" dirty="0" err="1">
                <a:solidFill>
                  <a:schemeClr val="bg1"/>
                </a:solidFill>
              </a:rPr>
              <a:t>without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required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paperwork</a:t>
            </a:r>
            <a:r>
              <a:rPr lang="pl-PL" dirty="0">
                <a:solidFill>
                  <a:schemeClr val="bg1"/>
                </a:solidFill>
              </a:rPr>
              <a:t> (9)</a:t>
            </a:r>
          </a:p>
          <a:p>
            <a:r>
              <a:rPr lang="pl-PL" dirty="0">
                <a:solidFill>
                  <a:schemeClr val="bg1"/>
                </a:solidFill>
              </a:rPr>
              <a:t>People with </a:t>
            </a:r>
            <a:r>
              <a:rPr lang="pl-PL" dirty="0" err="1">
                <a:solidFill>
                  <a:schemeClr val="bg1"/>
                </a:solidFill>
              </a:rPr>
              <a:t>last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address</a:t>
            </a:r>
            <a:r>
              <a:rPr lang="pl-PL" dirty="0">
                <a:solidFill>
                  <a:schemeClr val="bg1"/>
                </a:solidFill>
              </a:rPr>
              <a:t> of </a:t>
            </a:r>
            <a:r>
              <a:rPr lang="pl-PL" dirty="0" err="1">
                <a:solidFill>
                  <a:schemeClr val="bg1"/>
                </a:solidFill>
              </a:rPr>
              <a:t>registration</a:t>
            </a:r>
            <a:r>
              <a:rPr lang="pl-PL" dirty="0">
                <a:solidFill>
                  <a:schemeClr val="bg1"/>
                </a:solidFill>
              </a:rPr>
              <a:t> in </a:t>
            </a:r>
            <a:r>
              <a:rPr lang="pl-PL" dirty="0" err="1">
                <a:solidFill>
                  <a:schemeClr val="bg1"/>
                </a:solidFill>
              </a:rPr>
              <a:t>another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municipality</a:t>
            </a:r>
            <a:r>
              <a:rPr lang="pl-PL" dirty="0">
                <a:solidFill>
                  <a:schemeClr val="bg1"/>
                </a:solidFill>
              </a:rPr>
              <a:t> (6)</a:t>
            </a:r>
          </a:p>
          <a:p>
            <a:r>
              <a:rPr lang="pl-PL" dirty="0">
                <a:solidFill>
                  <a:schemeClr val="bg1"/>
                </a:solidFill>
              </a:rPr>
              <a:t>People </a:t>
            </a:r>
            <a:r>
              <a:rPr lang="pl-PL" dirty="0" err="1">
                <a:solidFill>
                  <a:schemeClr val="bg1"/>
                </a:solidFill>
              </a:rPr>
              <a:t>without</a:t>
            </a:r>
            <a:r>
              <a:rPr lang="pl-PL" dirty="0">
                <a:solidFill>
                  <a:schemeClr val="bg1"/>
                </a:solidFill>
              </a:rPr>
              <a:t> ID (4)</a:t>
            </a:r>
          </a:p>
          <a:p>
            <a:r>
              <a:rPr lang="pl-PL" b="1" dirty="0" err="1">
                <a:solidFill>
                  <a:schemeClr val="bg1"/>
                </a:solidFill>
              </a:rPr>
              <a:t>Only</a:t>
            </a:r>
            <a:r>
              <a:rPr lang="pl-PL" b="1" dirty="0">
                <a:solidFill>
                  <a:schemeClr val="bg1"/>
                </a:solidFill>
              </a:rPr>
              <a:t> 7 </a:t>
            </a:r>
            <a:r>
              <a:rPr lang="pl-PL" b="1" dirty="0" err="1">
                <a:solidFill>
                  <a:schemeClr val="bg1"/>
                </a:solidFill>
              </a:rPr>
              <a:t>declared</a:t>
            </a:r>
            <a:r>
              <a:rPr lang="pl-PL" b="1" dirty="0">
                <a:solidFill>
                  <a:schemeClr val="bg1"/>
                </a:solidFill>
              </a:rPr>
              <a:t> </a:t>
            </a:r>
            <a:r>
              <a:rPr lang="pl-PL" b="1" dirty="0" err="1">
                <a:solidFill>
                  <a:schemeClr val="bg1"/>
                </a:solidFill>
              </a:rPr>
              <a:t>that</a:t>
            </a:r>
            <a:r>
              <a:rPr lang="pl-PL" b="1" dirty="0">
                <a:solidFill>
                  <a:schemeClr val="bg1"/>
                </a:solidFill>
              </a:rPr>
              <a:t> </a:t>
            </a:r>
            <a:r>
              <a:rPr lang="pl-PL" b="1" dirty="0" err="1">
                <a:solidFill>
                  <a:schemeClr val="bg1"/>
                </a:solidFill>
              </a:rPr>
              <a:t>they</a:t>
            </a:r>
            <a:r>
              <a:rPr lang="pl-PL" b="1" dirty="0">
                <a:solidFill>
                  <a:schemeClr val="bg1"/>
                </a:solidFill>
              </a:rPr>
              <a:t> </a:t>
            </a:r>
            <a:r>
              <a:rPr lang="pl-PL" b="1" dirty="0" err="1">
                <a:solidFill>
                  <a:schemeClr val="bg1"/>
                </a:solidFill>
              </a:rPr>
              <a:t>provide</a:t>
            </a:r>
            <a:r>
              <a:rPr lang="pl-PL" b="1" dirty="0">
                <a:solidFill>
                  <a:schemeClr val="bg1"/>
                </a:solidFill>
              </a:rPr>
              <a:t> service to </a:t>
            </a:r>
            <a:r>
              <a:rPr lang="pl-PL" b="1" dirty="0" err="1">
                <a:solidFill>
                  <a:schemeClr val="bg1"/>
                </a:solidFill>
              </a:rPr>
              <a:t>anyone</a:t>
            </a:r>
            <a:r>
              <a:rPr lang="pl-PL" b="1" dirty="0">
                <a:solidFill>
                  <a:schemeClr val="bg1"/>
                </a:solidFill>
              </a:rPr>
              <a:t> in </a:t>
            </a:r>
            <a:r>
              <a:rPr lang="pl-PL" b="1" dirty="0" err="1">
                <a:solidFill>
                  <a:schemeClr val="bg1"/>
                </a:solidFill>
              </a:rPr>
              <a:t>need</a:t>
            </a:r>
            <a:r>
              <a:rPr lang="pl-PL" b="1" dirty="0">
                <a:solidFill>
                  <a:schemeClr val="bg1"/>
                </a:solidFill>
              </a:rPr>
              <a:t> of </a:t>
            </a:r>
            <a:r>
              <a:rPr lang="pl-PL" b="1" dirty="0" err="1">
                <a:solidFill>
                  <a:schemeClr val="bg1"/>
                </a:solidFill>
              </a:rPr>
              <a:t>shelter</a:t>
            </a:r>
            <a:endParaRPr lang="pl-PL" b="1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068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…and we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have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an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alcohol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ban</a:t>
            </a:r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6" y="2162322"/>
            <a:ext cx="11406963" cy="4419231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Art. 48a </a:t>
            </a:r>
            <a:r>
              <a:rPr lang="pl-PL" dirty="0" err="1">
                <a:solidFill>
                  <a:schemeClr val="bg1"/>
                </a:solidFill>
              </a:rPr>
              <a:t>sect</a:t>
            </a:r>
            <a:r>
              <a:rPr lang="pl-PL" dirty="0">
                <a:solidFill>
                  <a:schemeClr val="bg1"/>
                </a:solidFill>
              </a:rPr>
              <a:t>. 6 of SAA </a:t>
            </a:r>
            <a:r>
              <a:rPr lang="pl-PL" dirty="0" err="1">
                <a:solidFill>
                  <a:schemeClr val="bg1"/>
                </a:solidFill>
              </a:rPr>
              <a:t>imposes</a:t>
            </a:r>
            <a:r>
              <a:rPr lang="pl-PL" dirty="0">
                <a:solidFill>
                  <a:schemeClr val="bg1"/>
                </a:solidFill>
              </a:rPr>
              <a:t> a </a:t>
            </a:r>
            <a:r>
              <a:rPr lang="pl-PL" dirty="0" err="1">
                <a:solidFill>
                  <a:schemeClr val="bg1"/>
                </a:solidFill>
              </a:rPr>
              <a:t>strict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alcohol</a:t>
            </a:r>
            <a:r>
              <a:rPr lang="pl-PL" dirty="0">
                <a:solidFill>
                  <a:schemeClr val="bg1"/>
                </a:solidFill>
              </a:rPr>
              <a:t> (and </a:t>
            </a:r>
            <a:r>
              <a:rPr lang="pl-PL" dirty="0" err="1">
                <a:solidFill>
                  <a:schemeClr val="bg1"/>
                </a:solidFill>
              </a:rPr>
              <a:t>other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substances</a:t>
            </a:r>
            <a:r>
              <a:rPr lang="pl-PL" dirty="0">
                <a:solidFill>
                  <a:schemeClr val="bg1"/>
                </a:solidFill>
              </a:rPr>
              <a:t>) </a:t>
            </a:r>
            <a:r>
              <a:rPr lang="pl-PL" dirty="0" err="1">
                <a:solidFill>
                  <a:schemeClr val="bg1"/>
                </a:solidFill>
              </a:rPr>
              <a:t>ban</a:t>
            </a:r>
            <a:r>
              <a:rPr lang="pl-PL" dirty="0">
                <a:solidFill>
                  <a:schemeClr val="bg1"/>
                </a:solidFill>
              </a:rPr>
              <a:t> on </a:t>
            </a:r>
            <a:r>
              <a:rPr lang="pl-PL" dirty="0" err="1">
                <a:solidFill>
                  <a:schemeClr val="bg1"/>
                </a:solidFill>
              </a:rPr>
              <a:t>hostels</a:t>
            </a:r>
            <a:r>
              <a:rPr lang="pl-PL" dirty="0">
                <a:solidFill>
                  <a:schemeClr val="bg1"/>
                </a:solidFill>
              </a:rPr>
              <a:t> and </a:t>
            </a:r>
            <a:r>
              <a:rPr lang="pl-PL" b="1" u="sng" dirty="0" err="1">
                <a:solidFill>
                  <a:schemeClr val="bg1"/>
                </a:solidFill>
              </a:rPr>
              <a:t>overnight</a:t>
            </a:r>
            <a:r>
              <a:rPr lang="pl-PL" b="1" u="sng" dirty="0">
                <a:solidFill>
                  <a:schemeClr val="bg1"/>
                </a:solidFill>
              </a:rPr>
              <a:t> </a:t>
            </a:r>
            <a:r>
              <a:rPr lang="pl-PL" b="1" u="sng" dirty="0" err="1">
                <a:solidFill>
                  <a:schemeClr val="bg1"/>
                </a:solidFill>
              </a:rPr>
              <a:t>shelters</a:t>
            </a:r>
            <a:r>
              <a:rPr lang="pl-PL" b="1" u="sng" dirty="0">
                <a:solidFill>
                  <a:schemeClr val="bg1"/>
                </a:solidFill>
              </a:rPr>
              <a:t> </a:t>
            </a:r>
          </a:p>
          <a:p>
            <a:r>
              <a:rPr lang="pl-PL" dirty="0" err="1">
                <a:solidFill>
                  <a:schemeClr val="bg1"/>
                </a:solidFill>
              </a:rPr>
              <a:t>Only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warming-up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stations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are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allowed</a:t>
            </a:r>
            <a:r>
              <a:rPr lang="pl-PL" dirty="0">
                <a:solidFill>
                  <a:schemeClr val="bg1"/>
                </a:solidFill>
              </a:rPr>
              <a:t> to </a:t>
            </a:r>
            <a:r>
              <a:rPr lang="pl-PL" dirty="0" err="1">
                <a:solidFill>
                  <a:schemeClr val="bg1"/>
                </a:solidFill>
              </a:rPr>
              <a:t>admit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intoxicated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individuals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>
                <a:solidFill>
                  <a:schemeClr val="bg1"/>
                </a:solidFill>
              </a:rPr>
              <a:t>but </a:t>
            </a:r>
            <a:r>
              <a:rPr lang="pl-PL" dirty="0" err="1">
                <a:solidFill>
                  <a:schemeClr val="bg1"/>
                </a:solidFill>
              </a:rPr>
              <a:t>there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are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only</a:t>
            </a:r>
            <a:r>
              <a:rPr lang="pl-PL" dirty="0">
                <a:solidFill>
                  <a:schemeClr val="bg1"/>
                </a:solidFill>
              </a:rPr>
              <a:t> 53 of </a:t>
            </a:r>
            <a:r>
              <a:rPr lang="pl-PL" dirty="0" err="1">
                <a:solidFill>
                  <a:schemeClr val="bg1"/>
                </a:solidFill>
              </a:rPr>
              <a:t>them</a:t>
            </a:r>
            <a:r>
              <a:rPr lang="pl-PL" dirty="0">
                <a:solidFill>
                  <a:schemeClr val="bg1"/>
                </a:solidFill>
              </a:rPr>
              <a:t> (2016) with ca. 1,200 </a:t>
            </a:r>
            <a:r>
              <a:rPr lang="pl-PL" dirty="0" err="1">
                <a:solidFill>
                  <a:schemeClr val="bg1"/>
                </a:solidFill>
              </a:rPr>
              <a:t>seats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pl-PL" dirty="0">
                <a:solidFill>
                  <a:schemeClr val="bg1"/>
                </a:solidFill>
              </a:rPr>
              <a:t>The </a:t>
            </a:r>
            <a:r>
              <a:rPr lang="pl-PL" dirty="0" err="1">
                <a:solidFill>
                  <a:schemeClr val="bg1"/>
                </a:solidFill>
              </a:rPr>
              <a:t>ban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may</a:t>
            </a:r>
            <a:r>
              <a:rPr lang="pl-PL" dirty="0">
                <a:solidFill>
                  <a:schemeClr val="bg1"/>
                </a:solidFill>
              </a:rPr>
              <a:t> be </a:t>
            </a:r>
            <a:r>
              <a:rPr lang="pl-PL" dirty="0" err="1">
                <a:solidFill>
                  <a:schemeClr val="bg1"/>
                </a:solidFill>
              </a:rPr>
              <a:t>lifted</a:t>
            </a:r>
            <a:r>
              <a:rPr lang="pl-PL" dirty="0">
                <a:solidFill>
                  <a:schemeClr val="bg1"/>
                </a:solidFill>
              </a:rPr>
              <a:t> in </a:t>
            </a:r>
            <a:r>
              <a:rPr lang="pl-PL" dirty="0" err="1">
                <a:solidFill>
                  <a:schemeClr val="bg1"/>
                </a:solidFill>
              </a:rPr>
              <a:t>exceptional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cases</a:t>
            </a:r>
            <a:r>
              <a:rPr lang="pl-PL" dirty="0">
                <a:solidFill>
                  <a:schemeClr val="bg1"/>
                </a:solidFill>
              </a:rPr>
              <a:t> (</a:t>
            </a:r>
            <a:r>
              <a:rPr lang="pl-PL" dirty="0" err="1">
                <a:solidFill>
                  <a:schemeClr val="bg1"/>
                </a:solidFill>
              </a:rPr>
              <a:t>e.g</a:t>
            </a:r>
            <a:r>
              <a:rPr lang="pl-PL" dirty="0">
                <a:solidFill>
                  <a:schemeClr val="bg1"/>
                </a:solidFill>
              </a:rPr>
              <a:t>. in </a:t>
            </a:r>
            <a:r>
              <a:rPr lang="pl-PL" dirty="0" err="1">
                <a:solidFill>
                  <a:schemeClr val="bg1"/>
                </a:solidFill>
              </a:rPr>
              <a:t>winter</a:t>
            </a:r>
            <a:r>
              <a:rPr lang="pl-PL" dirty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but </a:t>
            </a:r>
            <a:r>
              <a:rPr lang="pl-PL" dirty="0" err="1">
                <a:solidFill>
                  <a:schemeClr val="bg1"/>
                </a:solidFill>
              </a:rPr>
              <a:t>there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are</a:t>
            </a:r>
            <a:r>
              <a:rPr lang="pl-PL" dirty="0">
                <a:solidFill>
                  <a:schemeClr val="bg1"/>
                </a:solidFill>
              </a:rPr>
              <a:t> no </a:t>
            </a:r>
            <a:r>
              <a:rPr lang="pl-PL" dirty="0" err="1">
                <a:solidFill>
                  <a:schemeClr val="bg1"/>
                </a:solidFill>
              </a:rPr>
              <a:t>procedures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defined</a:t>
            </a:r>
            <a:r>
              <a:rPr lang="pl-PL" dirty="0">
                <a:solidFill>
                  <a:schemeClr val="bg1"/>
                </a:solidFill>
              </a:rPr>
              <a:t> for lifting the </a:t>
            </a:r>
            <a:r>
              <a:rPr lang="pl-PL" dirty="0" err="1">
                <a:solidFill>
                  <a:schemeClr val="bg1"/>
                </a:solidFill>
              </a:rPr>
              <a:t>ban</a:t>
            </a:r>
            <a:r>
              <a:rPr lang="pl-PL" dirty="0">
                <a:solidFill>
                  <a:schemeClr val="bg1"/>
                </a:solidFill>
              </a:rPr>
              <a:t> – the </a:t>
            </a:r>
            <a:r>
              <a:rPr lang="pl-PL" dirty="0" err="1">
                <a:solidFill>
                  <a:schemeClr val="bg1"/>
                </a:solidFill>
              </a:rPr>
              <a:t>risk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is</a:t>
            </a:r>
            <a:r>
              <a:rPr lang="pl-PL" dirty="0">
                <a:solidFill>
                  <a:schemeClr val="bg1"/>
                </a:solidFill>
              </a:rPr>
              <a:t> on the </a:t>
            </a:r>
            <a:r>
              <a:rPr lang="pl-PL" dirty="0" err="1">
                <a:solidFill>
                  <a:schemeClr val="bg1"/>
                </a:solidFill>
              </a:rPr>
              <a:t>provider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 err="1">
                <a:solidFill>
                  <a:schemeClr val="bg1"/>
                </a:solidFill>
              </a:rPr>
              <a:t>some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shelters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declare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they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cannot</a:t>
            </a:r>
            <a:r>
              <a:rPr lang="pl-PL" dirty="0">
                <a:solidFill>
                  <a:schemeClr val="bg1"/>
                </a:solidFill>
              </a:rPr>
              <a:t> lift the </a:t>
            </a:r>
            <a:r>
              <a:rPr lang="pl-PL" dirty="0" err="1">
                <a:solidFill>
                  <a:schemeClr val="bg1"/>
                </a:solidFill>
              </a:rPr>
              <a:t>ban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because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would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have</a:t>
            </a:r>
            <a:r>
              <a:rPr lang="pl-PL" dirty="0">
                <a:solidFill>
                  <a:schemeClr val="bg1"/>
                </a:solidFill>
              </a:rPr>
              <a:t> a </a:t>
            </a:r>
            <a:r>
              <a:rPr lang="pl-PL" dirty="0" err="1">
                <a:solidFill>
                  <a:schemeClr val="bg1"/>
                </a:solidFill>
              </a:rPr>
              <a:t>negative</a:t>
            </a:r>
            <a:r>
              <a:rPr lang="pl-PL" dirty="0">
                <a:solidFill>
                  <a:schemeClr val="bg1"/>
                </a:solidFill>
              </a:rPr>
              <a:t> 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 err="1">
                <a:solidFill>
                  <a:schemeClr val="bg1"/>
                </a:solidFill>
              </a:rPr>
              <a:t>impact</a:t>
            </a:r>
            <a:r>
              <a:rPr lang="pl-PL" dirty="0">
                <a:solidFill>
                  <a:schemeClr val="bg1"/>
                </a:solidFill>
              </a:rPr>
              <a:t> on </a:t>
            </a:r>
            <a:r>
              <a:rPr lang="pl-PL" dirty="0" err="1">
                <a:solidFill>
                  <a:schemeClr val="bg1"/>
                </a:solidFill>
              </a:rPr>
              <a:t>other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residents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who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stay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sober</a:t>
            </a:r>
            <a:endParaRPr lang="pl-PL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903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So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can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I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use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your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shelter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being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drunk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?</a:t>
            </a:r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6" y="2162322"/>
            <a:ext cx="11406963" cy="4419231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No, </a:t>
            </a:r>
            <a:r>
              <a:rPr lang="pl-PL" dirty="0" err="1">
                <a:solidFill>
                  <a:schemeClr val="bg1"/>
                </a:solidFill>
              </a:rPr>
              <a:t>never</a:t>
            </a:r>
            <a:r>
              <a:rPr lang="pl-PL" dirty="0">
                <a:solidFill>
                  <a:schemeClr val="bg1"/>
                </a:solidFill>
              </a:rPr>
              <a:t> (25 </a:t>
            </a:r>
            <a:r>
              <a:rPr lang="pl-PL" dirty="0" err="1">
                <a:solidFill>
                  <a:schemeClr val="bg1"/>
                </a:solidFill>
              </a:rPr>
              <a:t>answers</a:t>
            </a:r>
            <a:r>
              <a:rPr lang="pl-PL" dirty="0">
                <a:solidFill>
                  <a:schemeClr val="bg1"/>
                </a:solidFill>
              </a:rPr>
              <a:t>)</a:t>
            </a:r>
          </a:p>
          <a:p>
            <a:r>
              <a:rPr lang="pl-PL" dirty="0" err="1">
                <a:solidFill>
                  <a:schemeClr val="bg1"/>
                </a:solidFill>
              </a:rPr>
              <a:t>Yes</a:t>
            </a:r>
            <a:r>
              <a:rPr lang="pl-PL" dirty="0">
                <a:solidFill>
                  <a:schemeClr val="bg1"/>
                </a:solidFill>
              </a:rPr>
              <a:t>, but </a:t>
            </a:r>
            <a:r>
              <a:rPr lang="pl-PL" dirty="0" err="1">
                <a:solidFill>
                  <a:schemeClr val="bg1"/>
                </a:solidFill>
              </a:rPr>
              <a:t>only</a:t>
            </a:r>
            <a:r>
              <a:rPr lang="pl-PL" dirty="0">
                <a:solidFill>
                  <a:schemeClr val="bg1"/>
                </a:solidFill>
              </a:rPr>
              <a:t> in </a:t>
            </a:r>
            <a:r>
              <a:rPr lang="pl-PL" dirty="0" err="1">
                <a:solidFill>
                  <a:schemeClr val="bg1"/>
                </a:solidFill>
              </a:rPr>
              <a:t>certain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weather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condidtions</a:t>
            </a:r>
            <a:r>
              <a:rPr lang="pl-PL" dirty="0">
                <a:solidFill>
                  <a:schemeClr val="bg1"/>
                </a:solidFill>
              </a:rPr>
              <a:t> (20)</a:t>
            </a:r>
          </a:p>
          <a:p>
            <a:r>
              <a:rPr lang="pl-PL" dirty="0" err="1">
                <a:solidFill>
                  <a:schemeClr val="bg1"/>
                </a:solidFill>
              </a:rPr>
              <a:t>Yes</a:t>
            </a:r>
            <a:r>
              <a:rPr lang="pl-PL" dirty="0">
                <a:solidFill>
                  <a:schemeClr val="bg1"/>
                </a:solidFill>
              </a:rPr>
              <a:t>, but </a:t>
            </a:r>
            <a:r>
              <a:rPr lang="pl-PL" dirty="0" err="1">
                <a:solidFill>
                  <a:schemeClr val="bg1"/>
                </a:solidFill>
              </a:rPr>
              <a:t>only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if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your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intoxication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very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low</a:t>
            </a:r>
            <a:r>
              <a:rPr lang="pl-PL" dirty="0">
                <a:solidFill>
                  <a:schemeClr val="bg1"/>
                </a:solidFill>
              </a:rPr>
              <a:t> (9)</a:t>
            </a:r>
          </a:p>
          <a:p>
            <a:r>
              <a:rPr lang="pl-PL" dirty="0" err="1">
                <a:solidFill>
                  <a:schemeClr val="bg1"/>
                </a:solidFill>
              </a:rPr>
              <a:t>Well</a:t>
            </a:r>
            <a:r>
              <a:rPr lang="pl-PL" dirty="0">
                <a:solidFill>
                  <a:schemeClr val="bg1"/>
                </a:solidFill>
              </a:rPr>
              <a:t>, </a:t>
            </a:r>
            <a:r>
              <a:rPr lang="pl-PL" dirty="0" err="1">
                <a:solidFill>
                  <a:schemeClr val="bg1"/>
                </a:solidFill>
              </a:rPr>
              <a:t>kinda</a:t>
            </a:r>
            <a:r>
              <a:rPr lang="pl-PL" dirty="0">
                <a:solidFill>
                  <a:schemeClr val="bg1"/>
                </a:solidFill>
              </a:rPr>
              <a:t> – we </a:t>
            </a:r>
            <a:r>
              <a:rPr lang="pl-PL" dirty="0" err="1">
                <a:solidFill>
                  <a:schemeClr val="bg1"/>
                </a:solidFill>
              </a:rPr>
              <a:t>always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decide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that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individually</a:t>
            </a:r>
            <a:r>
              <a:rPr lang="pl-PL" dirty="0">
                <a:solidFill>
                  <a:schemeClr val="bg1"/>
                </a:solidFill>
              </a:rPr>
              <a:t> (8)</a:t>
            </a:r>
          </a:p>
          <a:p>
            <a:r>
              <a:rPr lang="pl-PL" dirty="0" err="1">
                <a:solidFill>
                  <a:schemeClr val="bg1"/>
                </a:solidFill>
              </a:rPr>
              <a:t>Yes</a:t>
            </a:r>
            <a:r>
              <a:rPr lang="pl-PL" dirty="0">
                <a:solidFill>
                  <a:schemeClr val="bg1"/>
                </a:solidFill>
              </a:rPr>
              <a:t>, but we </a:t>
            </a:r>
            <a:r>
              <a:rPr lang="pl-PL" dirty="0" err="1">
                <a:solidFill>
                  <a:schemeClr val="bg1"/>
                </a:solidFill>
              </a:rPr>
              <a:t>will</a:t>
            </a:r>
            <a:r>
              <a:rPr lang="pl-PL" dirty="0">
                <a:solidFill>
                  <a:schemeClr val="bg1"/>
                </a:solidFill>
              </a:rPr>
              <a:t> not </a:t>
            </a:r>
            <a:r>
              <a:rPr lang="pl-PL" dirty="0" err="1">
                <a:solidFill>
                  <a:schemeClr val="bg1"/>
                </a:solidFill>
              </a:rPr>
              <a:t>let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you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into</a:t>
            </a:r>
            <a:r>
              <a:rPr lang="pl-PL" dirty="0">
                <a:solidFill>
                  <a:schemeClr val="bg1"/>
                </a:solidFill>
              </a:rPr>
              <a:t> a </a:t>
            </a:r>
            <a:r>
              <a:rPr lang="pl-PL" dirty="0" err="1">
                <a:solidFill>
                  <a:schemeClr val="bg1"/>
                </a:solidFill>
              </a:rPr>
              <a:t>dorm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until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you’re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sober</a:t>
            </a:r>
            <a:r>
              <a:rPr lang="pl-PL" dirty="0">
                <a:solidFill>
                  <a:schemeClr val="bg1"/>
                </a:solidFill>
              </a:rPr>
              <a:t> (7)</a:t>
            </a:r>
          </a:p>
          <a:p>
            <a:endParaRPr lang="pl-PL" dirty="0">
              <a:solidFill>
                <a:schemeClr val="bg1"/>
              </a:solidFill>
            </a:endParaRPr>
          </a:p>
          <a:p>
            <a:r>
              <a:rPr lang="pl-PL" b="1" dirty="0" err="1">
                <a:solidFill>
                  <a:schemeClr val="bg1"/>
                </a:solidFill>
              </a:rPr>
              <a:t>Yes</a:t>
            </a:r>
            <a:r>
              <a:rPr lang="pl-PL" b="1" dirty="0">
                <a:solidFill>
                  <a:schemeClr val="bg1"/>
                </a:solidFill>
              </a:rPr>
              <a:t>, </a:t>
            </a:r>
            <a:r>
              <a:rPr lang="pl-PL" b="1" dirty="0" err="1">
                <a:solidFill>
                  <a:schemeClr val="bg1"/>
                </a:solidFill>
              </a:rPr>
              <a:t>unconditionally</a:t>
            </a:r>
            <a:r>
              <a:rPr lang="pl-PL" b="1" dirty="0">
                <a:solidFill>
                  <a:schemeClr val="bg1"/>
                </a:solidFill>
              </a:rPr>
              <a:t> – 0 </a:t>
            </a:r>
          </a:p>
          <a:p>
            <a:endParaRPr lang="pl-PL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941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Other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choices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for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intoxicated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individuals</a:t>
            </a:r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6" y="2162322"/>
            <a:ext cx="11406963" cy="4419231"/>
          </a:xfrm>
        </p:spPr>
        <p:txBody>
          <a:bodyPr>
            <a:normAutofit/>
          </a:bodyPr>
          <a:lstStyle/>
          <a:p>
            <a:r>
              <a:rPr lang="pl-PL" dirty="0" err="1">
                <a:solidFill>
                  <a:schemeClr val="bg1"/>
                </a:solidFill>
              </a:rPr>
              <a:t>Sobering-up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station</a:t>
            </a:r>
            <a:r>
              <a:rPr lang="pl-PL" dirty="0">
                <a:solidFill>
                  <a:schemeClr val="bg1"/>
                </a:solidFill>
              </a:rPr>
              <a:t> in the same </a:t>
            </a:r>
            <a:r>
              <a:rPr lang="pl-PL" dirty="0" err="1">
                <a:solidFill>
                  <a:schemeClr val="bg1"/>
                </a:solidFill>
              </a:rPr>
              <a:t>municipality</a:t>
            </a:r>
            <a:r>
              <a:rPr lang="pl-PL" dirty="0">
                <a:solidFill>
                  <a:schemeClr val="bg1"/>
                </a:solidFill>
              </a:rPr>
              <a:t> (23 </a:t>
            </a:r>
            <a:r>
              <a:rPr lang="pl-PL" dirty="0" err="1">
                <a:solidFill>
                  <a:schemeClr val="bg1"/>
                </a:solidFill>
              </a:rPr>
              <a:t>answers</a:t>
            </a:r>
            <a:r>
              <a:rPr lang="pl-PL" dirty="0">
                <a:solidFill>
                  <a:schemeClr val="bg1"/>
                </a:solidFill>
              </a:rPr>
              <a:t>)</a:t>
            </a:r>
          </a:p>
          <a:p>
            <a:r>
              <a:rPr lang="pl-PL" dirty="0" err="1">
                <a:solidFill>
                  <a:schemeClr val="bg1"/>
                </a:solidFill>
              </a:rPr>
              <a:t>Another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homeless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facility</a:t>
            </a:r>
            <a:r>
              <a:rPr lang="pl-PL" dirty="0">
                <a:solidFill>
                  <a:schemeClr val="bg1"/>
                </a:solidFill>
              </a:rPr>
              <a:t> in the same </a:t>
            </a:r>
            <a:r>
              <a:rPr lang="pl-PL" dirty="0" err="1">
                <a:solidFill>
                  <a:schemeClr val="bg1"/>
                </a:solidFill>
              </a:rPr>
              <a:t>municipality</a:t>
            </a:r>
            <a:r>
              <a:rPr lang="pl-PL" dirty="0">
                <a:solidFill>
                  <a:schemeClr val="bg1"/>
                </a:solidFill>
              </a:rPr>
              <a:t> (</a:t>
            </a:r>
            <a:r>
              <a:rPr lang="pl-PL" dirty="0" err="1">
                <a:solidFill>
                  <a:schemeClr val="bg1"/>
                </a:solidFill>
              </a:rPr>
              <a:t>warming-up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station</a:t>
            </a:r>
            <a:r>
              <a:rPr lang="pl-PL" dirty="0">
                <a:solidFill>
                  <a:schemeClr val="bg1"/>
                </a:solidFill>
              </a:rPr>
              <a:t> 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 err="1">
                <a:solidFill>
                  <a:schemeClr val="bg1"/>
                </a:solidFill>
              </a:rPr>
              <a:t>or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overnight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shelter</a:t>
            </a:r>
            <a:r>
              <a:rPr lang="pl-PL" dirty="0">
                <a:solidFill>
                  <a:schemeClr val="bg1"/>
                </a:solidFill>
              </a:rPr>
              <a:t>) (9)</a:t>
            </a:r>
          </a:p>
          <a:p>
            <a:r>
              <a:rPr lang="pl-PL" dirty="0" err="1">
                <a:solidFill>
                  <a:schemeClr val="bg1"/>
                </a:solidFill>
              </a:rPr>
              <a:t>Another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homeless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facility</a:t>
            </a:r>
            <a:r>
              <a:rPr lang="pl-PL" dirty="0">
                <a:solidFill>
                  <a:schemeClr val="bg1"/>
                </a:solidFill>
              </a:rPr>
              <a:t> in the same </a:t>
            </a:r>
            <a:r>
              <a:rPr lang="pl-PL" dirty="0" err="1">
                <a:solidFill>
                  <a:schemeClr val="bg1"/>
                </a:solidFill>
              </a:rPr>
              <a:t>municipality</a:t>
            </a:r>
            <a:r>
              <a:rPr lang="pl-PL" dirty="0">
                <a:solidFill>
                  <a:schemeClr val="bg1"/>
                </a:solidFill>
              </a:rPr>
              <a:t> but </a:t>
            </a:r>
            <a:r>
              <a:rPr lang="pl-PL" dirty="0" err="1">
                <a:solidFill>
                  <a:schemeClr val="bg1"/>
                </a:solidFill>
              </a:rPr>
              <a:t>only</a:t>
            </a:r>
            <a:r>
              <a:rPr lang="pl-PL" dirty="0">
                <a:solidFill>
                  <a:schemeClr val="bg1"/>
                </a:solidFill>
              </a:rPr>
              <a:t> in </a:t>
            </a:r>
            <a:r>
              <a:rPr lang="pl-PL" dirty="0" err="1">
                <a:solidFill>
                  <a:schemeClr val="bg1"/>
                </a:solidFill>
              </a:rPr>
              <a:t>winter</a:t>
            </a:r>
            <a:r>
              <a:rPr lang="pl-PL" dirty="0">
                <a:solidFill>
                  <a:schemeClr val="bg1"/>
                </a:solidFill>
              </a:rPr>
              <a:t> (20)</a:t>
            </a:r>
          </a:p>
          <a:p>
            <a:r>
              <a:rPr lang="pl-PL" dirty="0" err="1">
                <a:solidFill>
                  <a:schemeClr val="bg1"/>
                </a:solidFill>
              </a:rPr>
              <a:t>Another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homeless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facility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or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sobering-up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station</a:t>
            </a:r>
            <a:r>
              <a:rPr lang="pl-PL" dirty="0">
                <a:solidFill>
                  <a:schemeClr val="bg1"/>
                </a:solidFill>
              </a:rPr>
              <a:t> in </a:t>
            </a:r>
            <a:r>
              <a:rPr lang="pl-PL" b="1" u="sng" dirty="0" err="1">
                <a:solidFill>
                  <a:schemeClr val="bg1"/>
                </a:solidFill>
              </a:rPr>
              <a:t>other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municipality</a:t>
            </a:r>
            <a:r>
              <a:rPr lang="pl-PL" dirty="0">
                <a:solidFill>
                  <a:schemeClr val="bg1"/>
                </a:solidFill>
              </a:rPr>
              <a:t> (5)</a:t>
            </a:r>
          </a:p>
          <a:p>
            <a:pPr lvl="1"/>
            <a:r>
              <a:rPr lang="pl-PL" dirty="0" err="1">
                <a:solidFill>
                  <a:schemeClr val="bg1"/>
                </a:solidFill>
              </a:rPr>
              <a:t>usual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solution</a:t>
            </a:r>
            <a:r>
              <a:rPr lang="pl-PL" dirty="0">
                <a:solidFill>
                  <a:schemeClr val="bg1"/>
                </a:solidFill>
              </a:rPr>
              <a:t> in small </a:t>
            </a:r>
            <a:r>
              <a:rPr lang="pl-PL" dirty="0" err="1">
                <a:solidFill>
                  <a:schemeClr val="bg1"/>
                </a:solidFill>
              </a:rPr>
              <a:t>municipalities</a:t>
            </a:r>
            <a:r>
              <a:rPr lang="pl-PL" dirty="0">
                <a:solidFill>
                  <a:schemeClr val="bg1"/>
                </a:solidFill>
              </a:rPr>
              <a:t>, </a:t>
            </a:r>
            <a:r>
              <a:rPr lang="pl-PL" dirty="0" err="1">
                <a:solidFill>
                  <a:schemeClr val="bg1"/>
                </a:solidFill>
              </a:rPr>
              <a:t>known</a:t>
            </a:r>
            <a:r>
              <a:rPr lang="pl-PL" dirty="0">
                <a:solidFill>
                  <a:schemeClr val="bg1"/>
                </a:solidFill>
              </a:rPr>
              <a:t> „</a:t>
            </a:r>
            <a:r>
              <a:rPr lang="pl-PL" dirty="0" err="1">
                <a:solidFill>
                  <a:schemeClr val="bg1"/>
                </a:solidFill>
              </a:rPr>
              <a:t>rides</a:t>
            </a:r>
            <a:r>
              <a:rPr lang="pl-PL" dirty="0">
                <a:solidFill>
                  <a:schemeClr val="bg1"/>
                </a:solidFill>
              </a:rPr>
              <a:t>” </a:t>
            </a:r>
            <a:r>
              <a:rPr lang="pl-PL" dirty="0" err="1">
                <a:solidFill>
                  <a:schemeClr val="bg1"/>
                </a:solidFill>
              </a:rPr>
              <a:t>up</a:t>
            </a:r>
            <a:r>
              <a:rPr lang="pl-PL" dirty="0">
                <a:solidFill>
                  <a:schemeClr val="bg1"/>
                </a:solidFill>
              </a:rPr>
              <a:t> to 150 km (!)</a:t>
            </a:r>
          </a:p>
          <a:p>
            <a:r>
              <a:rPr lang="pl-PL" dirty="0" err="1">
                <a:solidFill>
                  <a:schemeClr val="bg1"/>
                </a:solidFill>
              </a:rPr>
              <a:t>Emergency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room</a:t>
            </a:r>
            <a:r>
              <a:rPr lang="pl-PL" dirty="0">
                <a:solidFill>
                  <a:schemeClr val="bg1"/>
                </a:solidFill>
              </a:rPr>
              <a:t> in a </a:t>
            </a:r>
            <a:r>
              <a:rPr lang="pl-PL" dirty="0" err="1">
                <a:solidFill>
                  <a:schemeClr val="bg1"/>
                </a:solidFill>
              </a:rPr>
              <a:t>hospital</a:t>
            </a:r>
            <a:r>
              <a:rPr lang="pl-PL" dirty="0">
                <a:solidFill>
                  <a:schemeClr val="bg1"/>
                </a:solidFill>
              </a:rPr>
              <a:t> (5)</a:t>
            </a:r>
          </a:p>
          <a:p>
            <a:r>
              <a:rPr lang="pl-PL" dirty="0">
                <a:solidFill>
                  <a:schemeClr val="bg1"/>
                </a:solidFill>
              </a:rPr>
              <a:t>Police </a:t>
            </a:r>
            <a:r>
              <a:rPr lang="pl-PL" dirty="0" err="1">
                <a:solidFill>
                  <a:schemeClr val="bg1"/>
                </a:solidFill>
              </a:rPr>
              <a:t>custody</a:t>
            </a:r>
            <a:r>
              <a:rPr lang="pl-PL" dirty="0">
                <a:solidFill>
                  <a:schemeClr val="bg1"/>
                </a:solidFill>
              </a:rPr>
              <a:t> (14) </a:t>
            </a:r>
          </a:p>
          <a:p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398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People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who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are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not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self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-reliant</a:t>
            </a:r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6" y="2162322"/>
            <a:ext cx="11406963" cy="4419231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Art. 48a </a:t>
            </a:r>
            <a:r>
              <a:rPr lang="pl-PL" dirty="0" err="1">
                <a:solidFill>
                  <a:schemeClr val="bg1"/>
                </a:solidFill>
              </a:rPr>
              <a:t>sect</a:t>
            </a:r>
            <a:r>
              <a:rPr lang="pl-PL" dirty="0">
                <a:solidFill>
                  <a:schemeClr val="bg1"/>
                </a:solidFill>
              </a:rPr>
              <a:t>. 5 of SAA </a:t>
            </a:r>
            <a:r>
              <a:rPr lang="pl-PL" dirty="0" err="1">
                <a:solidFill>
                  <a:schemeClr val="bg1"/>
                </a:solidFill>
              </a:rPr>
              <a:t>forbids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admission</a:t>
            </a:r>
            <a:r>
              <a:rPr lang="pl-PL" dirty="0">
                <a:solidFill>
                  <a:schemeClr val="bg1"/>
                </a:solidFill>
              </a:rPr>
              <a:t> of </a:t>
            </a:r>
            <a:r>
              <a:rPr lang="pl-PL" dirty="0" err="1">
                <a:solidFill>
                  <a:schemeClr val="bg1"/>
                </a:solidFill>
              </a:rPr>
              <a:t>people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who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due</a:t>
            </a:r>
            <a:r>
              <a:rPr lang="pl-PL" dirty="0">
                <a:solidFill>
                  <a:schemeClr val="bg1"/>
                </a:solidFill>
              </a:rPr>
              <a:t> to </a:t>
            </a:r>
            <a:r>
              <a:rPr lang="pl-PL" dirty="0" err="1">
                <a:solidFill>
                  <a:schemeClr val="bg1"/>
                </a:solidFill>
              </a:rPr>
              <a:t>their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age</a:t>
            </a:r>
            <a:r>
              <a:rPr lang="pl-PL" dirty="0">
                <a:solidFill>
                  <a:schemeClr val="bg1"/>
                </a:solidFill>
              </a:rPr>
              <a:t>, </a:t>
            </a:r>
            <a:r>
              <a:rPr lang="pl-PL" dirty="0" err="1">
                <a:solidFill>
                  <a:schemeClr val="bg1"/>
                </a:solidFill>
              </a:rPr>
              <a:t>health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or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disability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are</a:t>
            </a:r>
            <a:r>
              <a:rPr lang="pl-PL" dirty="0">
                <a:solidFill>
                  <a:schemeClr val="bg1"/>
                </a:solidFill>
              </a:rPr>
              <a:t> not </a:t>
            </a:r>
            <a:r>
              <a:rPr lang="pl-PL" dirty="0" err="1">
                <a:solidFill>
                  <a:schemeClr val="bg1"/>
                </a:solidFill>
              </a:rPr>
              <a:t>fully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self</a:t>
            </a:r>
            <a:r>
              <a:rPr lang="pl-PL" dirty="0">
                <a:solidFill>
                  <a:schemeClr val="bg1"/>
                </a:solidFill>
              </a:rPr>
              <a:t>-reliant </a:t>
            </a:r>
            <a:r>
              <a:rPr lang="pl-PL" dirty="0" err="1">
                <a:solidFill>
                  <a:schemeClr val="bg1"/>
                </a:solidFill>
              </a:rPr>
              <a:t>into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homeless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institutions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pl-PL" dirty="0" err="1">
                <a:solidFill>
                  <a:schemeClr val="bg1"/>
                </a:solidFill>
              </a:rPr>
              <a:t>After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some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pressure</a:t>
            </a:r>
            <a:r>
              <a:rPr lang="pl-PL" dirty="0">
                <a:solidFill>
                  <a:schemeClr val="bg1"/>
                </a:solidFill>
              </a:rPr>
              <a:t> from </a:t>
            </a:r>
            <a:r>
              <a:rPr lang="pl-PL" dirty="0" err="1">
                <a:solidFill>
                  <a:schemeClr val="bg1"/>
                </a:solidFill>
              </a:rPr>
              <a:t>NGOs</a:t>
            </a:r>
            <a:r>
              <a:rPr lang="pl-PL" dirty="0">
                <a:solidFill>
                  <a:schemeClr val="bg1"/>
                </a:solidFill>
              </a:rPr>
              <a:t> a </a:t>
            </a:r>
            <a:r>
              <a:rPr lang="pl-PL" dirty="0" err="1">
                <a:solidFill>
                  <a:schemeClr val="bg1"/>
                </a:solidFill>
              </a:rPr>
              <a:t>new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kind</a:t>
            </a:r>
            <a:r>
              <a:rPr lang="pl-PL" dirty="0">
                <a:solidFill>
                  <a:schemeClr val="bg1"/>
                </a:solidFill>
              </a:rPr>
              <a:t> of </a:t>
            </a:r>
            <a:r>
              <a:rPr lang="pl-PL" dirty="0" err="1">
                <a:solidFill>
                  <a:schemeClr val="bg1"/>
                </a:solidFill>
              </a:rPr>
              <a:t>institution</a:t>
            </a:r>
            <a:r>
              <a:rPr lang="pl-PL" dirty="0">
                <a:solidFill>
                  <a:schemeClr val="bg1"/>
                </a:solidFill>
              </a:rPr>
              <a:t> was </a:t>
            </a:r>
            <a:r>
              <a:rPr lang="pl-PL" dirty="0" err="1">
                <a:solidFill>
                  <a:schemeClr val="bg1"/>
                </a:solidFill>
              </a:rPr>
              <a:t>defined</a:t>
            </a:r>
            <a:r>
              <a:rPr lang="pl-PL" dirty="0">
                <a:solidFill>
                  <a:schemeClr val="bg1"/>
                </a:solidFill>
              </a:rPr>
              <a:t> 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in 2018 for </a:t>
            </a:r>
            <a:r>
              <a:rPr lang="pl-PL" dirty="0" err="1">
                <a:solidFill>
                  <a:schemeClr val="bg1"/>
                </a:solidFill>
              </a:rPr>
              <a:t>this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kind</a:t>
            </a:r>
            <a:r>
              <a:rPr lang="pl-PL" dirty="0">
                <a:solidFill>
                  <a:schemeClr val="bg1"/>
                </a:solidFill>
              </a:rPr>
              <a:t> of </a:t>
            </a:r>
            <a:r>
              <a:rPr lang="pl-PL" dirty="0" err="1">
                <a:solidFill>
                  <a:schemeClr val="bg1"/>
                </a:solidFill>
              </a:rPr>
              <a:t>clients</a:t>
            </a:r>
            <a:r>
              <a:rPr lang="pl-PL" dirty="0">
                <a:solidFill>
                  <a:schemeClr val="bg1"/>
                </a:solidFill>
              </a:rPr>
              <a:t> – hostel with </a:t>
            </a:r>
            <a:r>
              <a:rPr lang="pl-PL" dirty="0" err="1">
                <a:solidFill>
                  <a:schemeClr val="bg1"/>
                </a:solidFill>
              </a:rPr>
              <a:t>care</a:t>
            </a:r>
            <a:r>
              <a:rPr lang="pl-PL" dirty="0">
                <a:solidFill>
                  <a:schemeClr val="bg1"/>
                </a:solidFill>
              </a:rPr>
              <a:t> services</a:t>
            </a:r>
          </a:p>
          <a:p>
            <a:r>
              <a:rPr lang="pl-PL" dirty="0">
                <a:solidFill>
                  <a:schemeClr val="bg1"/>
                </a:solidFill>
              </a:rPr>
              <a:t>The numer of </a:t>
            </a:r>
            <a:r>
              <a:rPr lang="pl-PL" dirty="0" err="1">
                <a:solidFill>
                  <a:schemeClr val="bg1"/>
                </a:solidFill>
              </a:rPr>
              <a:t>such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institutions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still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very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low</a:t>
            </a:r>
            <a:r>
              <a:rPr lang="pl-PL" dirty="0">
                <a:solidFill>
                  <a:schemeClr val="bg1"/>
                </a:solidFill>
              </a:rPr>
              <a:t> (</a:t>
            </a:r>
            <a:r>
              <a:rPr lang="pl-PL" dirty="0" err="1">
                <a:solidFill>
                  <a:schemeClr val="bg1"/>
                </a:solidFill>
              </a:rPr>
              <a:t>est</a:t>
            </a:r>
            <a:r>
              <a:rPr lang="pl-PL" dirty="0">
                <a:solidFill>
                  <a:schemeClr val="bg1"/>
                </a:solidFill>
              </a:rPr>
              <a:t>. ca. 20-25)</a:t>
            </a:r>
          </a:p>
          <a:p>
            <a:r>
              <a:rPr lang="pl-PL" dirty="0">
                <a:solidFill>
                  <a:schemeClr val="bg1"/>
                </a:solidFill>
              </a:rPr>
              <a:t>The </a:t>
            </a:r>
            <a:r>
              <a:rPr lang="pl-PL" dirty="0" err="1">
                <a:solidFill>
                  <a:schemeClr val="bg1"/>
                </a:solidFill>
              </a:rPr>
              <a:t>admission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restricted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similarly</a:t>
            </a:r>
            <a:r>
              <a:rPr lang="pl-PL" dirty="0">
                <a:solidFill>
                  <a:schemeClr val="bg1"/>
                </a:solidFill>
              </a:rPr>
              <a:t> to </a:t>
            </a:r>
            <a:r>
              <a:rPr lang="pl-PL" dirty="0" err="1">
                <a:solidFill>
                  <a:schemeClr val="bg1"/>
                </a:solidFill>
              </a:rPr>
              <a:t>usual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homeless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hostels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pl-PL" dirty="0" err="1">
                <a:solidFill>
                  <a:schemeClr val="bg1"/>
                </a:solidFill>
              </a:rPr>
              <a:t>Therefore</a:t>
            </a:r>
            <a:r>
              <a:rPr lang="pl-PL" dirty="0">
                <a:solidFill>
                  <a:schemeClr val="bg1"/>
                </a:solidFill>
              </a:rPr>
              <a:t>, </a:t>
            </a:r>
            <a:r>
              <a:rPr lang="pl-PL" dirty="0" err="1">
                <a:solidFill>
                  <a:schemeClr val="bg1"/>
                </a:solidFill>
              </a:rPr>
              <a:t>there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are</a:t>
            </a:r>
            <a:r>
              <a:rPr lang="pl-PL" dirty="0">
                <a:solidFill>
                  <a:schemeClr val="bg1"/>
                </a:solidFill>
              </a:rPr>
              <a:t> no </a:t>
            </a:r>
            <a:r>
              <a:rPr lang="pl-PL" dirty="0" err="1">
                <a:solidFill>
                  <a:schemeClr val="bg1"/>
                </a:solidFill>
              </a:rPr>
              <a:t>intervention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institutions</a:t>
            </a:r>
            <a:r>
              <a:rPr lang="pl-PL" dirty="0">
                <a:solidFill>
                  <a:schemeClr val="bg1"/>
                </a:solidFill>
              </a:rPr>
              <a:t> for </a:t>
            </a:r>
            <a:r>
              <a:rPr lang="pl-PL" dirty="0" err="1">
                <a:solidFill>
                  <a:schemeClr val="bg1"/>
                </a:solidFill>
              </a:rPr>
              <a:t>this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kind</a:t>
            </a:r>
            <a:r>
              <a:rPr lang="pl-PL" dirty="0">
                <a:solidFill>
                  <a:schemeClr val="bg1"/>
                </a:solidFill>
              </a:rPr>
              <a:t> of </a:t>
            </a:r>
            <a:r>
              <a:rPr lang="pl-PL" dirty="0" err="1">
                <a:solidFill>
                  <a:schemeClr val="bg1"/>
                </a:solidFill>
              </a:rPr>
              <a:t>clients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pl-PL" dirty="0">
                <a:solidFill>
                  <a:schemeClr val="bg1"/>
                </a:solidFill>
              </a:rPr>
              <a:t>The </a:t>
            </a:r>
            <a:r>
              <a:rPr lang="pl-PL" dirty="0" err="1">
                <a:solidFill>
                  <a:schemeClr val="bg1"/>
                </a:solidFill>
              </a:rPr>
              <a:t>government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claims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that</a:t>
            </a:r>
            <a:r>
              <a:rPr lang="pl-PL" dirty="0">
                <a:solidFill>
                  <a:schemeClr val="bg1"/>
                </a:solidFill>
              </a:rPr>
              <a:t> in </a:t>
            </a:r>
            <a:r>
              <a:rPr lang="pl-PL" dirty="0" err="1">
                <a:solidFill>
                  <a:schemeClr val="bg1"/>
                </a:solidFill>
              </a:rPr>
              <a:t>intervention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cases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such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clients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may</a:t>
            </a:r>
            <a:r>
              <a:rPr lang="pl-PL" dirty="0">
                <a:solidFill>
                  <a:schemeClr val="bg1"/>
                </a:solidFill>
              </a:rPr>
              <a:t> be </a:t>
            </a:r>
            <a:r>
              <a:rPr lang="pl-PL" dirty="0" err="1">
                <a:solidFill>
                  <a:schemeClr val="bg1"/>
                </a:solidFill>
              </a:rPr>
              <a:t>admitted</a:t>
            </a:r>
            <a:r>
              <a:rPr lang="pl-PL" dirty="0">
                <a:solidFill>
                  <a:schemeClr val="bg1"/>
                </a:solidFill>
              </a:rPr>
              <a:t> to </a:t>
            </a:r>
            <a:r>
              <a:rPr lang="pl-PL" dirty="0" err="1">
                <a:solidFill>
                  <a:schemeClr val="bg1"/>
                </a:solidFill>
              </a:rPr>
              <a:t>other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kind</a:t>
            </a:r>
            <a:r>
              <a:rPr lang="pl-PL" dirty="0">
                <a:solidFill>
                  <a:schemeClr val="bg1"/>
                </a:solidFill>
              </a:rPr>
              <a:t> of </a:t>
            </a:r>
            <a:r>
              <a:rPr lang="pl-PL" dirty="0" err="1">
                <a:solidFill>
                  <a:schemeClr val="bg1"/>
                </a:solidFill>
              </a:rPr>
              <a:t>institution</a:t>
            </a:r>
            <a:r>
              <a:rPr lang="pl-PL" dirty="0">
                <a:solidFill>
                  <a:schemeClr val="bg1"/>
                </a:solidFill>
              </a:rPr>
              <a:t>, but the </a:t>
            </a:r>
            <a:r>
              <a:rPr lang="pl-PL" dirty="0" err="1">
                <a:solidFill>
                  <a:schemeClr val="bg1"/>
                </a:solidFill>
              </a:rPr>
              <a:t>risk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is</a:t>
            </a:r>
            <a:r>
              <a:rPr lang="pl-PL" dirty="0">
                <a:solidFill>
                  <a:schemeClr val="bg1"/>
                </a:solidFill>
              </a:rPr>
              <a:t> on the </a:t>
            </a:r>
            <a:r>
              <a:rPr lang="pl-PL" dirty="0" err="1">
                <a:solidFill>
                  <a:schemeClr val="bg1"/>
                </a:solidFill>
              </a:rPr>
              <a:t>provider</a:t>
            </a:r>
            <a:endParaRPr lang="pl-PL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847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Pressure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from the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municipalities</a:t>
            </a:r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6" y="2162322"/>
            <a:ext cx="11406963" cy="4695678"/>
          </a:xfrm>
        </p:spPr>
        <p:txBody>
          <a:bodyPr>
            <a:normAutofit lnSpcReduction="10000"/>
          </a:bodyPr>
          <a:lstStyle/>
          <a:p>
            <a:r>
              <a:rPr lang="pl-PL" dirty="0">
                <a:solidFill>
                  <a:schemeClr val="bg1"/>
                </a:solidFill>
              </a:rPr>
              <a:t>The </a:t>
            </a:r>
            <a:r>
              <a:rPr lang="pl-PL" dirty="0" err="1">
                <a:solidFill>
                  <a:schemeClr val="bg1"/>
                </a:solidFill>
              </a:rPr>
              <a:t>municipalities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are</a:t>
            </a:r>
            <a:r>
              <a:rPr lang="pl-PL" dirty="0">
                <a:solidFill>
                  <a:schemeClr val="bg1"/>
                </a:solidFill>
              </a:rPr>
              <a:t> not happy </a:t>
            </a:r>
            <a:r>
              <a:rPr lang="pl-PL" dirty="0" err="1">
                <a:solidFill>
                  <a:schemeClr val="bg1"/>
                </a:solidFill>
              </a:rPr>
              <a:t>about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changes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introducing</a:t>
            </a:r>
            <a:r>
              <a:rPr lang="pl-PL" dirty="0">
                <a:solidFill>
                  <a:schemeClr val="bg1"/>
                </a:solidFill>
              </a:rPr>
              <a:t> „open </a:t>
            </a:r>
            <a:r>
              <a:rPr lang="pl-PL" dirty="0" err="1">
                <a:solidFill>
                  <a:schemeClr val="bg1"/>
                </a:solidFill>
              </a:rPr>
              <a:t>door</a:t>
            </a:r>
            <a:r>
              <a:rPr lang="pl-PL" dirty="0">
                <a:solidFill>
                  <a:schemeClr val="bg1"/>
                </a:solidFill>
              </a:rPr>
              <a:t>” policy in </a:t>
            </a:r>
            <a:r>
              <a:rPr lang="pl-PL" dirty="0" err="1">
                <a:solidFill>
                  <a:schemeClr val="bg1"/>
                </a:solidFill>
              </a:rPr>
              <a:t>overnight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shelters</a:t>
            </a:r>
            <a:r>
              <a:rPr lang="pl-PL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pl-PL" dirty="0" err="1">
                <a:solidFill>
                  <a:schemeClr val="bg1"/>
                </a:solidFill>
              </a:rPr>
              <a:t>they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are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losing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control</a:t>
            </a:r>
            <a:r>
              <a:rPr lang="pl-PL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pl-PL" dirty="0" err="1">
                <a:solidFill>
                  <a:schemeClr val="bg1"/>
                </a:solidFill>
              </a:rPr>
              <a:t>they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must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pay</a:t>
            </a:r>
            <a:r>
              <a:rPr lang="pl-PL" dirty="0">
                <a:solidFill>
                  <a:schemeClr val="bg1"/>
                </a:solidFill>
              </a:rPr>
              <a:t> for services for </a:t>
            </a:r>
            <a:r>
              <a:rPr lang="pl-PL" dirty="0" err="1">
                <a:solidFill>
                  <a:schemeClr val="bg1"/>
                </a:solidFill>
              </a:rPr>
              <a:t>people</a:t>
            </a:r>
            <a:r>
              <a:rPr lang="pl-PL" dirty="0">
                <a:solidFill>
                  <a:schemeClr val="bg1"/>
                </a:solidFill>
              </a:rPr>
              <a:t> from </a:t>
            </a:r>
            <a:r>
              <a:rPr lang="pl-PL" dirty="0" err="1">
                <a:solidFill>
                  <a:schemeClr val="bg1"/>
                </a:solidFill>
              </a:rPr>
              <a:t>other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municipalities</a:t>
            </a:r>
            <a:r>
              <a:rPr lang="pl-PL" dirty="0">
                <a:solidFill>
                  <a:schemeClr val="bg1"/>
                </a:solidFill>
              </a:rPr>
              <a:t> </a:t>
            </a:r>
          </a:p>
          <a:p>
            <a:r>
              <a:rPr lang="pl-PL" dirty="0">
                <a:solidFill>
                  <a:schemeClr val="bg1"/>
                </a:solidFill>
              </a:rPr>
              <a:t>The open </a:t>
            </a:r>
            <a:r>
              <a:rPr lang="pl-PL" dirty="0" err="1">
                <a:solidFill>
                  <a:schemeClr val="bg1"/>
                </a:solidFill>
              </a:rPr>
              <a:t>door</a:t>
            </a:r>
            <a:r>
              <a:rPr lang="pl-PL" dirty="0">
                <a:solidFill>
                  <a:schemeClr val="bg1"/>
                </a:solidFill>
              </a:rPr>
              <a:t> policy </a:t>
            </a:r>
            <a:r>
              <a:rPr lang="pl-PL" dirty="0" err="1">
                <a:solidFill>
                  <a:schemeClr val="bg1"/>
                </a:solidFill>
              </a:rPr>
              <a:t>means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that</a:t>
            </a:r>
            <a:r>
              <a:rPr lang="pl-PL" dirty="0">
                <a:solidFill>
                  <a:schemeClr val="bg1"/>
                </a:solidFill>
              </a:rPr>
              <a:t> a </a:t>
            </a:r>
            <a:r>
              <a:rPr lang="pl-PL" dirty="0" err="1">
                <a:solidFill>
                  <a:schemeClr val="bg1"/>
                </a:solidFill>
              </a:rPr>
              <a:t>municipality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should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pay</a:t>
            </a:r>
            <a:r>
              <a:rPr lang="pl-PL" dirty="0">
                <a:solidFill>
                  <a:schemeClr val="bg1"/>
                </a:solidFill>
              </a:rPr>
              <a:t> for </a:t>
            </a:r>
            <a:r>
              <a:rPr lang="pl-PL" dirty="0" err="1">
                <a:solidFill>
                  <a:schemeClr val="bg1"/>
                </a:solidFill>
              </a:rPr>
              <a:t>overnight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shelter’s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readiness</a:t>
            </a:r>
            <a:r>
              <a:rPr lang="pl-PL" dirty="0">
                <a:solidFill>
                  <a:schemeClr val="bg1"/>
                </a:solidFill>
              </a:rPr>
              <a:t> for service, </a:t>
            </a:r>
            <a:r>
              <a:rPr lang="pl-PL" dirty="0" err="1">
                <a:solidFill>
                  <a:schemeClr val="bg1"/>
                </a:solidFill>
              </a:rPr>
              <a:t>regardless</a:t>
            </a:r>
            <a:r>
              <a:rPr lang="pl-PL" dirty="0">
                <a:solidFill>
                  <a:schemeClr val="bg1"/>
                </a:solidFill>
              </a:rPr>
              <a:t> of the numer of service </a:t>
            </a:r>
            <a:r>
              <a:rPr lang="pl-PL" dirty="0" err="1">
                <a:solidFill>
                  <a:schemeClr val="bg1"/>
                </a:solidFill>
              </a:rPr>
              <a:t>users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 err="1">
                <a:solidFill>
                  <a:schemeClr val="bg1"/>
                </a:solidFill>
              </a:rPr>
              <a:t>yet</a:t>
            </a:r>
            <a:r>
              <a:rPr lang="pl-PL" dirty="0">
                <a:solidFill>
                  <a:schemeClr val="bg1"/>
                </a:solidFill>
              </a:rPr>
              <a:t>, 15 </a:t>
            </a:r>
            <a:r>
              <a:rPr lang="pl-PL" dirty="0" err="1">
                <a:solidFill>
                  <a:schemeClr val="bg1"/>
                </a:solidFill>
              </a:rPr>
              <a:t>declared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that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they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are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still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being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paid</a:t>
            </a:r>
            <a:r>
              <a:rPr lang="pl-PL" dirty="0">
                <a:solidFill>
                  <a:schemeClr val="bg1"/>
                </a:solidFill>
              </a:rPr>
              <a:t> for </a:t>
            </a:r>
            <a:r>
              <a:rPr lang="pl-PL" dirty="0" err="1">
                <a:solidFill>
                  <a:schemeClr val="bg1"/>
                </a:solidFill>
              </a:rPr>
              <a:t>each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user</a:t>
            </a:r>
            <a:r>
              <a:rPr lang="pl-PL" dirty="0">
                <a:solidFill>
                  <a:schemeClr val="bg1"/>
                </a:solidFill>
              </a:rPr>
              <a:t>,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1 respondent </a:t>
            </a:r>
            <a:r>
              <a:rPr lang="pl-PL" dirty="0" err="1">
                <a:solidFill>
                  <a:schemeClr val="bg1"/>
                </a:solidFill>
              </a:rPr>
              <a:t>declared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that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their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overnight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shelter</a:t>
            </a:r>
            <a:r>
              <a:rPr lang="pl-PL" dirty="0">
                <a:solidFill>
                  <a:schemeClr val="bg1"/>
                </a:solidFill>
              </a:rPr>
              <a:t> was </a:t>
            </a:r>
            <a:r>
              <a:rPr lang="pl-PL" dirty="0" err="1">
                <a:solidFill>
                  <a:schemeClr val="bg1"/>
                </a:solidFill>
              </a:rPr>
              <a:t>closed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due</a:t>
            </a:r>
            <a:r>
              <a:rPr lang="pl-PL" dirty="0">
                <a:solidFill>
                  <a:schemeClr val="bg1"/>
                </a:solidFill>
              </a:rPr>
              <a:t> to the </a:t>
            </a:r>
            <a:r>
              <a:rPr lang="pl-PL" dirty="0" err="1">
                <a:solidFill>
                  <a:schemeClr val="bg1"/>
                </a:solidFill>
              </a:rPr>
              <a:t>changes</a:t>
            </a:r>
            <a:r>
              <a:rPr lang="pl-PL" dirty="0">
                <a:solidFill>
                  <a:schemeClr val="bg1"/>
                </a:solidFill>
              </a:rPr>
              <a:t>, 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4 </a:t>
            </a:r>
            <a:r>
              <a:rPr lang="pl-PL" dirty="0" err="1">
                <a:solidFill>
                  <a:schemeClr val="bg1"/>
                </a:solidFill>
              </a:rPr>
              <a:t>overnight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shelters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were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turned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into</a:t>
            </a:r>
            <a:r>
              <a:rPr lang="pl-PL" dirty="0">
                <a:solidFill>
                  <a:schemeClr val="bg1"/>
                </a:solidFill>
              </a:rPr>
              <a:t> a hostel with </a:t>
            </a:r>
            <a:r>
              <a:rPr lang="pl-PL" dirty="0" err="1">
                <a:solidFill>
                  <a:schemeClr val="bg1"/>
                </a:solidFill>
              </a:rPr>
              <a:t>access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conditions</a:t>
            </a:r>
            <a:r>
              <a:rPr lang="pl-PL" dirty="0">
                <a:solidFill>
                  <a:schemeClr val="bg1"/>
                </a:solidFill>
              </a:rPr>
              <a:t>,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1 </a:t>
            </a:r>
            <a:r>
              <a:rPr lang="pl-PL" dirty="0" err="1">
                <a:solidFill>
                  <a:schemeClr val="bg1"/>
                </a:solidFill>
              </a:rPr>
              <a:t>declared</a:t>
            </a:r>
            <a:r>
              <a:rPr lang="pl-PL" dirty="0">
                <a:solidFill>
                  <a:schemeClr val="bg1"/>
                </a:solidFill>
              </a:rPr>
              <a:t> the numer of </a:t>
            </a:r>
            <a:r>
              <a:rPr lang="pl-PL" dirty="0" err="1">
                <a:solidFill>
                  <a:schemeClr val="bg1"/>
                </a:solidFill>
              </a:rPr>
              <a:t>beds</a:t>
            </a:r>
            <a:r>
              <a:rPr lang="pl-PL" dirty="0">
                <a:solidFill>
                  <a:schemeClr val="bg1"/>
                </a:solidFill>
              </a:rPr>
              <a:t> was </a:t>
            </a:r>
            <a:r>
              <a:rPr lang="pl-PL" dirty="0" err="1">
                <a:solidFill>
                  <a:schemeClr val="bg1"/>
                </a:solidFill>
              </a:rPr>
              <a:t>halved</a:t>
            </a:r>
            <a:r>
              <a:rPr lang="pl-PL" dirty="0">
                <a:solidFill>
                  <a:schemeClr val="bg1"/>
                </a:solidFill>
              </a:rPr>
              <a:t>,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1 </a:t>
            </a:r>
            <a:r>
              <a:rPr lang="pl-PL" dirty="0" err="1">
                <a:solidFill>
                  <a:schemeClr val="bg1"/>
                </a:solidFill>
              </a:rPr>
              <a:t>declared</a:t>
            </a:r>
            <a:r>
              <a:rPr lang="pl-PL" dirty="0">
                <a:solidFill>
                  <a:schemeClr val="bg1"/>
                </a:solidFill>
              </a:rPr>
              <a:t> the </a:t>
            </a:r>
            <a:r>
              <a:rPr lang="pl-PL" dirty="0" err="1">
                <a:solidFill>
                  <a:schemeClr val="bg1"/>
                </a:solidFill>
              </a:rPr>
              <a:t>opening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hours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were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shortened</a:t>
            </a:r>
            <a:r>
              <a:rPr lang="pl-PL" dirty="0">
                <a:solidFill>
                  <a:schemeClr val="bg1"/>
                </a:solidFill>
              </a:rPr>
              <a:t>, 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6 </a:t>
            </a:r>
            <a:r>
              <a:rPr lang="pl-PL" dirty="0" err="1">
                <a:solidFill>
                  <a:schemeClr val="bg1"/>
                </a:solidFill>
              </a:rPr>
              <a:t>declared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they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feel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threatened</a:t>
            </a:r>
            <a:r>
              <a:rPr lang="pl-PL" dirty="0">
                <a:solidFill>
                  <a:schemeClr val="bg1"/>
                </a:solidFill>
              </a:rPr>
              <a:t> with </a:t>
            </a:r>
            <a:r>
              <a:rPr lang="pl-PL" dirty="0" err="1">
                <a:solidFill>
                  <a:schemeClr val="bg1"/>
                </a:solidFill>
              </a:rPr>
              <a:t>closure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or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turning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into</a:t>
            </a:r>
            <a:r>
              <a:rPr lang="pl-PL" dirty="0">
                <a:solidFill>
                  <a:schemeClr val="bg1"/>
                </a:solidFill>
              </a:rPr>
              <a:t> a hostel</a:t>
            </a:r>
          </a:p>
          <a:p>
            <a:endParaRPr lang="pl-PL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90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Conclusions</a:t>
            </a:r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6" y="2162322"/>
            <a:ext cx="10900145" cy="4695678"/>
          </a:xfrm>
        </p:spPr>
        <p:txBody>
          <a:bodyPr>
            <a:normAutofit fontScale="92500" lnSpcReduction="10000"/>
          </a:bodyPr>
          <a:lstStyle/>
          <a:p>
            <a:r>
              <a:rPr lang="pl-PL" dirty="0">
                <a:solidFill>
                  <a:schemeClr val="bg1"/>
                </a:solidFill>
              </a:rPr>
              <a:t>Lack of </a:t>
            </a:r>
            <a:r>
              <a:rPr lang="pl-PL" dirty="0" err="1">
                <a:solidFill>
                  <a:schemeClr val="bg1"/>
                </a:solidFill>
              </a:rPr>
              <a:t>understaning</a:t>
            </a:r>
            <a:r>
              <a:rPr lang="pl-PL" dirty="0">
                <a:solidFill>
                  <a:schemeClr val="bg1"/>
                </a:solidFill>
              </a:rPr>
              <a:t> for </a:t>
            </a:r>
            <a:r>
              <a:rPr lang="pl-PL" dirty="0" err="1">
                <a:solidFill>
                  <a:schemeClr val="bg1"/>
                </a:solidFill>
              </a:rPr>
              <a:t>right</a:t>
            </a:r>
            <a:r>
              <a:rPr lang="pl-PL" dirty="0">
                <a:solidFill>
                  <a:schemeClr val="bg1"/>
                </a:solidFill>
              </a:rPr>
              <a:t> to </a:t>
            </a:r>
            <a:r>
              <a:rPr lang="pl-PL" dirty="0" err="1">
                <a:solidFill>
                  <a:schemeClr val="bg1"/>
                </a:solidFill>
              </a:rPr>
              <a:t>shelter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among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providers</a:t>
            </a:r>
            <a:r>
              <a:rPr lang="pl-PL" dirty="0">
                <a:solidFill>
                  <a:schemeClr val="bg1"/>
                </a:solidFill>
              </a:rPr>
              <a:t> and </a:t>
            </a:r>
            <a:r>
              <a:rPr lang="pl-PL" dirty="0" err="1">
                <a:solidFill>
                  <a:schemeClr val="bg1"/>
                </a:solidFill>
              </a:rPr>
              <a:t>municipalities</a:t>
            </a:r>
            <a:r>
              <a:rPr lang="pl-PL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pl-PL" dirty="0" err="1">
                <a:solidFill>
                  <a:schemeClr val="bg1"/>
                </a:solidFill>
              </a:rPr>
              <a:t>It’s</a:t>
            </a:r>
            <a:r>
              <a:rPr lang="pl-PL" dirty="0">
                <a:solidFill>
                  <a:schemeClr val="bg1"/>
                </a:solidFill>
              </a:rPr>
              <a:t> not </a:t>
            </a:r>
            <a:r>
              <a:rPr lang="pl-PL" dirty="0" err="1">
                <a:solidFill>
                  <a:schemeClr val="bg1"/>
                </a:solidFill>
              </a:rPr>
              <a:t>easy</a:t>
            </a:r>
            <a:r>
              <a:rPr lang="pl-PL" dirty="0">
                <a:solidFill>
                  <a:schemeClr val="bg1"/>
                </a:solidFill>
              </a:rPr>
              <a:t> to </a:t>
            </a:r>
            <a:r>
              <a:rPr lang="pl-PL" dirty="0" err="1">
                <a:solidFill>
                  <a:schemeClr val="bg1"/>
                </a:solidFill>
              </a:rPr>
              <a:t>give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up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control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pl-PL" dirty="0" err="1">
                <a:solidFill>
                  <a:schemeClr val="bg1"/>
                </a:solidFill>
              </a:rPr>
              <a:t>Overbeaurocratisation</a:t>
            </a:r>
            <a:r>
              <a:rPr lang="pl-PL" dirty="0">
                <a:solidFill>
                  <a:schemeClr val="bg1"/>
                </a:solidFill>
              </a:rPr>
              <a:t> of </a:t>
            </a:r>
            <a:r>
              <a:rPr lang="pl-PL" dirty="0" err="1">
                <a:solidFill>
                  <a:schemeClr val="bg1"/>
                </a:solidFill>
              </a:rPr>
              <a:t>introduced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changes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>
                <a:solidFill>
                  <a:schemeClr val="bg1"/>
                </a:solidFill>
              </a:rPr>
              <a:t>Plus „</a:t>
            </a:r>
            <a:r>
              <a:rPr lang="pl-PL" dirty="0" err="1">
                <a:solidFill>
                  <a:schemeClr val="bg1"/>
                </a:solidFill>
              </a:rPr>
              <a:t>risk</a:t>
            </a:r>
            <a:r>
              <a:rPr lang="pl-PL" dirty="0">
                <a:solidFill>
                  <a:schemeClr val="bg1"/>
                </a:solidFill>
              </a:rPr>
              <a:t> on the </a:t>
            </a:r>
            <a:r>
              <a:rPr lang="pl-PL" dirty="0" err="1">
                <a:solidFill>
                  <a:schemeClr val="bg1"/>
                </a:solidFill>
              </a:rPr>
              <a:t>provider</a:t>
            </a:r>
            <a:r>
              <a:rPr lang="pl-PL" dirty="0">
                <a:solidFill>
                  <a:schemeClr val="bg1"/>
                </a:solidFill>
              </a:rPr>
              <a:t>” </a:t>
            </a:r>
            <a:r>
              <a:rPr lang="pl-PL" dirty="0" err="1">
                <a:solidFill>
                  <a:schemeClr val="bg1"/>
                </a:solidFill>
              </a:rPr>
              <a:t>issues</a:t>
            </a:r>
            <a:r>
              <a:rPr lang="pl-PL" dirty="0">
                <a:solidFill>
                  <a:schemeClr val="bg1"/>
                </a:solidFill>
              </a:rPr>
              <a:t> &amp; </a:t>
            </a:r>
            <a:r>
              <a:rPr lang="pl-PL" dirty="0" err="1">
                <a:solidFill>
                  <a:schemeClr val="bg1"/>
                </a:solidFill>
              </a:rPr>
              <a:t>administrative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fines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pl-PL" dirty="0" err="1">
                <a:solidFill>
                  <a:schemeClr val="bg1"/>
                </a:solidFill>
              </a:rPr>
              <a:t>Alcohol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ban</a:t>
            </a:r>
            <a:r>
              <a:rPr lang="pl-PL" dirty="0">
                <a:solidFill>
                  <a:schemeClr val="bg1"/>
                </a:solidFill>
              </a:rPr>
              <a:t> – a major problem to be </a:t>
            </a:r>
            <a:r>
              <a:rPr lang="pl-PL" dirty="0" err="1">
                <a:solidFill>
                  <a:schemeClr val="bg1"/>
                </a:solidFill>
              </a:rPr>
              <a:t>solved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>
                <a:solidFill>
                  <a:schemeClr val="bg1"/>
                </a:solidFill>
              </a:rPr>
              <a:t>Warming-</a:t>
            </a:r>
            <a:r>
              <a:rPr lang="pl-PL" dirty="0" err="1">
                <a:solidFill>
                  <a:schemeClr val="bg1"/>
                </a:solidFill>
              </a:rPr>
              <a:t>up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stations</a:t>
            </a:r>
            <a:r>
              <a:rPr lang="pl-PL" dirty="0">
                <a:solidFill>
                  <a:schemeClr val="bg1"/>
                </a:solidFill>
              </a:rPr>
              <a:t> and </a:t>
            </a:r>
            <a:r>
              <a:rPr lang="pl-PL" dirty="0" err="1">
                <a:solidFill>
                  <a:schemeClr val="bg1"/>
                </a:solidFill>
              </a:rPr>
              <a:t>sobering-up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stations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are</a:t>
            </a:r>
            <a:r>
              <a:rPr lang="pl-PL" dirty="0">
                <a:solidFill>
                  <a:schemeClr val="bg1"/>
                </a:solidFill>
              </a:rPr>
              <a:t> not </a:t>
            </a:r>
            <a:r>
              <a:rPr lang="pl-PL" dirty="0" err="1">
                <a:solidFill>
                  <a:schemeClr val="bg1"/>
                </a:solidFill>
              </a:rPr>
              <a:t>enough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 err="1">
                <a:solidFill>
                  <a:schemeClr val="bg1"/>
                </a:solidFill>
              </a:rPr>
              <a:t>Social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centres</a:t>
            </a:r>
            <a:r>
              <a:rPr lang="pl-PL" dirty="0">
                <a:solidFill>
                  <a:schemeClr val="bg1"/>
                </a:solidFill>
              </a:rPr>
              <a:t> for </a:t>
            </a:r>
            <a:r>
              <a:rPr lang="pl-PL" dirty="0" err="1">
                <a:solidFill>
                  <a:schemeClr val="bg1"/>
                </a:solidFill>
              </a:rPr>
              <a:t>intoxicated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individuals</a:t>
            </a:r>
            <a:r>
              <a:rPr lang="pl-PL" dirty="0">
                <a:solidFill>
                  <a:schemeClr val="bg1"/>
                </a:solidFill>
              </a:rPr>
              <a:t> – a </a:t>
            </a:r>
            <a:r>
              <a:rPr lang="pl-PL" dirty="0" err="1">
                <a:solidFill>
                  <a:schemeClr val="bg1"/>
                </a:solidFill>
              </a:rPr>
              <a:t>good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practice</a:t>
            </a:r>
            <a:r>
              <a:rPr lang="pl-PL" dirty="0">
                <a:solidFill>
                  <a:schemeClr val="bg1"/>
                </a:solidFill>
              </a:rPr>
              <a:t> from Gdańsk </a:t>
            </a:r>
            <a:r>
              <a:rPr lang="pl-PL" dirty="0" err="1">
                <a:solidFill>
                  <a:schemeClr val="bg1"/>
                </a:solidFill>
              </a:rPr>
              <a:t>replicated</a:t>
            </a:r>
            <a:r>
              <a:rPr lang="pl-PL" dirty="0">
                <a:solidFill>
                  <a:schemeClr val="bg1"/>
                </a:solidFill>
              </a:rPr>
              <a:t> 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in a </a:t>
            </a:r>
            <a:r>
              <a:rPr lang="pl-PL" dirty="0" err="1">
                <a:solidFill>
                  <a:schemeClr val="bg1"/>
                </a:solidFill>
              </a:rPr>
              <a:t>few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other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municipalities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 err="1">
                <a:solidFill>
                  <a:schemeClr val="bg1"/>
                </a:solidFill>
              </a:rPr>
              <a:t>There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is</a:t>
            </a:r>
            <a:r>
              <a:rPr lang="pl-PL" dirty="0">
                <a:solidFill>
                  <a:schemeClr val="bg1"/>
                </a:solidFill>
              </a:rPr>
              <a:t> no </a:t>
            </a:r>
            <a:r>
              <a:rPr lang="pl-PL" dirty="0" err="1">
                <a:solidFill>
                  <a:schemeClr val="bg1"/>
                </a:solidFill>
              </a:rPr>
              <a:t>social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permission</a:t>
            </a:r>
            <a:r>
              <a:rPr lang="pl-PL" dirty="0">
                <a:solidFill>
                  <a:schemeClr val="bg1"/>
                </a:solidFill>
              </a:rPr>
              <a:t> for „wet </a:t>
            </a:r>
            <a:r>
              <a:rPr lang="pl-PL" dirty="0" err="1">
                <a:solidFill>
                  <a:schemeClr val="bg1"/>
                </a:solidFill>
              </a:rPr>
              <a:t>shelters</a:t>
            </a:r>
            <a:r>
              <a:rPr lang="pl-PL" dirty="0">
                <a:solidFill>
                  <a:schemeClr val="bg1"/>
                </a:solidFill>
              </a:rPr>
              <a:t>” (</a:t>
            </a:r>
            <a:r>
              <a:rPr lang="pl-PL" dirty="0" err="1">
                <a:solidFill>
                  <a:schemeClr val="bg1"/>
                </a:solidFill>
              </a:rPr>
              <a:t>also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among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providers</a:t>
            </a:r>
            <a:r>
              <a:rPr lang="pl-PL" dirty="0">
                <a:solidFill>
                  <a:schemeClr val="bg1"/>
                </a:solidFill>
              </a:rPr>
              <a:t>/</a:t>
            </a:r>
            <a:r>
              <a:rPr lang="pl-PL" dirty="0" err="1">
                <a:solidFill>
                  <a:schemeClr val="bg1"/>
                </a:solidFill>
              </a:rPr>
              <a:t>municipalities</a:t>
            </a:r>
            <a:r>
              <a:rPr lang="pl-PL" dirty="0">
                <a:solidFill>
                  <a:schemeClr val="bg1"/>
                </a:solidFill>
              </a:rPr>
              <a:t>)</a:t>
            </a:r>
          </a:p>
          <a:p>
            <a:r>
              <a:rPr lang="pl-PL" dirty="0">
                <a:solidFill>
                  <a:schemeClr val="bg1"/>
                </a:solidFill>
              </a:rPr>
              <a:t>People </a:t>
            </a:r>
            <a:r>
              <a:rPr lang="pl-PL" dirty="0" err="1">
                <a:solidFill>
                  <a:schemeClr val="bg1"/>
                </a:solidFill>
              </a:rPr>
              <a:t>who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are</a:t>
            </a:r>
            <a:r>
              <a:rPr lang="pl-PL" dirty="0">
                <a:solidFill>
                  <a:schemeClr val="bg1"/>
                </a:solidFill>
              </a:rPr>
              <a:t> not </a:t>
            </a:r>
            <a:r>
              <a:rPr lang="pl-PL" dirty="0" err="1">
                <a:solidFill>
                  <a:schemeClr val="bg1"/>
                </a:solidFill>
              </a:rPr>
              <a:t>self</a:t>
            </a:r>
            <a:r>
              <a:rPr lang="pl-PL" dirty="0">
                <a:solidFill>
                  <a:schemeClr val="bg1"/>
                </a:solidFill>
              </a:rPr>
              <a:t>-reliant – </a:t>
            </a:r>
            <a:r>
              <a:rPr lang="pl-PL" dirty="0" err="1">
                <a:solidFill>
                  <a:schemeClr val="bg1"/>
                </a:solidFill>
              </a:rPr>
              <a:t>another</a:t>
            </a:r>
            <a:r>
              <a:rPr lang="pl-PL" dirty="0">
                <a:solidFill>
                  <a:schemeClr val="bg1"/>
                </a:solidFill>
              </a:rPr>
              <a:t> major </a:t>
            </a:r>
            <a:r>
              <a:rPr lang="pl-PL" dirty="0" err="1">
                <a:solidFill>
                  <a:schemeClr val="bg1"/>
                </a:solidFill>
              </a:rPr>
              <a:t>issue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>
                <a:solidFill>
                  <a:schemeClr val="bg1"/>
                </a:solidFill>
              </a:rPr>
              <a:t>The network of </a:t>
            </a:r>
            <a:r>
              <a:rPr lang="pl-PL" dirty="0" err="1">
                <a:solidFill>
                  <a:schemeClr val="bg1"/>
                </a:solidFill>
              </a:rPr>
              <a:t>hostels</a:t>
            </a:r>
            <a:r>
              <a:rPr lang="pl-PL" dirty="0">
                <a:solidFill>
                  <a:schemeClr val="bg1"/>
                </a:solidFill>
              </a:rPr>
              <a:t> with </a:t>
            </a:r>
            <a:r>
              <a:rPr lang="pl-PL" dirty="0" err="1">
                <a:solidFill>
                  <a:schemeClr val="bg1"/>
                </a:solidFill>
              </a:rPr>
              <a:t>care</a:t>
            </a:r>
            <a:r>
              <a:rPr lang="pl-PL" dirty="0">
                <a:solidFill>
                  <a:schemeClr val="bg1"/>
                </a:solidFill>
              </a:rPr>
              <a:t> services </a:t>
            </a:r>
            <a:r>
              <a:rPr lang="pl-PL" dirty="0" err="1">
                <a:solidFill>
                  <a:schemeClr val="bg1"/>
                </a:solidFill>
              </a:rPr>
              <a:t>needs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time</a:t>
            </a:r>
            <a:r>
              <a:rPr lang="pl-PL" dirty="0">
                <a:solidFill>
                  <a:schemeClr val="bg1"/>
                </a:solidFill>
              </a:rPr>
              <a:t> to </a:t>
            </a:r>
            <a:r>
              <a:rPr lang="pl-PL" dirty="0" err="1">
                <a:solidFill>
                  <a:schemeClr val="bg1"/>
                </a:solidFill>
              </a:rPr>
              <a:t>grow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pl-PL" dirty="0" err="1">
                <a:solidFill>
                  <a:schemeClr val="bg1"/>
                </a:solidFill>
              </a:rPr>
              <a:t>Is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housing</a:t>
            </a:r>
            <a:r>
              <a:rPr lang="pl-PL" dirty="0">
                <a:solidFill>
                  <a:schemeClr val="bg1"/>
                </a:solidFill>
              </a:rPr>
              <a:t> (</a:t>
            </a:r>
            <a:r>
              <a:rPr lang="pl-PL" dirty="0" err="1">
                <a:solidFill>
                  <a:schemeClr val="bg1"/>
                </a:solidFill>
              </a:rPr>
              <a:t>first</a:t>
            </a:r>
            <a:r>
              <a:rPr lang="pl-PL" dirty="0">
                <a:solidFill>
                  <a:schemeClr val="bg1"/>
                </a:solidFill>
              </a:rPr>
              <a:t>) the </a:t>
            </a:r>
            <a:r>
              <a:rPr lang="pl-PL" dirty="0" err="1">
                <a:solidFill>
                  <a:schemeClr val="bg1"/>
                </a:solidFill>
              </a:rPr>
              <a:t>answer</a:t>
            </a:r>
            <a:r>
              <a:rPr lang="pl-PL" dirty="0">
                <a:solidFill>
                  <a:schemeClr val="bg1"/>
                </a:solidFill>
              </a:rPr>
              <a:t>?</a:t>
            </a:r>
          </a:p>
          <a:p>
            <a:endParaRPr lang="pl-PL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499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1290083"/>
            <a:ext cx="10515600" cy="3803126"/>
          </a:xfrm>
        </p:spPr>
        <p:txBody>
          <a:bodyPr>
            <a:normAutofit/>
          </a:bodyPr>
          <a:lstStyle/>
          <a:p>
            <a:pPr algn="ctr"/>
            <a:r>
              <a:rPr lang="pl-PL" sz="5400" b="1" dirty="0" err="1">
                <a:solidFill>
                  <a:schemeClr val="accent4">
                    <a:lumMod val="75000"/>
                  </a:schemeClr>
                </a:solidFill>
              </a:rPr>
              <a:t>Thank</a:t>
            </a:r>
            <a:r>
              <a:rPr lang="pl-PL" sz="54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l-PL" sz="5400" b="1" dirty="0" err="1">
                <a:solidFill>
                  <a:schemeClr val="accent4">
                    <a:lumMod val="75000"/>
                  </a:schemeClr>
                </a:solidFill>
              </a:rPr>
              <a:t>you</a:t>
            </a:r>
            <a:br>
              <a:rPr lang="pl-PL" sz="54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pl-PL" sz="5400" b="1" dirty="0">
                <a:solidFill>
                  <a:schemeClr val="accent4">
                    <a:lumMod val="75000"/>
                  </a:schemeClr>
                </a:solidFill>
              </a:rPr>
              <a:t>for </a:t>
            </a:r>
            <a:r>
              <a:rPr lang="pl-PL" sz="5400" b="1" dirty="0" err="1">
                <a:solidFill>
                  <a:schemeClr val="accent4">
                    <a:lumMod val="75000"/>
                  </a:schemeClr>
                </a:solidFill>
              </a:rPr>
              <a:t>your</a:t>
            </a:r>
            <a:r>
              <a:rPr lang="pl-PL" sz="54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l-PL" sz="5400" b="1" dirty="0" err="1">
                <a:solidFill>
                  <a:schemeClr val="accent4">
                    <a:lumMod val="75000"/>
                  </a:schemeClr>
                </a:solidFill>
              </a:rPr>
              <a:t>attention</a:t>
            </a:r>
            <a:br>
              <a:rPr lang="pl-PL" b="1" dirty="0">
                <a:solidFill>
                  <a:schemeClr val="accent4">
                    <a:lumMod val="75000"/>
                  </a:schemeClr>
                </a:solidFill>
              </a:rPr>
            </a:br>
            <a:br>
              <a:rPr lang="pl-PL" sz="36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pl-PL" sz="3600" b="1" dirty="0">
                <a:solidFill>
                  <a:schemeClr val="accent4">
                    <a:lumMod val="75000"/>
                  </a:schemeClr>
                </a:solidFill>
              </a:rPr>
              <a:t>jakub.wilczek@bezdomnosc.pl</a:t>
            </a:r>
            <a:br>
              <a:rPr lang="pl-PL" sz="36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pl-PL" sz="3600" b="1" dirty="0">
                <a:solidFill>
                  <a:schemeClr val="accent4">
                    <a:lumMod val="75000"/>
                  </a:schemeClr>
                </a:solidFill>
              </a:rPr>
              <a:t>www.bezdomnosc.pl</a:t>
            </a:r>
            <a:endParaRPr lang="en-GB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6910" y="5093209"/>
            <a:ext cx="2011854" cy="13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572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D537B-E3DF-4312-A5F4-4474FCAE6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9824" y="1794128"/>
            <a:ext cx="9144000" cy="1927480"/>
          </a:xfrm>
        </p:spPr>
        <p:txBody>
          <a:bodyPr>
            <a:normAutofit/>
          </a:bodyPr>
          <a:lstStyle/>
          <a:p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Unconditional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right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br>
              <a:rPr lang="pl-PL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to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shelter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in Poland</a:t>
            </a:r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C8D537B-E3DF-4312-A5F4-4474FCAE6D11}"/>
              </a:ext>
            </a:extLst>
          </p:cNvPr>
          <p:cNvSpPr txBox="1">
            <a:spLocks/>
          </p:cNvSpPr>
          <p:nvPr/>
        </p:nvSpPr>
        <p:spPr>
          <a:xfrm>
            <a:off x="1509824" y="3574160"/>
            <a:ext cx="9144000" cy="19274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>
                <a:solidFill>
                  <a:schemeClr val="bg1"/>
                </a:solidFill>
              </a:rPr>
              <a:t>Jakub Wilczek</a:t>
            </a:r>
            <a:br>
              <a:rPr lang="pl-PL" b="1" dirty="0">
                <a:solidFill>
                  <a:schemeClr val="bg1"/>
                </a:solidFill>
              </a:rPr>
            </a:br>
            <a:r>
              <a:rPr lang="pl-PL" sz="2400" b="1" dirty="0" err="1">
                <a:solidFill>
                  <a:schemeClr val="bg1"/>
                </a:solidFill>
              </a:rPr>
              <a:t>Polish</a:t>
            </a:r>
            <a:r>
              <a:rPr lang="pl-PL" sz="2400" b="1" dirty="0">
                <a:solidFill>
                  <a:schemeClr val="bg1"/>
                </a:solidFill>
              </a:rPr>
              <a:t> </a:t>
            </a:r>
            <a:r>
              <a:rPr lang="pl-PL" sz="2400" b="1" dirty="0" err="1">
                <a:solidFill>
                  <a:schemeClr val="bg1"/>
                </a:solidFill>
              </a:rPr>
              <a:t>National</a:t>
            </a:r>
            <a:r>
              <a:rPr lang="pl-PL" sz="2400" b="1" dirty="0">
                <a:solidFill>
                  <a:schemeClr val="bg1"/>
                </a:solidFill>
              </a:rPr>
              <a:t> </a:t>
            </a:r>
            <a:r>
              <a:rPr lang="pl-PL" sz="2400" b="1" dirty="0" err="1">
                <a:solidFill>
                  <a:schemeClr val="bg1"/>
                </a:solidFill>
              </a:rPr>
              <a:t>Federation</a:t>
            </a:r>
            <a:r>
              <a:rPr lang="pl-PL" sz="2400" b="1" dirty="0">
                <a:solidFill>
                  <a:schemeClr val="bg1"/>
                </a:solidFill>
              </a:rPr>
              <a:t> for </a:t>
            </a:r>
            <a:r>
              <a:rPr lang="pl-PL" sz="2400" b="1" dirty="0" err="1">
                <a:solidFill>
                  <a:schemeClr val="bg1"/>
                </a:solidFill>
              </a:rPr>
              <a:t>Solving</a:t>
            </a:r>
            <a:r>
              <a:rPr lang="pl-PL" sz="2400" b="1" dirty="0">
                <a:solidFill>
                  <a:schemeClr val="bg1"/>
                </a:solidFill>
              </a:rPr>
              <a:t> the Problem of </a:t>
            </a:r>
            <a:r>
              <a:rPr lang="pl-PL" sz="2400" b="1" dirty="0" err="1">
                <a:solidFill>
                  <a:schemeClr val="bg1"/>
                </a:solidFill>
              </a:rPr>
              <a:t>Homelessness</a:t>
            </a:r>
            <a:endParaRPr lang="en-GB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46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2015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Ammendment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to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Social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Assistance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Act</a:t>
            </a:r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6" y="1961154"/>
            <a:ext cx="11477067" cy="4695677"/>
          </a:xfrm>
        </p:spPr>
        <p:txBody>
          <a:bodyPr>
            <a:normAutofit fontScale="92500" lnSpcReduction="20000"/>
          </a:bodyPr>
          <a:lstStyle/>
          <a:p>
            <a:r>
              <a:rPr lang="pl-PL" dirty="0" err="1">
                <a:solidFill>
                  <a:schemeClr val="bg1"/>
                </a:solidFill>
              </a:rPr>
              <a:t>Came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into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power</a:t>
            </a:r>
            <a:r>
              <a:rPr lang="pl-PL" dirty="0">
                <a:solidFill>
                  <a:schemeClr val="bg1"/>
                </a:solidFill>
              </a:rPr>
              <a:t> in 2016</a:t>
            </a:r>
          </a:p>
          <a:p>
            <a:r>
              <a:rPr lang="pl-PL" dirty="0" err="1">
                <a:solidFill>
                  <a:schemeClr val="bg1"/>
                </a:solidFill>
              </a:rPr>
              <a:t>Introduced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shelter</a:t>
            </a:r>
            <a:r>
              <a:rPr lang="pl-PL" dirty="0">
                <a:solidFill>
                  <a:schemeClr val="bg1"/>
                </a:solidFill>
              </a:rPr>
              <a:t> services </a:t>
            </a:r>
            <a:r>
              <a:rPr lang="pl-PL" dirty="0" err="1">
                <a:solidFill>
                  <a:schemeClr val="bg1"/>
                </a:solidFill>
              </a:rPr>
              <a:t>standards</a:t>
            </a:r>
            <a:r>
              <a:rPr lang="pl-PL" dirty="0">
                <a:solidFill>
                  <a:schemeClr val="bg1"/>
                </a:solidFill>
              </a:rPr>
              <a:t> (</a:t>
            </a:r>
            <a:r>
              <a:rPr lang="pl-PL" dirty="0" err="1">
                <a:solidFill>
                  <a:schemeClr val="bg1"/>
                </a:solidFill>
              </a:rPr>
              <a:t>applicable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since</a:t>
            </a:r>
            <a:r>
              <a:rPr lang="pl-PL" dirty="0">
                <a:solidFill>
                  <a:schemeClr val="bg1"/>
                </a:solidFill>
              </a:rPr>
              <a:t> 2021)</a:t>
            </a:r>
          </a:p>
          <a:p>
            <a:r>
              <a:rPr lang="pl-PL" dirty="0" err="1">
                <a:solidFill>
                  <a:schemeClr val="bg1"/>
                </a:solidFill>
              </a:rPr>
              <a:t>Defined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different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kinds</a:t>
            </a:r>
            <a:r>
              <a:rPr lang="pl-PL" dirty="0">
                <a:solidFill>
                  <a:schemeClr val="bg1"/>
                </a:solidFill>
              </a:rPr>
              <a:t> of </a:t>
            </a:r>
            <a:r>
              <a:rPr lang="pl-PL" dirty="0" err="1">
                <a:solidFill>
                  <a:schemeClr val="bg1"/>
                </a:solidFill>
              </a:rPr>
              <a:t>shelter</a:t>
            </a:r>
            <a:r>
              <a:rPr lang="pl-PL" dirty="0">
                <a:solidFill>
                  <a:schemeClr val="bg1"/>
                </a:solidFill>
              </a:rPr>
              <a:t> services (</a:t>
            </a:r>
            <a:r>
              <a:rPr lang="pl-PL" dirty="0" err="1">
                <a:solidFill>
                  <a:schemeClr val="bg1"/>
                </a:solidFill>
              </a:rPr>
              <a:t>reinforcing</a:t>
            </a:r>
            <a:r>
              <a:rPr lang="pl-PL" dirty="0">
                <a:solidFill>
                  <a:schemeClr val="bg1"/>
                </a:solidFill>
              </a:rPr>
              <a:t> the </a:t>
            </a:r>
            <a:r>
              <a:rPr lang="pl-PL" dirty="0" err="1">
                <a:solidFill>
                  <a:schemeClr val="bg1"/>
                </a:solidFill>
              </a:rPr>
              <a:t>staircase</a:t>
            </a:r>
            <a:r>
              <a:rPr lang="pl-PL" dirty="0">
                <a:solidFill>
                  <a:schemeClr val="bg1"/>
                </a:solidFill>
              </a:rPr>
              <a:t> model)</a:t>
            </a:r>
          </a:p>
          <a:p>
            <a:pPr lvl="1"/>
            <a:r>
              <a:rPr lang="pl-PL" dirty="0" err="1">
                <a:solidFill>
                  <a:schemeClr val="bg1"/>
                </a:solidFill>
              </a:rPr>
              <a:t>warming-up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stations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 err="1">
                <a:solidFill>
                  <a:schemeClr val="bg1"/>
                </a:solidFill>
              </a:rPr>
              <a:t>overnight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shelters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 err="1">
                <a:solidFill>
                  <a:schemeClr val="bg1"/>
                </a:solidFill>
              </a:rPr>
              <a:t>hostels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pl-PL" b="1" dirty="0" err="1">
                <a:solidFill>
                  <a:schemeClr val="bg1"/>
                </a:solidFill>
              </a:rPr>
              <a:t>Introduced</a:t>
            </a:r>
            <a:r>
              <a:rPr lang="pl-PL" b="1" dirty="0">
                <a:solidFill>
                  <a:schemeClr val="bg1"/>
                </a:solidFill>
              </a:rPr>
              <a:t> „open </a:t>
            </a:r>
            <a:r>
              <a:rPr lang="pl-PL" b="1" dirty="0" err="1">
                <a:solidFill>
                  <a:schemeClr val="bg1"/>
                </a:solidFill>
              </a:rPr>
              <a:t>door</a:t>
            </a:r>
            <a:r>
              <a:rPr lang="pl-PL" b="1" dirty="0">
                <a:solidFill>
                  <a:schemeClr val="bg1"/>
                </a:solidFill>
              </a:rPr>
              <a:t>” policy (</a:t>
            </a:r>
            <a:r>
              <a:rPr lang="pl-PL" b="1" dirty="0" err="1">
                <a:solidFill>
                  <a:schemeClr val="bg1"/>
                </a:solidFill>
              </a:rPr>
              <a:t>unconditional</a:t>
            </a:r>
            <a:r>
              <a:rPr lang="pl-PL" b="1" dirty="0">
                <a:solidFill>
                  <a:schemeClr val="bg1"/>
                </a:solidFill>
              </a:rPr>
              <a:t> </a:t>
            </a:r>
            <a:r>
              <a:rPr lang="pl-PL" b="1" dirty="0" err="1">
                <a:solidFill>
                  <a:schemeClr val="bg1"/>
                </a:solidFill>
              </a:rPr>
              <a:t>shelter</a:t>
            </a:r>
            <a:r>
              <a:rPr lang="pl-PL" b="1" dirty="0">
                <a:solidFill>
                  <a:schemeClr val="bg1"/>
                </a:solidFill>
              </a:rPr>
              <a:t>)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>
                <a:solidFill>
                  <a:schemeClr val="bg1"/>
                </a:solidFill>
              </a:rPr>
              <a:t>but </a:t>
            </a:r>
            <a:r>
              <a:rPr lang="pl-PL" dirty="0" err="1">
                <a:solidFill>
                  <a:schemeClr val="bg1"/>
                </a:solidFill>
              </a:rPr>
              <a:t>only</a:t>
            </a:r>
            <a:r>
              <a:rPr lang="pl-PL" dirty="0">
                <a:solidFill>
                  <a:schemeClr val="bg1"/>
                </a:solidFill>
              </a:rPr>
              <a:t> in </a:t>
            </a:r>
            <a:r>
              <a:rPr lang="pl-PL" dirty="0" err="1">
                <a:solidFill>
                  <a:schemeClr val="bg1"/>
                </a:solidFill>
              </a:rPr>
              <a:t>basic</a:t>
            </a:r>
            <a:r>
              <a:rPr lang="pl-PL" dirty="0">
                <a:solidFill>
                  <a:schemeClr val="bg1"/>
                </a:solidFill>
              </a:rPr>
              <a:t> services</a:t>
            </a:r>
          </a:p>
          <a:p>
            <a:r>
              <a:rPr lang="pl-PL" dirty="0">
                <a:solidFill>
                  <a:schemeClr val="bg1"/>
                </a:solidFill>
              </a:rPr>
              <a:t>Services </a:t>
            </a:r>
            <a:r>
              <a:rPr lang="pl-PL" dirty="0" err="1">
                <a:solidFill>
                  <a:schemeClr val="bg1"/>
                </a:solidFill>
              </a:rPr>
              <a:t>free</a:t>
            </a:r>
            <a:r>
              <a:rPr lang="pl-PL" dirty="0">
                <a:solidFill>
                  <a:schemeClr val="bg1"/>
                </a:solidFill>
              </a:rPr>
              <a:t> of </a:t>
            </a:r>
            <a:r>
              <a:rPr lang="pl-PL" dirty="0" err="1">
                <a:solidFill>
                  <a:schemeClr val="bg1"/>
                </a:solidFill>
              </a:rPr>
              <a:t>charge</a:t>
            </a:r>
            <a:r>
              <a:rPr lang="pl-PL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in </a:t>
            </a:r>
            <a:r>
              <a:rPr lang="pl-PL" dirty="0" err="1">
                <a:solidFill>
                  <a:schemeClr val="bg1"/>
                </a:solidFill>
              </a:rPr>
              <a:t>hostels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only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if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social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assistance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criterion</a:t>
            </a:r>
            <a:r>
              <a:rPr lang="pl-PL" dirty="0">
                <a:solidFill>
                  <a:schemeClr val="bg1"/>
                </a:solidFill>
              </a:rPr>
              <a:t> met (€166/</a:t>
            </a:r>
            <a:r>
              <a:rPr lang="pl-PL" dirty="0" err="1">
                <a:solidFill>
                  <a:schemeClr val="bg1"/>
                </a:solidFill>
              </a:rPr>
              <a:t>month</a:t>
            </a:r>
            <a:r>
              <a:rPr lang="pl-PL" dirty="0">
                <a:solidFill>
                  <a:schemeClr val="bg1"/>
                </a:solidFill>
              </a:rPr>
              <a:t>)</a:t>
            </a:r>
          </a:p>
          <a:p>
            <a:r>
              <a:rPr lang="pl-PL" dirty="0" err="1">
                <a:solidFill>
                  <a:schemeClr val="bg1"/>
                </a:solidFill>
              </a:rPr>
              <a:t>Forced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closer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cooperation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between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municipalities</a:t>
            </a:r>
            <a:r>
              <a:rPr lang="pl-PL" dirty="0">
                <a:solidFill>
                  <a:schemeClr val="bg1"/>
                </a:solidFill>
              </a:rPr>
              <a:t> &amp; </a:t>
            </a:r>
            <a:r>
              <a:rPr lang="pl-PL" dirty="0" err="1">
                <a:solidFill>
                  <a:schemeClr val="bg1"/>
                </a:solidFill>
              </a:rPr>
              <a:t>NGOs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pl-PL" dirty="0" err="1">
                <a:solidFill>
                  <a:schemeClr val="bg1"/>
                </a:solidFill>
              </a:rPr>
              <a:t>Strict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supervision</a:t>
            </a:r>
            <a:r>
              <a:rPr lang="pl-PL" dirty="0">
                <a:solidFill>
                  <a:schemeClr val="bg1"/>
                </a:solidFill>
              </a:rPr>
              <a:t> and </a:t>
            </a:r>
            <a:r>
              <a:rPr lang="pl-PL" dirty="0" err="1">
                <a:solidFill>
                  <a:schemeClr val="bg1"/>
                </a:solidFill>
              </a:rPr>
              <a:t>administrative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fines</a:t>
            </a:r>
            <a:r>
              <a:rPr lang="pl-PL" dirty="0">
                <a:solidFill>
                  <a:schemeClr val="bg1"/>
                </a:solidFill>
              </a:rPr>
              <a:t> for service </a:t>
            </a:r>
            <a:r>
              <a:rPr lang="pl-PL" dirty="0" err="1">
                <a:solidFill>
                  <a:schemeClr val="bg1"/>
                </a:solidFill>
              </a:rPr>
              <a:t>providers</a:t>
            </a:r>
            <a:r>
              <a:rPr lang="pl-PL" dirty="0">
                <a:solidFill>
                  <a:schemeClr val="bg1"/>
                </a:solidFill>
              </a:rPr>
              <a:t> (</a:t>
            </a:r>
            <a:r>
              <a:rPr lang="pl-PL" dirty="0" err="1">
                <a:solidFill>
                  <a:schemeClr val="bg1"/>
                </a:solidFill>
              </a:rPr>
              <a:t>up</a:t>
            </a:r>
            <a:r>
              <a:rPr lang="pl-PL" dirty="0">
                <a:solidFill>
                  <a:schemeClr val="bg1"/>
                </a:solidFill>
              </a:rPr>
              <a:t> to €5,000)</a:t>
            </a:r>
          </a:p>
          <a:p>
            <a:r>
              <a:rPr lang="pl-PL" dirty="0">
                <a:solidFill>
                  <a:schemeClr val="bg1"/>
                </a:solidFill>
              </a:rPr>
              <a:t>No </a:t>
            </a:r>
            <a:r>
              <a:rPr lang="pl-PL" dirty="0" err="1">
                <a:solidFill>
                  <a:schemeClr val="bg1"/>
                </a:solidFill>
              </a:rPr>
              <a:t>focus</a:t>
            </a:r>
            <a:r>
              <a:rPr lang="pl-PL" dirty="0">
                <a:solidFill>
                  <a:schemeClr val="bg1"/>
                </a:solidFill>
              </a:rPr>
              <a:t> on </a:t>
            </a:r>
            <a:r>
              <a:rPr lang="pl-PL" dirty="0" err="1">
                <a:solidFill>
                  <a:schemeClr val="bg1"/>
                </a:solidFill>
              </a:rPr>
              <a:t>housing</a:t>
            </a:r>
            <a:r>
              <a:rPr lang="pl-PL" dirty="0">
                <a:solidFill>
                  <a:schemeClr val="bg1"/>
                </a:solidFill>
              </a:rPr>
              <a:t> services development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13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Typology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of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shelter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services</a:t>
            </a:r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2162323"/>
            <a:ext cx="10515600" cy="4351338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Warming-</a:t>
            </a:r>
            <a:r>
              <a:rPr lang="pl-PL" b="1" dirty="0" err="1">
                <a:solidFill>
                  <a:schemeClr val="bg1"/>
                </a:solidFill>
              </a:rPr>
              <a:t>up</a:t>
            </a:r>
            <a:r>
              <a:rPr lang="pl-PL" b="1" dirty="0">
                <a:solidFill>
                  <a:schemeClr val="bg1"/>
                </a:solidFill>
              </a:rPr>
              <a:t> </a:t>
            </a:r>
            <a:r>
              <a:rPr lang="pl-PL" b="1" dirty="0" err="1">
                <a:solidFill>
                  <a:schemeClr val="bg1"/>
                </a:solidFill>
              </a:rPr>
              <a:t>station</a:t>
            </a:r>
            <a:r>
              <a:rPr lang="pl-PL" b="1" dirty="0">
                <a:solidFill>
                  <a:schemeClr val="bg1"/>
                </a:solidFill>
              </a:rPr>
              <a:t> </a:t>
            </a:r>
            <a:r>
              <a:rPr lang="pl-PL" dirty="0">
                <a:solidFill>
                  <a:schemeClr val="bg1"/>
                </a:solidFill>
              </a:rPr>
              <a:t>– </a:t>
            </a:r>
            <a:r>
              <a:rPr lang="pl-PL" dirty="0" err="1">
                <a:solidFill>
                  <a:schemeClr val="bg1"/>
                </a:solidFill>
              </a:rPr>
              <a:t>overnight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intervention</a:t>
            </a:r>
            <a:r>
              <a:rPr lang="pl-PL" dirty="0">
                <a:solidFill>
                  <a:schemeClr val="bg1"/>
                </a:solidFill>
              </a:rPr>
              <a:t> (</a:t>
            </a:r>
            <a:r>
              <a:rPr lang="pl-PL" dirty="0" err="1">
                <a:solidFill>
                  <a:schemeClr val="bg1"/>
                </a:solidFill>
              </a:rPr>
              <a:t>mostly</a:t>
            </a:r>
            <a:r>
              <a:rPr lang="pl-PL" dirty="0">
                <a:solidFill>
                  <a:schemeClr val="bg1"/>
                </a:solidFill>
              </a:rPr>
              <a:t> in </a:t>
            </a:r>
            <a:r>
              <a:rPr lang="pl-PL" dirty="0" err="1">
                <a:solidFill>
                  <a:schemeClr val="bg1"/>
                </a:solidFill>
              </a:rPr>
              <a:t>winter</a:t>
            </a:r>
            <a:r>
              <a:rPr lang="pl-PL" dirty="0">
                <a:solidFill>
                  <a:schemeClr val="bg1"/>
                </a:solidFill>
              </a:rPr>
              <a:t>), </a:t>
            </a:r>
            <a:r>
              <a:rPr lang="pl-PL" dirty="0" err="1">
                <a:solidFill>
                  <a:schemeClr val="bg1"/>
                </a:solidFill>
              </a:rPr>
              <a:t>up</a:t>
            </a:r>
            <a:r>
              <a:rPr lang="pl-PL" dirty="0">
                <a:solidFill>
                  <a:schemeClr val="bg1"/>
                </a:solidFill>
              </a:rPr>
              <a:t> to 25 </a:t>
            </a:r>
            <a:r>
              <a:rPr lang="pl-PL" dirty="0" err="1">
                <a:solidFill>
                  <a:schemeClr val="bg1"/>
                </a:solidFill>
              </a:rPr>
              <a:t>people</a:t>
            </a:r>
            <a:r>
              <a:rPr lang="pl-PL" dirty="0">
                <a:solidFill>
                  <a:schemeClr val="bg1"/>
                </a:solidFill>
              </a:rPr>
              <a:t> in a </a:t>
            </a:r>
            <a:r>
              <a:rPr lang="pl-PL" dirty="0" err="1">
                <a:solidFill>
                  <a:schemeClr val="bg1"/>
                </a:solidFill>
              </a:rPr>
              <a:t>heated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room</a:t>
            </a:r>
            <a:r>
              <a:rPr lang="pl-PL" dirty="0">
                <a:solidFill>
                  <a:schemeClr val="bg1"/>
                </a:solidFill>
              </a:rPr>
              <a:t> with </a:t>
            </a:r>
            <a:r>
              <a:rPr lang="pl-PL" b="1" u="sng" dirty="0" err="1">
                <a:solidFill>
                  <a:schemeClr val="bg1"/>
                </a:solidFill>
              </a:rPr>
              <a:t>seats</a:t>
            </a:r>
            <a:r>
              <a:rPr lang="pl-PL" b="1" u="sng" dirty="0">
                <a:solidFill>
                  <a:schemeClr val="bg1"/>
                </a:solidFill>
              </a:rPr>
              <a:t> </a:t>
            </a:r>
            <a:r>
              <a:rPr lang="pl-PL" b="1" u="sng" dirty="0" err="1">
                <a:solidFill>
                  <a:schemeClr val="bg1"/>
                </a:solidFill>
              </a:rPr>
              <a:t>only</a:t>
            </a:r>
            <a:r>
              <a:rPr lang="pl-PL" dirty="0">
                <a:solidFill>
                  <a:schemeClr val="bg1"/>
                </a:solidFill>
              </a:rPr>
              <a:t>, no </a:t>
            </a:r>
            <a:r>
              <a:rPr lang="pl-PL" dirty="0" err="1">
                <a:solidFill>
                  <a:schemeClr val="bg1"/>
                </a:solidFill>
              </a:rPr>
              <a:t>additional</a:t>
            </a:r>
            <a:r>
              <a:rPr lang="pl-PL" dirty="0">
                <a:solidFill>
                  <a:schemeClr val="bg1"/>
                </a:solidFill>
              </a:rPr>
              <a:t> services</a:t>
            </a:r>
          </a:p>
          <a:p>
            <a:r>
              <a:rPr lang="pl-PL" b="1" dirty="0" err="1">
                <a:solidFill>
                  <a:schemeClr val="bg1"/>
                </a:solidFill>
              </a:rPr>
              <a:t>Overnight</a:t>
            </a:r>
            <a:r>
              <a:rPr lang="pl-PL" b="1" dirty="0">
                <a:solidFill>
                  <a:schemeClr val="bg1"/>
                </a:solidFill>
              </a:rPr>
              <a:t> </a:t>
            </a:r>
            <a:r>
              <a:rPr lang="pl-PL" b="1" dirty="0" err="1">
                <a:solidFill>
                  <a:schemeClr val="bg1"/>
                </a:solidFill>
              </a:rPr>
              <a:t>shelter</a:t>
            </a:r>
            <a:r>
              <a:rPr lang="pl-PL" b="1" dirty="0">
                <a:solidFill>
                  <a:schemeClr val="bg1"/>
                </a:solidFill>
              </a:rPr>
              <a:t> </a:t>
            </a:r>
            <a:r>
              <a:rPr lang="pl-PL" dirty="0">
                <a:solidFill>
                  <a:schemeClr val="bg1"/>
                </a:solidFill>
              </a:rPr>
              <a:t>– </a:t>
            </a:r>
            <a:r>
              <a:rPr lang="pl-PL" dirty="0" err="1">
                <a:solidFill>
                  <a:schemeClr val="bg1"/>
                </a:solidFill>
              </a:rPr>
              <a:t>overnight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intervention</a:t>
            </a:r>
            <a:r>
              <a:rPr lang="pl-PL" dirty="0">
                <a:solidFill>
                  <a:schemeClr val="bg1"/>
                </a:solidFill>
              </a:rPr>
              <a:t> (</a:t>
            </a:r>
            <a:r>
              <a:rPr lang="pl-PL" dirty="0" err="1">
                <a:solidFill>
                  <a:schemeClr val="bg1"/>
                </a:solidFill>
              </a:rPr>
              <a:t>all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year</a:t>
            </a:r>
            <a:r>
              <a:rPr lang="pl-PL" dirty="0">
                <a:solidFill>
                  <a:schemeClr val="bg1"/>
                </a:solidFill>
              </a:rPr>
              <a:t>), </a:t>
            </a:r>
            <a:r>
              <a:rPr lang="pl-PL" dirty="0" err="1">
                <a:solidFill>
                  <a:schemeClr val="bg1"/>
                </a:solidFill>
              </a:rPr>
              <a:t>up</a:t>
            </a:r>
            <a:r>
              <a:rPr lang="pl-PL" dirty="0">
                <a:solidFill>
                  <a:schemeClr val="bg1"/>
                </a:solidFill>
              </a:rPr>
              <a:t> to 20 </a:t>
            </a:r>
            <a:r>
              <a:rPr lang="pl-PL" dirty="0" err="1">
                <a:solidFill>
                  <a:schemeClr val="bg1"/>
                </a:solidFill>
              </a:rPr>
              <a:t>people</a:t>
            </a:r>
            <a:r>
              <a:rPr lang="pl-PL" dirty="0">
                <a:solidFill>
                  <a:schemeClr val="bg1"/>
                </a:solidFill>
              </a:rPr>
              <a:t> per </a:t>
            </a:r>
            <a:r>
              <a:rPr lang="pl-PL" dirty="0" err="1">
                <a:solidFill>
                  <a:schemeClr val="bg1"/>
                </a:solidFill>
              </a:rPr>
              <a:t>room</a:t>
            </a:r>
            <a:r>
              <a:rPr lang="pl-PL" dirty="0">
                <a:solidFill>
                  <a:schemeClr val="bg1"/>
                </a:solidFill>
              </a:rPr>
              <a:t> in </a:t>
            </a:r>
            <a:r>
              <a:rPr lang="pl-PL" dirty="0" err="1">
                <a:solidFill>
                  <a:schemeClr val="bg1"/>
                </a:solidFill>
              </a:rPr>
              <a:t>bunkbeds</a:t>
            </a:r>
            <a:r>
              <a:rPr lang="pl-PL" dirty="0">
                <a:solidFill>
                  <a:schemeClr val="bg1"/>
                </a:solidFill>
              </a:rPr>
              <a:t>, </a:t>
            </a:r>
            <a:r>
              <a:rPr lang="pl-PL" dirty="0" err="1">
                <a:solidFill>
                  <a:schemeClr val="bg1"/>
                </a:solidFill>
              </a:rPr>
              <a:t>limited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additional</a:t>
            </a:r>
            <a:r>
              <a:rPr lang="pl-PL" dirty="0">
                <a:solidFill>
                  <a:schemeClr val="bg1"/>
                </a:solidFill>
              </a:rPr>
              <a:t> services</a:t>
            </a:r>
          </a:p>
          <a:p>
            <a:r>
              <a:rPr lang="pl-PL" b="1" dirty="0">
                <a:solidFill>
                  <a:schemeClr val="bg1"/>
                </a:solidFill>
              </a:rPr>
              <a:t>Hostel</a:t>
            </a:r>
            <a:r>
              <a:rPr lang="pl-PL" dirty="0">
                <a:solidFill>
                  <a:schemeClr val="bg1"/>
                </a:solidFill>
              </a:rPr>
              <a:t> – </a:t>
            </a:r>
            <a:r>
              <a:rPr lang="pl-PL" dirty="0" err="1">
                <a:solidFill>
                  <a:schemeClr val="bg1"/>
                </a:solidFill>
              </a:rPr>
              <a:t>reintegration</a:t>
            </a:r>
            <a:r>
              <a:rPr lang="pl-PL" dirty="0">
                <a:solidFill>
                  <a:schemeClr val="bg1"/>
                </a:solidFill>
              </a:rPr>
              <a:t> (</a:t>
            </a:r>
            <a:r>
              <a:rPr lang="pl-PL" dirty="0" err="1">
                <a:solidFill>
                  <a:schemeClr val="bg1"/>
                </a:solidFill>
              </a:rPr>
              <a:t>theoretically</a:t>
            </a:r>
            <a:r>
              <a:rPr lang="pl-PL" dirty="0">
                <a:solidFill>
                  <a:schemeClr val="bg1"/>
                </a:solidFill>
              </a:rPr>
              <a:t>…), 24 </a:t>
            </a:r>
            <a:r>
              <a:rPr lang="pl-PL" dirty="0" err="1">
                <a:solidFill>
                  <a:schemeClr val="bg1"/>
                </a:solidFill>
              </a:rPr>
              <a:t>hrs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stay</a:t>
            </a:r>
            <a:r>
              <a:rPr lang="pl-PL" dirty="0">
                <a:solidFill>
                  <a:schemeClr val="bg1"/>
                </a:solidFill>
              </a:rPr>
              <a:t>, </a:t>
            </a:r>
            <a:r>
              <a:rPr lang="pl-PL" dirty="0" err="1">
                <a:solidFill>
                  <a:schemeClr val="bg1"/>
                </a:solidFill>
              </a:rPr>
              <a:t>intensive</a:t>
            </a:r>
            <a:r>
              <a:rPr lang="pl-PL" dirty="0">
                <a:solidFill>
                  <a:schemeClr val="bg1"/>
                </a:solidFill>
              </a:rPr>
              <a:t> services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Hostel with </a:t>
            </a:r>
            <a:r>
              <a:rPr lang="pl-PL" dirty="0" err="1">
                <a:solidFill>
                  <a:schemeClr val="bg1"/>
                </a:solidFill>
              </a:rPr>
              <a:t>care</a:t>
            </a:r>
            <a:r>
              <a:rPr lang="pl-PL" dirty="0">
                <a:solidFill>
                  <a:schemeClr val="bg1"/>
                </a:solidFill>
              </a:rPr>
              <a:t> services (</a:t>
            </a:r>
            <a:r>
              <a:rPr lang="pl-PL" dirty="0" err="1">
                <a:solidFill>
                  <a:schemeClr val="bg1"/>
                </a:solidFill>
              </a:rPr>
              <a:t>introduced</a:t>
            </a:r>
            <a:r>
              <a:rPr lang="pl-PL" dirty="0">
                <a:solidFill>
                  <a:schemeClr val="bg1"/>
                </a:solidFill>
              </a:rPr>
              <a:t> in 2018) – for </a:t>
            </a:r>
            <a:r>
              <a:rPr lang="pl-PL" dirty="0" err="1">
                <a:solidFill>
                  <a:schemeClr val="bg1"/>
                </a:solidFill>
              </a:rPr>
              <a:t>people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who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are</a:t>
            </a:r>
            <a:r>
              <a:rPr lang="pl-PL" dirty="0">
                <a:solidFill>
                  <a:schemeClr val="bg1"/>
                </a:solidFill>
              </a:rPr>
              <a:t> not </a:t>
            </a:r>
            <a:r>
              <a:rPr lang="pl-PL" dirty="0" err="1">
                <a:solidFill>
                  <a:schemeClr val="bg1"/>
                </a:solidFill>
              </a:rPr>
              <a:t>fully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self</a:t>
            </a:r>
            <a:r>
              <a:rPr lang="pl-PL" dirty="0">
                <a:solidFill>
                  <a:schemeClr val="bg1"/>
                </a:solidFill>
              </a:rPr>
              <a:t>-reliant </a:t>
            </a:r>
            <a:r>
              <a:rPr lang="pl-PL" dirty="0" err="1">
                <a:solidFill>
                  <a:schemeClr val="bg1"/>
                </a:solidFill>
              </a:rPr>
              <a:t>due</a:t>
            </a:r>
            <a:r>
              <a:rPr lang="pl-PL" dirty="0">
                <a:solidFill>
                  <a:schemeClr val="bg1"/>
                </a:solidFill>
              </a:rPr>
              <a:t> to </a:t>
            </a:r>
            <a:r>
              <a:rPr lang="pl-PL" dirty="0" err="1">
                <a:solidFill>
                  <a:schemeClr val="bg1"/>
                </a:solidFill>
              </a:rPr>
              <a:t>their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age</a:t>
            </a:r>
            <a:r>
              <a:rPr lang="pl-PL" dirty="0">
                <a:solidFill>
                  <a:schemeClr val="bg1"/>
                </a:solidFill>
              </a:rPr>
              <a:t>, </a:t>
            </a:r>
            <a:r>
              <a:rPr lang="pl-PL" dirty="0" err="1">
                <a:solidFill>
                  <a:schemeClr val="bg1"/>
                </a:solidFill>
              </a:rPr>
              <a:t>health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or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disability</a:t>
            </a:r>
            <a:r>
              <a:rPr lang="pl-PL" dirty="0">
                <a:solidFill>
                  <a:schemeClr val="bg1"/>
                </a:solidFill>
              </a:rPr>
              <a:t>; </a:t>
            </a:r>
            <a:r>
              <a:rPr lang="pl-PL" dirty="0" err="1">
                <a:solidFill>
                  <a:schemeClr val="bg1"/>
                </a:solidFill>
              </a:rPr>
              <a:t>considerably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higher</a:t>
            </a:r>
            <a:r>
              <a:rPr lang="pl-PL" dirty="0">
                <a:solidFill>
                  <a:schemeClr val="bg1"/>
                </a:solidFill>
              </a:rPr>
              <a:t> standard</a:t>
            </a:r>
          </a:p>
          <a:p>
            <a:r>
              <a:rPr lang="pl-PL" b="1" dirty="0" err="1">
                <a:solidFill>
                  <a:schemeClr val="bg1"/>
                </a:solidFill>
              </a:rPr>
              <a:t>Other</a:t>
            </a:r>
            <a:r>
              <a:rPr lang="pl-PL" b="1" dirty="0">
                <a:solidFill>
                  <a:schemeClr val="bg1"/>
                </a:solidFill>
              </a:rPr>
              <a:t> </a:t>
            </a:r>
            <a:r>
              <a:rPr lang="pl-PL" b="1" dirty="0" err="1">
                <a:solidFill>
                  <a:schemeClr val="bg1"/>
                </a:solidFill>
              </a:rPr>
              <a:t>specialised</a:t>
            </a:r>
            <a:r>
              <a:rPr lang="pl-PL" b="1" dirty="0">
                <a:solidFill>
                  <a:schemeClr val="bg1"/>
                </a:solidFill>
              </a:rPr>
              <a:t> services </a:t>
            </a:r>
            <a:r>
              <a:rPr lang="pl-PL" dirty="0">
                <a:solidFill>
                  <a:schemeClr val="bg1"/>
                </a:solidFill>
              </a:rPr>
              <a:t>(</a:t>
            </a:r>
            <a:r>
              <a:rPr lang="pl-PL" dirty="0" err="1">
                <a:solidFill>
                  <a:schemeClr val="bg1"/>
                </a:solidFill>
              </a:rPr>
              <a:t>mothers</a:t>
            </a:r>
            <a:r>
              <a:rPr lang="pl-PL" dirty="0">
                <a:solidFill>
                  <a:schemeClr val="bg1"/>
                </a:solidFill>
              </a:rPr>
              <a:t> with </a:t>
            </a:r>
            <a:r>
              <a:rPr lang="pl-PL" dirty="0" err="1">
                <a:solidFill>
                  <a:schemeClr val="bg1"/>
                </a:solidFill>
              </a:rPr>
              <a:t>children</a:t>
            </a:r>
            <a:r>
              <a:rPr lang="pl-PL" dirty="0">
                <a:solidFill>
                  <a:schemeClr val="bg1"/>
                </a:solidFill>
              </a:rPr>
              <a:t>, </a:t>
            </a:r>
            <a:r>
              <a:rPr lang="pl-PL" dirty="0" err="1">
                <a:solidFill>
                  <a:schemeClr val="bg1"/>
                </a:solidFill>
              </a:rPr>
              <a:t>crisis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intervention</a:t>
            </a:r>
            <a:r>
              <a:rPr lang="pl-PL" dirty="0">
                <a:solidFill>
                  <a:schemeClr val="bg1"/>
                </a:solidFill>
              </a:rPr>
              <a:t>, </a:t>
            </a:r>
            <a:r>
              <a:rPr lang="pl-PL" dirty="0" err="1">
                <a:solidFill>
                  <a:schemeClr val="bg1"/>
                </a:solidFill>
              </a:rPr>
              <a:t>domestic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violence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victims</a:t>
            </a:r>
            <a:r>
              <a:rPr lang="pl-PL" dirty="0">
                <a:solidFill>
                  <a:schemeClr val="bg1"/>
                </a:solidFill>
              </a:rPr>
              <a:t>) – </a:t>
            </a:r>
            <a:r>
              <a:rPr lang="pl-PL" dirty="0" err="1">
                <a:solidFill>
                  <a:schemeClr val="bg1"/>
                </a:solidFill>
              </a:rPr>
              <a:t>available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also</a:t>
            </a:r>
            <a:r>
              <a:rPr lang="pl-PL" dirty="0">
                <a:solidFill>
                  <a:schemeClr val="bg1"/>
                </a:solidFill>
              </a:rPr>
              <a:t> for </a:t>
            </a:r>
            <a:r>
              <a:rPr lang="pl-PL" dirty="0" err="1">
                <a:solidFill>
                  <a:schemeClr val="bg1"/>
                </a:solidFill>
              </a:rPr>
              <a:t>people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who</a:t>
            </a:r>
            <a:r>
              <a:rPr lang="pl-PL" dirty="0">
                <a:solidFill>
                  <a:schemeClr val="bg1"/>
                </a:solidFill>
              </a:rPr>
              <a:t> do not </a:t>
            </a:r>
            <a:r>
              <a:rPr lang="pl-PL" dirty="0" err="1">
                <a:solidFill>
                  <a:schemeClr val="bg1"/>
                </a:solidFill>
              </a:rPr>
              <a:t>fulfill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Polish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defininition</a:t>
            </a:r>
            <a:r>
              <a:rPr lang="pl-PL" dirty="0">
                <a:solidFill>
                  <a:schemeClr val="bg1"/>
                </a:solidFill>
              </a:rPr>
              <a:t> of </a:t>
            </a:r>
            <a:r>
              <a:rPr lang="pl-PL" dirty="0" err="1">
                <a:solidFill>
                  <a:schemeClr val="bg1"/>
                </a:solidFill>
              </a:rPr>
              <a:t>homelessness</a:t>
            </a:r>
            <a:r>
              <a:rPr lang="pl-PL" dirty="0">
                <a:solidFill>
                  <a:schemeClr val="bg1"/>
                </a:solidFill>
              </a:rPr>
              <a:t> (ETHOS 1, 2, 3.1, 4, 11)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436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Structure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of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shelter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services in 2016</a:t>
            </a:r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189193"/>
              </p:ext>
            </p:extLst>
          </p:nvPr>
        </p:nvGraphicFramePr>
        <p:xfrm>
          <a:off x="330790" y="2080548"/>
          <a:ext cx="11545776" cy="412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540">
                  <a:extLst>
                    <a:ext uri="{9D8B030D-6E8A-4147-A177-3AD203B41FA5}">
                      <a16:colId xmlns:a16="http://schemas.microsoft.com/office/drawing/2014/main" val="262502651"/>
                    </a:ext>
                  </a:extLst>
                </a:gridCol>
                <a:gridCol w="1275907">
                  <a:extLst>
                    <a:ext uri="{9D8B030D-6E8A-4147-A177-3AD203B41FA5}">
                      <a16:colId xmlns:a16="http://schemas.microsoft.com/office/drawing/2014/main" val="310877476"/>
                    </a:ext>
                  </a:extLst>
                </a:gridCol>
                <a:gridCol w="1244010">
                  <a:extLst>
                    <a:ext uri="{9D8B030D-6E8A-4147-A177-3AD203B41FA5}">
                      <a16:colId xmlns:a16="http://schemas.microsoft.com/office/drawing/2014/main" val="938742296"/>
                    </a:ext>
                  </a:extLst>
                </a:gridCol>
                <a:gridCol w="1307804">
                  <a:extLst>
                    <a:ext uri="{9D8B030D-6E8A-4147-A177-3AD203B41FA5}">
                      <a16:colId xmlns:a16="http://schemas.microsoft.com/office/drawing/2014/main" val="1121608479"/>
                    </a:ext>
                  </a:extLst>
                </a:gridCol>
                <a:gridCol w="1254642">
                  <a:extLst>
                    <a:ext uri="{9D8B030D-6E8A-4147-A177-3AD203B41FA5}">
                      <a16:colId xmlns:a16="http://schemas.microsoft.com/office/drawing/2014/main" val="793187621"/>
                    </a:ext>
                  </a:extLst>
                </a:gridCol>
                <a:gridCol w="1244009">
                  <a:extLst>
                    <a:ext uri="{9D8B030D-6E8A-4147-A177-3AD203B41FA5}">
                      <a16:colId xmlns:a16="http://schemas.microsoft.com/office/drawing/2014/main" val="1288195037"/>
                    </a:ext>
                  </a:extLst>
                </a:gridCol>
                <a:gridCol w="1275907">
                  <a:extLst>
                    <a:ext uri="{9D8B030D-6E8A-4147-A177-3AD203B41FA5}">
                      <a16:colId xmlns:a16="http://schemas.microsoft.com/office/drawing/2014/main" val="776387585"/>
                    </a:ext>
                  </a:extLst>
                </a:gridCol>
                <a:gridCol w="1212112">
                  <a:extLst>
                    <a:ext uri="{9D8B030D-6E8A-4147-A177-3AD203B41FA5}">
                      <a16:colId xmlns:a16="http://schemas.microsoft.com/office/drawing/2014/main" val="4284688649"/>
                    </a:ext>
                  </a:extLst>
                </a:gridCol>
                <a:gridCol w="1190845">
                  <a:extLst>
                    <a:ext uri="{9D8B030D-6E8A-4147-A177-3AD203B41FA5}">
                      <a16:colId xmlns:a16="http://schemas.microsoft.com/office/drawing/2014/main" val="2632920363"/>
                    </a:ext>
                  </a:extLst>
                </a:gridCol>
              </a:tblGrid>
              <a:tr h="688144">
                <a:tc rowSpan="2">
                  <a:txBody>
                    <a:bodyPr/>
                    <a:lstStyle/>
                    <a:p>
                      <a:r>
                        <a:rPr lang="pl-PL" dirty="0"/>
                        <a:t>Providers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/>
                        <a:t>Warming-</a:t>
                      </a:r>
                      <a:r>
                        <a:rPr lang="pl-PL" dirty="0" err="1"/>
                        <a:t>up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stations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err="1"/>
                        <a:t>Overnight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shelters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err="1"/>
                        <a:t>Hostels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err="1"/>
                        <a:t>Other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specialised</a:t>
                      </a:r>
                      <a:r>
                        <a:rPr lang="pl-PL" dirty="0"/>
                        <a:t> services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690303"/>
                  </a:ext>
                </a:extLst>
              </a:tr>
              <a:tr h="688144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/>
                        <a:t>Facilities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/>
                        <a:t>Seats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/>
                        <a:t>Facilities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/>
                        <a:t>Beds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/>
                        <a:t>Facilities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/>
                        <a:t>Beds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/>
                        <a:t>Facilities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/>
                        <a:t>Beds</a:t>
                      </a:r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2758784"/>
                  </a:ext>
                </a:extLst>
              </a:tr>
              <a:tr h="688144">
                <a:tc>
                  <a:txBody>
                    <a:bodyPr/>
                    <a:lstStyle/>
                    <a:p>
                      <a:r>
                        <a:rPr lang="pl-PL" dirty="0" err="1"/>
                        <a:t>Municipalities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1,322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1,874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2,204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8000531"/>
                  </a:ext>
                </a:extLst>
              </a:tr>
              <a:tr h="688144">
                <a:tc>
                  <a:txBody>
                    <a:bodyPr/>
                    <a:lstStyle/>
                    <a:p>
                      <a:r>
                        <a:rPr lang="pl-PL" dirty="0" err="1"/>
                        <a:t>NGOs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commisioned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1,600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8,377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856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2989194"/>
                  </a:ext>
                </a:extLst>
              </a:tr>
              <a:tr h="688144">
                <a:tc>
                  <a:txBody>
                    <a:bodyPr/>
                    <a:lstStyle/>
                    <a:p>
                      <a:r>
                        <a:rPr lang="pl-PL" dirty="0" err="1"/>
                        <a:t>NGOs</a:t>
                      </a:r>
                      <a:r>
                        <a:rPr lang="pl-PL" dirty="0"/>
                        <a:t> not </a:t>
                      </a:r>
                      <a:r>
                        <a:rPr lang="pl-PL" dirty="0" err="1"/>
                        <a:t>commisioned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4,975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3757083"/>
                  </a:ext>
                </a:extLst>
              </a:tr>
              <a:tr h="688144">
                <a:tc>
                  <a:txBody>
                    <a:bodyPr/>
                    <a:lstStyle/>
                    <a:p>
                      <a:r>
                        <a:rPr lang="pl-PL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1,212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116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3,321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315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15,226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274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3,830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401898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6" y="6209411"/>
            <a:ext cx="11091529" cy="55943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l-PL" sz="1800" dirty="0">
                <a:solidFill>
                  <a:schemeClr val="bg1"/>
                </a:solidFill>
              </a:rPr>
              <a:t>Source: </a:t>
            </a:r>
            <a:r>
              <a:rPr lang="pl-PL" sz="1800" dirty="0" err="1">
                <a:solidFill>
                  <a:schemeClr val="bg1"/>
                </a:solidFill>
              </a:rPr>
              <a:t>Ministry</a:t>
            </a:r>
            <a:r>
              <a:rPr lang="pl-PL" sz="1800" dirty="0">
                <a:solidFill>
                  <a:schemeClr val="bg1"/>
                </a:solidFill>
              </a:rPr>
              <a:t> of Family, </a:t>
            </a:r>
            <a:r>
              <a:rPr lang="pl-PL" sz="1800" dirty="0" err="1">
                <a:solidFill>
                  <a:schemeClr val="bg1"/>
                </a:solidFill>
              </a:rPr>
              <a:t>Labour</a:t>
            </a:r>
            <a:r>
              <a:rPr lang="pl-PL" sz="1800" dirty="0">
                <a:solidFill>
                  <a:schemeClr val="bg1"/>
                </a:solidFill>
              </a:rPr>
              <a:t> and </a:t>
            </a:r>
            <a:r>
              <a:rPr lang="pl-PL" sz="1800" dirty="0" err="1">
                <a:solidFill>
                  <a:schemeClr val="bg1"/>
                </a:solidFill>
              </a:rPr>
              <a:t>Social</a:t>
            </a:r>
            <a:r>
              <a:rPr lang="pl-PL" sz="1800" dirty="0">
                <a:solidFill>
                  <a:schemeClr val="bg1"/>
                </a:solidFill>
              </a:rPr>
              <a:t> Policy, 2017</a:t>
            </a:r>
            <a:endParaRPr lang="en-GB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982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Unconditional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right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to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shelter</a:t>
            </a:r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2055849"/>
            <a:ext cx="10515600" cy="4695678"/>
          </a:xfrm>
        </p:spPr>
        <p:txBody>
          <a:bodyPr>
            <a:normAutofit fontScale="92500" lnSpcReduction="10000"/>
          </a:bodyPr>
          <a:lstStyle/>
          <a:p>
            <a:r>
              <a:rPr lang="pl-PL" dirty="0">
                <a:solidFill>
                  <a:schemeClr val="bg1"/>
                </a:solidFill>
              </a:rPr>
              <a:t>Art. 48a </a:t>
            </a:r>
            <a:r>
              <a:rPr lang="pl-PL" dirty="0" err="1">
                <a:solidFill>
                  <a:schemeClr val="bg1"/>
                </a:solidFill>
              </a:rPr>
              <a:t>sect</a:t>
            </a:r>
            <a:r>
              <a:rPr lang="pl-PL" dirty="0">
                <a:solidFill>
                  <a:schemeClr val="bg1"/>
                </a:solidFill>
              </a:rPr>
              <a:t>. 8 of </a:t>
            </a:r>
            <a:r>
              <a:rPr lang="pl-PL" dirty="0" err="1">
                <a:solidFill>
                  <a:schemeClr val="bg1"/>
                </a:solidFill>
              </a:rPr>
              <a:t>Social</a:t>
            </a:r>
            <a:r>
              <a:rPr lang="pl-PL" dirty="0">
                <a:solidFill>
                  <a:schemeClr val="bg1"/>
                </a:solidFill>
              </a:rPr>
              <a:t> Assistance </a:t>
            </a:r>
            <a:r>
              <a:rPr lang="pl-PL" dirty="0" err="1">
                <a:solidFill>
                  <a:schemeClr val="bg1"/>
                </a:solidFill>
              </a:rPr>
              <a:t>Act</a:t>
            </a:r>
            <a:r>
              <a:rPr lang="pl-PL" dirty="0">
                <a:solidFill>
                  <a:schemeClr val="bg1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b="1" i="1" dirty="0">
                <a:solidFill>
                  <a:schemeClr val="bg1"/>
                </a:solidFill>
              </a:rPr>
              <a:t>Assistance granted in the form of a temporary shelter in a </a:t>
            </a:r>
            <a:r>
              <a:rPr lang="pl-PL" b="1" i="1" dirty="0" err="1">
                <a:solidFill>
                  <a:schemeClr val="bg1"/>
                </a:solidFill>
              </a:rPr>
              <a:t>warming-up</a:t>
            </a:r>
            <a:r>
              <a:rPr lang="pl-PL" b="1" i="1" dirty="0">
                <a:solidFill>
                  <a:schemeClr val="bg1"/>
                </a:solidFill>
              </a:rPr>
              <a:t> </a:t>
            </a:r>
            <a:r>
              <a:rPr lang="pl-PL" b="1" i="1" dirty="0" err="1">
                <a:solidFill>
                  <a:schemeClr val="bg1"/>
                </a:solidFill>
              </a:rPr>
              <a:t>station</a:t>
            </a:r>
            <a:r>
              <a:rPr lang="pl-PL" b="1" i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or a</a:t>
            </a:r>
            <a:r>
              <a:rPr lang="pl-PL" b="1" i="1" dirty="0">
                <a:solidFill>
                  <a:schemeClr val="bg1"/>
                </a:solidFill>
              </a:rPr>
              <a:t>n</a:t>
            </a:r>
            <a:r>
              <a:rPr lang="en-US" b="1" i="1" dirty="0">
                <a:solidFill>
                  <a:schemeClr val="bg1"/>
                </a:solidFill>
              </a:rPr>
              <a:t> </a:t>
            </a:r>
            <a:r>
              <a:rPr lang="pl-PL" b="1" i="1" dirty="0" err="1">
                <a:solidFill>
                  <a:schemeClr val="bg1"/>
                </a:solidFill>
              </a:rPr>
              <a:t>over</a:t>
            </a:r>
            <a:r>
              <a:rPr lang="en-US" b="1" i="1" dirty="0">
                <a:solidFill>
                  <a:schemeClr val="bg1"/>
                </a:solidFill>
              </a:rPr>
              <a:t>night shelter does not require a </a:t>
            </a:r>
            <a:r>
              <a:rPr lang="pl-PL" b="1" i="1" dirty="0" err="1">
                <a:solidFill>
                  <a:schemeClr val="bg1"/>
                </a:solidFill>
              </a:rPr>
              <a:t>social</a:t>
            </a:r>
            <a:r>
              <a:rPr lang="pl-PL" b="1" i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interview </a:t>
            </a:r>
            <a:r>
              <a:rPr lang="pl-PL" b="1" i="1" dirty="0" err="1">
                <a:solidFill>
                  <a:schemeClr val="bg1"/>
                </a:solidFill>
              </a:rPr>
              <a:t>procedure</a:t>
            </a:r>
            <a:r>
              <a:rPr lang="pl-PL" b="1" i="1" dirty="0">
                <a:solidFill>
                  <a:schemeClr val="bg1"/>
                </a:solidFill>
              </a:rPr>
              <a:t>, nor </a:t>
            </a:r>
            <a:r>
              <a:rPr lang="en-US" b="1" i="1" dirty="0">
                <a:solidFill>
                  <a:schemeClr val="bg1"/>
                </a:solidFill>
              </a:rPr>
              <a:t>an administrative decision, and</a:t>
            </a:r>
            <a:r>
              <a:rPr lang="pl-PL" b="1" i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expenses incurred for the assistance provided are not refundable.</a:t>
            </a:r>
            <a:endParaRPr lang="pl-PL" b="1" i="1" dirty="0">
              <a:solidFill>
                <a:schemeClr val="bg1"/>
              </a:solidFill>
            </a:endParaRPr>
          </a:p>
          <a:p>
            <a:r>
              <a:rPr lang="pl-PL" dirty="0" err="1">
                <a:solidFill>
                  <a:schemeClr val="bg1"/>
                </a:solidFill>
              </a:rPr>
              <a:t>Only</a:t>
            </a:r>
            <a:r>
              <a:rPr lang="pl-PL" dirty="0">
                <a:solidFill>
                  <a:schemeClr val="bg1"/>
                </a:solidFill>
              </a:rPr>
              <a:t> in </a:t>
            </a:r>
            <a:r>
              <a:rPr lang="pl-PL" dirty="0" err="1">
                <a:solidFill>
                  <a:schemeClr val="bg1"/>
                </a:solidFill>
              </a:rPr>
              <a:t>low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threshold</a:t>
            </a:r>
            <a:r>
              <a:rPr lang="pl-PL" dirty="0">
                <a:solidFill>
                  <a:schemeClr val="bg1"/>
                </a:solidFill>
              </a:rPr>
              <a:t> services (ca. 19% of services </a:t>
            </a:r>
            <a:r>
              <a:rPr lang="pl-PL" dirty="0" err="1">
                <a:solidFill>
                  <a:schemeClr val="bg1"/>
                </a:solidFill>
              </a:rPr>
              <a:t>available</a:t>
            </a:r>
            <a:r>
              <a:rPr lang="pl-PL" dirty="0">
                <a:solidFill>
                  <a:schemeClr val="bg1"/>
                </a:solidFill>
              </a:rPr>
              <a:t>):</a:t>
            </a:r>
          </a:p>
          <a:p>
            <a:pPr lvl="1"/>
            <a:r>
              <a:rPr lang="pl-PL" dirty="0" err="1">
                <a:solidFill>
                  <a:schemeClr val="bg1"/>
                </a:solidFill>
              </a:rPr>
              <a:t>warming-up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stations</a:t>
            </a:r>
            <a:r>
              <a:rPr lang="pl-PL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pl-PL" dirty="0" err="1">
                <a:solidFill>
                  <a:schemeClr val="bg1"/>
                </a:solidFill>
              </a:rPr>
              <a:t>overnight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shelters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i="1" dirty="0">
                <a:solidFill>
                  <a:schemeClr val="bg1"/>
                </a:solidFill>
              </a:rPr>
              <a:t>(but…)</a:t>
            </a:r>
          </a:p>
          <a:p>
            <a:r>
              <a:rPr lang="pl-PL" dirty="0">
                <a:solidFill>
                  <a:schemeClr val="bg1"/>
                </a:solidFill>
              </a:rPr>
              <a:t>Access to </a:t>
            </a:r>
            <a:r>
              <a:rPr lang="pl-PL" dirty="0" err="1">
                <a:solidFill>
                  <a:schemeClr val="bg1"/>
                </a:solidFill>
              </a:rPr>
              <a:t>hostels</a:t>
            </a:r>
            <a:r>
              <a:rPr lang="pl-PL" dirty="0">
                <a:solidFill>
                  <a:schemeClr val="bg1"/>
                </a:solidFill>
              </a:rPr>
              <a:t> &amp; </a:t>
            </a:r>
            <a:r>
              <a:rPr lang="pl-PL" dirty="0" err="1">
                <a:solidFill>
                  <a:schemeClr val="bg1"/>
                </a:solidFill>
              </a:rPr>
              <a:t>specialised</a:t>
            </a:r>
            <a:r>
              <a:rPr lang="pl-PL" dirty="0">
                <a:solidFill>
                  <a:schemeClr val="bg1"/>
                </a:solidFill>
              </a:rPr>
              <a:t> services </a:t>
            </a:r>
            <a:r>
              <a:rPr lang="pl-PL" dirty="0" err="1">
                <a:solidFill>
                  <a:schemeClr val="bg1"/>
                </a:solidFill>
              </a:rPr>
              <a:t>requires</a:t>
            </a:r>
            <a:r>
              <a:rPr lang="pl-PL" dirty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pl-PL" dirty="0" err="1">
                <a:solidFill>
                  <a:schemeClr val="bg1"/>
                </a:solidFill>
              </a:rPr>
              <a:t>social</a:t>
            </a:r>
            <a:r>
              <a:rPr lang="pl-PL" dirty="0">
                <a:solidFill>
                  <a:schemeClr val="bg1"/>
                </a:solidFill>
              </a:rPr>
              <a:t> interview</a:t>
            </a:r>
          </a:p>
          <a:p>
            <a:pPr lvl="1"/>
            <a:r>
              <a:rPr lang="pl-PL" dirty="0" err="1">
                <a:solidFill>
                  <a:schemeClr val="bg1"/>
                </a:solidFill>
              </a:rPr>
              <a:t>administrative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decision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 err="1">
                <a:solidFill>
                  <a:schemeClr val="bg1"/>
                </a:solidFill>
              </a:rPr>
              <a:t>signing</a:t>
            </a:r>
            <a:r>
              <a:rPr lang="pl-PL" dirty="0">
                <a:solidFill>
                  <a:schemeClr val="bg1"/>
                </a:solidFill>
              </a:rPr>
              <a:t> a </a:t>
            </a:r>
            <a:r>
              <a:rPr lang="pl-PL" dirty="0" err="1">
                <a:solidFill>
                  <a:schemeClr val="bg1"/>
                </a:solidFill>
              </a:rPr>
              <a:t>social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contract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 err="1">
                <a:solidFill>
                  <a:schemeClr val="bg1"/>
                </a:solidFill>
              </a:rPr>
              <a:t>local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connection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or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agreement</a:t>
            </a:r>
            <a:r>
              <a:rPr lang="pl-PL" dirty="0">
                <a:solidFill>
                  <a:schemeClr val="bg1"/>
                </a:solidFill>
              </a:rPr>
              <a:t> with the </a:t>
            </a:r>
            <a:r>
              <a:rPr lang="pl-PL" dirty="0" err="1">
                <a:solidFill>
                  <a:schemeClr val="bg1"/>
                </a:solidFill>
              </a:rPr>
              <a:t>municipality</a:t>
            </a:r>
            <a:r>
              <a:rPr lang="pl-PL" dirty="0">
                <a:solidFill>
                  <a:schemeClr val="bg1"/>
                </a:solidFill>
              </a:rPr>
              <a:t> of the </a:t>
            </a:r>
            <a:r>
              <a:rPr lang="pl-PL" dirty="0" err="1">
                <a:solidFill>
                  <a:schemeClr val="bg1"/>
                </a:solidFill>
              </a:rPr>
              <a:t>last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registration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079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But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what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if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a hostel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is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the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only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service?</a:t>
            </a:r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2162322"/>
            <a:ext cx="10515600" cy="4504292"/>
          </a:xfrm>
        </p:spPr>
        <p:txBody>
          <a:bodyPr>
            <a:normAutofit lnSpcReduction="10000"/>
          </a:bodyPr>
          <a:lstStyle/>
          <a:p>
            <a:r>
              <a:rPr lang="pl-PL" dirty="0">
                <a:solidFill>
                  <a:schemeClr val="bg1"/>
                </a:solidFill>
              </a:rPr>
              <a:t>The </a:t>
            </a:r>
            <a:r>
              <a:rPr lang="pl-PL" dirty="0" err="1">
                <a:solidFill>
                  <a:schemeClr val="bg1"/>
                </a:solidFill>
              </a:rPr>
              <a:t>ammendment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assumes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that</a:t>
            </a:r>
            <a:r>
              <a:rPr lang="pl-PL" dirty="0">
                <a:solidFill>
                  <a:schemeClr val="bg1"/>
                </a:solidFill>
              </a:rPr>
              <a:t> a </a:t>
            </a:r>
            <a:r>
              <a:rPr lang="pl-PL" dirty="0" err="1">
                <a:solidFill>
                  <a:schemeClr val="bg1"/>
                </a:solidFill>
              </a:rPr>
              <a:t>full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staircase</a:t>
            </a:r>
            <a:r>
              <a:rPr lang="pl-PL" dirty="0">
                <a:solidFill>
                  <a:schemeClr val="bg1"/>
                </a:solidFill>
              </a:rPr>
              <a:t> model </a:t>
            </a:r>
            <a:r>
              <a:rPr lang="pl-PL" dirty="0" err="1">
                <a:solidFill>
                  <a:schemeClr val="bg1"/>
                </a:solidFill>
              </a:rPr>
              <a:t>works</a:t>
            </a:r>
            <a:r>
              <a:rPr lang="pl-PL" dirty="0">
                <a:solidFill>
                  <a:schemeClr val="bg1"/>
                </a:solidFill>
              </a:rPr>
              <a:t> in </a:t>
            </a:r>
            <a:r>
              <a:rPr lang="pl-PL" dirty="0" err="1">
                <a:solidFill>
                  <a:schemeClr val="bg1"/>
                </a:solidFill>
              </a:rPr>
              <a:t>every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municipality</a:t>
            </a:r>
            <a:r>
              <a:rPr lang="pl-PL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pl-PL" dirty="0" err="1">
                <a:solidFill>
                  <a:schemeClr val="bg1"/>
                </a:solidFill>
              </a:rPr>
              <a:t>Very</a:t>
            </a:r>
            <a:r>
              <a:rPr lang="pl-PL" dirty="0">
                <a:solidFill>
                  <a:schemeClr val="bg1"/>
                </a:solidFill>
              </a:rPr>
              <a:t> far from </a:t>
            </a:r>
            <a:r>
              <a:rPr lang="pl-PL" dirty="0" err="1">
                <a:solidFill>
                  <a:schemeClr val="bg1"/>
                </a:solidFill>
              </a:rPr>
              <a:t>reality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pl-PL" dirty="0">
                <a:solidFill>
                  <a:schemeClr val="bg1"/>
                </a:solidFill>
              </a:rPr>
              <a:t>Small </a:t>
            </a:r>
            <a:r>
              <a:rPr lang="pl-PL" dirty="0" err="1">
                <a:solidFill>
                  <a:schemeClr val="bg1"/>
                </a:solidFill>
              </a:rPr>
              <a:t>municipalities</a:t>
            </a:r>
            <a:r>
              <a:rPr lang="pl-PL" dirty="0">
                <a:solidFill>
                  <a:schemeClr val="bg1"/>
                </a:solidFill>
              </a:rPr>
              <a:t> with </a:t>
            </a:r>
            <a:r>
              <a:rPr lang="pl-PL" dirty="0" err="1">
                <a:solidFill>
                  <a:schemeClr val="bg1"/>
                </a:solidFill>
              </a:rPr>
              <a:t>only</a:t>
            </a:r>
            <a:r>
              <a:rPr lang="pl-PL" dirty="0">
                <a:solidFill>
                  <a:schemeClr val="bg1"/>
                </a:solidFill>
              </a:rPr>
              <a:t> one service </a:t>
            </a:r>
            <a:r>
              <a:rPr lang="pl-PL" dirty="0" err="1">
                <a:solidFill>
                  <a:schemeClr val="bg1"/>
                </a:solidFill>
              </a:rPr>
              <a:t>or</a:t>
            </a:r>
            <a:r>
              <a:rPr lang="pl-PL" dirty="0">
                <a:solidFill>
                  <a:schemeClr val="bg1"/>
                </a:solidFill>
              </a:rPr>
              <a:t> no service </a:t>
            </a:r>
            <a:r>
              <a:rPr lang="pl-PL" dirty="0" err="1">
                <a:solidFill>
                  <a:schemeClr val="bg1"/>
                </a:solidFill>
              </a:rPr>
              <a:t>at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all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 err="1">
                <a:solidFill>
                  <a:schemeClr val="bg1"/>
                </a:solidFill>
              </a:rPr>
              <a:t>Intervention</a:t>
            </a:r>
            <a:r>
              <a:rPr lang="pl-PL" dirty="0">
                <a:solidFill>
                  <a:schemeClr val="bg1"/>
                </a:solidFill>
              </a:rPr>
              <a:t> in </a:t>
            </a:r>
            <a:r>
              <a:rPr lang="pl-PL" dirty="0" err="1">
                <a:solidFill>
                  <a:schemeClr val="bg1"/>
                </a:solidFill>
              </a:rPr>
              <a:t>hostels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or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reintegration</a:t>
            </a:r>
            <a:r>
              <a:rPr lang="pl-PL" dirty="0">
                <a:solidFill>
                  <a:schemeClr val="bg1"/>
                </a:solidFill>
              </a:rPr>
              <a:t> in </a:t>
            </a:r>
            <a:r>
              <a:rPr lang="pl-PL" dirty="0" err="1">
                <a:solidFill>
                  <a:schemeClr val="bg1"/>
                </a:solidFill>
              </a:rPr>
              <a:t>low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threshold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institutions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 err="1">
                <a:solidFill>
                  <a:schemeClr val="bg1"/>
                </a:solidFill>
              </a:rPr>
              <a:t>Forced</a:t>
            </a:r>
            <a:r>
              <a:rPr lang="pl-PL" dirty="0">
                <a:solidFill>
                  <a:schemeClr val="bg1"/>
                </a:solidFill>
              </a:rPr>
              <a:t> to </a:t>
            </a:r>
            <a:r>
              <a:rPr lang="pl-PL" dirty="0" err="1">
                <a:solidFill>
                  <a:schemeClr val="bg1"/>
                </a:solidFill>
              </a:rPr>
              <a:t>cooperate</a:t>
            </a:r>
            <a:r>
              <a:rPr lang="pl-PL" dirty="0">
                <a:solidFill>
                  <a:schemeClr val="bg1"/>
                </a:solidFill>
              </a:rPr>
              <a:t> with </a:t>
            </a:r>
            <a:r>
              <a:rPr lang="pl-PL" dirty="0" err="1">
                <a:solidFill>
                  <a:schemeClr val="bg1"/>
                </a:solidFill>
              </a:rPr>
              <a:t>other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municipalities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or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NGOs</a:t>
            </a:r>
            <a:r>
              <a:rPr lang="pl-PL" dirty="0">
                <a:solidFill>
                  <a:schemeClr val="bg1"/>
                </a:solidFill>
              </a:rPr>
              <a:t> in </a:t>
            </a:r>
            <a:r>
              <a:rPr lang="pl-PL" dirty="0" err="1">
                <a:solidFill>
                  <a:schemeClr val="bg1"/>
                </a:solidFill>
              </a:rPr>
              <a:t>other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municipalities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 err="1">
                <a:solidFill>
                  <a:schemeClr val="bg1"/>
                </a:solidFill>
              </a:rPr>
              <a:t>Lots</a:t>
            </a:r>
            <a:r>
              <a:rPr lang="pl-PL" dirty="0">
                <a:solidFill>
                  <a:schemeClr val="bg1"/>
                </a:solidFill>
              </a:rPr>
              <a:t> of </a:t>
            </a:r>
            <a:r>
              <a:rPr lang="pl-PL" dirty="0" err="1">
                <a:solidFill>
                  <a:schemeClr val="bg1"/>
                </a:solidFill>
              </a:rPr>
              <a:t>beaurocratic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issues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pl-PL" dirty="0" err="1">
                <a:solidFill>
                  <a:schemeClr val="bg1"/>
                </a:solidFill>
              </a:rPr>
              <a:t>Large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municipalities</a:t>
            </a:r>
            <a:r>
              <a:rPr lang="pl-PL" dirty="0">
                <a:solidFill>
                  <a:schemeClr val="bg1"/>
                </a:solidFill>
              </a:rPr>
              <a:t> (</a:t>
            </a:r>
            <a:r>
              <a:rPr lang="pl-PL" dirty="0" err="1">
                <a:solidFill>
                  <a:schemeClr val="bg1"/>
                </a:solidFill>
              </a:rPr>
              <a:t>Warsaw</a:t>
            </a:r>
            <a:r>
              <a:rPr lang="pl-PL" dirty="0">
                <a:solidFill>
                  <a:schemeClr val="bg1"/>
                </a:solidFill>
              </a:rPr>
              <a:t>!) with not </a:t>
            </a:r>
            <a:r>
              <a:rPr lang="pl-PL" dirty="0" err="1">
                <a:solidFill>
                  <a:schemeClr val="bg1"/>
                </a:solidFill>
              </a:rPr>
              <a:t>enough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low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threshold</a:t>
            </a:r>
            <a:r>
              <a:rPr lang="pl-PL" dirty="0">
                <a:solidFill>
                  <a:schemeClr val="bg1"/>
                </a:solidFill>
              </a:rPr>
              <a:t> services  </a:t>
            </a:r>
          </a:p>
          <a:p>
            <a:pPr lvl="1"/>
            <a:r>
              <a:rPr lang="pl-PL" dirty="0" err="1">
                <a:solidFill>
                  <a:schemeClr val="bg1"/>
                </a:solidFill>
              </a:rPr>
              <a:t>Migrating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homeless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people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are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being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refused</a:t>
            </a:r>
            <a:r>
              <a:rPr lang="pl-PL" dirty="0">
                <a:solidFill>
                  <a:schemeClr val="bg1"/>
                </a:solidFill>
              </a:rPr>
              <a:t> services (</a:t>
            </a:r>
            <a:r>
              <a:rPr lang="pl-PL" dirty="0" err="1">
                <a:solidFill>
                  <a:schemeClr val="bg1"/>
                </a:solidFill>
              </a:rPr>
              <a:t>even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if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living</a:t>
            </a:r>
            <a:r>
              <a:rPr lang="pl-PL" dirty="0">
                <a:solidFill>
                  <a:schemeClr val="bg1"/>
                </a:solidFill>
              </a:rPr>
              <a:t> in </a:t>
            </a:r>
            <a:r>
              <a:rPr lang="pl-PL" dirty="0" err="1">
                <a:solidFill>
                  <a:schemeClr val="bg1"/>
                </a:solidFill>
              </a:rPr>
              <a:t>Warsaw</a:t>
            </a:r>
            <a:r>
              <a:rPr lang="pl-PL" dirty="0">
                <a:solidFill>
                  <a:schemeClr val="bg1"/>
                </a:solidFill>
              </a:rPr>
              <a:t> for </a:t>
            </a:r>
            <a:r>
              <a:rPr lang="pl-PL" dirty="0" err="1">
                <a:solidFill>
                  <a:schemeClr val="bg1"/>
                </a:solidFill>
              </a:rPr>
              <a:t>several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years</a:t>
            </a:r>
            <a:r>
              <a:rPr lang="pl-PL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24892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E736-7C99-4DE0-A320-E7E8D7477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340" y="932194"/>
            <a:ext cx="10515600" cy="1068610"/>
          </a:xfrm>
        </p:spPr>
        <p:txBody>
          <a:bodyPr/>
          <a:lstStyle/>
          <a:p>
            <a:pPr algn="ctr"/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Unconditionality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surveyed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24C77-FB5A-4A73-950E-CA6137FEE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9340" y="2135741"/>
            <a:ext cx="5181600" cy="4351338"/>
          </a:xfrm>
        </p:spPr>
        <p:txBody>
          <a:bodyPr>
            <a:normAutofit fontScale="92500" lnSpcReduction="10000"/>
          </a:bodyPr>
          <a:lstStyle/>
          <a:p>
            <a:r>
              <a:rPr lang="pl-PL" dirty="0" err="1">
                <a:solidFill>
                  <a:schemeClr val="bg1"/>
                </a:solidFill>
              </a:rPr>
              <a:t>Unconditional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access</a:t>
            </a:r>
            <a:r>
              <a:rPr lang="pl-PL" dirty="0">
                <a:solidFill>
                  <a:schemeClr val="bg1"/>
                </a:solidFill>
              </a:rPr>
              <a:t> to </a:t>
            </a:r>
            <a:r>
              <a:rPr lang="pl-PL" dirty="0" err="1">
                <a:solidFill>
                  <a:schemeClr val="bg1"/>
                </a:solidFill>
              </a:rPr>
              <a:t>warming-up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stations</a:t>
            </a:r>
            <a:r>
              <a:rPr lang="pl-PL" dirty="0">
                <a:solidFill>
                  <a:schemeClr val="bg1"/>
                </a:solidFill>
              </a:rPr>
              <a:t> was </a:t>
            </a:r>
            <a:r>
              <a:rPr lang="pl-PL" dirty="0" err="1">
                <a:solidFill>
                  <a:schemeClr val="bg1"/>
                </a:solidFill>
              </a:rPr>
              <a:t>always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natural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pl-PL" dirty="0">
                <a:solidFill>
                  <a:schemeClr val="bg1"/>
                </a:solidFill>
              </a:rPr>
              <a:t>Most </a:t>
            </a:r>
            <a:r>
              <a:rPr lang="pl-PL" dirty="0" err="1">
                <a:solidFill>
                  <a:schemeClr val="bg1"/>
                </a:solidFill>
              </a:rPr>
              <a:t>overnight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shelters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had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access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conditions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before</a:t>
            </a:r>
            <a:r>
              <a:rPr lang="pl-PL" dirty="0">
                <a:solidFill>
                  <a:schemeClr val="bg1"/>
                </a:solidFill>
              </a:rPr>
              <a:t> 2016 </a:t>
            </a:r>
          </a:p>
          <a:p>
            <a:r>
              <a:rPr lang="pl-PL" dirty="0" err="1">
                <a:solidFill>
                  <a:schemeClr val="bg1"/>
                </a:solidFill>
              </a:rPr>
              <a:t>An</a:t>
            </a:r>
            <a:r>
              <a:rPr lang="pl-PL" dirty="0">
                <a:solidFill>
                  <a:schemeClr val="bg1"/>
                </a:solidFill>
              </a:rPr>
              <a:t> online </a:t>
            </a:r>
            <a:r>
              <a:rPr lang="pl-PL" dirty="0" err="1">
                <a:solidFill>
                  <a:schemeClr val="bg1"/>
                </a:solidFill>
              </a:rPr>
              <a:t>survey</a:t>
            </a:r>
            <a:r>
              <a:rPr lang="pl-PL" dirty="0">
                <a:solidFill>
                  <a:schemeClr val="bg1"/>
                </a:solidFill>
              </a:rPr>
              <a:t> was </a:t>
            </a:r>
            <a:r>
              <a:rPr lang="pl-PL" dirty="0" err="1">
                <a:solidFill>
                  <a:schemeClr val="bg1"/>
                </a:solidFill>
              </a:rPr>
              <a:t>performed</a:t>
            </a:r>
            <a:r>
              <a:rPr lang="pl-PL" dirty="0">
                <a:solidFill>
                  <a:schemeClr val="bg1"/>
                </a:solidFill>
              </a:rPr>
              <a:t> in May 2019 – 49 </a:t>
            </a:r>
            <a:r>
              <a:rPr lang="pl-PL" dirty="0" err="1">
                <a:solidFill>
                  <a:schemeClr val="bg1"/>
                </a:solidFill>
              </a:rPr>
              <a:t>overnight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shelters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answered</a:t>
            </a:r>
            <a:r>
              <a:rPr lang="pl-PL" dirty="0">
                <a:solidFill>
                  <a:schemeClr val="bg1"/>
                </a:solidFill>
              </a:rPr>
              <a:t> (42.2%)</a:t>
            </a:r>
          </a:p>
          <a:p>
            <a:r>
              <a:rPr lang="pl-PL" dirty="0" err="1">
                <a:solidFill>
                  <a:schemeClr val="bg1"/>
                </a:solidFill>
              </a:rPr>
              <a:t>Questions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concerned</a:t>
            </a:r>
            <a:r>
              <a:rPr lang="pl-PL" dirty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pl-PL" dirty="0" err="1">
                <a:solidFill>
                  <a:schemeClr val="bg1"/>
                </a:solidFill>
              </a:rPr>
              <a:t>conditions</a:t>
            </a:r>
            <a:r>
              <a:rPr lang="pl-PL" dirty="0">
                <a:solidFill>
                  <a:schemeClr val="bg1"/>
                </a:solidFill>
              </a:rPr>
              <a:t> of </a:t>
            </a:r>
            <a:r>
              <a:rPr lang="pl-PL" dirty="0" err="1">
                <a:solidFill>
                  <a:schemeClr val="bg1"/>
                </a:solidFill>
              </a:rPr>
              <a:t>access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 err="1">
                <a:solidFill>
                  <a:schemeClr val="bg1"/>
                </a:solidFill>
              </a:rPr>
              <a:t>alcohol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ban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 err="1">
                <a:solidFill>
                  <a:schemeClr val="bg1"/>
                </a:solidFill>
              </a:rPr>
              <a:t>pressure</a:t>
            </a:r>
            <a:r>
              <a:rPr lang="pl-PL" dirty="0">
                <a:solidFill>
                  <a:schemeClr val="bg1"/>
                </a:solidFill>
              </a:rPr>
              <a:t> from </a:t>
            </a:r>
            <a:r>
              <a:rPr lang="pl-PL" dirty="0" err="1">
                <a:solidFill>
                  <a:schemeClr val="bg1"/>
                </a:solidFill>
              </a:rPr>
              <a:t>commisioning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municipalities</a:t>
            </a:r>
            <a:endParaRPr lang="pl-PL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327" y="2135188"/>
            <a:ext cx="4768295" cy="4351337"/>
          </a:xfrm>
        </p:spPr>
      </p:pic>
    </p:spTree>
    <p:extLst>
      <p:ext uri="{BB962C8B-B14F-4D97-AF65-F5344CB8AC3E}">
        <p14:creationId xmlns:p14="http://schemas.microsoft.com/office/powerpoint/2010/main" val="576688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Open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access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 with… </a:t>
            </a:r>
            <a:r>
              <a:rPr lang="pl-PL" b="1" dirty="0" err="1">
                <a:solidFill>
                  <a:schemeClr val="accent4">
                    <a:lumMod val="75000"/>
                  </a:schemeClr>
                </a:solidFill>
              </a:rPr>
              <a:t>conditions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?</a:t>
            </a:r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6" y="2162322"/>
            <a:ext cx="11406963" cy="4695678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No </a:t>
            </a:r>
            <a:r>
              <a:rPr lang="pl-PL" dirty="0" err="1">
                <a:solidFill>
                  <a:schemeClr val="bg1"/>
                </a:solidFill>
              </a:rPr>
              <a:t>overnight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shelter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requires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an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administrative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decision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procedure</a:t>
            </a:r>
            <a:r>
              <a:rPr lang="pl-PL" dirty="0">
                <a:solidFill>
                  <a:schemeClr val="bg1"/>
                </a:solidFill>
              </a:rPr>
              <a:t> (</a:t>
            </a:r>
            <a:r>
              <a:rPr lang="pl-PL" dirty="0" err="1">
                <a:solidFill>
                  <a:schemeClr val="bg1"/>
                </a:solidFill>
              </a:rPr>
              <a:t>because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that’d</a:t>
            </a:r>
            <a:r>
              <a:rPr lang="pl-PL" dirty="0">
                <a:solidFill>
                  <a:schemeClr val="bg1"/>
                </a:solidFill>
              </a:rPr>
              <a:t> be </a:t>
            </a:r>
            <a:r>
              <a:rPr lang="pl-PL" dirty="0" err="1">
                <a:solidFill>
                  <a:schemeClr val="bg1"/>
                </a:solidFill>
              </a:rPr>
              <a:t>directly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against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Social</a:t>
            </a:r>
            <a:r>
              <a:rPr lang="pl-PL" dirty="0">
                <a:solidFill>
                  <a:schemeClr val="bg1"/>
                </a:solidFill>
              </a:rPr>
              <a:t> Assistance </a:t>
            </a:r>
            <a:r>
              <a:rPr lang="pl-PL" dirty="0" err="1">
                <a:solidFill>
                  <a:schemeClr val="bg1"/>
                </a:solidFill>
              </a:rPr>
              <a:t>Act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provisions</a:t>
            </a:r>
            <a:r>
              <a:rPr lang="pl-PL" dirty="0">
                <a:solidFill>
                  <a:schemeClr val="bg1"/>
                </a:solidFill>
              </a:rPr>
              <a:t>) </a:t>
            </a:r>
          </a:p>
          <a:p>
            <a:r>
              <a:rPr lang="pl-PL" b="1" dirty="0">
                <a:solidFill>
                  <a:schemeClr val="bg1"/>
                </a:solidFill>
              </a:rPr>
              <a:t>but…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31 </a:t>
            </a:r>
            <a:r>
              <a:rPr lang="pl-PL" dirty="0" err="1">
                <a:solidFill>
                  <a:schemeClr val="bg1"/>
                </a:solidFill>
              </a:rPr>
              <a:t>require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meeting</a:t>
            </a:r>
            <a:r>
              <a:rPr lang="pl-PL" dirty="0">
                <a:solidFill>
                  <a:schemeClr val="bg1"/>
                </a:solidFill>
              </a:rPr>
              <a:t> with </a:t>
            </a:r>
            <a:r>
              <a:rPr lang="pl-PL" dirty="0" err="1">
                <a:solidFill>
                  <a:schemeClr val="bg1"/>
                </a:solidFill>
              </a:rPr>
              <a:t>an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employee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before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admission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>
                <a:solidFill>
                  <a:schemeClr val="bg1"/>
                </a:solidFill>
              </a:rPr>
              <a:t>16 </a:t>
            </a:r>
            <a:r>
              <a:rPr lang="pl-PL" dirty="0" err="1">
                <a:solidFill>
                  <a:schemeClr val="bg1"/>
                </a:solidFill>
              </a:rPr>
              <a:t>require</a:t>
            </a:r>
            <a:r>
              <a:rPr lang="pl-PL" dirty="0">
                <a:solidFill>
                  <a:schemeClr val="bg1"/>
                </a:solidFill>
              </a:rPr>
              <a:t> a </a:t>
            </a:r>
            <a:r>
              <a:rPr lang="pl-PL" dirty="0" err="1">
                <a:solidFill>
                  <a:schemeClr val="bg1"/>
                </a:solidFill>
              </a:rPr>
              <a:t>referral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or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other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document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issued</a:t>
            </a:r>
            <a:r>
              <a:rPr lang="pl-PL" dirty="0">
                <a:solidFill>
                  <a:schemeClr val="bg1"/>
                </a:solidFill>
              </a:rPr>
              <a:t> by a </a:t>
            </a:r>
            <a:r>
              <a:rPr lang="pl-PL" dirty="0" err="1">
                <a:solidFill>
                  <a:schemeClr val="bg1"/>
                </a:solidFill>
              </a:rPr>
              <a:t>local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municipal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social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assistance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centre</a:t>
            </a:r>
            <a:r>
              <a:rPr lang="pl-PL" dirty="0">
                <a:solidFill>
                  <a:schemeClr val="bg1"/>
                </a:solidFill>
              </a:rPr>
              <a:t> („</a:t>
            </a:r>
            <a:r>
              <a:rPr lang="pl-PL" dirty="0" err="1">
                <a:solidFill>
                  <a:schemeClr val="bg1"/>
                </a:solidFill>
              </a:rPr>
              <a:t>acknowledgement</a:t>
            </a:r>
            <a:r>
              <a:rPr lang="pl-PL" dirty="0">
                <a:solidFill>
                  <a:schemeClr val="bg1"/>
                </a:solidFill>
              </a:rPr>
              <a:t> of </a:t>
            </a:r>
            <a:r>
              <a:rPr lang="pl-PL" dirty="0" err="1">
                <a:solidFill>
                  <a:schemeClr val="bg1"/>
                </a:solidFill>
              </a:rPr>
              <a:t>homelessness</a:t>
            </a:r>
            <a:r>
              <a:rPr lang="pl-PL" dirty="0">
                <a:solidFill>
                  <a:schemeClr val="bg1"/>
                </a:solidFill>
              </a:rPr>
              <a:t>”)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12 </a:t>
            </a:r>
            <a:r>
              <a:rPr lang="pl-PL" dirty="0" err="1">
                <a:solidFill>
                  <a:schemeClr val="bg1"/>
                </a:solidFill>
              </a:rPr>
              <a:t>require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meeting</a:t>
            </a:r>
            <a:r>
              <a:rPr lang="pl-PL" dirty="0">
                <a:solidFill>
                  <a:schemeClr val="bg1"/>
                </a:solidFill>
              </a:rPr>
              <a:t> with a </a:t>
            </a:r>
            <a:r>
              <a:rPr lang="pl-PL" dirty="0" err="1">
                <a:solidFill>
                  <a:schemeClr val="bg1"/>
                </a:solidFill>
              </a:rPr>
              <a:t>municipal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social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worker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before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admission</a:t>
            </a:r>
            <a:endParaRPr lang="pl-PL" dirty="0">
              <a:solidFill>
                <a:schemeClr val="bg1"/>
              </a:solidFill>
            </a:endParaRPr>
          </a:p>
          <a:p>
            <a:pPr lvl="1"/>
            <a:r>
              <a:rPr lang="pl-PL" dirty="0">
                <a:solidFill>
                  <a:schemeClr val="bg1"/>
                </a:solidFill>
              </a:rPr>
              <a:t>1 </a:t>
            </a:r>
            <a:r>
              <a:rPr lang="pl-PL" dirty="0" err="1">
                <a:solidFill>
                  <a:schemeClr val="bg1"/>
                </a:solidFill>
              </a:rPr>
              <a:t>requires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staying</a:t>
            </a:r>
            <a:r>
              <a:rPr lang="pl-PL" dirty="0">
                <a:solidFill>
                  <a:schemeClr val="bg1"/>
                </a:solidFill>
              </a:rPr>
              <a:t> in </a:t>
            </a:r>
            <a:r>
              <a:rPr lang="pl-PL" dirty="0" err="1">
                <a:solidFill>
                  <a:schemeClr val="bg1"/>
                </a:solidFill>
              </a:rPr>
              <a:t>another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shelter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before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admission</a:t>
            </a:r>
            <a:r>
              <a:rPr lang="pl-PL" dirty="0">
                <a:solidFill>
                  <a:schemeClr val="bg1"/>
                </a:solidFill>
              </a:rPr>
              <a:t> (</a:t>
            </a:r>
            <a:r>
              <a:rPr lang="pl-PL" dirty="0" err="1">
                <a:solidFill>
                  <a:schemeClr val="bg1"/>
                </a:solidFill>
              </a:rPr>
              <a:t>staircase</a:t>
            </a:r>
            <a:r>
              <a:rPr lang="pl-PL" dirty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pl-PL" dirty="0">
                <a:solidFill>
                  <a:schemeClr val="bg1"/>
                </a:solidFill>
              </a:rPr>
              <a:t>6 </a:t>
            </a:r>
            <a:r>
              <a:rPr lang="pl-PL" dirty="0" err="1">
                <a:solidFill>
                  <a:schemeClr val="bg1"/>
                </a:solidFill>
              </a:rPr>
              <a:t>have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other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requirements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incl</a:t>
            </a:r>
            <a:r>
              <a:rPr lang="pl-PL" dirty="0">
                <a:solidFill>
                  <a:schemeClr val="bg1"/>
                </a:solidFill>
              </a:rPr>
              <a:t>. </a:t>
            </a:r>
            <a:r>
              <a:rPr lang="pl-PL" dirty="0" err="1">
                <a:solidFill>
                  <a:schemeClr val="bg1"/>
                </a:solidFill>
              </a:rPr>
              <a:t>bath</a:t>
            </a:r>
            <a:r>
              <a:rPr lang="pl-PL" dirty="0">
                <a:solidFill>
                  <a:schemeClr val="bg1"/>
                </a:solidFill>
              </a:rPr>
              <a:t>, </a:t>
            </a:r>
            <a:r>
              <a:rPr lang="pl-PL" dirty="0" err="1">
                <a:solidFill>
                  <a:schemeClr val="bg1"/>
                </a:solidFill>
              </a:rPr>
              <a:t>health&amp;disabilities</a:t>
            </a:r>
            <a:r>
              <a:rPr lang="pl-PL" dirty="0">
                <a:solidFill>
                  <a:schemeClr val="bg1"/>
                </a:solidFill>
              </a:rPr>
              <a:t> (</a:t>
            </a:r>
            <a:r>
              <a:rPr lang="pl-PL" dirty="0" err="1">
                <a:solidFill>
                  <a:schemeClr val="bg1"/>
                </a:solidFill>
              </a:rPr>
              <a:t>GP’s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diagnosis</a:t>
            </a:r>
            <a:r>
              <a:rPr lang="pl-PL" dirty="0">
                <a:solidFill>
                  <a:schemeClr val="bg1"/>
                </a:solidFill>
              </a:rPr>
              <a:t>!), </a:t>
            </a:r>
            <a:r>
              <a:rPr lang="pl-PL" dirty="0" err="1">
                <a:solidFill>
                  <a:schemeClr val="bg1"/>
                </a:solidFill>
              </a:rPr>
              <a:t>local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connection</a:t>
            </a:r>
            <a:r>
              <a:rPr lang="pl-PL" dirty="0">
                <a:solidFill>
                  <a:schemeClr val="bg1"/>
                </a:solidFill>
              </a:rPr>
              <a:t>, </a:t>
            </a:r>
            <a:r>
              <a:rPr lang="pl-PL" dirty="0" err="1">
                <a:solidFill>
                  <a:schemeClr val="bg1"/>
                </a:solidFill>
              </a:rPr>
              <a:t>sobriety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pl-PL" b="1" dirty="0" err="1">
                <a:solidFill>
                  <a:schemeClr val="bg1"/>
                </a:solidFill>
              </a:rPr>
              <a:t>Only</a:t>
            </a:r>
            <a:r>
              <a:rPr lang="pl-PL" b="1" dirty="0">
                <a:solidFill>
                  <a:schemeClr val="bg1"/>
                </a:solidFill>
              </a:rPr>
              <a:t> 5 </a:t>
            </a:r>
            <a:r>
              <a:rPr lang="pl-PL" b="1" dirty="0" err="1">
                <a:solidFill>
                  <a:schemeClr val="bg1"/>
                </a:solidFill>
              </a:rPr>
              <a:t>declared</a:t>
            </a:r>
            <a:r>
              <a:rPr lang="pl-PL" b="1" dirty="0">
                <a:solidFill>
                  <a:schemeClr val="bg1"/>
                </a:solidFill>
              </a:rPr>
              <a:t> </a:t>
            </a:r>
            <a:r>
              <a:rPr lang="pl-PL" b="1" dirty="0" err="1">
                <a:solidFill>
                  <a:schemeClr val="bg1"/>
                </a:solidFill>
              </a:rPr>
              <a:t>that</a:t>
            </a:r>
            <a:r>
              <a:rPr lang="pl-PL" b="1" dirty="0">
                <a:solidFill>
                  <a:schemeClr val="bg1"/>
                </a:solidFill>
              </a:rPr>
              <a:t> </a:t>
            </a:r>
            <a:r>
              <a:rPr lang="pl-PL" b="1" dirty="0" err="1">
                <a:solidFill>
                  <a:schemeClr val="bg1"/>
                </a:solidFill>
              </a:rPr>
              <a:t>there</a:t>
            </a:r>
            <a:r>
              <a:rPr lang="pl-PL" b="1" dirty="0">
                <a:solidFill>
                  <a:schemeClr val="bg1"/>
                </a:solidFill>
              </a:rPr>
              <a:t> </a:t>
            </a:r>
            <a:r>
              <a:rPr lang="pl-PL" b="1" dirty="0" err="1">
                <a:solidFill>
                  <a:schemeClr val="bg1"/>
                </a:solidFill>
              </a:rPr>
              <a:t>are</a:t>
            </a:r>
            <a:r>
              <a:rPr lang="pl-PL" b="1" dirty="0">
                <a:solidFill>
                  <a:schemeClr val="bg1"/>
                </a:solidFill>
              </a:rPr>
              <a:t> </a:t>
            </a:r>
            <a:r>
              <a:rPr lang="pl-PL" b="1" dirty="0" err="1">
                <a:solidFill>
                  <a:schemeClr val="bg1"/>
                </a:solidFill>
              </a:rPr>
              <a:t>absolutely</a:t>
            </a:r>
            <a:r>
              <a:rPr lang="pl-PL" b="1" dirty="0">
                <a:solidFill>
                  <a:schemeClr val="bg1"/>
                </a:solidFill>
              </a:rPr>
              <a:t> no </a:t>
            </a:r>
            <a:r>
              <a:rPr lang="pl-PL" b="1" dirty="0" err="1">
                <a:solidFill>
                  <a:schemeClr val="bg1"/>
                </a:solidFill>
              </a:rPr>
              <a:t>admission</a:t>
            </a:r>
            <a:r>
              <a:rPr lang="pl-PL" b="1" dirty="0">
                <a:solidFill>
                  <a:schemeClr val="bg1"/>
                </a:solidFill>
              </a:rPr>
              <a:t> </a:t>
            </a:r>
            <a:r>
              <a:rPr lang="pl-PL" b="1" dirty="0" err="1">
                <a:solidFill>
                  <a:schemeClr val="bg1"/>
                </a:solidFill>
              </a:rPr>
              <a:t>conditions</a:t>
            </a:r>
            <a:endParaRPr lang="pl-PL" b="1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172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C49E8E779E44D8844BE7BFF36D096" ma:contentTypeVersion="9" ma:contentTypeDescription="Create a new document." ma:contentTypeScope="" ma:versionID="ebfb9967c40c996fac1700848b175d70">
  <xsd:schema xmlns:xsd="http://www.w3.org/2001/XMLSchema" xmlns:xs="http://www.w3.org/2001/XMLSchema" xmlns:p="http://schemas.microsoft.com/office/2006/metadata/properties" xmlns:ns2="eb4defa2-306d-42f3-a45c-d773604bc3b6" xmlns:ns3="8e12d9bd-ea3e-4137-9ea7-b65ad54deda4" targetNamespace="http://schemas.microsoft.com/office/2006/metadata/properties" ma:root="true" ma:fieldsID="099ca6a69408bc6779f6c6abcca7a9e1" ns2:_="" ns3:_="">
    <xsd:import namespace="eb4defa2-306d-42f3-a45c-d773604bc3b6"/>
    <xsd:import namespace="8e12d9bd-ea3e-4137-9ea7-b65ad54ded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4defa2-306d-42f3-a45c-d773604bc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12d9bd-ea3e-4137-9ea7-b65ad54ded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2FACF3-AA64-4C25-8988-26A3607D10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D2EE70-E185-4CF7-8E05-24C6E0BBCC3A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eb4defa2-306d-42f3-a45c-d773604bc3b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8e12d9bd-ea3e-4137-9ea7-b65ad54deda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2579607-65EA-4CCC-9853-86DA1B32D1C2}"/>
</file>

<file path=docProps/app.xml><?xml version="1.0" encoding="utf-8"?>
<Properties xmlns="http://schemas.openxmlformats.org/officeDocument/2006/extended-properties" xmlns:vt="http://schemas.openxmlformats.org/officeDocument/2006/docPropsVTypes">
  <TotalTime>4644</TotalTime>
  <Words>1201</Words>
  <Application>Microsoft Office PowerPoint</Application>
  <PresentationFormat>Widescreen</PresentationFormat>
  <Paragraphs>175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Unconditional right  to shelter in Poland</vt:lpstr>
      <vt:lpstr>2015 Ammendment to Social Assistance Act</vt:lpstr>
      <vt:lpstr>Typology of shelter services</vt:lpstr>
      <vt:lpstr>Structure of shelter services in 2016</vt:lpstr>
      <vt:lpstr>Unconditional right to shelter</vt:lpstr>
      <vt:lpstr>But what if a hostel is the only service?</vt:lpstr>
      <vt:lpstr>Unconditionality surveyed</vt:lpstr>
      <vt:lpstr>Open access with… conditions?</vt:lpstr>
      <vt:lpstr>We do not serve…</vt:lpstr>
      <vt:lpstr>…and we have an alcohol ban</vt:lpstr>
      <vt:lpstr>So can I use your shelter being drunk?</vt:lpstr>
      <vt:lpstr>Other choices for intoxicated individuals</vt:lpstr>
      <vt:lpstr>People who are not self-reliant</vt:lpstr>
      <vt:lpstr>Pressure from the municipalities</vt:lpstr>
      <vt:lpstr>Conclusions</vt:lpstr>
      <vt:lpstr>Thank you for your attention  jakub.wilczek@bezdomnosc.pl www.bezdomnosc.pl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Rahman</dc:creator>
  <cp:lastModifiedBy>Robbie Stakelum</cp:lastModifiedBy>
  <cp:revision>51</cp:revision>
  <dcterms:created xsi:type="dcterms:W3CDTF">2019-04-29T13:06:07Z</dcterms:created>
  <dcterms:modified xsi:type="dcterms:W3CDTF">2019-05-28T15:56:31Z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0x010100810C49E8E779E44D8844BE7BFF36D096</vt:lpwstr>
  </property>
</Properties>
</file>