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COUPECHOUX" initials="SC" lastIdx="1" clrIdx="0">
    <p:extLst>
      <p:ext uri="{19B8F6BF-5375-455C-9EA6-DF929625EA0E}">
        <p15:presenceInfo xmlns:p15="http://schemas.microsoft.com/office/powerpoint/2012/main" userId="S-1-5-21-390207361-2209096517-2179822207-18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8538" autoAdjust="0"/>
  </p:normalViewPr>
  <p:slideViewPr>
    <p:cSldViewPr snapToGrid="0">
      <p:cViewPr varScale="1">
        <p:scale>
          <a:sx n="49" d="100"/>
          <a:sy n="49" d="100"/>
        </p:scale>
        <p:origin x="13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4AD8F-79FA-4091-9FD7-94F09EA4AFC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30FF27D-E77E-411D-9EE8-C68DD7160225}">
      <dgm:prSet phldrT="[Text]" custT="1"/>
      <dgm:spPr/>
      <dgm:t>
        <a:bodyPr/>
        <a:lstStyle/>
        <a:p>
          <a:pPr algn="ctr"/>
          <a:r>
            <a:rPr lang="fr-BE" sz="2000" b="1" u="sng" dirty="0" err="1">
              <a:solidFill>
                <a:schemeClr val="bg1">
                  <a:lumMod val="20000"/>
                  <a:lumOff val="80000"/>
                </a:schemeClr>
              </a:solidFill>
            </a:rPr>
            <a:t>Needs</a:t>
          </a:r>
          <a:endParaRPr lang="fr-BE" sz="2000" b="1" u="sng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algn="l"/>
          <a:r>
            <a:rPr lang="fr-BE" sz="2000" b="0" dirty="0">
              <a:solidFill>
                <a:schemeClr val="bg1">
                  <a:lumMod val="20000"/>
                  <a:lumOff val="80000"/>
                </a:schemeClr>
              </a:solidFill>
            </a:rPr>
            <a:t>&gt;</a:t>
          </a:r>
          <a:r>
            <a:rPr lang="fr-BE" sz="28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as « 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too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self-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sufficient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as not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enough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« self reliant »</a:t>
          </a:r>
        </a:p>
        <a:p>
          <a:pPr algn="l"/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« 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priority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needs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  <a:endParaRPr lang="fr-BE" sz="2800" b="1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0D1A71FC-8854-4B14-AB17-DA785C27F617}" type="parTrans" cxnId="{639F654A-2003-4D88-99EA-647955630E9A}">
      <dgm:prSet/>
      <dgm:spPr/>
      <dgm:t>
        <a:bodyPr/>
        <a:lstStyle/>
        <a:p>
          <a:endParaRPr lang="fr-BE"/>
        </a:p>
      </dgm:t>
    </dgm:pt>
    <dgm:pt modelId="{55692798-8465-4342-8288-2AA702A7D653}" type="sibTrans" cxnId="{639F654A-2003-4D88-99EA-647955630E9A}">
      <dgm:prSet/>
      <dgm:spPr/>
      <dgm:t>
        <a:bodyPr/>
        <a:lstStyle/>
        <a:p>
          <a:endParaRPr lang="fr-BE"/>
        </a:p>
      </dgm:t>
    </dgm:pt>
    <dgm:pt modelId="{28F5A262-B298-4BB2-91F5-843EBEAB292B}">
      <dgm:prSet phldrT="[Text]" custT="1"/>
      <dgm:spPr/>
      <dgm:t>
        <a:bodyPr/>
        <a:lstStyle/>
        <a:p>
          <a:pPr algn="ctr"/>
          <a:r>
            <a:rPr lang="fr-BE" sz="2000" b="1" u="sng" dirty="0" err="1">
              <a:solidFill>
                <a:schemeClr val="bg1">
                  <a:lumMod val="20000"/>
                  <a:lumOff val="80000"/>
                </a:schemeClr>
              </a:solidFill>
            </a:rPr>
            <a:t>Behavior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</a:t>
          </a:r>
          <a:r>
            <a:rPr lang="fr-BE" sz="28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as « 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intentionally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homeless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</a:p>
        <a:p>
          <a:pPr algn="l"/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Consuming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drugs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/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alcohol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been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formerly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convicted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/in prison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domestic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animal </a:t>
          </a:r>
          <a:endParaRPr lang="fr-BE" sz="2800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4088BAA7-3D3B-4ECB-9CC3-3F25E1662AA3}" type="parTrans" cxnId="{A3B37FA7-2179-48CC-84DE-33323840E822}">
      <dgm:prSet/>
      <dgm:spPr/>
      <dgm:t>
        <a:bodyPr/>
        <a:lstStyle/>
        <a:p>
          <a:endParaRPr lang="fr-BE"/>
        </a:p>
      </dgm:t>
    </dgm:pt>
    <dgm:pt modelId="{A956C56D-9E97-4CA8-970D-E8DF670611B4}" type="sibTrans" cxnId="{A3B37FA7-2179-48CC-84DE-33323840E822}">
      <dgm:prSet/>
      <dgm:spPr/>
      <dgm:t>
        <a:bodyPr/>
        <a:lstStyle/>
        <a:p>
          <a:endParaRPr lang="fr-BE"/>
        </a:p>
      </dgm:t>
    </dgm:pt>
    <dgm:pt modelId="{169295C4-162B-4831-9FBD-E1B7D96E05AD}">
      <dgm:prSet phldrT="[Text]" custT="1"/>
      <dgm:spPr/>
      <dgm:t>
        <a:bodyPr/>
        <a:lstStyle/>
        <a:p>
          <a:pPr algn="ctr"/>
          <a:r>
            <a:rPr lang="fr-BE" sz="2000" b="1" u="sng" dirty="0" err="1">
              <a:solidFill>
                <a:schemeClr val="bg1">
                  <a:lumMod val="20000"/>
                  <a:lumOff val="80000"/>
                </a:schemeClr>
              </a:solidFill>
            </a:rPr>
            <a:t>Status</a:t>
          </a:r>
          <a:endParaRPr lang="fr-BE" sz="2000" b="1" u="sng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an ID document</a:t>
          </a:r>
        </a:p>
        <a:p>
          <a:pPr algn="l"/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a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legal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 administrative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status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to </a:t>
          </a:r>
          <a:r>
            <a:rPr lang="fr-BE" sz="2000" b="1" dirty="0" err="1">
              <a:solidFill>
                <a:schemeClr val="bg1">
                  <a:lumMod val="20000"/>
                  <a:lumOff val="80000"/>
                </a:schemeClr>
              </a:solidFill>
            </a:rPr>
            <a:t>stay</a:t>
          </a:r>
          <a:r>
            <a:rPr lang="fr-BE" sz="2000" b="1" dirty="0">
              <a:solidFill>
                <a:schemeClr val="bg1">
                  <a:lumMod val="20000"/>
                  <a:lumOff val="80000"/>
                </a:schemeClr>
              </a:solidFill>
            </a:rPr>
            <a:t> in the country 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a local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connection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with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the area of the service</a:t>
          </a:r>
          <a:endParaRPr lang="fr-BE" sz="2800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4286B881-FA2D-4A28-92B0-209078400E9D}" type="parTrans" cxnId="{D167502C-9F49-4185-8F7B-34C8A71B8297}">
      <dgm:prSet/>
      <dgm:spPr/>
      <dgm:t>
        <a:bodyPr/>
        <a:lstStyle/>
        <a:p>
          <a:endParaRPr lang="fr-BE"/>
        </a:p>
      </dgm:t>
    </dgm:pt>
    <dgm:pt modelId="{E9CC6CAF-DC7D-4B65-8F4B-05609E472131}" type="sibTrans" cxnId="{D167502C-9F49-4185-8F7B-34C8A71B8297}">
      <dgm:prSet/>
      <dgm:spPr/>
      <dgm:t>
        <a:bodyPr/>
        <a:lstStyle/>
        <a:p>
          <a:endParaRPr lang="fr-BE"/>
        </a:p>
      </dgm:t>
    </dgm:pt>
    <dgm:pt modelId="{75056C71-2976-4B03-A40D-8FC346AFBD04}">
      <dgm:prSet custT="1"/>
      <dgm:spPr/>
      <dgm:t>
        <a:bodyPr/>
        <a:lstStyle/>
        <a:p>
          <a:pPr algn="ctr"/>
          <a:r>
            <a:rPr lang="fr-BE" sz="2000" b="1" u="sng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endParaRPr lang="fr-BE" sz="1800" b="1" u="sng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mental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problems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algn="l"/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disabling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physical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r>
            <a:rPr lang="fr-BE" sz="20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dirty="0" err="1">
              <a:solidFill>
                <a:schemeClr val="bg1">
                  <a:lumMod val="20000"/>
                  <a:lumOff val="80000"/>
                </a:schemeClr>
              </a:solidFill>
            </a:rPr>
            <a:t>problems</a:t>
          </a:r>
          <a:endParaRPr lang="fr-BE" sz="2000" dirty="0">
            <a:solidFill>
              <a:schemeClr val="bg1">
                <a:lumMod val="20000"/>
                <a:lumOff val="80000"/>
              </a:schemeClr>
            </a:solidFill>
          </a:endParaRPr>
        </a:p>
      </dgm:t>
    </dgm:pt>
    <dgm:pt modelId="{9E03024C-58E3-43F9-A323-AE42D05BF305}" type="parTrans" cxnId="{A0860162-7840-4F63-9660-F99CADF655C3}">
      <dgm:prSet/>
      <dgm:spPr/>
      <dgm:t>
        <a:bodyPr/>
        <a:lstStyle/>
        <a:p>
          <a:endParaRPr lang="fr-BE"/>
        </a:p>
      </dgm:t>
    </dgm:pt>
    <dgm:pt modelId="{CBC2957B-B0AF-409E-8185-F587C8BB69CD}" type="sibTrans" cxnId="{A0860162-7840-4F63-9660-F99CADF655C3}">
      <dgm:prSet/>
      <dgm:spPr/>
      <dgm:t>
        <a:bodyPr/>
        <a:lstStyle/>
        <a:p>
          <a:endParaRPr lang="fr-BE"/>
        </a:p>
      </dgm:t>
    </dgm:pt>
    <dgm:pt modelId="{CB91F10B-19C5-437F-A079-F9A1999563CF}" type="pres">
      <dgm:prSet presAssocID="{5724AD8F-79FA-4091-9FD7-94F09EA4AFC7}" presName="Name0" presStyleCnt="0">
        <dgm:presLayoutVars>
          <dgm:dir/>
          <dgm:resizeHandles val="exact"/>
        </dgm:presLayoutVars>
      </dgm:prSet>
      <dgm:spPr/>
    </dgm:pt>
    <dgm:pt modelId="{9A6424A8-6BCB-4E3E-8498-B36473EF9B60}" type="pres">
      <dgm:prSet presAssocID="{730FF27D-E77E-411D-9EE8-C68DD7160225}" presName="node" presStyleLbl="node1" presStyleIdx="0" presStyleCnt="4">
        <dgm:presLayoutVars>
          <dgm:bulletEnabled val="1"/>
        </dgm:presLayoutVars>
      </dgm:prSet>
      <dgm:spPr/>
    </dgm:pt>
    <dgm:pt modelId="{3F67D651-BB78-428C-9935-BE8BF1E918BB}" type="pres">
      <dgm:prSet presAssocID="{55692798-8465-4342-8288-2AA702A7D653}" presName="sibTrans" presStyleCnt="0"/>
      <dgm:spPr/>
    </dgm:pt>
    <dgm:pt modelId="{D290757C-97E6-4170-AB1C-2CB6FE446EA5}" type="pres">
      <dgm:prSet presAssocID="{28F5A262-B298-4BB2-91F5-843EBEAB292B}" presName="node" presStyleLbl="node1" presStyleIdx="1" presStyleCnt="4" custLinFactNeighborX="-7482" custLinFactNeighborY="-694">
        <dgm:presLayoutVars>
          <dgm:bulletEnabled val="1"/>
        </dgm:presLayoutVars>
      </dgm:prSet>
      <dgm:spPr/>
    </dgm:pt>
    <dgm:pt modelId="{B3FDA9E6-5616-402B-88B0-1ADD6D983D16}" type="pres">
      <dgm:prSet presAssocID="{A956C56D-9E97-4CA8-970D-E8DF670611B4}" presName="sibTrans" presStyleCnt="0"/>
      <dgm:spPr/>
    </dgm:pt>
    <dgm:pt modelId="{CF21122B-BD9D-4896-BC4D-905864EE0689}" type="pres">
      <dgm:prSet presAssocID="{169295C4-162B-4831-9FBD-E1B7D96E05AD}" presName="node" presStyleLbl="node1" presStyleIdx="2" presStyleCnt="4">
        <dgm:presLayoutVars>
          <dgm:bulletEnabled val="1"/>
        </dgm:presLayoutVars>
      </dgm:prSet>
      <dgm:spPr/>
    </dgm:pt>
    <dgm:pt modelId="{0505D149-8A85-43BB-9D11-4F310DF952D2}" type="pres">
      <dgm:prSet presAssocID="{E9CC6CAF-DC7D-4B65-8F4B-05609E472131}" presName="sibTrans" presStyleCnt="0"/>
      <dgm:spPr/>
    </dgm:pt>
    <dgm:pt modelId="{26BDBCB3-7A2F-4AB3-B09F-046BF830C074}" type="pres">
      <dgm:prSet presAssocID="{75056C71-2976-4B03-A40D-8FC346AFBD04}" presName="node" presStyleLbl="node1" presStyleIdx="3" presStyleCnt="4" custLinFactNeighborX="1">
        <dgm:presLayoutVars>
          <dgm:bulletEnabled val="1"/>
        </dgm:presLayoutVars>
      </dgm:prSet>
      <dgm:spPr/>
    </dgm:pt>
  </dgm:ptLst>
  <dgm:cxnLst>
    <dgm:cxn modelId="{457F0A06-9279-4C7E-A160-DDA2F25A9760}" type="presOf" srcId="{5724AD8F-79FA-4091-9FD7-94F09EA4AFC7}" destId="{CB91F10B-19C5-437F-A079-F9A1999563CF}" srcOrd="0" destOrd="0" presId="urn:microsoft.com/office/officeart/2005/8/layout/hList6"/>
    <dgm:cxn modelId="{D167502C-9F49-4185-8F7B-34C8A71B8297}" srcId="{5724AD8F-79FA-4091-9FD7-94F09EA4AFC7}" destId="{169295C4-162B-4831-9FBD-E1B7D96E05AD}" srcOrd="2" destOrd="0" parTransId="{4286B881-FA2D-4A28-92B0-209078400E9D}" sibTransId="{E9CC6CAF-DC7D-4B65-8F4B-05609E472131}"/>
    <dgm:cxn modelId="{A0860162-7840-4F63-9660-F99CADF655C3}" srcId="{5724AD8F-79FA-4091-9FD7-94F09EA4AFC7}" destId="{75056C71-2976-4B03-A40D-8FC346AFBD04}" srcOrd="3" destOrd="0" parTransId="{9E03024C-58E3-43F9-A323-AE42D05BF305}" sibTransId="{CBC2957B-B0AF-409E-8185-F587C8BB69CD}"/>
    <dgm:cxn modelId="{639F654A-2003-4D88-99EA-647955630E9A}" srcId="{5724AD8F-79FA-4091-9FD7-94F09EA4AFC7}" destId="{730FF27D-E77E-411D-9EE8-C68DD7160225}" srcOrd="0" destOrd="0" parTransId="{0D1A71FC-8854-4B14-AB17-DA785C27F617}" sibTransId="{55692798-8465-4342-8288-2AA702A7D653}"/>
    <dgm:cxn modelId="{7CA9FA6F-ABEA-44D1-87DF-D836B9D5E9C7}" type="presOf" srcId="{75056C71-2976-4B03-A40D-8FC346AFBD04}" destId="{26BDBCB3-7A2F-4AB3-B09F-046BF830C074}" srcOrd="0" destOrd="0" presId="urn:microsoft.com/office/officeart/2005/8/layout/hList6"/>
    <dgm:cxn modelId="{B842DFA1-C712-4704-BFFF-0DB9CFA0C898}" type="presOf" srcId="{169295C4-162B-4831-9FBD-E1B7D96E05AD}" destId="{CF21122B-BD9D-4896-BC4D-905864EE0689}" srcOrd="0" destOrd="0" presId="urn:microsoft.com/office/officeart/2005/8/layout/hList6"/>
    <dgm:cxn modelId="{A3B37FA7-2179-48CC-84DE-33323840E822}" srcId="{5724AD8F-79FA-4091-9FD7-94F09EA4AFC7}" destId="{28F5A262-B298-4BB2-91F5-843EBEAB292B}" srcOrd="1" destOrd="0" parTransId="{4088BAA7-3D3B-4ECB-9CC3-3F25E1662AA3}" sibTransId="{A956C56D-9E97-4CA8-970D-E8DF670611B4}"/>
    <dgm:cxn modelId="{6B41BFF7-C6EB-4D31-9796-AA79DC21E21A}" type="presOf" srcId="{730FF27D-E77E-411D-9EE8-C68DD7160225}" destId="{9A6424A8-6BCB-4E3E-8498-B36473EF9B60}" srcOrd="0" destOrd="0" presId="urn:microsoft.com/office/officeart/2005/8/layout/hList6"/>
    <dgm:cxn modelId="{36AE79FF-637B-44D8-96F0-0F02BAF96C40}" type="presOf" srcId="{28F5A262-B298-4BB2-91F5-843EBEAB292B}" destId="{D290757C-97E6-4170-AB1C-2CB6FE446EA5}" srcOrd="0" destOrd="0" presId="urn:microsoft.com/office/officeart/2005/8/layout/hList6"/>
    <dgm:cxn modelId="{AB4C57DB-4B4A-417D-BF1F-927C61D43EE2}" type="presParOf" srcId="{CB91F10B-19C5-437F-A079-F9A1999563CF}" destId="{9A6424A8-6BCB-4E3E-8498-B36473EF9B60}" srcOrd="0" destOrd="0" presId="urn:microsoft.com/office/officeart/2005/8/layout/hList6"/>
    <dgm:cxn modelId="{31158F69-6DBA-4D47-BF37-46A7BAC36A1D}" type="presParOf" srcId="{CB91F10B-19C5-437F-A079-F9A1999563CF}" destId="{3F67D651-BB78-428C-9935-BE8BF1E918BB}" srcOrd="1" destOrd="0" presId="urn:microsoft.com/office/officeart/2005/8/layout/hList6"/>
    <dgm:cxn modelId="{59D37C93-0BE3-4FCB-977E-564D42F660FF}" type="presParOf" srcId="{CB91F10B-19C5-437F-A079-F9A1999563CF}" destId="{D290757C-97E6-4170-AB1C-2CB6FE446EA5}" srcOrd="2" destOrd="0" presId="urn:microsoft.com/office/officeart/2005/8/layout/hList6"/>
    <dgm:cxn modelId="{8A675D88-BD2B-4ABA-BFDE-7E70F253AAC5}" type="presParOf" srcId="{CB91F10B-19C5-437F-A079-F9A1999563CF}" destId="{B3FDA9E6-5616-402B-88B0-1ADD6D983D16}" srcOrd="3" destOrd="0" presId="urn:microsoft.com/office/officeart/2005/8/layout/hList6"/>
    <dgm:cxn modelId="{347808E4-F857-4247-9CCF-500C391D33C5}" type="presParOf" srcId="{CB91F10B-19C5-437F-A079-F9A1999563CF}" destId="{CF21122B-BD9D-4896-BC4D-905864EE0689}" srcOrd="4" destOrd="0" presId="urn:microsoft.com/office/officeart/2005/8/layout/hList6"/>
    <dgm:cxn modelId="{1CD71DDB-F32D-4DAA-BF6A-CD4E5D093675}" type="presParOf" srcId="{CB91F10B-19C5-437F-A079-F9A1999563CF}" destId="{0505D149-8A85-43BB-9D11-4F310DF952D2}" srcOrd="5" destOrd="0" presId="urn:microsoft.com/office/officeart/2005/8/layout/hList6"/>
    <dgm:cxn modelId="{D31C212E-E0BD-4CA9-BD90-58B28FBC4B1E}" type="presParOf" srcId="{CB91F10B-19C5-437F-A079-F9A1999563CF}" destId="{26BDBCB3-7A2F-4AB3-B09F-046BF830C07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424A8-6BCB-4E3E-8498-B36473EF9B60}">
      <dsp:nvSpPr>
        <dsp:cNvPr id="0" name=""/>
        <dsp:cNvSpPr/>
      </dsp:nvSpPr>
      <dsp:spPr>
        <a:xfrm rot="16200000">
          <a:off x="-1235543" y="1237998"/>
          <a:ext cx="4884821" cy="240882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sng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Needs</a:t>
          </a:r>
          <a:endParaRPr lang="fr-BE" sz="2000" b="1" u="sng" kern="1200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</a:t>
          </a:r>
          <a:r>
            <a:rPr lang="fr-BE" sz="28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as « 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too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self-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sufficient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as not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enough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« self reliant »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« 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priority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needs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  <a:endParaRPr lang="fr-BE" sz="2800" b="1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 rot="5400000">
        <a:off x="2455" y="976964"/>
        <a:ext cx="2408824" cy="2930893"/>
      </dsp:txXfrm>
    </dsp:sp>
    <dsp:sp modelId="{D290757C-97E6-4170-AB1C-2CB6FE446EA5}">
      <dsp:nvSpPr>
        <dsp:cNvPr id="0" name=""/>
        <dsp:cNvSpPr/>
      </dsp:nvSpPr>
      <dsp:spPr>
        <a:xfrm rot="16200000">
          <a:off x="1340425" y="1237998"/>
          <a:ext cx="4884821" cy="240882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sng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Behavior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</a:t>
          </a:r>
          <a:r>
            <a:rPr lang="fr-BE" sz="28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Being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considered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as « 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intentionally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homeless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 »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Consuming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drugs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/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alcohol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been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formerly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convicted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/in prison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domestic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animal </a:t>
          </a:r>
          <a:endParaRPr lang="fr-BE" sz="28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 rot="5400000">
        <a:off x="2578423" y="976964"/>
        <a:ext cx="2408824" cy="2930893"/>
      </dsp:txXfrm>
    </dsp:sp>
    <dsp:sp modelId="{CF21122B-BD9D-4896-BC4D-905864EE0689}">
      <dsp:nvSpPr>
        <dsp:cNvPr id="0" name=""/>
        <dsp:cNvSpPr/>
      </dsp:nvSpPr>
      <dsp:spPr>
        <a:xfrm rot="16200000">
          <a:off x="3943429" y="1237998"/>
          <a:ext cx="4884821" cy="240882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sng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Status</a:t>
          </a:r>
          <a:endParaRPr lang="fr-BE" sz="2000" b="1" u="sng" kern="1200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an ID document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a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legal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 administrative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status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to </a:t>
          </a:r>
          <a:r>
            <a:rPr lang="fr-BE" sz="2000" b="1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stay</a:t>
          </a:r>
          <a:r>
            <a:rPr lang="fr-BE" sz="2000" b="1" kern="1200" dirty="0">
              <a:solidFill>
                <a:schemeClr val="bg1">
                  <a:lumMod val="20000"/>
                  <a:lumOff val="80000"/>
                </a:schemeClr>
              </a:solidFill>
            </a:rPr>
            <a:t> in the country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Not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a local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connection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with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the area of the service</a:t>
          </a:r>
          <a:endParaRPr lang="fr-BE" sz="28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 rot="5400000">
        <a:off x="5181427" y="976964"/>
        <a:ext cx="2408824" cy="2930893"/>
      </dsp:txXfrm>
    </dsp:sp>
    <dsp:sp modelId="{26BDBCB3-7A2F-4AB3-B09F-046BF830C074}">
      <dsp:nvSpPr>
        <dsp:cNvPr id="0" name=""/>
        <dsp:cNvSpPr/>
      </dsp:nvSpPr>
      <dsp:spPr>
        <a:xfrm rot="16200000">
          <a:off x="6532917" y="1237998"/>
          <a:ext cx="4884821" cy="240882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b="1" u="sng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endParaRPr lang="fr-BE" sz="1800" b="1" u="sng" kern="1200" dirty="0">
            <a:solidFill>
              <a:schemeClr val="bg1">
                <a:lumMod val="20000"/>
                <a:lumOff val="80000"/>
              </a:schemeClr>
            </a:solidFill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mental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problems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&gt;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Having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disabling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physical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health</a:t>
          </a:r>
          <a:r>
            <a:rPr lang="fr-BE" sz="2000" kern="1200" dirty="0">
              <a:solidFill>
                <a:schemeClr val="bg1">
                  <a:lumMod val="20000"/>
                  <a:lumOff val="80000"/>
                </a:schemeClr>
              </a:solidFill>
            </a:rPr>
            <a:t> </a:t>
          </a:r>
          <a:r>
            <a:rPr lang="fr-BE" sz="2000" kern="1200" dirty="0" err="1">
              <a:solidFill>
                <a:schemeClr val="bg1">
                  <a:lumMod val="20000"/>
                  <a:lumOff val="80000"/>
                </a:schemeClr>
              </a:solidFill>
            </a:rPr>
            <a:t>problems</a:t>
          </a:r>
          <a:endParaRPr lang="fr-BE" sz="2000" kern="1200" dirty="0">
            <a:solidFill>
              <a:schemeClr val="bg1">
                <a:lumMod val="20000"/>
                <a:lumOff val="80000"/>
              </a:schemeClr>
            </a:solidFill>
          </a:endParaRPr>
        </a:p>
      </dsp:txBody>
      <dsp:txXfrm rot="5400000">
        <a:off x="7770915" y="976964"/>
        <a:ext cx="2408824" cy="29308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A10BD-CDD2-4C63-B3A8-EB3CE7D1C214}" type="datetimeFigureOut">
              <a:rPr lang="fr-FR" smtClean="0"/>
              <a:t>28/05/2019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6F988-7EC9-43D5-940B-32C915BBB10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07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The </a:t>
            </a:r>
            <a:r>
              <a:rPr lang="fr-BE" dirty="0" err="1"/>
              <a:t>chapter</a:t>
            </a:r>
            <a:r>
              <a:rPr lang="fr-BE" dirty="0"/>
              <a:t> on EA </a:t>
            </a:r>
            <a:r>
              <a:rPr lang="fr-BE" dirty="0" err="1"/>
              <a:t>focuses</a:t>
            </a:r>
            <a:r>
              <a:rPr lang="fr-BE" dirty="0"/>
              <a:t> on </a:t>
            </a:r>
            <a:r>
              <a:rPr lang="fr-BE" dirty="0" err="1"/>
              <a:t>two</a:t>
            </a:r>
            <a:r>
              <a:rPr lang="fr-BE" dirty="0"/>
              <a:t> aspects: first, EA in EU </a:t>
            </a:r>
            <a:r>
              <a:rPr lang="fr-BE" dirty="0" err="1"/>
              <a:t>is</a:t>
            </a:r>
            <a:r>
              <a:rPr lang="fr-BE" dirty="0"/>
              <a:t> not </a:t>
            </a:r>
            <a:r>
              <a:rPr lang="fr-BE" dirty="0" err="1"/>
              <a:t>unconditional</a:t>
            </a:r>
            <a:r>
              <a:rPr lang="fr-BE" dirty="0"/>
              <a:t>. Access to </a:t>
            </a:r>
            <a:r>
              <a:rPr lang="fr-BE" dirty="0" err="1"/>
              <a:t>shelter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a basic </a:t>
            </a:r>
            <a:r>
              <a:rPr lang="fr-BE" dirty="0" err="1"/>
              <a:t>human</a:t>
            </a:r>
            <a:r>
              <a:rPr lang="fr-BE" dirty="0"/>
              <a:t> right, </a:t>
            </a:r>
            <a:r>
              <a:rPr lang="fr-BE" dirty="0" err="1"/>
              <a:t>it’s</a:t>
            </a:r>
            <a:r>
              <a:rPr lang="fr-BE" dirty="0"/>
              <a:t> </a:t>
            </a:r>
            <a:r>
              <a:rPr lang="fr-BE" dirty="0" err="1"/>
              <a:t>closely</a:t>
            </a:r>
            <a:r>
              <a:rPr lang="fr-BE" dirty="0"/>
              <a:t> </a:t>
            </a:r>
            <a:r>
              <a:rPr lang="fr-BE" dirty="0" err="1"/>
              <a:t>linked</a:t>
            </a:r>
            <a:r>
              <a:rPr lang="fr-BE" dirty="0"/>
              <a:t> to the right to life and to </a:t>
            </a:r>
            <a:r>
              <a:rPr lang="fr-BE" dirty="0" err="1"/>
              <a:t>human</a:t>
            </a:r>
            <a:r>
              <a:rPr lang="fr-BE" dirty="0"/>
              <a:t> </a:t>
            </a:r>
            <a:r>
              <a:rPr lang="fr-BE" dirty="0" err="1"/>
              <a:t>dignity</a:t>
            </a:r>
            <a:r>
              <a:rPr lang="fr-BE" dirty="0"/>
              <a:t>. But </a:t>
            </a:r>
            <a:r>
              <a:rPr lang="fr-BE" dirty="0" err="1"/>
              <a:t>this</a:t>
            </a:r>
            <a:r>
              <a:rPr lang="fr-BE" dirty="0"/>
              <a:t> basic </a:t>
            </a:r>
            <a:r>
              <a:rPr lang="fr-BE" dirty="0" err="1"/>
              <a:t>human</a:t>
            </a:r>
            <a:r>
              <a:rPr lang="fr-BE" dirty="0"/>
              <a:t> right </a:t>
            </a:r>
            <a:r>
              <a:rPr lang="fr-BE" dirty="0" err="1"/>
              <a:t>is</a:t>
            </a:r>
            <a:r>
              <a:rPr lang="fr-BE" dirty="0"/>
              <a:t> not </a:t>
            </a:r>
            <a:r>
              <a:rPr lang="fr-BE" dirty="0" err="1"/>
              <a:t>implemented</a:t>
            </a:r>
            <a:r>
              <a:rPr lang="fr-BE" dirty="0"/>
              <a:t> for </a:t>
            </a:r>
            <a:r>
              <a:rPr lang="fr-BE" dirty="0" err="1"/>
              <a:t>everyone</a:t>
            </a:r>
            <a:r>
              <a:rPr lang="fr-BE" dirty="0"/>
              <a:t>; </a:t>
            </a:r>
            <a:r>
              <a:rPr lang="fr-BE" dirty="0" err="1"/>
              <a:t>access</a:t>
            </a:r>
            <a:r>
              <a:rPr lang="fr-BE" dirty="0"/>
              <a:t> to EA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conditioned</a:t>
            </a:r>
            <a:r>
              <a:rPr lang="fr-BE" dirty="0"/>
              <a:t> by a lot of </a:t>
            </a:r>
            <a:r>
              <a:rPr lang="fr-BE" dirty="0" err="1"/>
              <a:t>barriers</a:t>
            </a:r>
            <a:r>
              <a:rPr lang="fr-BE" dirty="0"/>
              <a:t> – </a:t>
            </a:r>
            <a:r>
              <a:rPr lang="fr-BE" dirty="0" err="1"/>
              <a:t>that’s</a:t>
            </a:r>
            <a:r>
              <a:rPr lang="fr-BE" dirty="0"/>
              <a:t> </a:t>
            </a:r>
            <a:r>
              <a:rPr lang="fr-BE" dirty="0" err="1"/>
              <a:t>what</a:t>
            </a:r>
            <a:r>
              <a:rPr lang="fr-BE" dirty="0"/>
              <a:t> I </a:t>
            </a:r>
            <a:r>
              <a:rPr lang="fr-BE" dirty="0" err="1"/>
              <a:t>am</a:t>
            </a:r>
            <a:r>
              <a:rPr lang="fr-BE" dirty="0"/>
              <a:t> </a:t>
            </a:r>
            <a:r>
              <a:rPr lang="fr-BE" dirty="0" err="1"/>
              <a:t>going</a:t>
            </a:r>
            <a:r>
              <a:rPr lang="fr-BE" dirty="0"/>
              <a:t> to </a:t>
            </a:r>
            <a:r>
              <a:rPr lang="fr-BE" dirty="0" err="1"/>
              <a:t>present</a:t>
            </a:r>
            <a:r>
              <a:rPr lang="fr-BE" dirty="0"/>
              <a:t> </a:t>
            </a:r>
            <a:r>
              <a:rPr lang="fr-BE" dirty="0" err="1"/>
              <a:t>now</a:t>
            </a:r>
            <a:r>
              <a:rPr lang="fr-BE" dirty="0"/>
              <a:t>. The second focus, </a:t>
            </a:r>
            <a:r>
              <a:rPr lang="fr-BE" dirty="0" err="1"/>
              <a:t>which</a:t>
            </a:r>
            <a:r>
              <a:rPr lang="fr-BE" dirty="0"/>
              <a:t>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presented</a:t>
            </a:r>
            <a:r>
              <a:rPr lang="fr-BE" dirty="0"/>
              <a:t> by Sarah,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/>
              <a:t>be</a:t>
            </a:r>
            <a:r>
              <a:rPr lang="fr-BE" dirty="0"/>
              <a:t> on </a:t>
            </a:r>
            <a:r>
              <a:rPr lang="fr-BE" dirty="0" err="1"/>
              <a:t>quality</a:t>
            </a:r>
            <a:r>
              <a:rPr lang="fr-BE" dirty="0"/>
              <a:t> of EA </a:t>
            </a:r>
            <a:r>
              <a:rPr lang="fr-BE" dirty="0" err="1"/>
              <a:t>accross</a:t>
            </a:r>
            <a:r>
              <a:rPr lang="fr-BE" dirty="0"/>
              <a:t> the EU. 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44AF6-A672-4CAD-AE2B-3BF48814936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08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1 – </a:t>
            </a:r>
            <a:r>
              <a:rPr lang="fr-BE" dirty="0" err="1"/>
              <a:t>Weather</a:t>
            </a:r>
            <a:r>
              <a:rPr lang="fr-BE" dirty="0"/>
              <a:t> </a:t>
            </a:r>
            <a:r>
              <a:rPr lang="fr-BE" dirty="0" err="1"/>
              <a:t>response</a:t>
            </a:r>
            <a:r>
              <a:rPr lang="fr-BE" dirty="0"/>
              <a:t> management: in a few </a:t>
            </a:r>
            <a:r>
              <a:rPr lang="fr-BE" dirty="0" err="1"/>
              <a:t>days</a:t>
            </a:r>
            <a:r>
              <a:rPr lang="fr-BE" dirty="0"/>
              <a:t>, </a:t>
            </a:r>
            <a:r>
              <a:rPr lang="fr-BE" dirty="0" err="1"/>
              <a:t>winter</a:t>
            </a:r>
            <a:r>
              <a:rPr lang="fr-BE" dirty="0"/>
              <a:t> plans </a:t>
            </a:r>
            <a:r>
              <a:rPr lang="fr-BE" dirty="0" err="1"/>
              <a:t>will</a:t>
            </a:r>
            <a:r>
              <a:rPr lang="fr-BE" dirty="0"/>
              <a:t> come to an end in lots of EU countries. It </a:t>
            </a:r>
            <a:r>
              <a:rPr lang="fr-BE" dirty="0" err="1"/>
              <a:t>means</a:t>
            </a:r>
            <a:r>
              <a:rPr lang="fr-BE" dirty="0"/>
              <a:t>: massive </a:t>
            </a:r>
            <a:r>
              <a:rPr lang="fr-BE" dirty="0" err="1"/>
              <a:t>amounts</a:t>
            </a:r>
            <a:r>
              <a:rPr lang="fr-BE" dirty="0"/>
              <a:t> of people back to the </a:t>
            </a:r>
            <a:r>
              <a:rPr lang="fr-BE" dirty="0" err="1"/>
              <a:t>street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the </a:t>
            </a:r>
            <a:r>
              <a:rPr lang="fr-BE" dirty="0" err="1"/>
              <a:t>closing</a:t>
            </a:r>
            <a:r>
              <a:rPr lang="fr-BE" dirty="0"/>
              <a:t> of </a:t>
            </a:r>
            <a:r>
              <a:rPr lang="fr-BE" dirty="0" err="1"/>
              <a:t>winter</a:t>
            </a:r>
            <a:r>
              <a:rPr lang="fr-BE" dirty="0"/>
              <a:t> </a:t>
            </a:r>
            <a:r>
              <a:rPr lang="fr-BE" dirty="0" err="1"/>
              <a:t>shelters</a:t>
            </a:r>
            <a:r>
              <a:rPr lang="fr-BE" dirty="0"/>
              <a:t> + new </a:t>
            </a:r>
            <a:r>
              <a:rPr lang="fr-BE" dirty="0" err="1"/>
              <a:t>evictions</a:t>
            </a:r>
            <a:r>
              <a:rPr lang="fr-BE" dirty="0"/>
              <a:t> of </a:t>
            </a:r>
            <a:r>
              <a:rPr lang="fr-BE" dirty="0" err="1"/>
              <a:t>vulnerable</a:t>
            </a:r>
            <a:r>
              <a:rPr lang="fr-BE" dirty="0"/>
              <a:t> </a:t>
            </a:r>
            <a:r>
              <a:rPr lang="fr-BE" dirty="0" err="1"/>
              <a:t>households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</a:t>
            </a:r>
            <a:r>
              <a:rPr lang="fr-BE" dirty="0" err="1"/>
              <a:t>their</a:t>
            </a:r>
            <a:r>
              <a:rPr lang="fr-BE" dirty="0"/>
              <a:t> homes, </a:t>
            </a:r>
            <a:r>
              <a:rPr lang="fr-BE" dirty="0" err="1"/>
              <a:t>leaving</a:t>
            </a:r>
            <a:r>
              <a:rPr lang="fr-BE" dirty="0"/>
              <a:t> </a:t>
            </a:r>
            <a:r>
              <a:rPr lang="fr-BE" dirty="0" err="1"/>
              <a:t>them</a:t>
            </a:r>
            <a:r>
              <a:rPr lang="fr-BE" dirty="0"/>
              <a:t> at </a:t>
            </a:r>
            <a:r>
              <a:rPr lang="fr-BE" dirty="0" err="1"/>
              <a:t>risk</a:t>
            </a:r>
            <a:r>
              <a:rPr lang="fr-BE" dirty="0"/>
              <a:t> of </a:t>
            </a:r>
            <a:r>
              <a:rPr lang="fr-BE" dirty="0" err="1"/>
              <a:t>homelessness</a:t>
            </a:r>
            <a:r>
              <a:rPr lang="fr-BE" dirty="0"/>
              <a:t>, in countries </a:t>
            </a:r>
            <a:r>
              <a:rPr lang="fr-BE" dirty="0" err="1"/>
              <a:t>where</a:t>
            </a:r>
            <a:r>
              <a:rPr lang="fr-BE" dirty="0"/>
              <a:t> </a:t>
            </a:r>
            <a:r>
              <a:rPr lang="fr-BE" dirty="0" err="1"/>
              <a:t>evictions</a:t>
            </a:r>
            <a:r>
              <a:rPr lang="fr-BE" dirty="0"/>
              <a:t> are </a:t>
            </a:r>
            <a:r>
              <a:rPr lang="fr-BE" dirty="0" err="1"/>
              <a:t>banned</a:t>
            </a:r>
            <a:r>
              <a:rPr lang="fr-BE" dirty="0"/>
              <a:t> </a:t>
            </a:r>
            <a:r>
              <a:rPr lang="fr-BE" dirty="0" err="1"/>
              <a:t>during</a:t>
            </a:r>
            <a:r>
              <a:rPr lang="fr-BE" dirty="0"/>
              <a:t> </a:t>
            </a:r>
            <a:r>
              <a:rPr lang="fr-BE" dirty="0" err="1"/>
              <a:t>winter</a:t>
            </a:r>
            <a:r>
              <a:rPr lang="fr-BE" dirty="0"/>
              <a:t>. </a:t>
            </a:r>
          </a:p>
          <a:p>
            <a:endParaRPr lang="fr-BE" baseline="0" dirty="0"/>
          </a:p>
          <a:p>
            <a:r>
              <a:rPr lang="fr-BE" baseline="0" dirty="0"/>
              <a:t>2 – A </a:t>
            </a:r>
            <a:r>
              <a:rPr lang="fr-BE" baseline="0" dirty="0" err="1"/>
              <a:t>difficult</a:t>
            </a:r>
            <a:r>
              <a:rPr lang="fr-BE" baseline="0" dirty="0"/>
              <a:t> route to </a:t>
            </a:r>
            <a:r>
              <a:rPr lang="fr-BE" baseline="0" dirty="0" err="1"/>
              <a:t>be</a:t>
            </a:r>
            <a:r>
              <a:rPr lang="fr-BE" baseline="0" dirty="0"/>
              <a:t> </a:t>
            </a:r>
            <a:r>
              <a:rPr lang="fr-BE" baseline="0" dirty="0" err="1"/>
              <a:t>admitted</a:t>
            </a:r>
            <a:r>
              <a:rPr lang="fr-BE" baseline="0" dirty="0"/>
              <a:t> in EA services, </a:t>
            </a:r>
            <a:r>
              <a:rPr lang="fr-BE" baseline="0" dirty="0" err="1"/>
              <a:t>with</a:t>
            </a:r>
            <a:r>
              <a:rPr lang="fr-BE" baseline="0" dirty="0"/>
              <a:t> </a:t>
            </a:r>
            <a:r>
              <a:rPr lang="fr-BE" baseline="0" dirty="0" err="1"/>
              <a:t>diagnosis</a:t>
            </a:r>
            <a:r>
              <a:rPr lang="fr-BE" baseline="0" dirty="0"/>
              <a:t> </a:t>
            </a:r>
            <a:r>
              <a:rPr lang="fr-BE" baseline="0" dirty="0" err="1"/>
              <a:t>often</a:t>
            </a:r>
            <a:r>
              <a:rPr lang="fr-BE" baseline="0" dirty="0"/>
              <a:t> </a:t>
            </a:r>
            <a:r>
              <a:rPr lang="fr-BE" baseline="0" dirty="0" err="1"/>
              <a:t>done</a:t>
            </a:r>
            <a:r>
              <a:rPr lang="fr-BE" baseline="0" dirty="0"/>
              <a:t> </a:t>
            </a:r>
            <a:r>
              <a:rPr lang="fr-BE" baseline="0" dirty="0" err="1"/>
              <a:t>without</a:t>
            </a:r>
            <a:r>
              <a:rPr lang="fr-BE" baseline="0" dirty="0"/>
              <a:t> the participation of the </a:t>
            </a:r>
            <a:r>
              <a:rPr lang="fr-BE" baseline="0" dirty="0" err="1"/>
              <a:t>users</a:t>
            </a:r>
            <a:r>
              <a:rPr lang="fr-BE" baseline="0" dirty="0"/>
              <a:t> &amp; </a:t>
            </a:r>
            <a:r>
              <a:rPr lang="fr-BE" baseline="0" dirty="0" err="1"/>
              <a:t>heavy</a:t>
            </a:r>
            <a:r>
              <a:rPr lang="fr-BE" baseline="0" dirty="0"/>
              <a:t> administrative </a:t>
            </a:r>
            <a:r>
              <a:rPr lang="fr-BE" baseline="0" dirty="0" err="1"/>
              <a:t>procedures</a:t>
            </a:r>
            <a:r>
              <a:rPr lang="fr-BE" baseline="0" dirty="0"/>
              <a:t> </a:t>
            </a:r>
          </a:p>
          <a:p>
            <a:endParaRPr lang="fr-BE" baseline="0" dirty="0"/>
          </a:p>
          <a:p>
            <a:r>
              <a:rPr lang="fr-BE" baseline="0" dirty="0"/>
              <a:t>3 – </a:t>
            </a:r>
            <a:r>
              <a:rPr lang="fr-BE" baseline="0" dirty="0" err="1"/>
              <a:t>Because</a:t>
            </a:r>
            <a:r>
              <a:rPr lang="fr-BE" baseline="0" dirty="0"/>
              <a:t> of saturation of services, obligation for lot of services to </a:t>
            </a:r>
            <a:r>
              <a:rPr lang="fr-BE" baseline="0" dirty="0" err="1"/>
              <a:t>prioritize</a:t>
            </a:r>
            <a:r>
              <a:rPr lang="fr-BE" baseline="0" dirty="0"/>
              <a:t> </a:t>
            </a:r>
            <a:r>
              <a:rPr lang="fr-BE" baseline="0" dirty="0" err="1"/>
              <a:t>specific</a:t>
            </a:r>
            <a:r>
              <a:rPr lang="fr-BE" baseline="0" dirty="0"/>
              <a:t> groups – </a:t>
            </a:r>
            <a:r>
              <a:rPr lang="fr-BE" baseline="0" dirty="0" err="1"/>
              <a:t>this</a:t>
            </a:r>
            <a:r>
              <a:rPr lang="fr-BE" baseline="0" dirty="0"/>
              <a:t> </a:t>
            </a:r>
            <a:r>
              <a:rPr lang="fr-BE" baseline="0" dirty="0" err="1"/>
              <a:t>is</a:t>
            </a:r>
            <a:r>
              <a:rPr lang="fr-BE" baseline="0" dirty="0"/>
              <a:t> </a:t>
            </a:r>
            <a:r>
              <a:rPr lang="fr-BE" baseline="0" dirty="0" err="1"/>
              <a:t>done</a:t>
            </a:r>
            <a:r>
              <a:rPr lang="fr-BE" baseline="0" dirty="0"/>
              <a:t> </a:t>
            </a:r>
            <a:r>
              <a:rPr lang="fr-BE" baseline="0" dirty="0" err="1"/>
              <a:t>through</a:t>
            </a:r>
            <a:r>
              <a:rPr lang="fr-BE" baseline="0" dirty="0"/>
              <a:t> the </a:t>
            </a:r>
            <a:r>
              <a:rPr lang="fr-BE" baseline="0" dirty="0" err="1"/>
              <a:t>implementation</a:t>
            </a:r>
            <a:r>
              <a:rPr lang="fr-BE" baseline="0" dirty="0"/>
              <a:t> of </a:t>
            </a:r>
            <a:r>
              <a:rPr lang="fr-BE" baseline="0" dirty="0" err="1"/>
              <a:t>formal</a:t>
            </a:r>
            <a:r>
              <a:rPr lang="fr-BE" baseline="0" dirty="0"/>
              <a:t> &amp; </a:t>
            </a:r>
            <a:r>
              <a:rPr lang="fr-BE" baseline="0" dirty="0" err="1"/>
              <a:t>informal</a:t>
            </a:r>
            <a:r>
              <a:rPr lang="fr-BE" baseline="0" dirty="0"/>
              <a:t> admission </a:t>
            </a:r>
            <a:r>
              <a:rPr lang="fr-BE" baseline="0" dirty="0" err="1"/>
              <a:t>criteria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44AF6-A672-4CAD-AE2B-3BF48814936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783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managing homelessness as though it is a seasonal problem, European public policy makes access to accommodation dependent on the time of the year and on the weather.</a:t>
            </a:r>
          </a:p>
          <a:p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Winter plans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failure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&amp; saturation of EA services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during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the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year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= first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barrier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in the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access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to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shelter</a:t>
            </a:r>
            <a:endParaRPr lang="fr-BE" sz="12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i="1" dirty="0">
                <a:solidFill>
                  <a:schemeClr val="bg1"/>
                </a:solidFill>
                <a:latin typeface="Arial Nova" panose="020B0504020202020204" pitchFamily="34" charset="0"/>
              </a:rPr>
              <a:t>Ex. FR: </a:t>
            </a:r>
            <a:r>
              <a:rPr lang="en-US" sz="1200" i="1" dirty="0">
                <a:solidFill>
                  <a:schemeClr val="bg1"/>
                </a:solidFill>
                <a:latin typeface="Arial Nova" panose="020B0504020202020204" pitchFamily="34" charset="0"/>
              </a:rPr>
              <a:t>36% of winter shelters users were without any accommodation solution at the end of the winter plan 2017-2018</a:t>
            </a:r>
            <a:endParaRPr lang="fr-BE" i="1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fr-B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France</a:t>
            </a:r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mortality peaks are observed in October, January and during the summer time.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England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only 27% of service users surveyed obtained more stable accommodation at the end of Severe Weather Emergency Protocol 2017-2018, while 28% returned to the streets and, notably, 45% were not followed up </a:t>
            </a:r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on.</a:t>
            </a:r>
          </a:p>
          <a:p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dire lack of emergency accommodation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throughout the entire year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first obstacle to </a:t>
            </a:r>
            <a:r>
              <a:rPr lang="fr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accessing</a:t>
            </a:r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accommodation.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44AF6-A672-4CAD-AE2B-3BF48814936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2823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People who want to access emergency accommodation services must go through an admission process that can sometimes be long and complex, in particular if prior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authorisation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public authority or a professional </a:t>
            </a:r>
            <a:r>
              <a:rPr lang="fr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</a:t>
            </a:r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required</a:t>
            </a:r>
            <a:r>
              <a:rPr lang="fr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Role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of social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workers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;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consequences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of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deshumanization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/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complexity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of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staircase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approaches</a:t>
            </a:r>
            <a:endParaRPr lang="fr-BE" sz="12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Similar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to « job interviews »,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procedures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avoided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by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some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people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with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complex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needs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(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therefore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they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are made invisible), </a:t>
            </a:r>
            <a:r>
              <a:rPr lang="fr-BE" sz="1200" dirty="0" err="1">
                <a:solidFill>
                  <a:schemeClr val="bg1"/>
                </a:solidFill>
                <a:latin typeface="Arial Nova" panose="020B0504020202020204" pitchFamily="34" charset="0"/>
              </a:rPr>
              <a:t>work</a:t>
            </a:r>
            <a:r>
              <a:rPr lang="fr-BE" sz="1200" dirty="0">
                <a:solidFill>
                  <a:schemeClr val="bg1"/>
                </a:solidFill>
                <a:latin typeface="Arial Nova" panose="020B0504020202020204" pitchFamily="34" charset="0"/>
              </a:rPr>
              <a:t> in silos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sz="1200" dirty="0">
              <a:solidFill>
                <a:schemeClr val="bg1"/>
              </a:solidFill>
              <a:latin typeface="Arial Nova" panose="020B0504020202020204" pitchFamily="34" charset="0"/>
            </a:endParaRP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44AF6-A672-4CAD-AE2B-3BF48814936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121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fr-BE" dirty="0" err="1"/>
              <a:t>Selectiveness</a:t>
            </a:r>
            <a:r>
              <a:rPr lang="fr-BE" dirty="0"/>
              <a:t> of the right to EA</a:t>
            </a:r>
          </a:p>
          <a:p>
            <a:pPr marL="0" indent="0">
              <a:buFontTx/>
              <a:buNone/>
            </a:pP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/>
              <a:t>(</a:t>
            </a:r>
            <a:r>
              <a:rPr lang="fr-BE" dirty="0" err="1"/>
              <a:t>sometimes</a:t>
            </a:r>
            <a:r>
              <a:rPr lang="fr-BE" dirty="0"/>
              <a:t> Financial contribution)</a:t>
            </a:r>
          </a:p>
          <a:p>
            <a:pPr marL="0" indent="0">
              <a:buFontTx/>
              <a:buNone/>
            </a:pP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 err="1"/>
              <a:t>Criteria</a:t>
            </a:r>
            <a:r>
              <a:rPr lang="fr-BE" dirty="0"/>
              <a:t> are </a:t>
            </a:r>
            <a:r>
              <a:rPr lang="fr-BE" dirty="0" err="1"/>
              <a:t>formal</a:t>
            </a:r>
            <a:r>
              <a:rPr lang="fr-BE" dirty="0"/>
              <a:t> (</a:t>
            </a:r>
            <a:r>
              <a:rPr lang="fr-BE" dirty="0" err="1"/>
              <a:t>legislation</a:t>
            </a:r>
            <a:r>
              <a:rPr lang="fr-BE" dirty="0"/>
              <a:t>) / </a:t>
            </a:r>
            <a:r>
              <a:rPr lang="fr-BE" dirty="0" err="1"/>
              <a:t>informal</a:t>
            </a:r>
            <a:r>
              <a:rPr lang="fr-BE" dirty="0"/>
              <a:t> (practices) / </a:t>
            </a:r>
            <a:r>
              <a:rPr lang="fr-BE" dirty="0" err="1"/>
              <a:t>often</a:t>
            </a:r>
            <a:r>
              <a:rPr lang="fr-BE" dirty="0"/>
              <a:t> </a:t>
            </a:r>
            <a:r>
              <a:rPr lang="fr-BE" dirty="0" err="1"/>
              <a:t>arbitrary</a:t>
            </a:r>
            <a:r>
              <a:rPr lang="fr-BE" dirty="0"/>
              <a:t> and flexible, </a:t>
            </a:r>
            <a:r>
              <a:rPr lang="fr-BE" dirty="0" err="1"/>
              <a:t>fixed</a:t>
            </a:r>
            <a:r>
              <a:rPr lang="fr-BE" dirty="0"/>
              <a:t> </a:t>
            </a:r>
            <a:r>
              <a:rPr lang="fr-BE" dirty="0" err="1"/>
              <a:t>because</a:t>
            </a:r>
            <a:r>
              <a:rPr lang="fr-BE" dirty="0"/>
              <a:t> of the saturation of services &amp; </a:t>
            </a:r>
            <a:r>
              <a:rPr lang="fr-BE" dirty="0" err="1"/>
              <a:t>targetting</a:t>
            </a:r>
            <a:r>
              <a:rPr lang="fr-BE" dirty="0"/>
              <a:t> </a:t>
            </a:r>
            <a:r>
              <a:rPr lang="fr-BE" dirty="0" err="1"/>
              <a:t>specific</a:t>
            </a:r>
            <a:r>
              <a:rPr lang="fr-BE" dirty="0"/>
              <a:t> groups (not to </a:t>
            </a:r>
            <a:r>
              <a:rPr lang="fr-BE" dirty="0" err="1"/>
              <a:t>say</a:t>
            </a:r>
            <a:r>
              <a:rPr lang="fr-BE" dirty="0"/>
              <a:t> </a:t>
            </a:r>
            <a:r>
              <a:rPr lang="fr-BE" dirty="0" err="1"/>
              <a:t>avoiding</a:t>
            </a:r>
            <a:r>
              <a:rPr lang="fr-BE" dirty="0"/>
              <a:t> </a:t>
            </a:r>
            <a:r>
              <a:rPr lang="fr-BE" dirty="0" err="1"/>
              <a:t>others</a:t>
            </a:r>
            <a:r>
              <a:rPr lang="fr-BE" dirty="0"/>
              <a:t>…):</a:t>
            </a:r>
          </a:p>
          <a:p>
            <a:pPr marL="171450" indent="-171450">
              <a:buFontTx/>
              <a:buChar char="-"/>
            </a:pPr>
            <a:endParaRPr lang="fr-BE" dirty="0"/>
          </a:p>
          <a:p>
            <a:pPr marL="171450" indent="-171450">
              <a:buFontTx/>
              <a:buChar char="-"/>
            </a:pPr>
            <a:r>
              <a:rPr lang="fr-BE" dirty="0"/>
              <a:t>Priorisation </a:t>
            </a:r>
            <a:r>
              <a:rPr lang="fr-BE" dirty="0" err="1"/>
              <a:t>according</a:t>
            </a:r>
            <a:r>
              <a:rPr lang="fr-BE" dirty="0"/>
              <a:t> to </a:t>
            </a:r>
            <a:r>
              <a:rPr lang="fr-BE" dirty="0" err="1"/>
              <a:t>level</a:t>
            </a:r>
            <a:r>
              <a:rPr lang="fr-BE" dirty="0"/>
              <a:t> of </a:t>
            </a:r>
            <a:r>
              <a:rPr lang="fr-BE" dirty="0" err="1"/>
              <a:t>needs</a:t>
            </a:r>
            <a:r>
              <a:rPr lang="fr-BE" dirty="0"/>
              <a:t>: ex. </a:t>
            </a:r>
            <a:r>
              <a:rPr lang="fr-BE" dirty="0" err="1"/>
              <a:t>being</a:t>
            </a:r>
            <a:r>
              <a:rPr lang="fr-BE" dirty="0"/>
              <a:t> </a:t>
            </a:r>
            <a:r>
              <a:rPr lang="fr-BE" dirty="0" err="1"/>
              <a:t>considered</a:t>
            </a:r>
            <a:r>
              <a:rPr lang="fr-BE" dirty="0"/>
              <a:t> as </a:t>
            </a:r>
            <a:r>
              <a:rPr lang="fr-BE" dirty="0" err="1"/>
              <a:t>too</a:t>
            </a:r>
            <a:r>
              <a:rPr lang="fr-BE" dirty="0"/>
              <a:t> self-</a:t>
            </a:r>
            <a:r>
              <a:rPr lang="fr-BE" dirty="0" err="1"/>
              <a:t>sufficient</a:t>
            </a:r>
            <a:r>
              <a:rPr lang="fr-BE" dirty="0"/>
              <a:t> can </a:t>
            </a:r>
            <a:r>
              <a:rPr lang="fr-BE" dirty="0" err="1"/>
              <a:t>be</a:t>
            </a:r>
            <a:r>
              <a:rPr lang="fr-BE" dirty="0"/>
              <a:t> a </a:t>
            </a:r>
            <a:r>
              <a:rPr lang="fr-BE" dirty="0" err="1"/>
              <a:t>barrier</a:t>
            </a:r>
            <a:r>
              <a:rPr lang="fr-BE" dirty="0"/>
              <a:t> to </a:t>
            </a:r>
            <a:r>
              <a:rPr lang="fr-BE" dirty="0" err="1"/>
              <a:t>access</a:t>
            </a:r>
            <a:r>
              <a:rPr lang="fr-BE" dirty="0"/>
              <a:t> EA in </a:t>
            </a:r>
            <a:r>
              <a:rPr lang="fr-BE" dirty="0" err="1"/>
              <a:t>several</a:t>
            </a:r>
            <a:r>
              <a:rPr lang="fr-BE" dirty="0"/>
              <a:t> EU countries (NL) / « </a:t>
            </a:r>
            <a:r>
              <a:rPr lang="fr-BE" dirty="0" err="1"/>
              <a:t>priority</a:t>
            </a:r>
            <a:r>
              <a:rPr lang="fr-BE" dirty="0"/>
              <a:t> </a:t>
            </a:r>
            <a:r>
              <a:rPr lang="fr-BE" dirty="0" err="1"/>
              <a:t>needs</a:t>
            </a:r>
            <a:r>
              <a:rPr lang="fr-BE" dirty="0"/>
              <a:t> » in UK </a:t>
            </a:r>
          </a:p>
          <a:p>
            <a:pPr marL="171450" indent="-171450">
              <a:buFontTx/>
              <a:buChar char="-"/>
            </a:pPr>
            <a:r>
              <a:rPr lang="fr-BE" dirty="0" err="1"/>
              <a:t>Behavior</a:t>
            </a:r>
            <a:r>
              <a:rPr lang="fr-BE" dirty="0"/>
              <a:t> (</a:t>
            </a:r>
            <a:r>
              <a:rPr lang="fr-BE" dirty="0" err="1"/>
              <a:t>sometimes</a:t>
            </a:r>
            <a:r>
              <a:rPr lang="fr-BE" dirty="0"/>
              <a:t> </a:t>
            </a:r>
            <a:r>
              <a:rPr lang="fr-BE" dirty="0" err="1"/>
              <a:t>also</a:t>
            </a:r>
            <a:r>
              <a:rPr lang="fr-BE" dirty="0"/>
              <a:t> </a:t>
            </a:r>
            <a:r>
              <a:rPr lang="fr-BE" dirty="0" err="1"/>
              <a:t>linked</a:t>
            </a:r>
            <a:r>
              <a:rPr lang="fr-BE" dirty="0"/>
              <a:t> to « social </a:t>
            </a:r>
            <a:r>
              <a:rPr lang="fr-BE" dirty="0" err="1"/>
              <a:t>reputation</a:t>
            </a:r>
            <a:r>
              <a:rPr lang="fr-BE" dirty="0"/>
              <a:t> ») : « antisocial » </a:t>
            </a:r>
            <a:r>
              <a:rPr lang="fr-BE" dirty="0" err="1"/>
              <a:t>behavior</a:t>
            </a:r>
            <a:r>
              <a:rPr lang="fr-BE" dirty="0"/>
              <a:t>, </a:t>
            </a:r>
            <a:r>
              <a:rPr lang="fr-BE" dirty="0" err="1"/>
              <a:t>drug</a:t>
            </a:r>
            <a:r>
              <a:rPr lang="fr-BE" dirty="0"/>
              <a:t>/</a:t>
            </a:r>
            <a:r>
              <a:rPr lang="fr-BE" dirty="0" err="1"/>
              <a:t>alcohol</a:t>
            </a:r>
            <a:r>
              <a:rPr lang="fr-BE" dirty="0"/>
              <a:t> </a:t>
            </a:r>
            <a:r>
              <a:rPr lang="fr-BE" dirty="0" err="1"/>
              <a:t>consumption</a:t>
            </a:r>
            <a:r>
              <a:rPr lang="fr-BE" dirty="0"/>
              <a:t>, « </a:t>
            </a:r>
            <a:r>
              <a:rPr lang="fr-BE" dirty="0" err="1"/>
              <a:t>intentionnally</a:t>
            </a:r>
            <a:r>
              <a:rPr lang="fr-BE" dirty="0"/>
              <a:t> </a:t>
            </a:r>
            <a:r>
              <a:rPr lang="fr-BE" dirty="0" err="1"/>
              <a:t>homeless</a:t>
            </a:r>
            <a:r>
              <a:rPr lang="fr-BE" dirty="0"/>
              <a:t> », </a:t>
            </a:r>
            <a:r>
              <a:rPr lang="fr-BE" dirty="0" err="1"/>
              <a:t>having</a:t>
            </a:r>
            <a:r>
              <a:rPr lang="fr-BE" dirty="0"/>
              <a:t> a dog…</a:t>
            </a:r>
          </a:p>
          <a:p>
            <a:pPr marL="171450" indent="-171450">
              <a:buFontTx/>
              <a:buChar char="-"/>
            </a:pPr>
            <a:r>
              <a:rPr lang="fr-BE" dirty="0"/>
              <a:t>Administrative </a:t>
            </a:r>
            <a:r>
              <a:rPr lang="fr-BE" dirty="0" err="1"/>
              <a:t>status</a:t>
            </a:r>
            <a:r>
              <a:rPr lang="fr-BE" dirty="0"/>
              <a:t>, ID documents, local </a:t>
            </a:r>
            <a:r>
              <a:rPr lang="fr-BE" dirty="0" err="1"/>
              <a:t>connection</a:t>
            </a:r>
            <a:r>
              <a:rPr lang="fr-BE" dirty="0"/>
              <a:t>…</a:t>
            </a:r>
          </a:p>
          <a:p>
            <a:pPr marL="171450" indent="-171450">
              <a:buFontTx/>
              <a:buChar char="-"/>
            </a:pPr>
            <a:r>
              <a:rPr lang="fr-BE" dirty="0" err="1"/>
              <a:t>Having</a:t>
            </a:r>
            <a:r>
              <a:rPr lang="fr-BE" dirty="0"/>
              <a:t> </a:t>
            </a:r>
            <a:r>
              <a:rPr lang="fr-BE" dirty="0" err="1"/>
              <a:t>physical</a:t>
            </a:r>
            <a:r>
              <a:rPr lang="fr-BE" dirty="0"/>
              <a:t>, mental </a:t>
            </a:r>
            <a:r>
              <a:rPr lang="fr-BE" dirty="0" err="1"/>
              <a:t>health</a:t>
            </a:r>
            <a:r>
              <a:rPr lang="fr-BE" dirty="0"/>
              <a:t> issues can </a:t>
            </a:r>
            <a:r>
              <a:rPr lang="fr-BE" dirty="0" err="1"/>
              <a:t>be</a:t>
            </a:r>
            <a:r>
              <a:rPr lang="fr-BE" dirty="0"/>
              <a:t> a </a:t>
            </a:r>
            <a:r>
              <a:rPr lang="fr-BE" dirty="0" err="1"/>
              <a:t>barrier</a:t>
            </a:r>
            <a:r>
              <a:rPr lang="fr-BE" dirty="0"/>
              <a:t> to </a:t>
            </a:r>
            <a:r>
              <a:rPr lang="fr-BE" dirty="0" err="1"/>
              <a:t>access</a:t>
            </a:r>
            <a:r>
              <a:rPr lang="fr-BE" dirty="0"/>
              <a:t> EA</a:t>
            </a:r>
          </a:p>
          <a:p>
            <a:pPr marL="0" indent="0">
              <a:buFontTx/>
              <a:buNone/>
            </a:pPr>
            <a:endParaRPr lang="fr-BE" dirty="0"/>
          </a:p>
          <a:p>
            <a:pPr marL="0" indent="0">
              <a:buFontTx/>
              <a:buNone/>
            </a:pPr>
            <a:r>
              <a:rPr lang="fr-BE" dirty="0"/>
              <a:t>+ Age, </a:t>
            </a:r>
            <a:r>
              <a:rPr lang="fr-BE" dirty="0" err="1"/>
              <a:t>gender</a:t>
            </a:r>
            <a:r>
              <a:rPr lang="fr-BE" dirty="0"/>
              <a:t>, </a:t>
            </a:r>
            <a:r>
              <a:rPr lang="fr-BE" dirty="0" err="1"/>
              <a:t>nationality</a:t>
            </a:r>
            <a:r>
              <a:rPr lang="fr-BE" dirty="0"/>
              <a:t> </a:t>
            </a:r>
            <a:r>
              <a:rPr lang="fr-BE" dirty="0" err="1"/>
              <a:t>criteria</a:t>
            </a:r>
            <a:r>
              <a:rPr lang="fr-BE" dirty="0"/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BE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fr-BE" dirty="0"/>
              <a:t>Focus box (by Mauro), quick comparative </a:t>
            </a:r>
            <a:r>
              <a:rPr lang="fr-BE" dirty="0" err="1"/>
              <a:t>study</a:t>
            </a:r>
            <a:r>
              <a:rPr lang="fr-BE" dirty="0"/>
              <a:t> on the </a:t>
            </a:r>
            <a:r>
              <a:rPr lang="fr-BE" dirty="0" err="1"/>
              <a:t>access</a:t>
            </a:r>
            <a:r>
              <a:rPr lang="fr-BE" dirty="0"/>
              <a:t> to </a:t>
            </a:r>
            <a:r>
              <a:rPr lang="fr-BE" dirty="0" err="1"/>
              <a:t>shelter</a:t>
            </a:r>
            <a:r>
              <a:rPr lang="fr-BE" dirty="0"/>
              <a:t> for </a:t>
            </a:r>
            <a:r>
              <a:rPr lang="fr-BE" dirty="0" err="1"/>
              <a:t>irregular</a:t>
            </a:r>
            <a:r>
              <a:rPr lang="fr-BE" dirty="0"/>
              <a:t> migrants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fr-B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leads to a kind of sordid competition of who is the most vulnerable: in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Paris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during the winter of 2017, for example, due to overcrowding in the services offered by the 115 phone line, a family with a child over three years old was no longer considered a priority.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where the access is not subject to such criteria: lottery systems / FL: importance of low-threshold services as an alternative</a:t>
            </a:r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44AF6-A672-4CAD-AE2B-3BF488149367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632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6F988-7EC9-43D5-940B-32C915BBB10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122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6F988-7EC9-43D5-940B-32C915BBB10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99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4E48-9088-41DB-A7A2-4A0AAD9BF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DE58BB-8F5F-4066-B390-55EDFB74B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2CEE9-7983-421B-B8CA-614EDCA2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906E3-5609-4F4C-A6F1-8BE283B9E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25C9E-3FBB-42DC-82C0-7C2B1087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35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2911-847E-4FCF-A193-A90D5A9A0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F547D-715A-4A5E-9897-D83976F89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4F60C-CE6A-42FD-9DE3-487F1575B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97EC4-F44B-4DD3-BFFF-9C9DB055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EF457-9EA2-40D6-AC02-B3FFD1F7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4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C0FF34-A48B-4410-BC47-CD3AD4774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45564-41C6-4568-8BA4-B32BDADA3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7A0DE-6479-43C2-96C0-5F31FAE0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CB69B-18CB-4875-AF30-882FE313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B5614-46A8-4D30-86A1-1FC95354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18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890D-F155-438B-9A51-7010B928C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8B14E-E49A-4603-B580-E94A0F90E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1A400-F4DF-44FD-BBBA-378E90DD9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2269A-1DC8-4744-923D-22A07DC1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66109-47D8-49D1-ACC2-754E6C45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90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1100-5493-4C9D-A1E2-9085C2F0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27821-3C87-461A-A904-865D04A2F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9F1FE-A2E6-4111-914F-DCA1E734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146E-8B92-4EB1-88A4-599C611B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7E66-0523-4B7E-A521-E4D87AB9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50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CD734-FE62-4F79-BD11-C0D479A6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F8FA1-E4BF-4796-A7E8-582D7AA02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DFCD2-E585-44AF-8505-C74699463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59190E-A094-4971-B49D-9DA12B33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6A08C-E3E9-4B04-AAB8-0ADF220B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C727D3-80DB-480A-BB83-9EC24046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7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6D22B-306A-4A59-BB70-B3C205FF7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793A7-5053-4E4A-9E8E-A269A04F1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04CB29-6960-43AC-A312-565C24E7E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C98B33-C213-410D-9DEB-79EE16A00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44A8A-57BA-4D08-A273-26E0DADC9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CD5FA-0F70-4D7C-AD66-D9E1179AC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DDFA67-F2A0-4432-BA89-94DD470B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F18FE-4DEE-43C5-A83C-64F09B6F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815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6C2A0-900B-44A1-A986-4FB51402D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988DC-AD89-4494-8EF7-7EAF5A41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92276-4EBE-4101-BC58-1B3A9D310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28D15-D38F-46C9-87BE-736A7013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65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90A13B-0158-424A-865B-32E34121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A959D-979D-46FE-A03E-2A77456C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0B16F-5E3A-4B14-BC3A-85EAD1E7C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69085-D469-426F-8B08-CE7ED5C7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4F916-967B-40E9-8EE7-3C631F20B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74040B-B1E0-4BA7-BC34-F9E2E46DF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88075-CAD2-4D41-A933-1601173D7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4059C7-DAC8-48C5-AC5B-53194515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3F814-A7BB-4261-9205-C311822D5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9BE1-7E4A-4946-A2B2-E0597D906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DB18A9-DEED-4571-97E1-4DBE6514E0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B57FA7-AFF6-4931-B6AD-F1DA5CDD3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3A535-8383-4705-A0C4-3BC015AD6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D2B0E-CFDD-4D11-83D4-70CB574B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45939-D764-4184-9F25-FC37FD4B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08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C6C44E-815C-4D88-86CE-47D480E43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A6BE3-4BC6-46D4-BEEF-04E75549A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28AAD-731A-4E65-9826-3B751351D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455BB1-A7F5-4601-8B76-877F93AD5B50}" type="datetimeFigureOut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28-05-19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713A4-2DE2-4E88-8A13-8CBD599AC1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D9072-3927-4357-8DC8-705DBAB56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3969FD-3DE6-4A39-8BE8-19D45CD99B62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r-B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77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1.png"/><Relationship Id="rId7" Type="http://schemas.openxmlformats.org/officeDocument/2006/relationships/image" Target="../media/image9.sv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diagramColors" Target="../diagrams/colors1.xml"/><Relationship Id="rId5" Type="http://schemas.microsoft.com/office/2007/relationships/hdphoto" Target="../media/hdphoto1.wdp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2.png"/><Relationship Id="rId9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60" y="5449928"/>
            <a:ext cx="1074508" cy="13198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61ECB5A-B413-4984-B3BD-21639C17370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02" y="0"/>
            <a:ext cx="4839996" cy="68419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6D4EE3-62D3-4ED5-9EA4-A3C813BF9208}"/>
              </a:ext>
            </a:extLst>
          </p:cNvPr>
          <p:cNvSpPr/>
          <p:nvPr/>
        </p:nvSpPr>
        <p:spPr>
          <a:xfrm>
            <a:off x="0" y="2820449"/>
            <a:ext cx="12192000" cy="1498888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96E6F4-D4D7-42FF-9B8F-7B96F7D56E3D}"/>
              </a:ext>
            </a:extLst>
          </p:cNvPr>
          <p:cNvSpPr txBox="1"/>
          <p:nvPr/>
        </p:nvSpPr>
        <p:spPr>
          <a:xfrm>
            <a:off x="0" y="2887579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EMERGENCY ACCOMMODATION IN EUROPE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IS NOT UNCONDITIONAL</a:t>
            </a:r>
          </a:p>
        </p:txBody>
      </p:sp>
    </p:spTree>
    <p:extLst>
      <p:ext uri="{BB962C8B-B14F-4D97-AF65-F5344CB8AC3E}">
        <p14:creationId xmlns:p14="http://schemas.microsoft.com/office/powerpoint/2010/main" val="427054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Thank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for </a:t>
            </a:r>
            <a:r>
              <a:rPr lang="fr-FR" dirty="0" err="1"/>
              <a:t>your</a:t>
            </a:r>
            <a:r>
              <a:rPr lang="fr-FR" dirty="0"/>
              <a:t> attention.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Sarah Coupechoux – Fondation Abbé Pierre</a:t>
            </a:r>
          </a:p>
          <a:p>
            <a:r>
              <a:rPr lang="fr-FR" dirty="0"/>
              <a:t>scoupechoux@fap.fr</a:t>
            </a:r>
          </a:p>
        </p:txBody>
      </p:sp>
    </p:spTree>
    <p:extLst>
      <p:ext uri="{BB962C8B-B14F-4D97-AF65-F5344CB8AC3E}">
        <p14:creationId xmlns:p14="http://schemas.microsoft.com/office/powerpoint/2010/main" val="182643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60" y="5449928"/>
            <a:ext cx="1074508" cy="13198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C17538-552C-4F06-BE41-E07A6F884B04}"/>
              </a:ext>
            </a:extLst>
          </p:cNvPr>
          <p:cNvSpPr/>
          <p:nvPr/>
        </p:nvSpPr>
        <p:spPr>
          <a:xfrm>
            <a:off x="0" y="0"/>
            <a:ext cx="12192000" cy="709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3808A1-54D3-46EB-9E82-5E36303F93A6}"/>
              </a:ext>
            </a:extLst>
          </p:cNvPr>
          <p:cNvSpPr txBox="1"/>
          <p:nvPr/>
        </p:nvSpPr>
        <p:spPr>
          <a:xfrm>
            <a:off x="72723" y="93321"/>
            <a:ext cx="1211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EMERGENCY ACCOMMODATION IN EUROPE IS NOT UNCONDITIONAL </a:t>
            </a:r>
          </a:p>
        </p:txBody>
      </p:sp>
      <p:pic>
        <p:nvPicPr>
          <p:cNvPr id="10" name="Graphic 9" descr="Snowflake">
            <a:extLst>
              <a:ext uri="{FF2B5EF4-FFF2-40B4-BE49-F238E27FC236}">
                <a16:creationId xmlns:a16="http://schemas.microsoft.com/office/drawing/2014/main" id="{E8CC879D-2E2F-4411-9CD3-80F6E543C8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7253" y="1114170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01C7BA4-4A71-4C05-95AD-C2AC7CA7C829}"/>
              </a:ext>
            </a:extLst>
          </p:cNvPr>
          <p:cNvSpPr txBox="1"/>
          <p:nvPr/>
        </p:nvSpPr>
        <p:spPr>
          <a:xfrm>
            <a:off x="1536032" y="1203644"/>
            <a:ext cx="960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Weather-response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management: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How the public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response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to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homelessness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is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part of the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problem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srgbClr val="5EA59F">
                  <a:lumMod val="20000"/>
                  <a:lumOff val="80000"/>
                </a:srgbClr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3" name="Graphic 12" descr="Signpost">
            <a:extLst>
              <a:ext uri="{FF2B5EF4-FFF2-40B4-BE49-F238E27FC236}">
                <a16:creationId xmlns:a16="http://schemas.microsoft.com/office/drawing/2014/main" id="{613FB906-F521-4A07-9522-72D5B33C954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6619" y="2921167"/>
            <a:ext cx="1015663" cy="10156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79D4DC-3D31-45D2-BB73-6E866BD94F70}"/>
              </a:ext>
            </a:extLst>
          </p:cNvPr>
          <p:cNvSpPr txBox="1"/>
          <p:nvPr/>
        </p:nvSpPr>
        <p:spPr>
          <a:xfrm>
            <a:off x="1536032" y="3013501"/>
            <a:ext cx="7828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difficult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route to admission,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subject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to the intervention of diagnostic experts</a:t>
            </a:r>
          </a:p>
        </p:txBody>
      </p:sp>
      <p:pic>
        <p:nvPicPr>
          <p:cNvPr id="16" name="Graphic 15" descr="Podium">
            <a:extLst>
              <a:ext uri="{FF2B5EF4-FFF2-40B4-BE49-F238E27FC236}">
                <a16:creationId xmlns:a16="http://schemas.microsoft.com/office/drawing/2014/main" id="{1D515CFC-580D-4077-B3CA-C9A2E1847F1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4824" y="4751219"/>
            <a:ext cx="1139255" cy="113925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23047E8-7697-4E4D-BA98-620D0BCFE975}"/>
              </a:ext>
            </a:extLst>
          </p:cNvPr>
          <p:cNvSpPr txBox="1"/>
          <p:nvPr/>
        </p:nvSpPr>
        <p:spPr>
          <a:xfrm>
            <a:off x="1646319" y="5034429"/>
            <a:ext cx="6861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Admission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criteria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and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prioritisation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The </a:t>
            </a:r>
            <a:r>
              <a:rPr kumimoji="0" lang="fr-BE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selectiveness</a:t>
            </a:r>
            <a:r>
              <a:rPr kumimoji="0" lang="fr-BE" sz="2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of the right to accommodation</a:t>
            </a:r>
          </a:p>
        </p:txBody>
      </p:sp>
    </p:spTree>
    <p:extLst>
      <p:ext uri="{BB962C8B-B14F-4D97-AF65-F5344CB8AC3E}">
        <p14:creationId xmlns:p14="http://schemas.microsoft.com/office/powerpoint/2010/main" val="38290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60" y="5449928"/>
            <a:ext cx="1074508" cy="1319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771B23-2B89-4100-849A-560508074F3B}"/>
              </a:ext>
            </a:extLst>
          </p:cNvPr>
          <p:cNvSpPr txBox="1"/>
          <p:nvPr/>
        </p:nvSpPr>
        <p:spPr>
          <a:xfrm>
            <a:off x="712224" y="818145"/>
            <a:ext cx="10319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Weather-response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management: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How the public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response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to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homelessness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is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part of the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problem</a:t>
            </a:r>
            <a:endParaRPr kumimoji="0" lang="fr-BE" sz="2400" b="1" i="0" u="none" strike="noStrike" kern="1200" cap="none" spc="0" normalizeH="0" baseline="0" noProof="0" dirty="0">
              <a:ln>
                <a:noFill/>
              </a:ln>
              <a:solidFill>
                <a:srgbClr val="5EA59F">
                  <a:lumMod val="20000"/>
                  <a:lumOff val="80000"/>
                </a:srgbClr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pic>
        <p:nvPicPr>
          <p:cNvPr id="6" name="Graphic 5" descr="Snowflake">
            <a:extLst>
              <a:ext uri="{FF2B5EF4-FFF2-40B4-BE49-F238E27FC236}">
                <a16:creationId xmlns:a16="http://schemas.microsoft.com/office/drawing/2014/main" id="{653BDFEC-698F-440A-AE85-D608D8BF7E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5024" y="818145"/>
            <a:ext cx="914400" cy="91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536175-F141-4DC9-B431-E8B1668E7F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04" y="1732545"/>
            <a:ext cx="4411431" cy="48675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3B8E438-BC6D-4195-9B74-084AF70E89FE}"/>
              </a:ext>
            </a:extLst>
          </p:cNvPr>
          <p:cNvSpPr/>
          <p:nvPr/>
        </p:nvSpPr>
        <p:spPr>
          <a:xfrm>
            <a:off x="0" y="0"/>
            <a:ext cx="12192000" cy="709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46ED79-B601-4519-9FF9-67C7F81BCEDE}"/>
              </a:ext>
            </a:extLst>
          </p:cNvPr>
          <p:cNvSpPr txBox="1"/>
          <p:nvPr/>
        </p:nvSpPr>
        <p:spPr>
          <a:xfrm>
            <a:off x="72723" y="93321"/>
            <a:ext cx="1211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EMERGENCY ACCOMMODATION IN EUROPE IS NOT UNCONDITIONAL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79FB2B-F401-498B-9C20-1EEE9E99F16C}"/>
              </a:ext>
            </a:extLst>
          </p:cNvPr>
          <p:cNvSpPr txBox="1"/>
          <p:nvPr/>
        </p:nvSpPr>
        <p:spPr>
          <a:xfrm>
            <a:off x="6096000" y="6292292"/>
            <a:ext cx="24744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400" b="0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Fondation Abbé Pierre</a:t>
            </a:r>
          </a:p>
        </p:txBody>
      </p:sp>
    </p:spTree>
    <p:extLst>
      <p:ext uri="{BB962C8B-B14F-4D97-AF65-F5344CB8AC3E}">
        <p14:creationId xmlns:p14="http://schemas.microsoft.com/office/powerpoint/2010/main" val="75017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A8D43B6-6D0D-4D48-A2DA-19899DFD9A22}"/>
              </a:ext>
            </a:extLst>
          </p:cNvPr>
          <p:cNvSpPr/>
          <p:nvPr/>
        </p:nvSpPr>
        <p:spPr>
          <a:xfrm>
            <a:off x="0" y="0"/>
            <a:ext cx="12192000" cy="709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60" y="5449928"/>
            <a:ext cx="1074508" cy="1319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771B23-2B89-4100-849A-560508074F3B}"/>
              </a:ext>
            </a:extLst>
          </p:cNvPr>
          <p:cNvSpPr txBox="1"/>
          <p:nvPr/>
        </p:nvSpPr>
        <p:spPr>
          <a:xfrm>
            <a:off x="716142" y="830997"/>
            <a:ext cx="10319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difficult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route to admission,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subject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to the intervention of diagnostic experts</a:t>
            </a:r>
          </a:p>
        </p:txBody>
      </p:sp>
      <p:pic>
        <p:nvPicPr>
          <p:cNvPr id="9" name="Graphic 8" descr="Signpost">
            <a:extLst>
              <a:ext uri="{FF2B5EF4-FFF2-40B4-BE49-F238E27FC236}">
                <a16:creationId xmlns:a16="http://schemas.microsoft.com/office/drawing/2014/main" id="{14A298C4-DFF5-4394-B3BA-88AE5EF929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830996"/>
            <a:ext cx="830997" cy="830997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5ADA373D-A87A-405A-8A4B-247023DD7466}"/>
              </a:ext>
            </a:extLst>
          </p:cNvPr>
          <p:cNvSpPr/>
          <p:nvPr/>
        </p:nvSpPr>
        <p:spPr>
          <a:xfrm>
            <a:off x="238479" y="1976828"/>
            <a:ext cx="7772404" cy="4289510"/>
          </a:xfrm>
          <a:prstGeom prst="wedgeRoundRectCallout">
            <a:avLst/>
          </a:prstGeom>
          <a:solidFill>
            <a:schemeClr val="bg1">
              <a:lumMod val="20000"/>
              <a:lumOff val="80000"/>
              <a:alpha val="18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C5A64E-9292-41AE-AF9B-92E6AE47822E}"/>
              </a:ext>
            </a:extLst>
          </p:cNvPr>
          <p:cNvSpPr txBox="1"/>
          <p:nvPr/>
        </p:nvSpPr>
        <p:spPr>
          <a:xfrm>
            <a:off x="581587" y="2111354"/>
            <a:ext cx="708618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“The sense of being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infantilised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, of being sent from one service to the next, of being discussed when you're not even there; all this contributes to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feeling socially excluded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. Everything happens as though exclusion was not a transitional phase in the life of an ordinary person, but a state that keeps them outside of our collective experience of humanity.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The person's experience is not seen as a scandal but as the typical situation for someone </a:t>
            </a:r>
            <a:r>
              <a:rPr kumimoji="0" lang="fr-BE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of </a:t>
            </a:r>
            <a:r>
              <a:rPr kumimoji="0" lang="fr-BE" sz="24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their</a:t>
            </a:r>
            <a:r>
              <a:rPr kumimoji="0" lang="fr-BE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social standing</a:t>
            </a:r>
            <a:r>
              <a:rPr kumimoji="0" lang="fr-B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. »                        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  </a:t>
            </a:r>
            <a:r>
              <a:rPr kumimoji="0" lang="fr-BE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Atlantide </a:t>
            </a:r>
            <a:r>
              <a:rPr kumimoji="0" lang="fr-BE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Merlat</a:t>
            </a:r>
            <a:endParaRPr kumimoji="0" lang="fr-BE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E3FDAF82-6DE4-4C73-8DA7-B95C0483FE1B}"/>
              </a:ext>
            </a:extLst>
          </p:cNvPr>
          <p:cNvSpPr/>
          <p:nvPr/>
        </p:nvSpPr>
        <p:spPr>
          <a:xfrm rot="16200000">
            <a:off x="8202557" y="1811621"/>
            <a:ext cx="3952257" cy="3234758"/>
          </a:xfrm>
          <a:prstGeom prst="wedgeRoundRectCallout">
            <a:avLst/>
          </a:prstGeom>
          <a:solidFill>
            <a:schemeClr val="bg1">
              <a:lumMod val="20000"/>
              <a:lumOff val="80000"/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noProof="0">
              <a:ln>
                <a:noFill/>
              </a:ln>
              <a:solidFill>
                <a:srgbClr val="5EA59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CFA9DF-833E-4686-A456-183BABFB55DD}"/>
              </a:ext>
            </a:extLst>
          </p:cNvPr>
          <p:cNvSpPr txBox="1"/>
          <p:nvPr/>
        </p:nvSpPr>
        <p:spPr>
          <a:xfrm>
            <a:off x="8746958" y="1536174"/>
            <a:ext cx="28634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“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With being in and out of the hospital, this idea that everyone is sharing everything really bothered me. [...] When we return somewhere, we want to say ‘stop, I'm here now. Let’s move forward.’ But no, </a:t>
            </a: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they keep bringing up your past failings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.”            </a:t>
            </a:r>
            <a:r>
              <a:rPr kumimoji="0" lang="en-US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Danièle</a:t>
            </a:r>
            <a:endParaRPr kumimoji="0" lang="fr-BE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812050-EE2A-4C94-9FD0-87E96293FA04}"/>
              </a:ext>
            </a:extLst>
          </p:cNvPr>
          <p:cNvSpPr txBox="1"/>
          <p:nvPr/>
        </p:nvSpPr>
        <p:spPr>
          <a:xfrm>
            <a:off x="72723" y="93321"/>
            <a:ext cx="1211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EMERGENCY ACCOMMODATION IN EUROPE IS NOT UNCONDITIONAL </a:t>
            </a:r>
          </a:p>
        </p:txBody>
      </p:sp>
    </p:spTree>
    <p:extLst>
      <p:ext uri="{BB962C8B-B14F-4D97-AF65-F5344CB8AC3E}">
        <p14:creationId xmlns:p14="http://schemas.microsoft.com/office/powerpoint/2010/main" val="293384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061" y="4036735"/>
            <a:ext cx="1074508" cy="13198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771B23-2B89-4100-849A-560508074F3B}"/>
              </a:ext>
            </a:extLst>
          </p:cNvPr>
          <p:cNvSpPr txBox="1"/>
          <p:nvPr/>
        </p:nvSpPr>
        <p:spPr>
          <a:xfrm>
            <a:off x="449464" y="803184"/>
            <a:ext cx="12005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Admission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criteria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and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prioritisation</a:t>
            </a:r>
            <a:endParaRPr kumimoji="0" lang="fr-BE" sz="2400" b="1" i="0" u="none" strike="noStrike" kern="1200" cap="none" spc="0" normalizeH="0" baseline="0" noProof="0" dirty="0">
              <a:ln>
                <a:noFill/>
              </a:ln>
              <a:solidFill>
                <a:srgbClr val="5EA59F">
                  <a:lumMod val="20000"/>
                  <a:lumOff val="80000"/>
                </a:srgbClr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Criteria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that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can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hinder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the </a:t>
            </a:r>
            <a:r>
              <a:rPr kumimoji="0" lang="fr-B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access</a:t>
            </a: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to emergency accommodation in 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</a:t>
            </a:r>
          </a:p>
        </p:txBody>
      </p:sp>
      <p:pic>
        <p:nvPicPr>
          <p:cNvPr id="8" name="Graphic 7" descr="Podium">
            <a:extLst>
              <a:ext uri="{FF2B5EF4-FFF2-40B4-BE49-F238E27FC236}">
                <a16:creationId xmlns:a16="http://schemas.microsoft.com/office/drawing/2014/main" id="{7736CE09-4B92-40CF-9917-20709F8407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2994" y="709862"/>
            <a:ext cx="967025" cy="9670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CF063B-1590-4BDF-B5C8-15C33747F335}"/>
              </a:ext>
            </a:extLst>
          </p:cNvPr>
          <p:cNvSpPr/>
          <p:nvPr/>
        </p:nvSpPr>
        <p:spPr>
          <a:xfrm>
            <a:off x="0" y="0"/>
            <a:ext cx="12192000" cy="709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2AB2AF-9A17-416D-A891-BF1248E2806B}"/>
              </a:ext>
            </a:extLst>
          </p:cNvPr>
          <p:cNvSpPr txBox="1"/>
          <p:nvPr/>
        </p:nvSpPr>
        <p:spPr>
          <a:xfrm>
            <a:off x="72723" y="93321"/>
            <a:ext cx="12119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EMERGENCY ACCOMMODATION IN EUROPE IS NOT UNCONDITIONAL 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09D4119-47A7-42BA-B9D5-41F04C638DE6}"/>
              </a:ext>
            </a:extLst>
          </p:cNvPr>
          <p:cNvGraphicFramePr/>
          <p:nvPr>
            <p:extLst/>
          </p:nvPr>
        </p:nvGraphicFramePr>
        <p:xfrm>
          <a:off x="626506" y="1770208"/>
          <a:ext cx="10182193" cy="4884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09084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66D4EE3-62D3-4ED5-9EA4-A3C813BF9208}"/>
              </a:ext>
            </a:extLst>
          </p:cNvPr>
          <p:cNvSpPr/>
          <p:nvPr/>
        </p:nvSpPr>
        <p:spPr>
          <a:xfrm>
            <a:off x="0" y="2820449"/>
            <a:ext cx="12192000" cy="1498888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E04D3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0396E6F4-D4D7-42FF-9B8F-7B96F7D56E3D}"/>
              </a:ext>
            </a:extLst>
          </p:cNvPr>
          <p:cNvSpPr txBox="1"/>
          <p:nvPr/>
        </p:nvSpPr>
        <p:spPr>
          <a:xfrm>
            <a:off x="0" y="2887579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800" b="1" i="0" u="none" strike="noStrike" kern="1200" cap="none" spc="0" normalizeH="0" baseline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Is </a:t>
            </a:r>
            <a:r>
              <a:rPr kumimoji="0" lang="fr-BE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there</a:t>
            </a:r>
            <a:r>
              <a:rPr kumimoji="0" lang="fr-BE" sz="4800" b="1" i="0" u="none" strike="noStrike" kern="1200" cap="none" spc="0" normalizeH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an </a:t>
            </a:r>
            <a:r>
              <a:rPr lang="fr-BE" sz="4800" b="1" dirty="0">
                <a:solidFill>
                  <a:srgbClr val="5EA59F">
                    <a:lumMod val="20000"/>
                    <a:lumOff val="80000"/>
                  </a:srgbClr>
                </a:solidFill>
                <a:latin typeface="Arial Nova" panose="020B0504020202020204" pitchFamily="34" charset="0"/>
              </a:rPr>
              <a:t>u</a:t>
            </a:r>
            <a:r>
              <a:rPr kumimoji="0" lang="fr-BE" sz="4800" b="1" i="0" u="none" strike="noStrike" kern="1200" cap="none" spc="0" normalizeH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nconditional</a:t>
            </a:r>
            <a:r>
              <a:rPr kumimoji="0" lang="fr-BE" sz="4800" b="1" i="0" u="none" strike="noStrike" kern="1200" cap="none" spc="0" normalizeH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right to </a:t>
            </a:r>
            <a:r>
              <a:rPr kumimoji="0" lang="fr-BE" sz="4800" b="1" i="0" u="none" strike="noStrike" kern="1200" cap="none" spc="0" normalizeH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shelter</a:t>
            </a:r>
            <a:r>
              <a:rPr kumimoji="0" lang="fr-BE" sz="4800" b="1" i="0" u="none" strike="noStrike" kern="1200" cap="none" spc="0" normalizeH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in </a:t>
            </a:r>
            <a:r>
              <a:rPr kumimoji="0" lang="fr-BE" sz="4800" b="1" i="0" u="none" strike="noStrike" kern="1200" cap="none" spc="0" normalizeH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European</a:t>
            </a:r>
            <a:r>
              <a:rPr kumimoji="0" lang="fr-BE" sz="4800" b="1" i="0" u="none" strike="noStrike" kern="1200" cap="none" spc="0" normalizeH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 and international </a:t>
            </a:r>
            <a:r>
              <a:rPr kumimoji="0" lang="fr-BE" sz="4800" b="1" i="0" u="none" strike="noStrike" kern="1200" cap="none" spc="0" normalizeH="0" noProof="0" dirty="0" err="1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law</a:t>
            </a:r>
            <a:r>
              <a:rPr kumimoji="0" lang="fr-BE" sz="4800" b="1" i="0" u="none" strike="noStrike" kern="1200" cap="none" spc="0" normalizeH="0" noProof="0" dirty="0">
                <a:ln>
                  <a:noFill/>
                </a:ln>
                <a:solidFill>
                  <a:srgbClr val="5EA59F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ova" panose="020B0504020202020204" pitchFamily="34" charset="0"/>
                <a:ea typeface="+mn-ea"/>
                <a:cs typeface="+mn-cs"/>
              </a:rPr>
              <a:t>?</a:t>
            </a:r>
            <a:endParaRPr kumimoji="0" lang="fr-BE" sz="4800" b="1" i="0" u="none" strike="noStrike" kern="1200" cap="none" spc="0" normalizeH="0" baseline="0" noProof="0" dirty="0">
              <a:ln>
                <a:noFill/>
              </a:ln>
              <a:solidFill>
                <a:srgbClr val="5EA59F">
                  <a:lumMod val="20000"/>
                  <a:lumOff val="80000"/>
                </a:srgbClr>
              </a:solidFill>
              <a:effectLst/>
              <a:uLnTx/>
              <a:uFillTx/>
              <a:latin typeface="Arial Nova" panose="020B0504020202020204" pitchFamily="34" charset="0"/>
              <a:ea typeface="+mn-ea"/>
              <a:cs typeface="+mn-cs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17EB1DE1-3BB4-48A2-8EAC-FCFAB60FFB8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308" y="5449928"/>
            <a:ext cx="1087969" cy="13267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7A3FCB-2C75-4D69-B8EC-A25114841F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38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560" y="5449928"/>
            <a:ext cx="1074508" cy="131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52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2"/>
                </a:solidFill>
              </a:rPr>
              <a:t>Right to </a:t>
            </a:r>
            <a:r>
              <a:rPr lang="fr-FR" b="1" dirty="0" err="1">
                <a:solidFill>
                  <a:schemeClr val="bg2"/>
                </a:solidFill>
              </a:rPr>
              <a:t>shelter</a:t>
            </a:r>
            <a:r>
              <a:rPr lang="fr-FR" b="1" dirty="0">
                <a:solidFill>
                  <a:schemeClr val="bg2"/>
                </a:solidFill>
              </a:rPr>
              <a:t> for all, a soft international </a:t>
            </a:r>
            <a:r>
              <a:rPr lang="fr-FR" b="1" dirty="0" err="1">
                <a:solidFill>
                  <a:schemeClr val="bg2"/>
                </a:solidFill>
              </a:rPr>
              <a:t>law</a:t>
            </a:r>
            <a:endParaRPr lang="fr-FR" b="1" dirty="0">
              <a:solidFill>
                <a:schemeClr val="bg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dirty="0"/>
              <a:t>UDHR of 1948 : </a:t>
            </a:r>
            <a:r>
              <a:rPr lang="en-US" dirty="0"/>
              <a:t>right to an adequate standard of living</a:t>
            </a:r>
          </a:p>
          <a:p>
            <a:pPr>
              <a:lnSpc>
                <a:spcPct val="150000"/>
              </a:lnSpc>
            </a:pPr>
            <a:r>
              <a:rPr lang="en-US" dirty="0"/>
              <a:t>OHCHR | Committee on Economic, Social and Cultural Rights: social security</a:t>
            </a:r>
          </a:p>
          <a:p>
            <a:pPr>
              <a:lnSpc>
                <a:spcPct val="150000"/>
              </a:lnSpc>
            </a:pPr>
            <a:r>
              <a:rPr lang="en-US" dirty="0"/>
              <a:t>Charter of Fundamental Rights of the European Union : fight against poverty and social exclusion</a:t>
            </a:r>
          </a:p>
          <a:p>
            <a:pPr>
              <a:lnSpc>
                <a:spcPct val="150000"/>
              </a:lnSpc>
            </a:pPr>
            <a:r>
              <a:rPr lang="en-US" dirty="0"/>
              <a:t>European Committee of Social Rights : unconditional right to shelter</a:t>
            </a:r>
          </a:p>
          <a:p>
            <a:pPr>
              <a:lnSpc>
                <a:spcPct val="150000"/>
              </a:lnSpc>
            </a:pPr>
            <a:r>
              <a:rPr lang="en-US" dirty="0"/>
              <a:t>The European Pillar of Social Rights : </a:t>
            </a:r>
            <a:r>
              <a:rPr lang="fr-FR" dirty="0" err="1"/>
              <a:t>adequate</a:t>
            </a:r>
            <a:r>
              <a:rPr lang="fr-FR" dirty="0"/>
              <a:t> </a:t>
            </a:r>
            <a:r>
              <a:rPr lang="fr-FR" dirty="0" err="1"/>
              <a:t>shelter</a:t>
            </a:r>
            <a:r>
              <a:rPr lang="fr-FR" dirty="0"/>
              <a:t> and services</a:t>
            </a:r>
          </a:p>
        </p:txBody>
      </p:sp>
    </p:spTree>
    <p:extLst>
      <p:ext uri="{BB962C8B-B14F-4D97-AF65-F5344CB8AC3E}">
        <p14:creationId xmlns:p14="http://schemas.microsoft.com/office/powerpoint/2010/main" val="99686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Geneva Conventions : international </a:t>
            </a:r>
            <a:r>
              <a:rPr lang="fr-FR" dirty="0" err="1"/>
              <a:t>humanitarian</a:t>
            </a:r>
            <a:r>
              <a:rPr lang="fr-FR" dirty="0"/>
              <a:t> </a:t>
            </a:r>
            <a:r>
              <a:rPr lang="fr-FR" dirty="0" err="1"/>
              <a:t>rights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en-US" dirty="0"/>
              <a:t>International Convention on the Rights of the Child</a:t>
            </a:r>
          </a:p>
          <a:p>
            <a:pPr>
              <a:lnSpc>
                <a:spcPct val="150000"/>
              </a:lnSpc>
            </a:pPr>
            <a:r>
              <a:rPr lang="en-US" dirty="0"/>
              <a:t>DIRECTIVE  2013/33/EU of  26  June  2013 laying  down  standards  for  the  reception  of  applicants  for  international  protection </a:t>
            </a:r>
          </a:p>
          <a:p>
            <a:pPr>
              <a:lnSpc>
                <a:spcPct val="150000"/>
              </a:lnSpc>
            </a:pPr>
            <a:r>
              <a:rPr lang="en-US" dirty="0"/>
              <a:t>Jurisprudence of the ECHR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2"/>
                </a:solidFill>
              </a:rPr>
              <a:t>Right to </a:t>
            </a:r>
            <a:r>
              <a:rPr lang="fr-FR" b="1" dirty="0" err="1">
                <a:solidFill>
                  <a:schemeClr val="bg2"/>
                </a:solidFill>
              </a:rPr>
              <a:t>shelter</a:t>
            </a:r>
            <a:r>
              <a:rPr lang="fr-FR" b="1" dirty="0">
                <a:solidFill>
                  <a:schemeClr val="bg2"/>
                </a:solidFill>
              </a:rPr>
              <a:t> for </a:t>
            </a:r>
            <a:r>
              <a:rPr lang="fr-FR" b="1" dirty="0" err="1">
                <a:solidFill>
                  <a:schemeClr val="bg2"/>
                </a:solidFill>
              </a:rPr>
              <a:t>vulnerable</a:t>
            </a:r>
            <a:r>
              <a:rPr lang="fr-FR" b="1" dirty="0">
                <a:solidFill>
                  <a:schemeClr val="bg2"/>
                </a:solidFill>
              </a:rPr>
              <a:t> people, a hard international </a:t>
            </a:r>
            <a:r>
              <a:rPr lang="fr-FR" b="1" dirty="0" err="1">
                <a:solidFill>
                  <a:schemeClr val="bg2"/>
                </a:solidFill>
              </a:rPr>
              <a:t>law</a:t>
            </a:r>
            <a:endParaRPr lang="fr-F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7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1628" y="584791"/>
            <a:ext cx="10875335" cy="1765004"/>
          </a:xfrm>
        </p:spPr>
        <p:txBody>
          <a:bodyPr>
            <a:normAutofit/>
          </a:bodyPr>
          <a:lstStyle/>
          <a:p>
            <a:pPr algn="ctr"/>
            <a:r>
              <a:rPr lang="en-US" sz="4900" b="1" dirty="0">
                <a:solidFill>
                  <a:schemeClr val="bg2"/>
                </a:solidFill>
              </a:rPr>
              <a:t>Towards recognition of economic vulnerability ?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606056" y="2562447"/>
            <a:ext cx="110153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An attempt to dignity and a violation to prohibition of inhuman treatment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 tool to fight poverty and social exclusion?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70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rgbClr val="5EA59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3C3F4F-8363-46CB-9904-0E918BF3BA0A}"/>
</file>

<file path=customXml/itemProps2.xml><?xml version="1.0" encoding="utf-8"?>
<ds:datastoreItem xmlns:ds="http://schemas.openxmlformats.org/officeDocument/2006/customXml" ds:itemID="{166D2792-C90D-44A0-A98C-C1033EE60A9D}"/>
</file>

<file path=customXml/itemProps3.xml><?xml version="1.0" encoding="utf-8"?>
<ds:datastoreItem xmlns:ds="http://schemas.openxmlformats.org/officeDocument/2006/customXml" ds:itemID="{F394B43E-3409-40C9-A240-CF578352F23D}"/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995</Words>
  <Application>Microsoft Office PowerPoint</Application>
  <PresentationFormat>Widescreen</PresentationFormat>
  <Paragraphs>98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Nova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Right to shelter for all, a soft international law</vt:lpstr>
      <vt:lpstr>Right to shelter for vulnerable people, a hard international law</vt:lpstr>
      <vt:lpstr>Towards recognition of economic vulnerability ?</vt:lpstr>
      <vt:lpstr>Thank you for your attention.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Sarah COUPECHOUX</dc:creator>
  <cp:lastModifiedBy>Robbie Stakelum</cp:lastModifiedBy>
  <cp:revision>9</cp:revision>
  <dcterms:created xsi:type="dcterms:W3CDTF">2019-05-27T07:07:53Z</dcterms:created>
  <dcterms:modified xsi:type="dcterms:W3CDTF">2019-05-28T14:54:55Z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