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7" r:id="rId6"/>
    <p:sldId id="267" r:id="rId7"/>
    <p:sldId id="276" r:id="rId8"/>
    <p:sldId id="301" r:id="rId9"/>
    <p:sldId id="282" r:id="rId10"/>
    <p:sldId id="259" r:id="rId11"/>
    <p:sldId id="298" r:id="rId12"/>
    <p:sldId id="302" r:id="rId13"/>
    <p:sldId id="264" r:id="rId14"/>
  </p:sldIdLst>
  <p:sldSz cx="12192000" cy="6858000"/>
  <p:notesSz cx="9998075" cy="6865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300"/>
    <a:srgbClr val="F3A22B"/>
    <a:srgbClr val="00B473"/>
    <a:srgbClr val="144632"/>
    <a:srgbClr val="1B1464"/>
    <a:srgbClr val="E32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8C301-F874-4B31-AC9E-C11F7C70115C}" v="20" dt="2019-05-24T12:18:46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23" autoAdjust="0"/>
  </p:normalViewPr>
  <p:slideViewPr>
    <p:cSldViewPr snapToGrid="0">
      <p:cViewPr varScale="1">
        <p:scale>
          <a:sx n="50" d="100"/>
          <a:sy n="50" d="100"/>
        </p:scale>
        <p:origin x="12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32499" cy="344489"/>
          </a:xfrm>
          <a:prstGeom prst="rect">
            <a:avLst/>
          </a:prstGeom>
        </p:spPr>
        <p:txBody>
          <a:bodyPr vert="horz" lIns="92200" tIns="46100" rIns="92200" bIns="4610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63263" y="1"/>
            <a:ext cx="4332499" cy="344489"/>
          </a:xfrm>
          <a:prstGeom prst="rect">
            <a:avLst/>
          </a:prstGeom>
        </p:spPr>
        <p:txBody>
          <a:bodyPr vert="horz" lIns="92200" tIns="46100" rIns="92200" bIns="46100" rtlCol="0"/>
          <a:lstStyle>
            <a:lvl1pPr algn="r">
              <a:defRPr sz="1200"/>
            </a:lvl1pPr>
          </a:lstStyle>
          <a:p>
            <a:fld id="{ABF2DF21-C1D1-4C4F-8B22-AEA1998833EA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0" tIns="46100" rIns="92200" bIns="4610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9809" y="3304232"/>
            <a:ext cx="7998459" cy="2703464"/>
          </a:xfrm>
          <a:prstGeom prst="rect">
            <a:avLst/>
          </a:prstGeom>
        </p:spPr>
        <p:txBody>
          <a:bodyPr vert="horz" lIns="92200" tIns="46100" rIns="92200" bIns="4610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6521451"/>
            <a:ext cx="4332499" cy="344489"/>
          </a:xfrm>
          <a:prstGeom prst="rect">
            <a:avLst/>
          </a:prstGeom>
        </p:spPr>
        <p:txBody>
          <a:bodyPr vert="horz" lIns="92200" tIns="46100" rIns="92200" bIns="4610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63263" y="6521451"/>
            <a:ext cx="4332499" cy="344489"/>
          </a:xfrm>
          <a:prstGeom prst="rect">
            <a:avLst/>
          </a:prstGeom>
        </p:spPr>
        <p:txBody>
          <a:bodyPr vert="horz" lIns="92200" tIns="46100" rIns="92200" bIns="46100" rtlCol="0" anchor="b"/>
          <a:lstStyle>
            <a:lvl1pPr algn="r">
              <a:defRPr sz="1200"/>
            </a:lvl1pPr>
          </a:lstStyle>
          <a:p>
            <a:fld id="{1CFAD9F4-0C94-4E20-A5C2-26AA33687B4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9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1DC0-DEBB-40FC-8FDC-E3182436D72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50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præsentation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Tom og </a:t>
            </a:r>
            <a:r>
              <a:rPr lang="en-US" dirty="0" err="1"/>
              <a:t>mig</a:t>
            </a:r>
            <a:r>
              <a:rPr lang="en-US" dirty="0"/>
              <a:t>. Og det vi </a:t>
            </a:r>
            <a:r>
              <a:rPr lang="en-US" dirty="0" err="1"/>
              <a:t>vil</a:t>
            </a:r>
            <a:r>
              <a:rPr lang="en-US" dirty="0"/>
              <a:t> tale om: the student housing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1DC0-DEBB-40FC-8FDC-E3182436D72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59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er</a:t>
            </a:r>
            <a:r>
              <a:rPr lang="en-US" dirty="0"/>
              <a:t> med I alliance </a:t>
            </a:r>
            <a:r>
              <a:rPr lang="en-US" dirty="0" err="1"/>
              <a:t>som</a:t>
            </a:r>
            <a:r>
              <a:rPr lang="en-US" dirty="0"/>
              <a:t> har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mål</a:t>
            </a:r>
            <a:r>
              <a:rPr lang="en-US" dirty="0"/>
              <a:t> at </a:t>
            </a:r>
            <a:r>
              <a:rPr lang="en-US" dirty="0" err="1"/>
              <a:t>udryde</a:t>
            </a:r>
            <a:r>
              <a:rPr lang="en-US" dirty="0"/>
              <a:t> </a:t>
            </a:r>
            <a:r>
              <a:rPr lang="en-US" dirty="0" err="1"/>
              <a:t>hjemløshed</a:t>
            </a:r>
            <a:r>
              <a:rPr lang="en-US" dirty="0"/>
              <a:t>. Vibe driver alliance. Tom </a:t>
            </a:r>
            <a:r>
              <a:rPr lang="en-US" dirty="0" err="1"/>
              <a:t>repræsenterer</a:t>
            </a:r>
            <a:r>
              <a:rPr lang="en-US" dirty="0"/>
              <a:t> den by I DK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systematisk</a:t>
            </a:r>
            <a:r>
              <a:rPr lang="en-US" dirty="0"/>
              <a:t> </a:t>
            </a:r>
            <a:r>
              <a:rPr lang="en-US" dirty="0" err="1"/>
              <a:t>arbejder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housing first </a:t>
            </a:r>
            <a:r>
              <a:rPr lang="en-US" dirty="0" err="1"/>
              <a:t>principperne</a:t>
            </a:r>
            <a:r>
              <a:rPr lang="en-US" dirty="0"/>
              <a:t>. </a:t>
            </a:r>
            <a:r>
              <a:rPr lang="en-US" dirty="0" err="1"/>
              <a:t>Sammen</a:t>
            </a:r>
            <a:r>
              <a:rPr lang="en-US" dirty="0"/>
              <a:t> har vi </a:t>
            </a:r>
            <a:r>
              <a:rPr lang="en-US" dirty="0" err="1"/>
              <a:t>skabt</a:t>
            </a:r>
            <a:r>
              <a:rPr lang="en-US" dirty="0"/>
              <a:t> student housing </a:t>
            </a:r>
            <a:r>
              <a:rPr lang="en-US" dirty="0" err="1"/>
              <a:t>modellen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1DC0-DEBB-40FC-8FDC-E3182436D72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80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Vibe: </a:t>
            </a:r>
            <a:r>
              <a:rPr lang="en-US" dirty="0" err="1"/>
              <a:t>Formålet</a:t>
            </a:r>
            <a:r>
              <a:rPr lang="en-US" dirty="0"/>
              <a:t> med alliance </a:t>
            </a:r>
            <a:r>
              <a:rPr lang="en-US" dirty="0" err="1"/>
              <a:t>er</a:t>
            </a:r>
            <a:r>
              <a:rPr lang="en-US" dirty="0"/>
              <a:t> på den </a:t>
            </a:r>
            <a:r>
              <a:rPr lang="en-US" dirty="0" err="1"/>
              <a:t>lange</a:t>
            </a:r>
            <a:r>
              <a:rPr lang="en-US" dirty="0"/>
              <a:t> bane at </a:t>
            </a:r>
            <a:r>
              <a:rPr lang="en-US" dirty="0" err="1"/>
              <a:t>ændre</a:t>
            </a:r>
            <a:r>
              <a:rPr lang="en-US" dirty="0"/>
              <a:t> </a:t>
            </a:r>
            <a:r>
              <a:rPr lang="en-US" dirty="0" err="1"/>
              <a:t>hjemløshedspolitik</a:t>
            </a:r>
            <a:r>
              <a:rPr lang="en-US" dirty="0"/>
              <a:t> og </a:t>
            </a:r>
            <a:r>
              <a:rPr lang="en-US" dirty="0" err="1"/>
              <a:t>praksis</a:t>
            </a:r>
            <a:r>
              <a:rPr lang="en-US" dirty="0"/>
              <a:t> I </a:t>
            </a:r>
            <a:r>
              <a:rPr lang="en-US" dirty="0" err="1"/>
              <a:t>danmark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E1DC0-DEBB-40FC-8FDC-E3182436D72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5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Udviklingsproces: </a:t>
            </a:r>
          </a:p>
          <a:p>
            <a:r>
              <a:rPr lang="da-DK" dirty="0"/>
              <a:t>Først en stillingtagen til at unge hjemløse skal bo så normalt som andre – de er også bare unge mennesker. Beslutning om 10 pct.</a:t>
            </a:r>
          </a:p>
          <a:p>
            <a:r>
              <a:rPr lang="da-DK" dirty="0"/>
              <a:t>Dernæst pilotprojekt i 3 byer –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with social innovation proces – so from </a:t>
            </a:r>
            <a:r>
              <a:rPr lang="da-DK" dirty="0" err="1"/>
              <a:t>ideas</a:t>
            </a:r>
            <a:r>
              <a:rPr lang="da-DK" dirty="0"/>
              <a:t> to </a:t>
            </a:r>
            <a:r>
              <a:rPr lang="da-DK" dirty="0" err="1"/>
              <a:t>prototyping</a:t>
            </a:r>
            <a:r>
              <a:rPr lang="da-DK" dirty="0"/>
              <a:t> and </a:t>
            </a:r>
            <a:r>
              <a:rPr lang="da-DK" dirty="0" err="1"/>
              <a:t>then</a:t>
            </a:r>
            <a:r>
              <a:rPr lang="da-DK" dirty="0"/>
              <a:t> pilot test and </a:t>
            </a:r>
            <a:r>
              <a:rPr lang="da-DK" dirty="0" err="1"/>
              <a:t>scaling</a:t>
            </a:r>
            <a:r>
              <a:rPr lang="da-DK" dirty="0"/>
              <a:t>.</a:t>
            </a:r>
          </a:p>
          <a:p>
            <a:r>
              <a:rPr lang="da-DK" dirty="0"/>
              <a:t>Nu skalering til andre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AD9F4-0C94-4E20-A5C2-26AA33687B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13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 </a:t>
            </a:r>
            <a:r>
              <a:rPr lang="en-US" dirty="0" err="1"/>
              <a:t>fortæller</a:t>
            </a:r>
            <a:r>
              <a:rPr lang="en-US" dirty="0"/>
              <a:t> om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hvad</a:t>
            </a:r>
            <a:r>
              <a:rPr lang="en-US" dirty="0"/>
              <a:t> de har </a:t>
            </a:r>
            <a:r>
              <a:rPr lang="en-US" dirty="0" err="1"/>
              <a:t>gjort</a:t>
            </a:r>
            <a:r>
              <a:rPr lang="en-US" dirty="0"/>
              <a:t> I Odense med </a:t>
            </a:r>
            <a:r>
              <a:rPr lang="en-US" dirty="0" err="1"/>
              <a:t>Bikubenfondens</a:t>
            </a:r>
            <a:r>
              <a:rPr lang="en-US" dirty="0"/>
              <a:t> </a:t>
            </a:r>
            <a:r>
              <a:rPr lang="en-US" dirty="0" err="1"/>
              <a:t>kollegie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samarbejdet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kommune</a:t>
            </a:r>
            <a:r>
              <a:rPr lang="en-US" dirty="0"/>
              <a:t>, fond, </a:t>
            </a:r>
            <a:r>
              <a:rPr lang="en-US" dirty="0" err="1"/>
              <a:t>hjem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Alle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Hvorfor</a:t>
            </a:r>
            <a:r>
              <a:rPr lang="en-US" dirty="0"/>
              <a:t> ser Odense </a:t>
            </a:r>
            <a:r>
              <a:rPr lang="en-US" dirty="0" err="1"/>
              <a:t>en</a:t>
            </a:r>
            <a:r>
              <a:rPr lang="en-US" dirty="0"/>
              <a:t> pointe I at lave </a:t>
            </a:r>
            <a:r>
              <a:rPr lang="en-US" dirty="0" err="1"/>
              <a:t>dette</a:t>
            </a:r>
            <a:r>
              <a:rPr lang="en-US" dirty="0"/>
              <a:t> set-up. </a:t>
            </a:r>
            <a:r>
              <a:rPr lang="en-US" dirty="0" err="1"/>
              <a:t>Hvad</a:t>
            </a:r>
            <a:r>
              <a:rPr lang="en-US" dirty="0"/>
              <a:t> giver det</a:t>
            </a:r>
          </a:p>
          <a:p>
            <a:pPr marL="0" indent="0">
              <a:buFontTx/>
              <a:buNone/>
            </a:pPr>
            <a:r>
              <a:rPr lang="en-US" dirty="0"/>
              <a:t>Vibe </a:t>
            </a:r>
            <a:r>
              <a:rPr lang="en-US" dirty="0" err="1"/>
              <a:t>siger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 om </a:t>
            </a:r>
            <a:r>
              <a:rPr lang="en-US" dirty="0" err="1"/>
              <a:t>behovet</a:t>
            </a:r>
            <a:r>
              <a:rPr lang="en-US" dirty="0"/>
              <a:t> for Fællesskab – og at på et </a:t>
            </a:r>
            <a:r>
              <a:rPr lang="en-US" dirty="0" err="1"/>
              <a:t>kollegie</a:t>
            </a:r>
            <a:r>
              <a:rPr lang="en-US" dirty="0"/>
              <a:t> har der </a:t>
            </a:r>
            <a:r>
              <a:rPr lang="en-US" dirty="0" err="1"/>
              <a:t>været</a:t>
            </a:r>
            <a:r>
              <a:rPr lang="en-US" dirty="0"/>
              <a:t> </a:t>
            </a:r>
            <a:r>
              <a:rPr lang="en-US" dirty="0" err="1"/>
              <a:t>eksterne</a:t>
            </a:r>
            <a:r>
              <a:rPr lang="en-US" dirty="0"/>
              <a:t> NGO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inde</a:t>
            </a:r>
            <a:r>
              <a:rPr lang="en-US" dirty="0"/>
              <a:t> for at </a:t>
            </a:r>
            <a:r>
              <a:rPr lang="en-US" dirty="0" err="1"/>
              <a:t>skabe</a:t>
            </a:r>
            <a:r>
              <a:rPr lang="en-US" dirty="0"/>
              <a:t> et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fælles</a:t>
            </a:r>
            <a:r>
              <a:rPr lang="en-US" dirty="0"/>
              <a:t> </a:t>
            </a:r>
            <a:r>
              <a:rPr lang="en-US" dirty="0" err="1"/>
              <a:t>miljø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1DC0-DEBB-40FC-8FDC-E3182436D72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250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E1DC0-DEBB-40FC-8FDC-E3182436D72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5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er visionen: at unge bor dør om dør og har et fællesskab sammen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AD9F4-0C94-4E20-A5C2-26AA33687B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67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1DC0-DEBB-40FC-8FDC-E3182436D72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5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32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55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16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75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64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96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23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53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26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261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095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948266"/>
            <a:ext cx="10972800" cy="880534"/>
          </a:xfrm>
        </p:spPr>
        <p:txBody>
          <a:bodyPr lIns="0" anchor="t">
            <a:noAutofit/>
          </a:bodyPr>
          <a:lstStyle>
            <a:lvl1pPr>
              <a:defRPr sz="5000" b="0" i="0">
                <a:solidFill>
                  <a:schemeClr val="tx1"/>
                </a:solidFill>
                <a:latin typeface="CelesteOT-Book"/>
                <a:cs typeface="CelesteOT-Book"/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09600" y="2023537"/>
            <a:ext cx="10972800" cy="3911597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da-DK" dirty="0" err="1"/>
              <a:t>FemKlik</a:t>
            </a:r>
            <a:r>
              <a:rPr lang="da-DK" dirty="0"/>
              <a:t> for at redigere</a:t>
            </a:r>
          </a:p>
          <a:p>
            <a:pPr lvl="4"/>
            <a:r>
              <a:rPr lang="da-DK" dirty="0"/>
              <a:t>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66937"/>
            <a:ext cx="2844800" cy="23442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2D2F32"/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433690" y="6366937"/>
            <a:ext cx="10148711" cy="23442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D52773C-7FD7-6F43-B16C-3BF729E4B873}" type="slidenum">
              <a:rPr lang="da-DK" smtClean="0">
                <a:solidFill>
                  <a:srgbClr val="2D2F32"/>
                </a:solidFill>
                <a:latin typeface="Calibri"/>
              </a:rPr>
              <a:pPr/>
              <a:t>‹#›</a:t>
            </a:fld>
            <a:endParaRPr lang="da-DK" dirty="0">
              <a:solidFill>
                <a:srgbClr val="2D2F32"/>
              </a:solidFill>
              <a:latin typeface="Calibri"/>
            </a:endParaRPr>
          </a:p>
        </p:txBody>
      </p:sp>
      <p:pic>
        <p:nvPicPr>
          <p:cNvPr id="7" name="Billede 6" descr="Skærmbillede 2015-08-19 kl. 15.18.2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510" y="119529"/>
            <a:ext cx="982133" cy="3175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0498667" y="119530"/>
            <a:ext cx="1354667" cy="2838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kstfelt 4"/>
          <p:cNvSpPr txBox="1"/>
          <p:nvPr userDrawn="1"/>
        </p:nvSpPr>
        <p:spPr>
          <a:xfrm>
            <a:off x="1862667" y="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800" dirty="0">
              <a:solidFill>
                <a:srgbClr val="2D2F32"/>
              </a:solidFill>
              <a:latin typeface="Calibri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321733" y="119530"/>
            <a:ext cx="5012267" cy="54190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2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9383-1A7A-48E8-851C-7F03863B3C20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BE7B-DE14-43B2-876E-22448EFD3AF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57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5692983"/>
            <a:ext cx="9144000" cy="668489"/>
          </a:xfrm>
        </p:spPr>
        <p:txBody>
          <a:bodyPr/>
          <a:lstStyle/>
          <a:p>
            <a:r>
              <a:rPr lang="en-US" sz="2800" b="1" spc="300" dirty="0">
                <a:solidFill>
                  <a:srgbClr val="00B473"/>
                </a:solidFill>
              </a:rPr>
              <a:t> </a:t>
            </a:r>
          </a:p>
        </p:txBody>
      </p:sp>
      <p:pic>
        <p:nvPicPr>
          <p:cNvPr id="5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01" y="2117327"/>
            <a:ext cx="5987846" cy="26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91ECA91-E4FD-4226-B220-CD97612E0F5F}"/>
              </a:ext>
            </a:extLst>
          </p:cNvPr>
          <p:cNvSpPr/>
          <p:nvPr/>
        </p:nvSpPr>
        <p:spPr>
          <a:xfrm>
            <a:off x="792433" y="920151"/>
            <a:ext cx="465946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FEANTSA Policy Conference – May 31st 2019</a:t>
            </a:r>
          </a:p>
          <a:p>
            <a:pPr algn="ctr">
              <a:lnSpc>
                <a:spcPct val="90000"/>
              </a:lnSpc>
            </a:pPr>
            <a:endParaRPr lang="da-DK" sz="3200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Stream III – Bold Housing Solutions</a:t>
            </a: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Housing Model</a:t>
            </a:r>
          </a:p>
          <a:p>
            <a:endParaRPr lang="en-GB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da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595F0B0-C499-4DA8-A8FC-14EEDB4E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192" y="0"/>
            <a:ext cx="608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1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61FB4D8-AC64-45DA-8A9D-E6FFDECFADAB}"/>
              </a:ext>
            </a:extLst>
          </p:cNvPr>
          <p:cNvSpPr/>
          <p:nvPr/>
        </p:nvSpPr>
        <p:spPr>
          <a:xfrm>
            <a:off x="-389206" y="0"/>
            <a:ext cx="6485206" cy="6858000"/>
          </a:xfrm>
          <a:prstGeom prst="rect">
            <a:avLst/>
          </a:prstGeom>
          <a:solidFill>
            <a:srgbClr val="00B4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3"/>
          <p:cNvSpPr/>
          <p:nvPr/>
        </p:nvSpPr>
        <p:spPr>
          <a:xfrm>
            <a:off x="5938866" y="0"/>
            <a:ext cx="6199162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da-DK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a-DK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da-DK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da-DK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a-DK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a-DK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support</a:t>
            </a:r>
            <a:endParaRPr lang="da-DK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a-DK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89205" y="695864"/>
            <a:ext cx="63707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for All</a:t>
            </a:r>
          </a:p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a-DK" sz="60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a-DK" sz="60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da-DK" sz="60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90000"/>
              </a:lnSpc>
            </a:pPr>
            <a:endParaRPr lang="da-DK" sz="60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F3A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60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60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  <a:endParaRPr lang="da-DK" sz="60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5149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ktangel 3"/>
          <p:cNvSpPr/>
          <p:nvPr/>
        </p:nvSpPr>
        <p:spPr>
          <a:xfrm>
            <a:off x="6109368" y="0"/>
            <a:ext cx="6082632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90830"/>
            <a:ext cx="61190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a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</a:t>
            </a:r>
            <a:r>
              <a:rPr lang="da-DK" sz="2100" b="1" dirty="0">
                <a:solidFill>
                  <a:srgbClr val="144632"/>
                </a:solidFill>
                <a:latin typeface="Arial"/>
                <a:cs typeface="Arial"/>
              </a:rPr>
              <a:t>s on </a:t>
            </a:r>
            <a:r>
              <a:rPr lang="da-DK" sz="2100" b="1" dirty="0">
                <a:solidFill>
                  <a:schemeClr val="bg1"/>
                </a:solidFill>
                <a:latin typeface="Arial"/>
                <a:cs typeface="Arial"/>
              </a:rPr>
              <a:t>harm </a:t>
            </a:r>
            <a:r>
              <a:rPr lang="da-DK" sz="2100" b="1" dirty="0" err="1">
                <a:solidFill>
                  <a:schemeClr val="bg1"/>
                </a:solidFill>
                <a:latin typeface="Arial"/>
                <a:cs typeface="Arial"/>
              </a:rPr>
              <a:t>reduction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0192" y="393215"/>
            <a:ext cx="63142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comes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27092" y="1731815"/>
            <a:ext cx="2551546" cy="255154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73309" y="3890820"/>
            <a:ext cx="2551546" cy="2551546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259620" y="3177309"/>
            <a:ext cx="1750290" cy="175029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ktangel 14"/>
          <p:cNvSpPr/>
          <p:nvPr/>
        </p:nvSpPr>
        <p:spPr>
          <a:xfrm>
            <a:off x="6082632" y="3491944"/>
            <a:ext cx="6109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144632"/>
                </a:solidFill>
                <a:latin typeface="Arial"/>
                <a:cs typeface="Arial"/>
              </a:rPr>
              <a:t>The </a:t>
            </a:r>
            <a:r>
              <a:rPr lang="da-DK" b="1" dirty="0" err="1">
                <a:solidFill>
                  <a:srgbClr val="144632"/>
                </a:solidFill>
                <a:latin typeface="Arial"/>
                <a:cs typeface="Arial"/>
              </a:rPr>
              <a:t>acute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b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Shelters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Soup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kitchens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516748" y="4334155"/>
            <a:ext cx="1750290" cy="17502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8930" y="2025063"/>
            <a:ext cx="1750290" cy="17502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 16"/>
          <p:cNvSpPr/>
          <p:nvPr/>
        </p:nvSpPr>
        <p:spPr>
          <a:xfrm>
            <a:off x="3382818" y="5029517"/>
            <a:ext cx="1991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Housing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ktangel 11"/>
          <p:cNvSpPr/>
          <p:nvPr/>
        </p:nvSpPr>
        <p:spPr>
          <a:xfrm>
            <a:off x="556640" y="2571908"/>
            <a:ext cx="21674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Prevention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777999" y="2782444"/>
            <a:ext cx="2551546" cy="2551546"/>
          </a:xfrm>
          <a:prstGeom prst="ellipse">
            <a:avLst/>
          </a:prstGeom>
          <a:solidFill>
            <a:schemeClr val="accent5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4"/>
          <p:cNvSpPr/>
          <p:nvPr/>
        </p:nvSpPr>
        <p:spPr>
          <a:xfrm>
            <a:off x="0" y="3490450"/>
            <a:ext cx="61093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b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lang="da-DK" sz="2100" b="1" dirty="0" err="1">
                <a:solidFill>
                  <a:srgbClr val="FAF9F9"/>
                </a:solidFill>
                <a:latin typeface="Arial"/>
                <a:cs typeface="Arial"/>
              </a:rPr>
              <a:t>Shelters</a:t>
            </a:r>
            <a:r>
              <a:rPr kumimoji="0" 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00" b="1" dirty="0">
                <a:solidFill>
                  <a:srgbClr val="FAF9F9"/>
                </a:solidFill>
                <a:latin typeface="Arial"/>
                <a:cs typeface="Arial"/>
              </a:rPr>
              <a:t>Soup </a:t>
            </a:r>
            <a:r>
              <a:rPr lang="da-DK" sz="2100" b="1" dirty="0" err="1">
                <a:solidFill>
                  <a:srgbClr val="FAF9F9"/>
                </a:solidFill>
                <a:latin typeface="Arial"/>
                <a:cs typeface="Arial"/>
              </a:rPr>
              <a:t>kitchens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ktangel 11"/>
          <p:cNvSpPr/>
          <p:nvPr/>
        </p:nvSpPr>
        <p:spPr>
          <a:xfrm>
            <a:off x="6284095" y="2692459"/>
            <a:ext cx="32711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00" b="1" dirty="0" err="1">
                <a:solidFill>
                  <a:prstClr val="white"/>
                </a:solidFill>
                <a:latin typeface="Arial"/>
                <a:cs typeface="Arial"/>
              </a:rPr>
              <a:t>Prevention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Rektangel 16"/>
          <p:cNvSpPr/>
          <p:nvPr/>
        </p:nvSpPr>
        <p:spPr>
          <a:xfrm>
            <a:off x="9273309" y="5135733"/>
            <a:ext cx="25607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Housing</a:t>
            </a:r>
            <a:endParaRPr kumimoji="0" lang="da-DK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77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3">
            <a:extLst>
              <a:ext uri="{FF2B5EF4-FFF2-40B4-BE49-F238E27FC236}">
                <a16:creationId xmlns:a16="http://schemas.microsoft.com/office/drawing/2014/main" id="{CB9C3C95-F3E3-48A2-8B5A-59604735E4A3}"/>
              </a:ext>
            </a:extLst>
          </p:cNvPr>
          <p:cNvSpPr/>
          <p:nvPr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B47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34D7AF-E025-485A-98F1-68789B88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9915"/>
            <a:ext cx="5663281" cy="1252431"/>
          </a:xfrm>
        </p:spPr>
        <p:txBody>
          <a:bodyPr>
            <a:noAutofit/>
          </a:bodyPr>
          <a:lstStyle/>
          <a:p>
            <a:r>
              <a:rPr lang="da-DK" sz="48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a-DK" sz="48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</a:t>
            </a:r>
            <a:r>
              <a:rPr lang="da-DK" sz="48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da-DK" sz="48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4" name="Oval 37">
            <a:extLst>
              <a:ext uri="{FF2B5EF4-FFF2-40B4-BE49-F238E27FC236}">
                <a16:creationId xmlns:a16="http://schemas.microsoft.com/office/drawing/2014/main" id="{AE5EAB6F-C55C-48DD-989A-230579CB25E9}"/>
              </a:ext>
            </a:extLst>
          </p:cNvPr>
          <p:cNvSpPr/>
          <p:nvPr/>
        </p:nvSpPr>
        <p:spPr>
          <a:xfrm>
            <a:off x="2150331" y="1539576"/>
            <a:ext cx="1577196" cy="1572871"/>
          </a:xfrm>
          <a:prstGeom prst="ellipse">
            <a:avLst/>
          </a:prstGeom>
          <a:solidFill>
            <a:srgbClr val="F793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659E4C-338E-433A-A96C-D60B597B406A}"/>
              </a:ext>
            </a:extLst>
          </p:cNvPr>
          <p:cNvSpPr txBox="1"/>
          <p:nvPr/>
        </p:nvSpPr>
        <p:spPr>
          <a:xfrm>
            <a:off x="2355208" y="1735430"/>
            <a:ext cx="1167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algn="ctr"/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10 pct. </a:t>
            </a:r>
          </a:p>
          <a:p>
            <a:pPr algn="ctr"/>
            <a:endParaRPr lang="da-DK" dirty="0"/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B95DF4DA-EF20-4BB4-95A5-E769413D388B}"/>
              </a:ext>
            </a:extLst>
          </p:cNvPr>
          <p:cNvSpPr/>
          <p:nvPr/>
        </p:nvSpPr>
        <p:spPr>
          <a:xfrm>
            <a:off x="2088121" y="3313645"/>
            <a:ext cx="1577196" cy="1572871"/>
          </a:xfrm>
          <a:prstGeom prst="ellipse">
            <a:avLst/>
          </a:prstGeom>
          <a:solidFill>
            <a:srgbClr val="F793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C9D9E559-EC5E-47CF-8FAD-F93E485F201C}"/>
              </a:ext>
            </a:extLst>
          </p:cNvPr>
          <p:cNvSpPr/>
          <p:nvPr/>
        </p:nvSpPr>
        <p:spPr>
          <a:xfrm>
            <a:off x="2088121" y="5094699"/>
            <a:ext cx="1577196" cy="1572871"/>
          </a:xfrm>
          <a:prstGeom prst="ellipse">
            <a:avLst/>
          </a:prstGeom>
          <a:solidFill>
            <a:srgbClr val="F793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093999-D8BD-414C-A3CE-12C6E315FFC9}"/>
              </a:ext>
            </a:extLst>
          </p:cNvPr>
          <p:cNvSpPr txBox="1"/>
          <p:nvPr/>
        </p:nvSpPr>
        <p:spPr>
          <a:xfrm>
            <a:off x="6883878" y="1353947"/>
            <a:ext cx="50587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</a:p>
          <a:p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Philanthropic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Foundations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student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Odense </a:t>
            </a: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Society community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Driver: Home for All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8AC24F6-464D-45F7-A1B1-7ABEDCCB24EB}"/>
              </a:ext>
            </a:extLst>
          </p:cNvPr>
          <p:cNvSpPr txBox="1"/>
          <p:nvPr/>
        </p:nvSpPr>
        <p:spPr>
          <a:xfrm>
            <a:off x="6843622" y="3655084"/>
            <a:ext cx="32952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1CCAA5A-2A44-4449-BEFB-328159AAC337}"/>
              </a:ext>
            </a:extLst>
          </p:cNvPr>
          <p:cNvSpPr txBox="1"/>
          <p:nvPr/>
        </p:nvSpPr>
        <p:spPr>
          <a:xfrm>
            <a:off x="6883878" y="3863346"/>
            <a:ext cx="4823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Youth-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lived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da-D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6B1DB49-4A2F-48A3-A6D9-DA70F8D5A97E}"/>
              </a:ext>
            </a:extLst>
          </p:cNvPr>
          <p:cNvSpPr/>
          <p:nvPr/>
        </p:nvSpPr>
        <p:spPr>
          <a:xfrm>
            <a:off x="701980" y="1806320"/>
            <a:ext cx="86914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96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5C92BB2-E96D-4899-BBFB-4B77A6F2908B}"/>
              </a:ext>
            </a:extLst>
          </p:cNvPr>
          <p:cNvSpPr/>
          <p:nvPr/>
        </p:nvSpPr>
        <p:spPr>
          <a:xfrm>
            <a:off x="682526" y="3564212"/>
            <a:ext cx="86914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96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499D7F7-EC2D-4330-8E3E-3C02079F10AC}"/>
              </a:ext>
            </a:extLst>
          </p:cNvPr>
          <p:cNvSpPr/>
          <p:nvPr/>
        </p:nvSpPr>
        <p:spPr>
          <a:xfrm>
            <a:off x="701979" y="5217507"/>
            <a:ext cx="86914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96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2DD0D4B-78A1-4255-A43B-9BE99A7671A0}"/>
              </a:ext>
            </a:extLst>
          </p:cNvPr>
          <p:cNvSpPr/>
          <p:nvPr/>
        </p:nvSpPr>
        <p:spPr>
          <a:xfrm>
            <a:off x="1770400" y="3525111"/>
            <a:ext cx="218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Co- </a:t>
            </a:r>
          </a:p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</a:p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3 pilot</a:t>
            </a:r>
          </a:p>
          <a:p>
            <a:pPr algn="ctr"/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AFF55F7-6DA8-416E-9699-8441C99188A2}"/>
              </a:ext>
            </a:extLst>
          </p:cNvPr>
          <p:cNvSpPr/>
          <p:nvPr/>
        </p:nvSpPr>
        <p:spPr>
          <a:xfrm>
            <a:off x="1193455" y="5293163"/>
            <a:ext cx="3334386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Co- </a:t>
            </a:r>
          </a:p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</a:p>
          <a:p>
            <a:pPr algn="ctr"/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37">
            <a:extLst>
              <a:ext uri="{FF2B5EF4-FFF2-40B4-BE49-F238E27FC236}">
                <a16:creationId xmlns:a16="http://schemas.microsoft.com/office/drawing/2014/main" id="{96F8C3CD-2374-402D-9EF6-4F4C528241FB}"/>
              </a:ext>
            </a:extLst>
          </p:cNvPr>
          <p:cNvSpPr/>
          <p:nvPr/>
        </p:nvSpPr>
        <p:spPr>
          <a:xfrm>
            <a:off x="312842" y="5095214"/>
            <a:ext cx="1577196" cy="1572871"/>
          </a:xfrm>
          <a:prstGeom prst="ellipse">
            <a:avLst/>
          </a:prstGeom>
          <a:solidFill>
            <a:srgbClr val="F79300">
              <a:alpha val="15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8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Rektangel 3"/>
          <p:cNvSpPr/>
          <p:nvPr/>
        </p:nvSpPr>
        <p:spPr>
          <a:xfrm>
            <a:off x="6105722" y="0"/>
            <a:ext cx="6086278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14463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5722" y="2632371"/>
            <a:ext cx="612273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>
              <a:lnSpc>
                <a:spcPct val="90000"/>
              </a:lnSpc>
            </a:pPr>
            <a:r>
              <a:rPr lang="da-DK" sz="36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i Guldborgsund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1750" y="495889"/>
            <a:ext cx="6095999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sz="60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90000"/>
              </a:lnSpc>
            </a:pPr>
            <a:endParaRPr lang="da-DK" sz="60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Privately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permanent and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da-DK" sz="24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da-DK" sz="24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tennants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NGO’s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da-DK" sz="2400" b="1" dirty="0">
              <a:solidFill>
                <a:srgbClr val="1446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Casemanagement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ICT – </a:t>
            </a:r>
            <a:r>
              <a:rPr lang="da-DK" sz="2400" b="1" dirty="0" err="1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da-DK" sz="24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tandkrus.jpg">
            <a:extLst>
              <a:ext uri="{FF2B5EF4-FFF2-40B4-BE49-F238E27FC236}">
                <a16:creationId xmlns:a16="http://schemas.microsoft.com/office/drawing/2014/main" id="{53F619B8-B1C0-4B19-A212-C1BB98339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0"/>
            <a:ext cx="608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ktangel 3"/>
          <p:cNvSpPr/>
          <p:nvPr/>
        </p:nvSpPr>
        <p:spPr>
          <a:xfrm>
            <a:off x="5865962" y="57508"/>
            <a:ext cx="6326038" cy="6800491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3790" y="1506304"/>
            <a:ext cx="5253788" cy="36625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r>
              <a:rPr lang="da-DK" b="1" dirty="0">
                <a:solidFill>
                  <a:srgbClr val="FFFFFF"/>
                </a:solidFill>
                <a:latin typeface="Arial"/>
                <a:cs typeface="Arial"/>
              </a:rPr>
              <a:t>The student community </a:t>
            </a:r>
            <a:r>
              <a:rPr lang="da-DK" b="1" dirty="0" err="1">
                <a:solidFill>
                  <a:srgbClr val="00B473"/>
                </a:solidFill>
                <a:latin typeface="Arial"/>
                <a:cs typeface="Arial"/>
              </a:rPr>
              <a:t>creates</a:t>
            </a:r>
            <a:r>
              <a:rPr lang="da-DK" b="1" dirty="0">
                <a:solidFill>
                  <a:srgbClr val="00B473"/>
                </a:solidFill>
                <a:latin typeface="Arial"/>
                <a:cs typeface="Arial"/>
              </a:rPr>
              <a:t> </a:t>
            </a:r>
            <a:r>
              <a:rPr lang="da-DK" b="1" dirty="0">
                <a:solidFill>
                  <a:srgbClr val="FFFFFF"/>
                </a:solidFill>
                <a:latin typeface="Arial"/>
                <a:cs typeface="Arial"/>
              </a:rPr>
              <a:t>support but is </a:t>
            </a:r>
            <a:r>
              <a:rPr lang="da-DK" b="1" dirty="0" err="1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lang="da-DK" b="1" dirty="0">
                <a:solidFill>
                  <a:srgbClr val="FFFFFF"/>
                </a:solidFill>
                <a:latin typeface="Arial"/>
                <a:cs typeface="Arial"/>
              </a:rPr>
              <a:t> a stressful </a:t>
            </a:r>
            <a:r>
              <a:rPr lang="da-DK" b="1" dirty="0" err="1">
                <a:solidFill>
                  <a:srgbClr val="FFFFFF"/>
                </a:solidFill>
                <a:latin typeface="Arial"/>
                <a:cs typeface="Arial"/>
              </a:rPr>
              <a:t>invironment</a:t>
            </a:r>
            <a:r>
              <a:rPr lang="da-DK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the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 manager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not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underestimated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architectural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design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plays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Facilitating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B4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all residents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buFont typeface="+mj-lt"/>
              <a:buAutoNum type="arabicPeriod"/>
              <a:tabLst/>
              <a:defRPr/>
            </a:pP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473"/>
              </a:buClr>
              <a:buSzTx/>
              <a:tabLst/>
              <a:defRPr/>
            </a:pPr>
            <a:r>
              <a:rPr lang="da-DK" b="1" dirty="0">
                <a:solidFill>
                  <a:srgbClr val="00B473"/>
                </a:solidFill>
                <a:latin typeface="Arial"/>
                <a:cs typeface="Arial"/>
              </a:rPr>
              <a:t>The </a:t>
            </a:r>
            <a:r>
              <a:rPr lang="da-DK" b="1" dirty="0" err="1">
                <a:solidFill>
                  <a:srgbClr val="00B473"/>
                </a:solidFill>
                <a:latin typeface="Arial"/>
                <a:cs typeface="Arial"/>
              </a:rPr>
              <a:t>question</a:t>
            </a:r>
            <a:r>
              <a:rPr lang="da-DK" b="1" dirty="0">
                <a:solidFill>
                  <a:srgbClr val="00B473"/>
                </a:solidFill>
                <a:latin typeface="Arial"/>
                <a:cs typeface="Arial"/>
              </a:rPr>
              <a:t>: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 20, 30 or 50%.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the right </a:t>
            </a:r>
            <a:r>
              <a:rPr lang="da-DK" b="1" dirty="0">
                <a:solidFill>
                  <a:srgbClr val="FFFFFF"/>
                </a:solidFill>
                <a:latin typeface="Arial"/>
                <a:cs typeface="Arial"/>
              </a:rPr>
              <a:t>mix of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homeless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young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a-DK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adults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students?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953" y="2321913"/>
            <a:ext cx="493115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Experiences</a:t>
            </a: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dirty="0">
                <a:solidFill>
                  <a:srgbClr val="144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da-DK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446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a-DK" sz="6000" b="1" dirty="0">
                <a:solidFill>
                  <a:srgbClr val="FA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da-DK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F9F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caling</a:t>
            </a:r>
            <a:endParaRPr kumimoji="0" lang="da-DK" sz="6000" b="1" i="0" u="none" strike="noStrike" kern="1200" cap="none" spc="0" normalizeH="0" baseline="0" noProof="0" dirty="0">
              <a:ln>
                <a:noFill/>
              </a:ln>
              <a:solidFill>
                <a:srgbClr val="FAF9F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dirty="0">
                <a:solidFill>
                  <a:srgbClr val="FA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8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person, bord, indendørs, mad&#10;&#10;Automatisk genereret beskrivelse">
            <a:extLst>
              <a:ext uri="{FF2B5EF4-FFF2-40B4-BE49-F238E27FC236}">
                <a16:creationId xmlns:a16="http://schemas.microsoft.com/office/drawing/2014/main" id="{1F3DBCC4-5554-47C8-9E0F-FFBC2F336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4431"/>
          <a:stretch/>
        </p:blipFill>
        <p:spPr>
          <a:xfrm>
            <a:off x="51758" y="29112"/>
            <a:ext cx="12140242" cy="682888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F3A6CCE-CF2B-4712-809C-FD5A6AC674FD}"/>
              </a:ext>
            </a:extLst>
          </p:cNvPr>
          <p:cNvSpPr txBox="1"/>
          <p:nvPr/>
        </p:nvSpPr>
        <p:spPr>
          <a:xfrm>
            <a:off x="5716438" y="29112"/>
            <a:ext cx="6475562" cy="8180701"/>
          </a:xfrm>
          <a:prstGeom prst="rect">
            <a:avLst/>
          </a:prstGeom>
          <a:solidFill>
            <a:srgbClr val="144632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endParaRPr lang="da-DK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da-DK" sz="6000" b="1" dirty="0">
                <a:solidFill>
                  <a:srgbClr val="F3A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components</a:t>
            </a:r>
          </a:p>
          <a:p>
            <a:pPr lvl="0" algn="ctr">
              <a:lnSpc>
                <a:spcPct val="90000"/>
              </a:lnSpc>
            </a:pPr>
            <a:r>
              <a:rPr lang="da-DK" sz="32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da-DK" sz="32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da-DK" sz="32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da-DK" sz="32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2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a-DK" sz="32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sz="32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endParaRPr lang="da-DK" sz="3200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da-DK" sz="3200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</a:pPr>
            <a:endParaRPr lang="da-DK" sz="3200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co-living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lvl="0">
              <a:lnSpc>
                <a:spcPct val="90000"/>
              </a:lnSpc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AutoNum type="arabicPeriod" startAt="2"/>
            </a:pP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support – but with a </a:t>
            </a: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AutoNum type="arabicPeriod" startAt="2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AutoNum type="arabicPeriod" startAt="2"/>
            </a:pP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a-DK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b="1" dirty="0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da-DK" sz="2400" b="1" dirty="0" err="1">
                <a:solidFill>
                  <a:srgbClr val="00B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a-DK" sz="2400" b="1" dirty="0">
              <a:solidFill>
                <a:srgbClr val="00B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90000"/>
              </a:lnSpc>
              <a:buFontTx/>
              <a:buAutoNum type="arabicPeriod"/>
            </a:pPr>
            <a:endParaRPr lang="da-DK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0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0" y="4490025"/>
            <a:ext cx="12192000" cy="1678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300" dirty="0">
                <a:solidFill>
                  <a:srgbClr val="00B473"/>
                </a:solidFill>
                <a:latin typeface="Arial"/>
                <a:ea typeface="Arial" charset="0"/>
                <a:cs typeface="Arial"/>
              </a:rPr>
              <a:t>hjemtilalle.dk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49" y="2419774"/>
            <a:ext cx="3792872" cy="16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6573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ontortema">
  <a:themeElements>
    <a:clrScheme name="Hjem til Alle farver">
      <a:dk1>
        <a:sysClr val="windowText" lastClr="000000"/>
      </a:dk1>
      <a:lt1>
        <a:sysClr val="window" lastClr="FFFFFF"/>
      </a:lt1>
      <a:dk2>
        <a:srgbClr val="000000"/>
      </a:dk2>
      <a:lt2>
        <a:srgbClr val="FAF9F9"/>
      </a:lt2>
      <a:accent1>
        <a:srgbClr val="144632"/>
      </a:accent1>
      <a:accent2>
        <a:srgbClr val="00B473"/>
      </a:accent2>
      <a:accent3>
        <a:srgbClr val="6F319E"/>
      </a:accent3>
      <a:accent4>
        <a:srgbClr val="1B1464"/>
      </a:accent4>
      <a:accent5>
        <a:srgbClr val="F79300"/>
      </a:accent5>
      <a:accent6>
        <a:srgbClr val="E3315B"/>
      </a:accent6>
      <a:hlink>
        <a:srgbClr val="00B473"/>
      </a:hlink>
      <a:folHlink>
        <a:srgbClr val="E3315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61DEF-B2C4-46B9-8AB4-B2F96A8E92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E2062-E034-4342-9AA0-2B72590E2A4A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b23ef93-eec4-4f25-a82f-756989560ecb"/>
    <ds:schemaRef ds:uri="http://schemas.microsoft.com/office/2006/metadata/properties"/>
    <ds:schemaRef ds:uri="http://purl.org/dc/elements/1.1/"/>
    <ds:schemaRef ds:uri="8f754b78-c49c-4dfc-bc15-fea4401a07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85B1A5-ECFC-4EFA-AEFA-692140055542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462</Words>
  <Application>Microsoft Office PowerPoint</Application>
  <PresentationFormat>Widescreen</PresentationFormat>
  <Paragraphs>110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CelesteOT-Book</vt:lpstr>
      <vt:lpstr>Kontortema</vt:lpstr>
      <vt:lpstr>1_Kontortema</vt:lpstr>
      <vt:lpstr>PowerPoint Presentation</vt:lpstr>
      <vt:lpstr>PowerPoint Presentation</vt:lpstr>
      <vt:lpstr>PowerPoint Presentation</vt:lpstr>
      <vt:lpstr>PowerPoint Presentation</vt:lpstr>
      <vt:lpstr>Our student housing model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Vibe Klarup</dc:creator>
  <cp:lastModifiedBy>Robbie Stakelum</cp:lastModifiedBy>
  <cp:revision>3</cp:revision>
  <dcterms:created xsi:type="dcterms:W3CDTF">2019-05-21T12:12:45Z</dcterms:created>
  <dcterms:modified xsi:type="dcterms:W3CDTF">2019-05-28T14:52:39Z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