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7"/>
  </p:notesMasterIdLst>
  <p:sldIdLst>
    <p:sldId id="260" r:id="rId5"/>
    <p:sldId id="261" r:id="rId6"/>
    <p:sldId id="268" r:id="rId7"/>
    <p:sldId id="256" r:id="rId8"/>
    <p:sldId id="267" r:id="rId9"/>
    <p:sldId id="270" r:id="rId10"/>
    <p:sldId id="257" r:id="rId11"/>
    <p:sldId id="258" r:id="rId12"/>
    <p:sldId id="269" r:id="rId13"/>
    <p:sldId id="262" r:id="rId14"/>
    <p:sldId id="264" r:id="rId15"/>
    <p:sldId id="265"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ura Rahman" initials="LR" lastIdx="1" clrIdx="0">
    <p:extLst/>
  </p:cmAuthor>
  <p:cmAuthor id="2" name="Alison Connolly" initials="AC"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1354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C1DCE2D-0A9E-49D9-838D-F28CB6E2BDC3}" v="14" dt="2019-04-29T15:02:11.422"/>
    <p1510:client id="{4E2753C9-AED7-F9CA-5F3F-BC3F46DB856B}" v="1" dt="2019-05-02T16:50:55.368"/>
    <p1510:client id="{2C5ED397-7FAA-616B-0DF8-4D532F48FC68}" v="1" dt="2019-04-29T15:44:56.62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82615"/>
  </p:normalViewPr>
  <p:slideViewPr>
    <p:cSldViewPr snapToGrid="0">
      <p:cViewPr varScale="1">
        <p:scale>
          <a:sx n="52" d="100"/>
          <a:sy n="52" d="100"/>
        </p:scale>
        <p:origin x="1228" y="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BE"/>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BC9687-A4EA-2844-9690-AAA4841F802A}" type="datetimeFigureOut">
              <a:rPr lang="nl-BE" smtClean="0"/>
              <a:t>28/05/2019</a:t>
            </a:fld>
            <a:endParaRPr lang="nl-BE"/>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BE"/>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BE"/>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8D500B-2414-C540-BE65-CA001D7C7D8B}" type="slidenum">
              <a:rPr lang="nl-BE" smtClean="0"/>
              <a:t>‹#›</a:t>
            </a:fld>
            <a:endParaRPr lang="nl-BE"/>
          </a:p>
        </p:txBody>
      </p:sp>
    </p:spTree>
    <p:extLst>
      <p:ext uri="{BB962C8B-B14F-4D97-AF65-F5344CB8AC3E}">
        <p14:creationId xmlns:p14="http://schemas.microsoft.com/office/powerpoint/2010/main" val="30344444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a:t>I understand that Hugh takes:</a:t>
            </a:r>
          </a:p>
          <a:p>
            <a:pPr marL="171450" indent="-171450">
              <a:buFontTx/>
              <a:buChar char="-"/>
            </a:pPr>
            <a:r>
              <a:rPr lang="nl-BE" dirty="0"/>
              <a:t>Introduction</a:t>
            </a:r>
          </a:p>
          <a:p>
            <a:pPr marL="171450" indent="-171450">
              <a:buFontTx/>
              <a:buChar char="-"/>
            </a:pPr>
            <a:r>
              <a:rPr lang="nl-BE" dirty="0"/>
              <a:t>Why now?</a:t>
            </a:r>
          </a:p>
          <a:p>
            <a:pPr marL="171450" indent="-171450">
              <a:buFontTx/>
              <a:buChar char="-"/>
            </a:pPr>
            <a:r>
              <a:rPr lang="nl-BE" dirty="0"/>
              <a:t>Note on homelessness in Europe</a:t>
            </a:r>
          </a:p>
        </p:txBody>
      </p:sp>
      <p:sp>
        <p:nvSpPr>
          <p:cNvPr id="4" name="Tijdelijke aanduiding voor dianummer 3"/>
          <p:cNvSpPr>
            <a:spLocks noGrp="1"/>
          </p:cNvSpPr>
          <p:nvPr>
            <p:ph type="sldNum" sz="quarter" idx="5"/>
          </p:nvPr>
        </p:nvSpPr>
        <p:spPr/>
        <p:txBody>
          <a:bodyPr/>
          <a:lstStyle/>
          <a:p>
            <a:fld id="{9C8D500B-2414-C540-BE65-CA001D7C7D8B}" type="slidenum">
              <a:rPr lang="nl-BE" smtClean="0"/>
              <a:t>2</a:t>
            </a:fld>
            <a:endParaRPr lang="nl-BE"/>
          </a:p>
        </p:txBody>
      </p:sp>
    </p:spTree>
    <p:extLst>
      <p:ext uri="{BB962C8B-B14F-4D97-AF65-F5344CB8AC3E}">
        <p14:creationId xmlns:p14="http://schemas.microsoft.com/office/powerpoint/2010/main" val="15522805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The</a:t>
            </a:r>
            <a:r>
              <a:rPr lang="en-IE" baseline="0" dirty="0"/>
              <a:t> </a:t>
            </a:r>
            <a:r>
              <a:rPr lang="en-IE" baseline="0" dirty="0" err="1"/>
              <a:t>Feantsa</a:t>
            </a:r>
            <a:r>
              <a:rPr lang="en-IE" baseline="0" dirty="0"/>
              <a:t> Youth working group has developed a working definition, a guidance note to support the definition, and is in the process of pulling together examples of ‘best practice’ from service provision and policy development. </a:t>
            </a:r>
            <a:endParaRPr lang="en-US" dirty="0"/>
          </a:p>
        </p:txBody>
      </p:sp>
      <p:sp>
        <p:nvSpPr>
          <p:cNvPr id="4" name="Slide Number Placeholder 3"/>
          <p:cNvSpPr>
            <a:spLocks noGrp="1"/>
          </p:cNvSpPr>
          <p:nvPr>
            <p:ph type="sldNum" sz="quarter" idx="10"/>
          </p:nvPr>
        </p:nvSpPr>
        <p:spPr/>
        <p:txBody>
          <a:bodyPr/>
          <a:lstStyle/>
          <a:p>
            <a:fld id="{9C8D500B-2414-C540-BE65-CA001D7C7D8B}" type="slidenum">
              <a:rPr lang="nl-BE" smtClean="0"/>
              <a:t>3</a:t>
            </a:fld>
            <a:endParaRPr lang="nl-BE"/>
          </a:p>
        </p:txBody>
      </p:sp>
    </p:spTree>
    <p:extLst>
      <p:ext uri="{BB962C8B-B14F-4D97-AF65-F5344CB8AC3E}">
        <p14:creationId xmlns:p14="http://schemas.microsoft.com/office/powerpoint/2010/main" val="34784691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8D500B-2414-C540-BE65-CA001D7C7D8B}" type="slidenum">
              <a:rPr lang="nl-BE" smtClean="0"/>
              <a:t>4</a:t>
            </a:fld>
            <a:endParaRPr lang="nl-BE"/>
          </a:p>
        </p:txBody>
      </p:sp>
    </p:spTree>
    <p:extLst>
      <p:ext uri="{BB962C8B-B14F-4D97-AF65-F5344CB8AC3E}">
        <p14:creationId xmlns:p14="http://schemas.microsoft.com/office/powerpoint/2010/main" val="34784691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Plus some detail about the survey</a:t>
            </a:r>
            <a:r>
              <a:rPr lang="en-IE" baseline="0" dirty="0"/>
              <a:t> we conducted and the results</a:t>
            </a:r>
            <a:endParaRPr lang="en-US" dirty="0"/>
          </a:p>
        </p:txBody>
      </p:sp>
      <p:sp>
        <p:nvSpPr>
          <p:cNvPr id="4" name="Slide Number Placeholder 3"/>
          <p:cNvSpPr>
            <a:spLocks noGrp="1"/>
          </p:cNvSpPr>
          <p:nvPr>
            <p:ph type="sldNum" sz="quarter" idx="10"/>
          </p:nvPr>
        </p:nvSpPr>
        <p:spPr/>
        <p:txBody>
          <a:bodyPr/>
          <a:lstStyle/>
          <a:p>
            <a:fld id="{9C8D500B-2414-C540-BE65-CA001D7C7D8B}" type="slidenum">
              <a:rPr lang="nl-BE" smtClean="0"/>
              <a:t>5</a:t>
            </a:fld>
            <a:endParaRPr lang="nl-BE"/>
          </a:p>
        </p:txBody>
      </p:sp>
    </p:spTree>
    <p:extLst>
      <p:ext uri="{BB962C8B-B14F-4D97-AF65-F5344CB8AC3E}">
        <p14:creationId xmlns:p14="http://schemas.microsoft.com/office/powerpoint/2010/main" val="34784691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Headline</a:t>
            </a:r>
            <a:r>
              <a:rPr lang="en-IE" baseline="0" dirty="0"/>
              <a:t> findings:</a:t>
            </a:r>
          </a:p>
          <a:p>
            <a:pPr lvl="0"/>
            <a:r>
              <a:rPr lang="en-IE" sz="1200" kern="1200" dirty="0">
                <a:solidFill>
                  <a:schemeClr val="tx1"/>
                </a:solidFill>
                <a:effectLst/>
                <a:latin typeface="+mn-lt"/>
                <a:ea typeface="+mn-ea"/>
                <a:cs typeface="+mn-cs"/>
              </a:rPr>
              <a:t>Respondents from the survey represent 21 countries in the EU</a:t>
            </a:r>
            <a:endParaRPr lang="en-US" sz="1200" kern="1200" dirty="0">
              <a:solidFill>
                <a:schemeClr val="tx1"/>
              </a:solidFill>
              <a:effectLst/>
              <a:latin typeface="+mn-lt"/>
              <a:ea typeface="+mn-ea"/>
              <a:cs typeface="+mn-cs"/>
            </a:endParaRPr>
          </a:p>
          <a:p>
            <a:pPr lvl="0"/>
            <a:r>
              <a:rPr lang="en-IE" sz="1200" kern="1200" dirty="0">
                <a:solidFill>
                  <a:schemeClr val="tx1"/>
                </a:solidFill>
                <a:effectLst/>
                <a:latin typeface="+mn-lt"/>
                <a:ea typeface="+mn-ea"/>
                <a:cs typeface="+mn-cs"/>
              </a:rPr>
              <a:t>96 people responded, representing mostly service providers with some responses from local authorities and ministries</a:t>
            </a:r>
          </a:p>
          <a:p>
            <a:pPr lvl="0"/>
            <a:r>
              <a:rPr lang="en-IE" sz="1200" kern="1200" dirty="0">
                <a:solidFill>
                  <a:schemeClr val="tx1"/>
                </a:solidFill>
                <a:effectLst/>
                <a:latin typeface="+mn-lt"/>
                <a:ea typeface="+mn-ea"/>
                <a:cs typeface="+mn-cs"/>
              </a:rPr>
              <a:t>Significant</a:t>
            </a:r>
            <a:r>
              <a:rPr lang="en-IE" sz="1200" kern="1200" baseline="0" dirty="0">
                <a:solidFill>
                  <a:schemeClr val="tx1"/>
                </a:solidFill>
                <a:effectLst/>
                <a:latin typeface="+mn-lt"/>
                <a:ea typeface="+mn-ea"/>
                <a:cs typeface="+mn-cs"/>
              </a:rPr>
              <a:t> differences in terms of youngest age a person has presented, more consistency re age a person no longer considered youth</a:t>
            </a:r>
          </a:p>
          <a:p>
            <a:pPr lvl="0"/>
            <a:r>
              <a:rPr lang="en-IE" sz="1200" kern="1200" baseline="0" dirty="0">
                <a:solidFill>
                  <a:schemeClr val="tx1"/>
                </a:solidFill>
                <a:effectLst/>
                <a:latin typeface="+mn-lt"/>
                <a:ea typeface="+mn-ea"/>
                <a:cs typeface="+mn-cs"/>
              </a:rPr>
              <a:t>Responders provided insight into specific issues being faced by cohorts of young people in their jurisdictions.</a:t>
            </a:r>
            <a:endParaRPr lang="en-US" sz="1200" kern="1200" dirty="0">
              <a:solidFill>
                <a:schemeClr val="tx1"/>
              </a:solidFill>
              <a:effectLst/>
              <a:latin typeface="+mn-lt"/>
              <a:ea typeface="+mn-ea"/>
              <a:cs typeface="+mn-cs"/>
            </a:endParaRPr>
          </a:p>
          <a:p>
            <a:endParaRPr lang="en-IE" dirty="0"/>
          </a:p>
          <a:p>
            <a:r>
              <a:rPr lang="en-IE" dirty="0"/>
              <a:t>Reality – many services mentioned that there is legislation and separate systems to deal with people under the age of 16 or 18 becoming homeless, but yet in reality they were often left with the responsibility of supporting these vulnerable young people. In Netherlands some local authorities defined youth homeless as being younger than 27 but services funded by the local authority defined youth as 23. </a:t>
            </a:r>
            <a:endParaRPr lang="en-US" dirty="0"/>
          </a:p>
        </p:txBody>
      </p:sp>
      <p:sp>
        <p:nvSpPr>
          <p:cNvPr id="4" name="Slide Number Placeholder 3"/>
          <p:cNvSpPr>
            <a:spLocks noGrp="1"/>
          </p:cNvSpPr>
          <p:nvPr>
            <p:ph type="sldNum" sz="quarter" idx="10"/>
          </p:nvPr>
        </p:nvSpPr>
        <p:spPr/>
        <p:txBody>
          <a:bodyPr/>
          <a:lstStyle/>
          <a:p>
            <a:fld id="{9C8D500B-2414-C540-BE65-CA001D7C7D8B}" type="slidenum">
              <a:rPr lang="nl-BE" smtClean="0"/>
              <a:t>6</a:t>
            </a:fld>
            <a:endParaRPr lang="nl-BE"/>
          </a:p>
        </p:txBody>
      </p:sp>
    </p:spTree>
    <p:extLst>
      <p:ext uri="{BB962C8B-B14F-4D97-AF65-F5344CB8AC3E}">
        <p14:creationId xmlns:p14="http://schemas.microsoft.com/office/powerpoint/2010/main" val="37641913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a:t>8 has also been mentioned, but 13 was most prevalent as the youngest age.</a:t>
            </a:r>
          </a:p>
          <a:p>
            <a:endParaRPr lang="nl-BE" dirty="0"/>
          </a:p>
          <a:p>
            <a:r>
              <a:rPr lang="nl-BE" dirty="0"/>
              <a:t>Mention youth work</a:t>
            </a:r>
            <a:r>
              <a:rPr lang="nl-BE" baseline="0" dirty="0"/>
              <a:t> definition until 30 here</a:t>
            </a:r>
            <a:endParaRPr lang="nl-BE" dirty="0"/>
          </a:p>
          <a:p>
            <a:endParaRPr lang="nl-BE" dirty="0"/>
          </a:p>
        </p:txBody>
      </p:sp>
      <p:sp>
        <p:nvSpPr>
          <p:cNvPr id="4" name="Tijdelijke aanduiding voor dianummer 3"/>
          <p:cNvSpPr>
            <a:spLocks noGrp="1"/>
          </p:cNvSpPr>
          <p:nvPr>
            <p:ph type="sldNum" sz="quarter" idx="5"/>
          </p:nvPr>
        </p:nvSpPr>
        <p:spPr/>
        <p:txBody>
          <a:bodyPr/>
          <a:lstStyle/>
          <a:p>
            <a:fld id="{9C8D500B-2414-C540-BE65-CA001D7C7D8B}" type="slidenum">
              <a:rPr lang="nl-BE" smtClean="0"/>
              <a:t>7</a:t>
            </a:fld>
            <a:endParaRPr lang="nl-BE"/>
          </a:p>
        </p:txBody>
      </p:sp>
    </p:spTree>
    <p:extLst>
      <p:ext uri="{BB962C8B-B14F-4D97-AF65-F5344CB8AC3E}">
        <p14:creationId xmlns:p14="http://schemas.microsoft.com/office/powerpoint/2010/main" val="39821824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a:t>Feantsa</a:t>
            </a:r>
            <a:r>
              <a:rPr lang="nl-BE" baseline="0" dirty="0"/>
              <a:t> Youth has expanded on some of these but others require input:</a:t>
            </a:r>
          </a:p>
          <a:p>
            <a:r>
              <a:rPr lang="nl-BE" baseline="0" dirty="0"/>
              <a:t>Family conflict and violence</a:t>
            </a:r>
          </a:p>
          <a:p>
            <a:r>
              <a:rPr lang="nl-BE" baseline="0" dirty="0"/>
              <a:t>Household disruption and instability</a:t>
            </a:r>
          </a:p>
          <a:p>
            <a:r>
              <a:rPr lang="nl-BE" baseline="0" dirty="0"/>
              <a:t>Debt</a:t>
            </a:r>
          </a:p>
          <a:p>
            <a:r>
              <a:rPr lang="nl-BE" baseline="0" dirty="0"/>
              <a:t>Pathways (sign-posting) – I removed this from the above list as I wasn’t sure how it related to diversity of experience?? Difference experiences with services?</a:t>
            </a:r>
            <a:endParaRPr lang="nl-BE" dirty="0"/>
          </a:p>
        </p:txBody>
      </p:sp>
      <p:sp>
        <p:nvSpPr>
          <p:cNvPr id="4" name="Tijdelijke aanduiding voor dianummer 3"/>
          <p:cNvSpPr>
            <a:spLocks noGrp="1"/>
          </p:cNvSpPr>
          <p:nvPr>
            <p:ph type="sldNum" sz="quarter" idx="5"/>
          </p:nvPr>
        </p:nvSpPr>
        <p:spPr/>
        <p:txBody>
          <a:bodyPr/>
          <a:lstStyle/>
          <a:p>
            <a:fld id="{9C8D500B-2414-C540-BE65-CA001D7C7D8B}" type="slidenum">
              <a:rPr lang="nl-BE" smtClean="0"/>
              <a:t>10</a:t>
            </a:fld>
            <a:endParaRPr lang="nl-BE"/>
          </a:p>
        </p:txBody>
      </p:sp>
    </p:spTree>
    <p:extLst>
      <p:ext uri="{BB962C8B-B14F-4D97-AF65-F5344CB8AC3E}">
        <p14:creationId xmlns:p14="http://schemas.microsoft.com/office/powerpoint/2010/main" val="27800509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a:t>I have suggested to also address this as guidelines to work on a solution, since now in the document it’s a bit in between the several risk factors.</a:t>
            </a:r>
          </a:p>
        </p:txBody>
      </p:sp>
      <p:sp>
        <p:nvSpPr>
          <p:cNvPr id="4" name="Tijdelijke aanduiding voor dianummer 3"/>
          <p:cNvSpPr>
            <a:spLocks noGrp="1"/>
          </p:cNvSpPr>
          <p:nvPr>
            <p:ph type="sldNum" sz="quarter" idx="5"/>
          </p:nvPr>
        </p:nvSpPr>
        <p:spPr/>
        <p:txBody>
          <a:bodyPr/>
          <a:lstStyle/>
          <a:p>
            <a:fld id="{9C8D500B-2414-C540-BE65-CA001D7C7D8B}" type="slidenum">
              <a:rPr lang="nl-BE" smtClean="0"/>
              <a:t>11</a:t>
            </a:fld>
            <a:endParaRPr lang="nl-BE"/>
          </a:p>
        </p:txBody>
      </p:sp>
    </p:spTree>
    <p:extLst>
      <p:ext uri="{BB962C8B-B14F-4D97-AF65-F5344CB8AC3E}">
        <p14:creationId xmlns:p14="http://schemas.microsoft.com/office/powerpoint/2010/main" val="35450297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a:t>I would suggest not to elaborate on this too much, since it’s quite straightforward.</a:t>
            </a:r>
          </a:p>
          <a:p>
            <a:endParaRPr lang="nl-BE" dirty="0"/>
          </a:p>
          <a:p>
            <a:r>
              <a:rPr lang="nl-BE" dirty="0"/>
              <a:t>Human rights was a starting point for this work – young people experience homelessness as a result of a series of infringements of their human rights – right to housing, education, employment, healthcare &amp; non-discrimination. Infringement of rights is a cause of homelessness, but their continued violation prolongs a young person’s experience of homelessess. </a:t>
            </a:r>
          </a:p>
        </p:txBody>
      </p:sp>
      <p:sp>
        <p:nvSpPr>
          <p:cNvPr id="4" name="Tijdelijke aanduiding voor dianummer 3"/>
          <p:cNvSpPr>
            <a:spLocks noGrp="1"/>
          </p:cNvSpPr>
          <p:nvPr>
            <p:ph type="sldNum" sz="quarter" idx="5"/>
          </p:nvPr>
        </p:nvSpPr>
        <p:spPr/>
        <p:txBody>
          <a:bodyPr/>
          <a:lstStyle/>
          <a:p>
            <a:fld id="{9C8D500B-2414-C540-BE65-CA001D7C7D8B}" type="slidenum">
              <a:rPr lang="nl-BE" smtClean="0"/>
              <a:t>12</a:t>
            </a:fld>
            <a:endParaRPr lang="nl-BE"/>
          </a:p>
        </p:txBody>
      </p:sp>
    </p:spTree>
    <p:extLst>
      <p:ext uri="{BB962C8B-B14F-4D97-AF65-F5344CB8AC3E}">
        <p14:creationId xmlns:p14="http://schemas.microsoft.com/office/powerpoint/2010/main" val="27958218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D73161-3E2F-40B6-BAFA-30F03265AEF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A149D54-6A2C-4597-BDDA-D3BD8DD145B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0C3DBEC-0A25-4466-B281-D056D76B2AEC}"/>
              </a:ext>
            </a:extLst>
          </p:cNvPr>
          <p:cNvSpPr>
            <a:spLocks noGrp="1"/>
          </p:cNvSpPr>
          <p:nvPr>
            <p:ph type="dt" sz="half" idx="10"/>
          </p:nvPr>
        </p:nvSpPr>
        <p:spPr/>
        <p:txBody>
          <a:bodyPr/>
          <a:lstStyle/>
          <a:p>
            <a:fld id="{142E7823-1A7D-4CBA-811B-B3166059EB3E}" type="datetimeFigureOut">
              <a:rPr lang="en-GB" smtClean="0"/>
              <a:t>28/05/2019</a:t>
            </a:fld>
            <a:endParaRPr lang="en-GB"/>
          </a:p>
        </p:txBody>
      </p:sp>
      <p:sp>
        <p:nvSpPr>
          <p:cNvPr id="5" name="Footer Placeholder 4">
            <a:extLst>
              <a:ext uri="{FF2B5EF4-FFF2-40B4-BE49-F238E27FC236}">
                <a16:creationId xmlns:a16="http://schemas.microsoft.com/office/drawing/2014/main" id="{310C3879-DAAB-4F3C-9769-4F416FAE1CC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A61A3B0-F8B9-430F-8E2A-D7B1E2BFD6A2}"/>
              </a:ext>
            </a:extLst>
          </p:cNvPr>
          <p:cNvSpPr>
            <a:spLocks noGrp="1"/>
          </p:cNvSpPr>
          <p:nvPr>
            <p:ph type="sldNum" sz="quarter" idx="12"/>
          </p:nvPr>
        </p:nvSpPr>
        <p:spPr/>
        <p:txBody>
          <a:bodyPr/>
          <a:lstStyle/>
          <a:p>
            <a:fld id="{530EDD16-F90A-4592-8A52-1BDF60D3302B}" type="slidenum">
              <a:rPr lang="en-GB" smtClean="0"/>
              <a:t>‹#›</a:t>
            </a:fld>
            <a:endParaRPr lang="en-GB"/>
          </a:p>
        </p:txBody>
      </p:sp>
    </p:spTree>
    <p:extLst>
      <p:ext uri="{BB962C8B-B14F-4D97-AF65-F5344CB8AC3E}">
        <p14:creationId xmlns:p14="http://schemas.microsoft.com/office/powerpoint/2010/main" val="36529919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5B00ED-8EC1-40E0-95B8-20DEE20A9AE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F798071-EE67-4542-97BA-78EE9D3078F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0E50EA9-68DD-4CA8-BA8D-E9D9FE5067FF}"/>
              </a:ext>
            </a:extLst>
          </p:cNvPr>
          <p:cNvSpPr>
            <a:spLocks noGrp="1"/>
          </p:cNvSpPr>
          <p:nvPr>
            <p:ph type="dt" sz="half" idx="10"/>
          </p:nvPr>
        </p:nvSpPr>
        <p:spPr/>
        <p:txBody>
          <a:bodyPr/>
          <a:lstStyle/>
          <a:p>
            <a:fld id="{142E7823-1A7D-4CBA-811B-B3166059EB3E}" type="datetimeFigureOut">
              <a:rPr lang="en-GB" smtClean="0"/>
              <a:t>28/05/2019</a:t>
            </a:fld>
            <a:endParaRPr lang="en-GB"/>
          </a:p>
        </p:txBody>
      </p:sp>
      <p:sp>
        <p:nvSpPr>
          <p:cNvPr id="5" name="Footer Placeholder 4">
            <a:extLst>
              <a:ext uri="{FF2B5EF4-FFF2-40B4-BE49-F238E27FC236}">
                <a16:creationId xmlns:a16="http://schemas.microsoft.com/office/drawing/2014/main" id="{CA15A798-52D8-43DF-9E48-2C91712C3AF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3202119-76EE-46E1-8F02-BDDCCD533470}"/>
              </a:ext>
            </a:extLst>
          </p:cNvPr>
          <p:cNvSpPr>
            <a:spLocks noGrp="1"/>
          </p:cNvSpPr>
          <p:nvPr>
            <p:ph type="sldNum" sz="quarter" idx="12"/>
          </p:nvPr>
        </p:nvSpPr>
        <p:spPr/>
        <p:txBody>
          <a:bodyPr/>
          <a:lstStyle/>
          <a:p>
            <a:fld id="{530EDD16-F90A-4592-8A52-1BDF60D3302B}" type="slidenum">
              <a:rPr lang="en-GB" smtClean="0"/>
              <a:t>‹#›</a:t>
            </a:fld>
            <a:endParaRPr lang="en-GB"/>
          </a:p>
        </p:txBody>
      </p:sp>
    </p:spTree>
    <p:extLst>
      <p:ext uri="{BB962C8B-B14F-4D97-AF65-F5344CB8AC3E}">
        <p14:creationId xmlns:p14="http://schemas.microsoft.com/office/powerpoint/2010/main" val="34744712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B941C9A-59DF-4405-B606-08F89AD0A2A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95D0BAC-2E34-4747-92C6-BBFA8E1D7B8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9A246A6-5F97-4C8E-8D70-C9DF664FDF92}"/>
              </a:ext>
            </a:extLst>
          </p:cNvPr>
          <p:cNvSpPr>
            <a:spLocks noGrp="1"/>
          </p:cNvSpPr>
          <p:nvPr>
            <p:ph type="dt" sz="half" idx="10"/>
          </p:nvPr>
        </p:nvSpPr>
        <p:spPr/>
        <p:txBody>
          <a:bodyPr/>
          <a:lstStyle/>
          <a:p>
            <a:fld id="{142E7823-1A7D-4CBA-811B-B3166059EB3E}" type="datetimeFigureOut">
              <a:rPr lang="en-GB" smtClean="0"/>
              <a:t>28/05/2019</a:t>
            </a:fld>
            <a:endParaRPr lang="en-GB"/>
          </a:p>
        </p:txBody>
      </p:sp>
      <p:sp>
        <p:nvSpPr>
          <p:cNvPr id="5" name="Footer Placeholder 4">
            <a:extLst>
              <a:ext uri="{FF2B5EF4-FFF2-40B4-BE49-F238E27FC236}">
                <a16:creationId xmlns:a16="http://schemas.microsoft.com/office/drawing/2014/main" id="{DCAE3EC0-8C5C-4318-A746-6C00D14E847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3D5FDFC-9EE6-45EC-8780-5ACA64745E8E}"/>
              </a:ext>
            </a:extLst>
          </p:cNvPr>
          <p:cNvSpPr>
            <a:spLocks noGrp="1"/>
          </p:cNvSpPr>
          <p:nvPr>
            <p:ph type="sldNum" sz="quarter" idx="12"/>
          </p:nvPr>
        </p:nvSpPr>
        <p:spPr/>
        <p:txBody>
          <a:bodyPr/>
          <a:lstStyle/>
          <a:p>
            <a:fld id="{530EDD16-F90A-4592-8A52-1BDF60D3302B}" type="slidenum">
              <a:rPr lang="en-GB" smtClean="0"/>
              <a:t>‹#›</a:t>
            </a:fld>
            <a:endParaRPr lang="en-GB"/>
          </a:p>
        </p:txBody>
      </p:sp>
    </p:spTree>
    <p:extLst>
      <p:ext uri="{BB962C8B-B14F-4D97-AF65-F5344CB8AC3E}">
        <p14:creationId xmlns:p14="http://schemas.microsoft.com/office/powerpoint/2010/main" val="13141317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8752A1-6B04-46AF-A9C5-0685B23C513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400985D-10D6-48DA-9CF4-9B086375EA0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8E75587-AC07-43D4-A1FA-19C09703A8D6}"/>
              </a:ext>
            </a:extLst>
          </p:cNvPr>
          <p:cNvSpPr>
            <a:spLocks noGrp="1"/>
          </p:cNvSpPr>
          <p:nvPr>
            <p:ph type="dt" sz="half" idx="10"/>
          </p:nvPr>
        </p:nvSpPr>
        <p:spPr/>
        <p:txBody>
          <a:bodyPr/>
          <a:lstStyle/>
          <a:p>
            <a:fld id="{142E7823-1A7D-4CBA-811B-B3166059EB3E}" type="datetimeFigureOut">
              <a:rPr lang="en-GB" smtClean="0"/>
              <a:t>28/05/2019</a:t>
            </a:fld>
            <a:endParaRPr lang="en-GB"/>
          </a:p>
        </p:txBody>
      </p:sp>
      <p:sp>
        <p:nvSpPr>
          <p:cNvPr id="5" name="Footer Placeholder 4">
            <a:extLst>
              <a:ext uri="{FF2B5EF4-FFF2-40B4-BE49-F238E27FC236}">
                <a16:creationId xmlns:a16="http://schemas.microsoft.com/office/drawing/2014/main" id="{84A2EA2C-BDEF-436B-A5F5-DB0020131A0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7E424F1-CA7E-4927-B751-C0A7B04BEFEE}"/>
              </a:ext>
            </a:extLst>
          </p:cNvPr>
          <p:cNvSpPr>
            <a:spLocks noGrp="1"/>
          </p:cNvSpPr>
          <p:nvPr>
            <p:ph type="sldNum" sz="quarter" idx="12"/>
          </p:nvPr>
        </p:nvSpPr>
        <p:spPr/>
        <p:txBody>
          <a:bodyPr/>
          <a:lstStyle/>
          <a:p>
            <a:fld id="{530EDD16-F90A-4592-8A52-1BDF60D3302B}" type="slidenum">
              <a:rPr lang="en-GB" smtClean="0"/>
              <a:t>‹#›</a:t>
            </a:fld>
            <a:endParaRPr lang="en-GB"/>
          </a:p>
        </p:txBody>
      </p:sp>
    </p:spTree>
    <p:extLst>
      <p:ext uri="{BB962C8B-B14F-4D97-AF65-F5344CB8AC3E}">
        <p14:creationId xmlns:p14="http://schemas.microsoft.com/office/powerpoint/2010/main" val="839859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6BC32A-6F55-4346-BBB9-46D83674072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2F7FCD2-7E5E-4A6E-947D-429C565A0BF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72C96C2-9836-47DD-91AB-F51B06AB443C}"/>
              </a:ext>
            </a:extLst>
          </p:cNvPr>
          <p:cNvSpPr>
            <a:spLocks noGrp="1"/>
          </p:cNvSpPr>
          <p:nvPr>
            <p:ph type="dt" sz="half" idx="10"/>
          </p:nvPr>
        </p:nvSpPr>
        <p:spPr/>
        <p:txBody>
          <a:bodyPr/>
          <a:lstStyle/>
          <a:p>
            <a:fld id="{142E7823-1A7D-4CBA-811B-B3166059EB3E}" type="datetimeFigureOut">
              <a:rPr lang="en-GB" smtClean="0"/>
              <a:t>28/05/2019</a:t>
            </a:fld>
            <a:endParaRPr lang="en-GB"/>
          </a:p>
        </p:txBody>
      </p:sp>
      <p:sp>
        <p:nvSpPr>
          <p:cNvPr id="5" name="Footer Placeholder 4">
            <a:extLst>
              <a:ext uri="{FF2B5EF4-FFF2-40B4-BE49-F238E27FC236}">
                <a16:creationId xmlns:a16="http://schemas.microsoft.com/office/drawing/2014/main" id="{79241C41-1CBC-473D-B8EC-B1D2C2AC621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FBAEC03-DE75-43D9-BC56-A54078B63E8E}"/>
              </a:ext>
            </a:extLst>
          </p:cNvPr>
          <p:cNvSpPr>
            <a:spLocks noGrp="1"/>
          </p:cNvSpPr>
          <p:nvPr>
            <p:ph type="sldNum" sz="quarter" idx="12"/>
          </p:nvPr>
        </p:nvSpPr>
        <p:spPr/>
        <p:txBody>
          <a:bodyPr/>
          <a:lstStyle/>
          <a:p>
            <a:fld id="{530EDD16-F90A-4592-8A52-1BDF60D3302B}" type="slidenum">
              <a:rPr lang="en-GB" smtClean="0"/>
              <a:t>‹#›</a:t>
            </a:fld>
            <a:endParaRPr lang="en-GB"/>
          </a:p>
        </p:txBody>
      </p:sp>
    </p:spTree>
    <p:extLst>
      <p:ext uri="{BB962C8B-B14F-4D97-AF65-F5344CB8AC3E}">
        <p14:creationId xmlns:p14="http://schemas.microsoft.com/office/powerpoint/2010/main" val="42419983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D0EFF4-F51A-428B-80D6-C3257E4A4A7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E549E21-0DB3-433C-B7C8-B6D69E2FC26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38DDE6F-C8E3-4B20-8DE6-AD1531F067F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111CA90-32AC-4824-8D5C-86D6B5572C24}"/>
              </a:ext>
            </a:extLst>
          </p:cNvPr>
          <p:cNvSpPr>
            <a:spLocks noGrp="1"/>
          </p:cNvSpPr>
          <p:nvPr>
            <p:ph type="dt" sz="half" idx="10"/>
          </p:nvPr>
        </p:nvSpPr>
        <p:spPr/>
        <p:txBody>
          <a:bodyPr/>
          <a:lstStyle/>
          <a:p>
            <a:fld id="{142E7823-1A7D-4CBA-811B-B3166059EB3E}" type="datetimeFigureOut">
              <a:rPr lang="en-GB" smtClean="0"/>
              <a:t>28/05/2019</a:t>
            </a:fld>
            <a:endParaRPr lang="en-GB"/>
          </a:p>
        </p:txBody>
      </p:sp>
      <p:sp>
        <p:nvSpPr>
          <p:cNvPr id="6" name="Footer Placeholder 5">
            <a:extLst>
              <a:ext uri="{FF2B5EF4-FFF2-40B4-BE49-F238E27FC236}">
                <a16:creationId xmlns:a16="http://schemas.microsoft.com/office/drawing/2014/main" id="{7EDF77C0-1937-4990-A648-FD1F875C543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788D250-224B-44B7-8371-D6E07B011ED1}"/>
              </a:ext>
            </a:extLst>
          </p:cNvPr>
          <p:cNvSpPr>
            <a:spLocks noGrp="1"/>
          </p:cNvSpPr>
          <p:nvPr>
            <p:ph type="sldNum" sz="quarter" idx="12"/>
          </p:nvPr>
        </p:nvSpPr>
        <p:spPr/>
        <p:txBody>
          <a:bodyPr/>
          <a:lstStyle/>
          <a:p>
            <a:fld id="{530EDD16-F90A-4592-8A52-1BDF60D3302B}" type="slidenum">
              <a:rPr lang="en-GB" smtClean="0"/>
              <a:t>‹#›</a:t>
            </a:fld>
            <a:endParaRPr lang="en-GB"/>
          </a:p>
        </p:txBody>
      </p:sp>
    </p:spTree>
    <p:extLst>
      <p:ext uri="{BB962C8B-B14F-4D97-AF65-F5344CB8AC3E}">
        <p14:creationId xmlns:p14="http://schemas.microsoft.com/office/powerpoint/2010/main" val="22102463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CF6EF0-1E8B-4C52-9329-7C59DE81CD8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85F7C3B-0F41-44F9-B267-E4D0A833943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218699A-5F25-47D8-BB15-6E930476702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2855935-5368-4BA5-871A-20CF9E171F5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63C46E8-55A6-4546-ABF8-22BD010E304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EC8193D-87B7-4471-9200-2BB9072CD585}"/>
              </a:ext>
            </a:extLst>
          </p:cNvPr>
          <p:cNvSpPr>
            <a:spLocks noGrp="1"/>
          </p:cNvSpPr>
          <p:nvPr>
            <p:ph type="dt" sz="half" idx="10"/>
          </p:nvPr>
        </p:nvSpPr>
        <p:spPr/>
        <p:txBody>
          <a:bodyPr/>
          <a:lstStyle/>
          <a:p>
            <a:fld id="{142E7823-1A7D-4CBA-811B-B3166059EB3E}" type="datetimeFigureOut">
              <a:rPr lang="en-GB" smtClean="0"/>
              <a:t>28/05/2019</a:t>
            </a:fld>
            <a:endParaRPr lang="en-GB"/>
          </a:p>
        </p:txBody>
      </p:sp>
      <p:sp>
        <p:nvSpPr>
          <p:cNvPr id="8" name="Footer Placeholder 7">
            <a:extLst>
              <a:ext uri="{FF2B5EF4-FFF2-40B4-BE49-F238E27FC236}">
                <a16:creationId xmlns:a16="http://schemas.microsoft.com/office/drawing/2014/main" id="{FD022BFF-4A8E-4F2C-AECB-1F4107E5A86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33B5AD4-7653-4C58-982E-76ABFF45B97B}"/>
              </a:ext>
            </a:extLst>
          </p:cNvPr>
          <p:cNvSpPr>
            <a:spLocks noGrp="1"/>
          </p:cNvSpPr>
          <p:nvPr>
            <p:ph type="sldNum" sz="quarter" idx="12"/>
          </p:nvPr>
        </p:nvSpPr>
        <p:spPr/>
        <p:txBody>
          <a:bodyPr/>
          <a:lstStyle/>
          <a:p>
            <a:fld id="{530EDD16-F90A-4592-8A52-1BDF60D3302B}" type="slidenum">
              <a:rPr lang="en-GB" smtClean="0"/>
              <a:t>‹#›</a:t>
            </a:fld>
            <a:endParaRPr lang="en-GB"/>
          </a:p>
        </p:txBody>
      </p:sp>
    </p:spTree>
    <p:extLst>
      <p:ext uri="{BB962C8B-B14F-4D97-AF65-F5344CB8AC3E}">
        <p14:creationId xmlns:p14="http://schemas.microsoft.com/office/powerpoint/2010/main" val="9389531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7A380-5956-43A8-A6D0-90583B71DD9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D6A5307-4E34-47C2-BC81-13EEF65B8482}"/>
              </a:ext>
            </a:extLst>
          </p:cNvPr>
          <p:cNvSpPr>
            <a:spLocks noGrp="1"/>
          </p:cNvSpPr>
          <p:nvPr>
            <p:ph type="dt" sz="half" idx="10"/>
          </p:nvPr>
        </p:nvSpPr>
        <p:spPr/>
        <p:txBody>
          <a:bodyPr/>
          <a:lstStyle/>
          <a:p>
            <a:fld id="{142E7823-1A7D-4CBA-811B-B3166059EB3E}" type="datetimeFigureOut">
              <a:rPr lang="en-GB" smtClean="0"/>
              <a:t>28/05/2019</a:t>
            </a:fld>
            <a:endParaRPr lang="en-GB"/>
          </a:p>
        </p:txBody>
      </p:sp>
      <p:sp>
        <p:nvSpPr>
          <p:cNvPr id="4" name="Footer Placeholder 3">
            <a:extLst>
              <a:ext uri="{FF2B5EF4-FFF2-40B4-BE49-F238E27FC236}">
                <a16:creationId xmlns:a16="http://schemas.microsoft.com/office/drawing/2014/main" id="{DDA728B2-750F-4DD7-8AB5-735010EE020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49CFA6B-CBB4-4B09-A432-359E9E28EFB8}"/>
              </a:ext>
            </a:extLst>
          </p:cNvPr>
          <p:cNvSpPr>
            <a:spLocks noGrp="1"/>
          </p:cNvSpPr>
          <p:nvPr>
            <p:ph type="sldNum" sz="quarter" idx="12"/>
          </p:nvPr>
        </p:nvSpPr>
        <p:spPr/>
        <p:txBody>
          <a:bodyPr/>
          <a:lstStyle/>
          <a:p>
            <a:fld id="{530EDD16-F90A-4592-8A52-1BDF60D3302B}" type="slidenum">
              <a:rPr lang="en-GB" smtClean="0"/>
              <a:t>‹#›</a:t>
            </a:fld>
            <a:endParaRPr lang="en-GB"/>
          </a:p>
        </p:txBody>
      </p:sp>
    </p:spTree>
    <p:extLst>
      <p:ext uri="{BB962C8B-B14F-4D97-AF65-F5344CB8AC3E}">
        <p14:creationId xmlns:p14="http://schemas.microsoft.com/office/powerpoint/2010/main" val="768223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1B45DB8-1176-4413-9475-48FD6DE34EB8}"/>
              </a:ext>
            </a:extLst>
          </p:cNvPr>
          <p:cNvSpPr>
            <a:spLocks noGrp="1"/>
          </p:cNvSpPr>
          <p:nvPr>
            <p:ph type="dt" sz="half" idx="10"/>
          </p:nvPr>
        </p:nvSpPr>
        <p:spPr/>
        <p:txBody>
          <a:bodyPr/>
          <a:lstStyle/>
          <a:p>
            <a:fld id="{142E7823-1A7D-4CBA-811B-B3166059EB3E}" type="datetimeFigureOut">
              <a:rPr lang="en-GB" smtClean="0"/>
              <a:t>28/05/2019</a:t>
            </a:fld>
            <a:endParaRPr lang="en-GB"/>
          </a:p>
        </p:txBody>
      </p:sp>
      <p:sp>
        <p:nvSpPr>
          <p:cNvPr id="3" name="Footer Placeholder 2">
            <a:extLst>
              <a:ext uri="{FF2B5EF4-FFF2-40B4-BE49-F238E27FC236}">
                <a16:creationId xmlns:a16="http://schemas.microsoft.com/office/drawing/2014/main" id="{86E83B59-2EA8-41AF-AB48-D4301A61E72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04CC984-415B-4DEA-B914-389888703C8A}"/>
              </a:ext>
            </a:extLst>
          </p:cNvPr>
          <p:cNvSpPr>
            <a:spLocks noGrp="1"/>
          </p:cNvSpPr>
          <p:nvPr>
            <p:ph type="sldNum" sz="quarter" idx="12"/>
          </p:nvPr>
        </p:nvSpPr>
        <p:spPr/>
        <p:txBody>
          <a:bodyPr/>
          <a:lstStyle/>
          <a:p>
            <a:fld id="{530EDD16-F90A-4592-8A52-1BDF60D3302B}" type="slidenum">
              <a:rPr lang="en-GB" smtClean="0"/>
              <a:t>‹#›</a:t>
            </a:fld>
            <a:endParaRPr lang="en-GB"/>
          </a:p>
        </p:txBody>
      </p:sp>
    </p:spTree>
    <p:extLst>
      <p:ext uri="{BB962C8B-B14F-4D97-AF65-F5344CB8AC3E}">
        <p14:creationId xmlns:p14="http://schemas.microsoft.com/office/powerpoint/2010/main" val="14989139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033198-AA7E-4C3A-B9F6-A2CF4940380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4B7FB88-8E86-4FD9-AAD8-160A3771939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FE7841F-4265-43B1-80FE-92A447571E9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7B1F5C0-313F-4A58-B381-C7ABF28C4300}"/>
              </a:ext>
            </a:extLst>
          </p:cNvPr>
          <p:cNvSpPr>
            <a:spLocks noGrp="1"/>
          </p:cNvSpPr>
          <p:nvPr>
            <p:ph type="dt" sz="half" idx="10"/>
          </p:nvPr>
        </p:nvSpPr>
        <p:spPr/>
        <p:txBody>
          <a:bodyPr/>
          <a:lstStyle/>
          <a:p>
            <a:fld id="{142E7823-1A7D-4CBA-811B-B3166059EB3E}" type="datetimeFigureOut">
              <a:rPr lang="en-GB" smtClean="0"/>
              <a:t>28/05/2019</a:t>
            </a:fld>
            <a:endParaRPr lang="en-GB"/>
          </a:p>
        </p:txBody>
      </p:sp>
      <p:sp>
        <p:nvSpPr>
          <p:cNvPr id="6" name="Footer Placeholder 5">
            <a:extLst>
              <a:ext uri="{FF2B5EF4-FFF2-40B4-BE49-F238E27FC236}">
                <a16:creationId xmlns:a16="http://schemas.microsoft.com/office/drawing/2014/main" id="{6E9749A5-D60E-4358-800C-30A983807B1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9D9A23C-3DC6-4D6A-A6D7-57397BE8F397}"/>
              </a:ext>
            </a:extLst>
          </p:cNvPr>
          <p:cNvSpPr>
            <a:spLocks noGrp="1"/>
          </p:cNvSpPr>
          <p:nvPr>
            <p:ph type="sldNum" sz="quarter" idx="12"/>
          </p:nvPr>
        </p:nvSpPr>
        <p:spPr/>
        <p:txBody>
          <a:bodyPr/>
          <a:lstStyle/>
          <a:p>
            <a:fld id="{530EDD16-F90A-4592-8A52-1BDF60D3302B}" type="slidenum">
              <a:rPr lang="en-GB" smtClean="0"/>
              <a:t>‹#›</a:t>
            </a:fld>
            <a:endParaRPr lang="en-GB"/>
          </a:p>
        </p:txBody>
      </p:sp>
    </p:spTree>
    <p:extLst>
      <p:ext uri="{BB962C8B-B14F-4D97-AF65-F5344CB8AC3E}">
        <p14:creationId xmlns:p14="http://schemas.microsoft.com/office/powerpoint/2010/main" val="11103643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0AE83F-8DD2-484F-84F0-E483CEE2B87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A7AA66E-8F5C-4FE5-BFB1-64ECEF95FE2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B74C706E-1C14-4E6E-A136-9287849328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255F2FF-D6A6-43FD-8BE3-5592AF201469}"/>
              </a:ext>
            </a:extLst>
          </p:cNvPr>
          <p:cNvSpPr>
            <a:spLocks noGrp="1"/>
          </p:cNvSpPr>
          <p:nvPr>
            <p:ph type="dt" sz="half" idx="10"/>
          </p:nvPr>
        </p:nvSpPr>
        <p:spPr/>
        <p:txBody>
          <a:bodyPr/>
          <a:lstStyle/>
          <a:p>
            <a:fld id="{142E7823-1A7D-4CBA-811B-B3166059EB3E}" type="datetimeFigureOut">
              <a:rPr lang="en-GB" smtClean="0"/>
              <a:t>28/05/2019</a:t>
            </a:fld>
            <a:endParaRPr lang="en-GB"/>
          </a:p>
        </p:txBody>
      </p:sp>
      <p:sp>
        <p:nvSpPr>
          <p:cNvPr id="6" name="Footer Placeholder 5">
            <a:extLst>
              <a:ext uri="{FF2B5EF4-FFF2-40B4-BE49-F238E27FC236}">
                <a16:creationId xmlns:a16="http://schemas.microsoft.com/office/drawing/2014/main" id="{02F66D72-4B9A-48D4-A889-1885DF20250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0E93556-1340-4197-A6D2-C1AA59A78409}"/>
              </a:ext>
            </a:extLst>
          </p:cNvPr>
          <p:cNvSpPr>
            <a:spLocks noGrp="1"/>
          </p:cNvSpPr>
          <p:nvPr>
            <p:ph type="sldNum" sz="quarter" idx="12"/>
          </p:nvPr>
        </p:nvSpPr>
        <p:spPr/>
        <p:txBody>
          <a:bodyPr/>
          <a:lstStyle/>
          <a:p>
            <a:fld id="{530EDD16-F90A-4592-8A52-1BDF60D3302B}" type="slidenum">
              <a:rPr lang="en-GB" smtClean="0"/>
              <a:t>‹#›</a:t>
            </a:fld>
            <a:endParaRPr lang="en-GB"/>
          </a:p>
        </p:txBody>
      </p:sp>
    </p:spTree>
    <p:extLst>
      <p:ext uri="{BB962C8B-B14F-4D97-AF65-F5344CB8AC3E}">
        <p14:creationId xmlns:p14="http://schemas.microsoft.com/office/powerpoint/2010/main" val="16073658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1648E84-03C8-4840-9E7F-5FA6C5BA732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9590DBF-B07D-453F-83D2-6D507BA0B16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7ACD8A2-30F5-43C2-A4F4-F591DE19E92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2E7823-1A7D-4CBA-811B-B3166059EB3E}" type="datetimeFigureOut">
              <a:rPr lang="en-GB" smtClean="0"/>
              <a:t>28/05/2019</a:t>
            </a:fld>
            <a:endParaRPr lang="en-GB"/>
          </a:p>
        </p:txBody>
      </p:sp>
      <p:sp>
        <p:nvSpPr>
          <p:cNvPr id="5" name="Footer Placeholder 4">
            <a:extLst>
              <a:ext uri="{FF2B5EF4-FFF2-40B4-BE49-F238E27FC236}">
                <a16:creationId xmlns:a16="http://schemas.microsoft.com/office/drawing/2014/main" id="{8ECF7614-5ABA-43F3-9C2F-39182813F1C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BB9E327-6CB0-459C-80AC-9D54CB6D5E9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0EDD16-F90A-4592-8A52-1BDF60D3302B}" type="slidenum">
              <a:rPr lang="en-GB" smtClean="0"/>
              <a:t>‹#›</a:t>
            </a:fld>
            <a:endParaRPr lang="en-GB"/>
          </a:p>
        </p:txBody>
      </p:sp>
    </p:spTree>
    <p:extLst>
      <p:ext uri="{BB962C8B-B14F-4D97-AF65-F5344CB8AC3E}">
        <p14:creationId xmlns:p14="http://schemas.microsoft.com/office/powerpoint/2010/main" val="34889450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000" b="-2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19535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5000" b="-5000"/>
          </a:stretch>
        </a:blipFill>
        <a:effectLst/>
      </p:bgPr>
    </p:bg>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F4748917-DD48-F54A-9BB0-B476854E7AF2}"/>
              </a:ext>
            </a:extLst>
          </p:cNvPr>
          <p:cNvSpPr>
            <a:spLocks noGrp="1"/>
          </p:cNvSpPr>
          <p:nvPr>
            <p:ph type="title"/>
          </p:nvPr>
        </p:nvSpPr>
        <p:spPr/>
        <p:txBody>
          <a:bodyPr/>
          <a:lstStyle/>
          <a:p>
            <a:pPr algn="ctr"/>
            <a:br>
              <a:rPr lang="nl-BE" dirty="0">
                <a:solidFill>
                  <a:schemeClr val="bg1"/>
                </a:solidFill>
              </a:rPr>
            </a:br>
            <a:r>
              <a:rPr lang="nl-BE" dirty="0">
                <a:solidFill>
                  <a:schemeClr val="bg1"/>
                </a:solidFill>
              </a:rPr>
              <a:t>Diversity of experience</a:t>
            </a:r>
          </a:p>
        </p:txBody>
      </p:sp>
      <p:sp>
        <p:nvSpPr>
          <p:cNvPr id="6" name="Tijdelijke aanduiding voor inhoud 5">
            <a:extLst>
              <a:ext uri="{FF2B5EF4-FFF2-40B4-BE49-F238E27FC236}">
                <a16:creationId xmlns:a16="http://schemas.microsoft.com/office/drawing/2014/main" id="{FF751F6E-2416-F948-9839-07B480DB2323}"/>
              </a:ext>
            </a:extLst>
          </p:cNvPr>
          <p:cNvSpPr>
            <a:spLocks noGrp="1"/>
          </p:cNvSpPr>
          <p:nvPr>
            <p:ph idx="1"/>
          </p:nvPr>
        </p:nvSpPr>
        <p:spPr>
          <a:xfrm>
            <a:off x="887627" y="1813269"/>
            <a:ext cx="10515600" cy="4351338"/>
          </a:xfrm>
        </p:spPr>
        <p:txBody>
          <a:bodyPr numCol="2">
            <a:normAutofit fontScale="92500" lnSpcReduction="10000"/>
          </a:bodyPr>
          <a:lstStyle/>
          <a:p>
            <a:r>
              <a:rPr lang="nl-BE" dirty="0">
                <a:solidFill>
                  <a:schemeClr val="bg1"/>
                </a:solidFill>
              </a:rPr>
              <a:t>Age</a:t>
            </a:r>
          </a:p>
          <a:p>
            <a:r>
              <a:rPr lang="nl-BE" dirty="0">
                <a:solidFill>
                  <a:schemeClr val="bg1"/>
                </a:solidFill>
              </a:rPr>
              <a:t>Young people leaving state care</a:t>
            </a:r>
          </a:p>
          <a:p>
            <a:r>
              <a:rPr lang="nl-BE" dirty="0">
                <a:solidFill>
                  <a:schemeClr val="bg1"/>
                </a:solidFill>
              </a:rPr>
              <a:t>Black &amp; minority ethnic</a:t>
            </a:r>
          </a:p>
          <a:p>
            <a:r>
              <a:rPr lang="nl-BE" dirty="0">
                <a:solidFill>
                  <a:schemeClr val="bg1"/>
                </a:solidFill>
              </a:rPr>
              <a:t>LGBTQ+</a:t>
            </a:r>
          </a:p>
          <a:p>
            <a:r>
              <a:rPr lang="nl-BE" dirty="0">
                <a:solidFill>
                  <a:schemeClr val="bg1"/>
                </a:solidFill>
              </a:rPr>
              <a:t>Drug use</a:t>
            </a:r>
          </a:p>
          <a:p>
            <a:r>
              <a:rPr lang="nl-BE" dirty="0">
                <a:solidFill>
                  <a:schemeClr val="bg1"/>
                </a:solidFill>
              </a:rPr>
              <a:t>Mental health</a:t>
            </a:r>
          </a:p>
          <a:p>
            <a:r>
              <a:rPr lang="nl-BE" dirty="0">
                <a:solidFill>
                  <a:schemeClr val="bg1"/>
                </a:solidFill>
              </a:rPr>
              <a:t>Housing supply and discrimination </a:t>
            </a:r>
          </a:p>
          <a:p>
            <a:r>
              <a:rPr lang="nl-BE" dirty="0">
                <a:solidFill>
                  <a:schemeClr val="bg1"/>
                </a:solidFill>
              </a:rPr>
              <a:t>Survival sex</a:t>
            </a:r>
          </a:p>
          <a:p>
            <a:r>
              <a:rPr lang="nl-BE" dirty="0">
                <a:solidFill>
                  <a:schemeClr val="bg1"/>
                </a:solidFill>
              </a:rPr>
              <a:t>Family conflict and violence</a:t>
            </a:r>
          </a:p>
          <a:p>
            <a:r>
              <a:rPr lang="nl-BE" dirty="0">
                <a:solidFill>
                  <a:schemeClr val="bg1"/>
                </a:solidFill>
              </a:rPr>
              <a:t>Household disruption and family instability </a:t>
            </a:r>
          </a:p>
          <a:p>
            <a:r>
              <a:rPr lang="nl-BE" dirty="0">
                <a:solidFill>
                  <a:schemeClr val="bg1"/>
                </a:solidFill>
              </a:rPr>
              <a:t>Debt</a:t>
            </a:r>
          </a:p>
          <a:p>
            <a:r>
              <a:rPr lang="nl-BE" dirty="0">
                <a:solidFill>
                  <a:schemeClr val="bg1"/>
                </a:solidFill>
              </a:rPr>
              <a:t>Precarious/low paid employment</a:t>
            </a:r>
          </a:p>
          <a:p>
            <a:r>
              <a:rPr lang="nl-BE" dirty="0">
                <a:solidFill>
                  <a:schemeClr val="bg1"/>
                </a:solidFill>
              </a:rPr>
              <a:t>Wider social exclusion</a:t>
            </a:r>
          </a:p>
          <a:p>
            <a:r>
              <a:rPr lang="nl-BE" dirty="0">
                <a:solidFill>
                  <a:schemeClr val="bg1"/>
                </a:solidFill>
              </a:rPr>
              <a:t>Young offenders</a:t>
            </a:r>
          </a:p>
          <a:p>
            <a:r>
              <a:rPr lang="nl-BE" dirty="0">
                <a:solidFill>
                  <a:schemeClr val="bg1"/>
                </a:solidFill>
              </a:rPr>
              <a:t>Pregnant young women &amp; young people with children in their care</a:t>
            </a:r>
          </a:p>
          <a:p>
            <a:r>
              <a:rPr lang="nl-BE" dirty="0">
                <a:solidFill>
                  <a:schemeClr val="bg1"/>
                </a:solidFill>
              </a:rPr>
              <a:t>Roma youth</a:t>
            </a:r>
          </a:p>
          <a:p>
            <a:r>
              <a:rPr lang="nl-BE" dirty="0">
                <a:solidFill>
                  <a:schemeClr val="bg1"/>
                </a:solidFill>
              </a:rPr>
              <a:t>Inaccessiblity of affordable housing</a:t>
            </a:r>
          </a:p>
        </p:txBody>
      </p:sp>
    </p:spTree>
    <p:extLst>
      <p:ext uri="{BB962C8B-B14F-4D97-AF65-F5344CB8AC3E}">
        <p14:creationId xmlns:p14="http://schemas.microsoft.com/office/powerpoint/2010/main" val="24642136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5000" b="-5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49C60-77CC-4BFC-A0C1-8923DE10F1B1}"/>
              </a:ext>
            </a:extLst>
          </p:cNvPr>
          <p:cNvSpPr>
            <a:spLocks noGrp="1"/>
          </p:cNvSpPr>
          <p:nvPr>
            <p:ph type="title"/>
          </p:nvPr>
        </p:nvSpPr>
        <p:spPr>
          <a:xfrm>
            <a:off x="785037" y="971106"/>
            <a:ext cx="10515600" cy="1109442"/>
          </a:xfrm>
        </p:spPr>
        <p:txBody>
          <a:bodyPr>
            <a:normAutofit/>
          </a:bodyPr>
          <a:lstStyle/>
          <a:p>
            <a:pPr algn="ctr"/>
            <a:r>
              <a:rPr lang="en-GB" dirty="0">
                <a:solidFill>
                  <a:schemeClr val="bg1"/>
                </a:solidFill>
              </a:rPr>
              <a:t>Sustaining exits from homelessness</a:t>
            </a:r>
          </a:p>
        </p:txBody>
      </p:sp>
      <p:sp>
        <p:nvSpPr>
          <p:cNvPr id="3" name="Content Placeholder 2">
            <a:extLst>
              <a:ext uri="{FF2B5EF4-FFF2-40B4-BE49-F238E27FC236}">
                <a16:creationId xmlns:a16="http://schemas.microsoft.com/office/drawing/2014/main" id="{01BD4788-4729-4356-9FE8-B7381820D0A7}"/>
              </a:ext>
            </a:extLst>
          </p:cNvPr>
          <p:cNvSpPr>
            <a:spLocks noGrp="1"/>
          </p:cNvSpPr>
          <p:nvPr>
            <p:ph idx="1"/>
          </p:nvPr>
        </p:nvSpPr>
        <p:spPr>
          <a:xfrm>
            <a:off x="785037" y="2162323"/>
            <a:ext cx="10515600" cy="4351338"/>
          </a:xfrm>
        </p:spPr>
        <p:txBody>
          <a:bodyPr/>
          <a:lstStyle/>
          <a:p>
            <a:endParaRPr lang="en-GB" dirty="0">
              <a:solidFill>
                <a:schemeClr val="bg1"/>
              </a:solidFill>
            </a:endParaRPr>
          </a:p>
          <a:p>
            <a:r>
              <a:rPr lang="en-GB" dirty="0">
                <a:solidFill>
                  <a:schemeClr val="bg1"/>
                </a:solidFill>
              </a:rPr>
              <a:t>Building supportive networks </a:t>
            </a:r>
          </a:p>
          <a:p>
            <a:r>
              <a:rPr lang="en-GB" dirty="0">
                <a:solidFill>
                  <a:schemeClr val="bg1"/>
                </a:solidFill>
              </a:rPr>
              <a:t>School, education, training, work</a:t>
            </a:r>
          </a:p>
          <a:p>
            <a:r>
              <a:rPr lang="en-GB" dirty="0">
                <a:solidFill>
                  <a:schemeClr val="bg1"/>
                </a:solidFill>
              </a:rPr>
              <a:t>Family connections</a:t>
            </a:r>
          </a:p>
          <a:p>
            <a:r>
              <a:rPr lang="en-GB" dirty="0">
                <a:solidFill>
                  <a:schemeClr val="bg1"/>
                </a:solidFill>
              </a:rPr>
              <a:t>Access to social systems and support</a:t>
            </a:r>
          </a:p>
          <a:p>
            <a:r>
              <a:rPr lang="en-GB" dirty="0">
                <a:solidFill>
                  <a:schemeClr val="bg1"/>
                </a:solidFill>
              </a:rPr>
              <a:t>Psychological and mental health supports</a:t>
            </a:r>
          </a:p>
        </p:txBody>
      </p:sp>
    </p:spTree>
    <p:extLst>
      <p:ext uri="{BB962C8B-B14F-4D97-AF65-F5344CB8AC3E}">
        <p14:creationId xmlns:p14="http://schemas.microsoft.com/office/powerpoint/2010/main" val="25445575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5000" b="-5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49C60-77CC-4BFC-A0C1-8923DE10F1B1}"/>
              </a:ext>
            </a:extLst>
          </p:cNvPr>
          <p:cNvSpPr>
            <a:spLocks noGrp="1"/>
          </p:cNvSpPr>
          <p:nvPr>
            <p:ph type="title"/>
          </p:nvPr>
        </p:nvSpPr>
        <p:spPr>
          <a:xfrm>
            <a:off x="785037" y="971106"/>
            <a:ext cx="10515600" cy="1109442"/>
          </a:xfrm>
        </p:spPr>
        <p:txBody>
          <a:bodyPr>
            <a:normAutofit/>
          </a:bodyPr>
          <a:lstStyle/>
          <a:p>
            <a:pPr algn="ctr"/>
            <a:r>
              <a:rPr lang="en-GB" dirty="0">
                <a:solidFill>
                  <a:schemeClr val="bg1"/>
                </a:solidFill>
              </a:rPr>
              <a:t>European typology + Human rights</a:t>
            </a:r>
          </a:p>
        </p:txBody>
      </p:sp>
      <p:sp>
        <p:nvSpPr>
          <p:cNvPr id="3" name="Content Placeholder 2">
            <a:extLst>
              <a:ext uri="{FF2B5EF4-FFF2-40B4-BE49-F238E27FC236}">
                <a16:creationId xmlns:a16="http://schemas.microsoft.com/office/drawing/2014/main" id="{01BD4788-4729-4356-9FE8-B7381820D0A7}"/>
              </a:ext>
            </a:extLst>
          </p:cNvPr>
          <p:cNvSpPr>
            <a:spLocks noGrp="1"/>
          </p:cNvSpPr>
          <p:nvPr>
            <p:ph idx="1"/>
          </p:nvPr>
        </p:nvSpPr>
        <p:spPr>
          <a:xfrm>
            <a:off x="785037" y="2162323"/>
            <a:ext cx="10515600" cy="4351338"/>
          </a:xfrm>
        </p:spPr>
        <p:txBody>
          <a:bodyPr/>
          <a:lstStyle/>
          <a:p>
            <a:endParaRPr lang="en-GB" dirty="0">
              <a:solidFill>
                <a:schemeClr val="bg1"/>
              </a:solidFill>
            </a:endParaRPr>
          </a:p>
          <a:p>
            <a:endParaRPr lang="en-GB" dirty="0">
              <a:solidFill>
                <a:schemeClr val="bg1"/>
              </a:solidFill>
            </a:endParaRPr>
          </a:p>
          <a:p>
            <a:r>
              <a:rPr lang="en-GB" dirty="0">
                <a:solidFill>
                  <a:schemeClr val="bg1"/>
                </a:solidFill>
              </a:rPr>
              <a:t>Definition is in line the ETHOS typology</a:t>
            </a:r>
          </a:p>
          <a:p>
            <a:r>
              <a:rPr lang="en-GB" dirty="0">
                <a:solidFill>
                  <a:schemeClr val="bg1"/>
                </a:solidFill>
              </a:rPr>
              <a:t>Youth homelessness as a human rights violation - ICCPR, ICESCR, European Social Charter</a:t>
            </a:r>
          </a:p>
          <a:p>
            <a:r>
              <a:rPr lang="en-GB" dirty="0">
                <a:solidFill>
                  <a:schemeClr val="bg1"/>
                </a:solidFill>
              </a:rPr>
              <a:t>Youth rights, right now guide </a:t>
            </a:r>
          </a:p>
        </p:txBody>
      </p:sp>
    </p:spTree>
    <p:extLst>
      <p:ext uri="{BB962C8B-B14F-4D97-AF65-F5344CB8AC3E}">
        <p14:creationId xmlns:p14="http://schemas.microsoft.com/office/powerpoint/2010/main" val="26949350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2000" b="-2000"/>
          </a:stretch>
        </a:blip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2DE7B4A4-BCEB-4B4C-AC0A-2DC0BF77AD59}"/>
              </a:ext>
            </a:extLst>
          </p:cNvPr>
          <p:cNvSpPr>
            <a:spLocks noGrp="1"/>
          </p:cNvSpPr>
          <p:nvPr>
            <p:ph type="title"/>
          </p:nvPr>
        </p:nvSpPr>
        <p:spPr/>
        <p:txBody>
          <a:bodyPr/>
          <a:lstStyle/>
          <a:p>
            <a:pPr algn="ctr"/>
            <a:endParaRPr lang="nl-BE" dirty="0">
              <a:solidFill>
                <a:schemeClr val="bg1"/>
              </a:solidFill>
            </a:endParaRPr>
          </a:p>
        </p:txBody>
      </p:sp>
      <p:sp>
        <p:nvSpPr>
          <p:cNvPr id="5" name="Tijdelijke aanduiding voor inhoud 4">
            <a:extLst>
              <a:ext uri="{FF2B5EF4-FFF2-40B4-BE49-F238E27FC236}">
                <a16:creationId xmlns:a16="http://schemas.microsoft.com/office/drawing/2014/main" id="{BAAE2838-9E5E-1443-8262-7D26A2510681}"/>
              </a:ext>
            </a:extLst>
          </p:cNvPr>
          <p:cNvSpPr>
            <a:spLocks noGrp="1"/>
          </p:cNvSpPr>
          <p:nvPr>
            <p:ph idx="1"/>
          </p:nvPr>
        </p:nvSpPr>
        <p:spPr/>
        <p:txBody>
          <a:bodyPr>
            <a:normAutofit/>
          </a:bodyPr>
          <a:lstStyle/>
          <a:p>
            <a:pPr marL="0" indent="0" algn="ctr">
              <a:buNone/>
            </a:pPr>
            <a:endParaRPr lang="nl-BE" sz="7200" dirty="0">
              <a:solidFill>
                <a:schemeClr val="bg1"/>
              </a:solidFill>
            </a:endParaRPr>
          </a:p>
          <a:p>
            <a:pPr marL="0" indent="0" algn="ctr">
              <a:buNone/>
            </a:pPr>
            <a:r>
              <a:rPr lang="nl-BE" sz="8800" dirty="0">
                <a:solidFill>
                  <a:schemeClr val="bg1"/>
                </a:solidFill>
              </a:rPr>
              <a:t>Youth Homelessness</a:t>
            </a:r>
          </a:p>
          <a:p>
            <a:pPr marL="0" indent="0" algn="ctr">
              <a:buNone/>
            </a:pPr>
            <a:r>
              <a:rPr lang="nl-BE" sz="5400" dirty="0">
                <a:solidFill>
                  <a:schemeClr val="bg1"/>
                </a:solidFill>
              </a:rPr>
              <a:t>A Working Definition</a:t>
            </a:r>
          </a:p>
        </p:txBody>
      </p:sp>
    </p:spTree>
    <p:extLst>
      <p:ext uri="{BB962C8B-B14F-4D97-AF65-F5344CB8AC3E}">
        <p14:creationId xmlns:p14="http://schemas.microsoft.com/office/powerpoint/2010/main" val="12764695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5000" b="-5000"/>
          </a:stretch>
        </a:blip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00AFFC66-AB65-1D40-B87F-4755CB041343}"/>
              </a:ext>
            </a:extLst>
          </p:cNvPr>
          <p:cNvSpPr>
            <a:spLocks noGrp="1"/>
          </p:cNvSpPr>
          <p:nvPr>
            <p:ph type="title"/>
          </p:nvPr>
        </p:nvSpPr>
        <p:spPr/>
        <p:txBody>
          <a:bodyPr/>
          <a:lstStyle/>
          <a:p>
            <a:pPr algn="ctr"/>
            <a:endParaRPr lang="nl-BE" dirty="0">
              <a:solidFill>
                <a:schemeClr val="bg1"/>
              </a:solidFill>
            </a:endParaRPr>
          </a:p>
        </p:txBody>
      </p:sp>
      <p:sp>
        <p:nvSpPr>
          <p:cNvPr id="5" name="Tijdelijke aanduiding voor inhoud 4">
            <a:extLst>
              <a:ext uri="{FF2B5EF4-FFF2-40B4-BE49-F238E27FC236}">
                <a16:creationId xmlns:a16="http://schemas.microsoft.com/office/drawing/2014/main" id="{6A289279-80B4-B24B-87A2-B96C7F01D47E}"/>
              </a:ext>
            </a:extLst>
          </p:cNvPr>
          <p:cNvSpPr>
            <a:spLocks noGrp="1"/>
          </p:cNvSpPr>
          <p:nvPr>
            <p:ph idx="1"/>
          </p:nvPr>
        </p:nvSpPr>
        <p:spPr/>
        <p:txBody>
          <a:bodyPr/>
          <a:lstStyle/>
          <a:p>
            <a:pPr marL="0" indent="0">
              <a:buNone/>
            </a:pPr>
            <a:endParaRPr lang="nl-BE" i="1" dirty="0">
              <a:solidFill>
                <a:schemeClr val="bg1"/>
              </a:solidFill>
            </a:endParaRPr>
          </a:p>
          <a:p>
            <a:r>
              <a:rPr lang="nl-BE" sz="3200" dirty="0">
                <a:solidFill>
                  <a:schemeClr val="bg1"/>
                </a:solidFill>
              </a:rPr>
              <a:t>A Working Definition of Youth Homelessness in Europe</a:t>
            </a:r>
          </a:p>
          <a:p>
            <a:pPr lvl="1">
              <a:buFont typeface="Courier New" panose="02070309020205020404" pitchFamily="49" charset="0"/>
              <a:buChar char="o"/>
            </a:pPr>
            <a:r>
              <a:rPr lang="nl-BE" sz="2800" dirty="0">
                <a:solidFill>
                  <a:schemeClr val="bg1"/>
                </a:solidFill>
              </a:rPr>
              <a:t>Age range</a:t>
            </a:r>
          </a:p>
          <a:p>
            <a:pPr lvl="1">
              <a:buFont typeface="Courier New" panose="02070309020205020404" pitchFamily="49" charset="0"/>
              <a:buChar char="o"/>
            </a:pPr>
            <a:r>
              <a:rPr lang="nl-BE" sz="2800" dirty="0">
                <a:solidFill>
                  <a:schemeClr val="bg1"/>
                </a:solidFill>
              </a:rPr>
              <a:t>Distinction from ‘adult homelessness’</a:t>
            </a:r>
          </a:p>
          <a:p>
            <a:pPr lvl="1">
              <a:buFont typeface="Courier New" panose="02070309020205020404" pitchFamily="49" charset="0"/>
              <a:buChar char="o"/>
            </a:pPr>
            <a:r>
              <a:rPr lang="nl-BE" sz="2800" dirty="0">
                <a:solidFill>
                  <a:schemeClr val="bg1"/>
                </a:solidFill>
              </a:rPr>
              <a:t>Diversity of experience</a:t>
            </a:r>
          </a:p>
          <a:p>
            <a:pPr lvl="1">
              <a:buFont typeface="Courier New" panose="02070309020205020404" pitchFamily="49" charset="0"/>
              <a:buChar char="o"/>
            </a:pPr>
            <a:r>
              <a:rPr lang="nl-BE" sz="2800" dirty="0">
                <a:solidFill>
                  <a:schemeClr val="bg1"/>
                </a:solidFill>
              </a:rPr>
              <a:t>Typology of homelessness</a:t>
            </a:r>
          </a:p>
          <a:p>
            <a:pPr lvl="1">
              <a:buFont typeface="Courier New" panose="02070309020205020404" pitchFamily="49" charset="0"/>
              <a:buChar char="o"/>
            </a:pPr>
            <a:r>
              <a:rPr lang="nl-BE" sz="2800" dirty="0">
                <a:solidFill>
                  <a:schemeClr val="bg1"/>
                </a:solidFill>
              </a:rPr>
              <a:t>International &amp; European human rights standards</a:t>
            </a:r>
          </a:p>
        </p:txBody>
      </p:sp>
    </p:spTree>
    <p:extLst>
      <p:ext uri="{BB962C8B-B14F-4D97-AF65-F5344CB8AC3E}">
        <p14:creationId xmlns:p14="http://schemas.microsoft.com/office/powerpoint/2010/main" val="15724990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5000" b="-5000"/>
          </a:stretch>
        </a:blip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00AFFC66-AB65-1D40-B87F-4755CB041343}"/>
              </a:ext>
            </a:extLst>
          </p:cNvPr>
          <p:cNvSpPr>
            <a:spLocks noGrp="1"/>
          </p:cNvSpPr>
          <p:nvPr>
            <p:ph type="title"/>
          </p:nvPr>
        </p:nvSpPr>
        <p:spPr/>
        <p:txBody>
          <a:bodyPr/>
          <a:lstStyle/>
          <a:p>
            <a:pPr algn="ctr"/>
            <a:br>
              <a:rPr lang="nl-BE" dirty="0">
                <a:solidFill>
                  <a:schemeClr val="bg1"/>
                </a:solidFill>
              </a:rPr>
            </a:br>
            <a:r>
              <a:rPr lang="nl-BE" dirty="0">
                <a:solidFill>
                  <a:schemeClr val="bg1"/>
                </a:solidFill>
              </a:rPr>
              <a:t>Working Definition</a:t>
            </a:r>
          </a:p>
        </p:txBody>
      </p:sp>
      <p:sp>
        <p:nvSpPr>
          <p:cNvPr id="5" name="Tijdelijke aanduiding voor inhoud 4">
            <a:extLst>
              <a:ext uri="{FF2B5EF4-FFF2-40B4-BE49-F238E27FC236}">
                <a16:creationId xmlns:a16="http://schemas.microsoft.com/office/drawing/2014/main" id="{6A289279-80B4-B24B-87A2-B96C7F01D47E}"/>
              </a:ext>
            </a:extLst>
          </p:cNvPr>
          <p:cNvSpPr>
            <a:spLocks noGrp="1"/>
          </p:cNvSpPr>
          <p:nvPr>
            <p:ph idx="1"/>
          </p:nvPr>
        </p:nvSpPr>
        <p:spPr/>
        <p:txBody>
          <a:bodyPr/>
          <a:lstStyle/>
          <a:p>
            <a:pPr marL="0" indent="0">
              <a:buNone/>
            </a:pPr>
            <a:endParaRPr lang="nl-BE" i="1" dirty="0">
              <a:solidFill>
                <a:schemeClr val="bg1"/>
              </a:solidFill>
            </a:endParaRPr>
          </a:p>
          <a:p>
            <a:pPr marL="0" indent="0">
              <a:buNone/>
            </a:pPr>
            <a:endParaRPr lang="nl-BE" i="1" dirty="0">
              <a:solidFill>
                <a:schemeClr val="bg1"/>
              </a:solidFill>
            </a:endParaRPr>
          </a:p>
          <a:p>
            <a:pPr marL="0" indent="0">
              <a:buNone/>
            </a:pPr>
            <a:r>
              <a:rPr lang="nl-BE" dirty="0">
                <a:solidFill>
                  <a:schemeClr val="bg1"/>
                </a:solidFill>
              </a:rPr>
              <a:t>Youth homelessness occurs where an individual between the age of 13 and 26 is experiencing rooflessness or houselessness or is living in insecure or inadequate housing without a parent, family member or other legal guardian.</a:t>
            </a:r>
          </a:p>
        </p:txBody>
      </p:sp>
    </p:spTree>
    <p:extLst>
      <p:ext uri="{BB962C8B-B14F-4D97-AF65-F5344CB8AC3E}">
        <p14:creationId xmlns:p14="http://schemas.microsoft.com/office/powerpoint/2010/main" val="21867649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5000" b="-5000"/>
          </a:stretch>
        </a:blip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00AFFC66-AB65-1D40-B87F-4755CB041343}"/>
              </a:ext>
            </a:extLst>
          </p:cNvPr>
          <p:cNvSpPr>
            <a:spLocks noGrp="1"/>
          </p:cNvSpPr>
          <p:nvPr>
            <p:ph type="title"/>
          </p:nvPr>
        </p:nvSpPr>
        <p:spPr/>
        <p:txBody>
          <a:bodyPr/>
          <a:lstStyle/>
          <a:p>
            <a:pPr algn="ctr"/>
            <a:br>
              <a:rPr lang="nl-BE" dirty="0">
                <a:solidFill>
                  <a:schemeClr val="bg1"/>
                </a:solidFill>
              </a:rPr>
            </a:br>
            <a:r>
              <a:rPr lang="nl-BE" dirty="0">
                <a:solidFill>
                  <a:schemeClr val="bg1"/>
                </a:solidFill>
              </a:rPr>
              <a:t>Process</a:t>
            </a:r>
          </a:p>
        </p:txBody>
      </p:sp>
      <p:sp>
        <p:nvSpPr>
          <p:cNvPr id="5" name="Tijdelijke aanduiding voor inhoud 4">
            <a:extLst>
              <a:ext uri="{FF2B5EF4-FFF2-40B4-BE49-F238E27FC236}">
                <a16:creationId xmlns:a16="http://schemas.microsoft.com/office/drawing/2014/main" id="{6A289279-80B4-B24B-87A2-B96C7F01D47E}"/>
              </a:ext>
            </a:extLst>
          </p:cNvPr>
          <p:cNvSpPr>
            <a:spLocks noGrp="1"/>
          </p:cNvSpPr>
          <p:nvPr>
            <p:ph idx="1"/>
          </p:nvPr>
        </p:nvSpPr>
        <p:spPr/>
        <p:txBody>
          <a:bodyPr/>
          <a:lstStyle/>
          <a:p>
            <a:pPr marL="0" indent="0">
              <a:buNone/>
            </a:pPr>
            <a:endParaRPr lang="nl-BE" i="1" dirty="0">
              <a:solidFill>
                <a:schemeClr val="bg1"/>
              </a:solidFill>
            </a:endParaRPr>
          </a:p>
          <a:p>
            <a:r>
              <a:rPr lang="nl-BE" dirty="0">
                <a:solidFill>
                  <a:schemeClr val="bg1"/>
                </a:solidFill>
              </a:rPr>
              <a:t>Review of youth homelessness definitions from other jurisdictions</a:t>
            </a:r>
          </a:p>
          <a:p>
            <a:r>
              <a:rPr lang="nl-BE" dirty="0">
                <a:solidFill>
                  <a:schemeClr val="bg1"/>
                </a:solidFill>
              </a:rPr>
              <a:t>Online survey with service providers and experts across Europe</a:t>
            </a:r>
          </a:p>
          <a:p>
            <a:r>
              <a:rPr lang="nl-BE" dirty="0">
                <a:solidFill>
                  <a:schemeClr val="bg1"/>
                </a:solidFill>
              </a:rPr>
              <a:t>Analysis of results and draft definition</a:t>
            </a:r>
          </a:p>
          <a:p>
            <a:r>
              <a:rPr lang="nl-BE" dirty="0">
                <a:solidFill>
                  <a:schemeClr val="bg1"/>
                </a:solidFill>
              </a:rPr>
              <a:t>Feantsa Youth meeting to discuss and refine definition and guidance notes</a:t>
            </a:r>
          </a:p>
          <a:p>
            <a:r>
              <a:rPr lang="nl-BE" dirty="0">
                <a:solidFill>
                  <a:schemeClr val="bg1"/>
                </a:solidFill>
              </a:rPr>
              <a:t>Also collating ‘best practice’ examples</a:t>
            </a:r>
          </a:p>
        </p:txBody>
      </p:sp>
    </p:spTree>
    <p:extLst>
      <p:ext uri="{BB962C8B-B14F-4D97-AF65-F5344CB8AC3E}">
        <p14:creationId xmlns:p14="http://schemas.microsoft.com/office/powerpoint/2010/main" val="24290884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5000" b="-5000"/>
          </a:stretch>
        </a:blip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00AFFC66-AB65-1D40-B87F-4755CB041343}"/>
              </a:ext>
            </a:extLst>
          </p:cNvPr>
          <p:cNvSpPr>
            <a:spLocks noGrp="1"/>
          </p:cNvSpPr>
          <p:nvPr>
            <p:ph type="title"/>
          </p:nvPr>
        </p:nvSpPr>
        <p:spPr/>
        <p:txBody>
          <a:bodyPr/>
          <a:lstStyle/>
          <a:p>
            <a:pPr algn="ctr"/>
            <a:r>
              <a:rPr lang="nl-BE" dirty="0">
                <a:solidFill>
                  <a:schemeClr val="bg1"/>
                </a:solidFill>
              </a:rPr>
              <a:t>Survey Findings</a:t>
            </a:r>
          </a:p>
        </p:txBody>
      </p:sp>
      <p:sp>
        <p:nvSpPr>
          <p:cNvPr id="5" name="Tijdelijke aanduiding voor inhoud 4">
            <a:extLst>
              <a:ext uri="{FF2B5EF4-FFF2-40B4-BE49-F238E27FC236}">
                <a16:creationId xmlns:a16="http://schemas.microsoft.com/office/drawing/2014/main" id="{6A289279-80B4-B24B-87A2-B96C7F01D47E}"/>
              </a:ext>
            </a:extLst>
          </p:cNvPr>
          <p:cNvSpPr>
            <a:spLocks noGrp="1"/>
          </p:cNvSpPr>
          <p:nvPr>
            <p:ph idx="1"/>
          </p:nvPr>
        </p:nvSpPr>
        <p:spPr/>
        <p:txBody>
          <a:bodyPr/>
          <a:lstStyle/>
          <a:p>
            <a:pPr marL="0" indent="0">
              <a:buNone/>
            </a:pPr>
            <a:endParaRPr lang="nl-BE" i="1" dirty="0">
              <a:solidFill>
                <a:schemeClr val="bg1"/>
              </a:solidFill>
            </a:endParaRPr>
          </a:p>
          <a:p>
            <a:r>
              <a:rPr lang="nl-BE" dirty="0">
                <a:solidFill>
                  <a:schemeClr val="bg1"/>
                </a:solidFill>
              </a:rPr>
              <a:t>Reality v Legislation </a:t>
            </a:r>
          </a:p>
          <a:p>
            <a:r>
              <a:rPr lang="nl-BE" dirty="0">
                <a:solidFill>
                  <a:schemeClr val="bg1"/>
                </a:solidFill>
              </a:rPr>
              <a:t>Perception of ‘youth’ differs between and within countries and services</a:t>
            </a:r>
          </a:p>
          <a:p>
            <a:r>
              <a:rPr lang="nl-BE" dirty="0">
                <a:solidFill>
                  <a:schemeClr val="bg1"/>
                </a:solidFill>
              </a:rPr>
              <a:t>No agreed definition of youth homelessness</a:t>
            </a:r>
          </a:p>
          <a:p>
            <a:r>
              <a:rPr lang="nl-BE" dirty="0">
                <a:solidFill>
                  <a:schemeClr val="bg1"/>
                </a:solidFill>
              </a:rPr>
              <a:t>Common experiences and pathways for young peope</a:t>
            </a:r>
          </a:p>
          <a:p>
            <a:endParaRPr lang="nl-BE" dirty="0">
              <a:solidFill>
                <a:schemeClr val="bg1"/>
              </a:solidFill>
            </a:endParaRPr>
          </a:p>
        </p:txBody>
      </p:sp>
    </p:spTree>
    <p:extLst>
      <p:ext uri="{BB962C8B-B14F-4D97-AF65-F5344CB8AC3E}">
        <p14:creationId xmlns:p14="http://schemas.microsoft.com/office/powerpoint/2010/main" val="1627050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5000" b="-5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49C60-77CC-4BFC-A0C1-8923DE10F1B1}"/>
              </a:ext>
            </a:extLst>
          </p:cNvPr>
          <p:cNvSpPr>
            <a:spLocks noGrp="1"/>
          </p:cNvSpPr>
          <p:nvPr>
            <p:ph type="title"/>
          </p:nvPr>
        </p:nvSpPr>
        <p:spPr>
          <a:xfrm>
            <a:off x="785037" y="971106"/>
            <a:ext cx="10515600" cy="1109442"/>
          </a:xfrm>
        </p:spPr>
        <p:txBody>
          <a:bodyPr>
            <a:normAutofit/>
          </a:bodyPr>
          <a:lstStyle/>
          <a:p>
            <a:pPr algn="ctr"/>
            <a:r>
              <a:rPr lang="en-GB" dirty="0">
                <a:solidFill>
                  <a:schemeClr val="bg1"/>
                </a:solidFill>
              </a:rPr>
              <a:t>Age range</a:t>
            </a:r>
          </a:p>
        </p:txBody>
      </p:sp>
      <p:sp>
        <p:nvSpPr>
          <p:cNvPr id="3" name="Content Placeholder 2">
            <a:extLst>
              <a:ext uri="{FF2B5EF4-FFF2-40B4-BE49-F238E27FC236}">
                <a16:creationId xmlns:a16="http://schemas.microsoft.com/office/drawing/2014/main" id="{01BD4788-4729-4356-9FE8-B7381820D0A7}"/>
              </a:ext>
            </a:extLst>
          </p:cNvPr>
          <p:cNvSpPr>
            <a:spLocks noGrp="1"/>
          </p:cNvSpPr>
          <p:nvPr>
            <p:ph idx="1"/>
          </p:nvPr>
        </p:nvSpPr>
        <p:spPr>
          <a:xfrm>
            <a:off x="785037" y="2162323"/>
            <a:ext cx="10515600" cy="4351338"/>
          </a:xfrm>
        </p:spPr>
        <p:txBody>
          <a:bodyPr/>
          <a:lstStyle/>
          <a:p>
            <a:endParaRPr lang="en-GB" dirty="0">
              <a:solidFill>
                <a:schemeClr val="bg1"/>
              </a:solidFill>
            </a:endParaRPr>
          </a:p>
          <a:p>
            <a:endParaRPr lang="en-GB" dirty="0">
              <a:solidFill>
                <a:schemeClr val="bg1"/>
              </a:solidFill>
            </a:endParaRPr>
          </a:p>
          <a:p>
            <a:r>
              <a:rPr lang="en-GB" dirty="0">
                <a:solidFill>
                  <a:schemeClr val="bg1"/>
                </a:solidFill>
              </a:rPr>
              <a:t>Needed to be inclusive of different contexts </a:t>
            </a:r>
          </a:p>
          <a:p>
            <a:r>
              <a:rPr lang="en-GB" dirty="0">
                <a:solidFill>
                  <a:schemeClr val="bg1"/>
                </a:solidFill>
              </a:rPr>
              <a:t>Needed to consider cognitive, emotional and psychological development</a:t>
            </a:r>
          </a:p>
          <a:p>
            <a:r>
              <a:rPr lang="en-GB" dirty="0">
                <a:solidFill>
                  <a:schemeClr val="bg1"/>
                </a:solidFill>
              </a:rPr>
              <a:t>Different practices in different sectors: youth work, social welfare, housing</a:t>
            </a:r>
          </a:p>
        </p:txBody>
      </p:sp>
    </p:spTree>
    <p:extLst>
      <p:ext uri="{BB962C8B-B14F-4D97-AF65-F5344CB8AC3E}">
        <p14:creationId xmlns:p14="http://schemas.microsoft.com/office/powerpoint/2010/main" val="1770137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5000" b="-5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80E736-7C99-4DE0-A320-E7E8D74779FF}"/>
              </a:ext>
            </a:extLst>
          </p:cNvPr>
          <p:cNvSpPr>
            <a:spLocks noGrp="1"/>
          </p:cNvSpPr>
          <p:nvPr>
            <p:ph type="title"/>
          </p:nvPr>
        </p:nvSpPr>
        <p:spPr>
          <a:xfrm>
            <a:off x="838200" y="661687"/>
            <a:ext cx="10515600" cy="1325563"/>
          </a:xfrm>
        </p:spPr>
        <p:txBody>
          <a:bodyPr/>
          <a:lstStyle/>
          <a:p>
            <a:pPr algn="ctr"/>
            <a:br>
              <a:rPr lang="en-GB" dirty="0">
                <a:solidFill>
                  <a:schemeClr val="bg1"/>
                </a:solidFill>
              </a:rPr>
            </a:br>
            <a:r>
              <a:rPr lang="en-GB" dirty="0">
                <a:solidFill>
                  <a:schemeClr val="bg1"/>
                </a:solidFill>
              </a:rPr>
              <a:t>Distinction from ‘adult homelessness’ </a:t>
            </a:r>
          </a:p>
        </p:txBody>
      </p:sp>
      <p:sp>
        <p:nvSpPr>
          <p:cNvPr id="5" name="Tijdelijke aanduiding voor inhoud 4">
            <a:extLst>
              <a:ext uri="{FF2B5EF4-FFF2-40B4-BE49-F238E27FC236}">
                <a16:creationId xmlns:a16="http://schemas.microsoft.com/office/drawing/2014/main" id="{107BCB3C-3055-7242-9B4D-B0D5DAC1B699}"/>
              </a:ext>
            </a:extLst>
          </p:cNvPr>
          <p:cNvSpPr>
            <a:spLocks noGrp="1"/>
          </p:cNvSpPr>
          <p:nvPr>
            <p:ph idx="1"/>
          </p:nvPr>
        </p:nvSpPr>
        <p:spPr>
          <a:xfrm>
            <a:off x="838200" y="2146901"/>
            <a:ext cx="10515600" cy="4351338"/>
          </a:xfrm>
        </p:spPr>
        <p:txBody>
          <a:bodyPr>
            <a:normAutofit/>
          </a:bodyPr>
          <a:lstStyle/>
          <a:p>
            <a:endParaRPr lang="nl-BE" sz="3600" dirty="0">
              <a:solidFill>
                <a:schemeClr val="bg1"/>
              </a:solidFill>
            </a:endParaRPr>
          </a:p>
          <a:p>
            <a:endParaRPr lang="nl-BE" sz="3600" dirty="0">
              <a:solidFill>
                <a:schemeClr val="bg1"/>
              </a:solidFill>
            </a:endParaRPr>
          </a:p>
          <a:p>
            <a:r>
              <a:rPr lang="nl-BE" dirty="0">
                <a:solidFill>
                  <a:schemeClr val="bg1"/>
                </a:solidFill>
              </a:rPr>
              <a:t>Differences in pathways into homelessness</a:t>
            </a:r>
          </a:p>
          <a:p>
            <a:r>
              <a:rPr lang="nl-BE" dirty="0">
                <a:solidFill>
                  <a:schemeClr val="bg1"/>
                </a:solidFill>
              </a:rPr>
              <a:t>Differences in experiences while homeless</a:t>
            </a:r>
          </a:p>
          <a:p>
            <a:r>
              <a:rPr lang="nl-BE" dirty="0">
                <a:solidFill>
                  <a:schemeClr val="bg1"/>
                </a:solidFill>
              </a:rPr>
              <a:t>Differences in exit routes from homelessness</a:t>
            </a:r>
          </a:p>
        </p:txBody>
      </p:sp>
    </p:spTree>
    <p:extLst>
      <p:ext uri="{BB962C8B-B14F-4D97-AF65-F5344CB8AC3E}">
        <p14:creationId xmlns:p14="http://schemas.microsoft.com/office/powerpoint/2010/main" val="5766885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5000" b="-5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80E736-7C99-4DE0-A320-E7E8D74779FF}"/>
              </a:ext>
            </a:extLst>
          </p:cNvPr>
          <p:cNvSpPr>
            <a:spLocks noGrp="1"/>
          </p:cNvSpPr>
          <p:nvPr>
            <p:ph type="title"/>
          </p:nvPr>
        </p:nvSpPr>
        <p:spPr>
          <a:xfrm>
            <a:off x="838200" y="661687"/>
            <a:ext cx="10515600" cy="1325563"/>
          </a:xfrm>
        </p:spPr>
        <p:txBody>
          <a:bodyPr/>
          <a:lstStyle/>
          <a:p>
            <a:pPr algn="ctr"/>
            <a:br>
              <a:rPr lang="en-GB" dirty="0">
                <a:solidFill>
                  <a:schemeClr val="bg1"/>
                </a:solidFill>
              </a:rPr>
            </a:br>
            <a:r>
              <a:rPr lang="en-GB" dirty="0">
                <a:solidFill>
                  <a:schemeClr val="bg1"/>
                </a:solidFill>
              </a:rPr>
              <a:t>Distinction from ‘adult homelessness’ </a:t>
            </a:r>
          </a:p>
        </p:txBody>
      </p:sp>
      <p:sp>
        <p:nvSpPr>
          <p:cNvPr id="5" name="Tijdelijke aanduiding voor inhoud 4">
            <a:extLst>
              <a:ext uri="{FF2B5EF4-FFF2-40B4-BE49-F238E27FC236}">
                <a16:creationId xmlns:a16="http://schemas.microsoft.com/office/drawing/2014/main" id="{107BCB3C-3055-7242-9B4D-B0D5DAC1B699}"/>
              </a:ext>
            </a:extLst>
          </p:cNvPr>
          <p:cNvSpPr>
            <a:spLocks noGrp="1"/>
          </p:cNvSpPr>
          <p:nvPr>
            <p:ph idx="1"/>
          </p:nvPr>
        </p:nvSpPr>
        <p:spPr>
          <a:xfrm>
            <a:off x="838200" y="2146901"/>
            <a:ext cx="10515600" cy="4351338"/>
          </a:xfrm>
        </p:spPr>
        <p:txBody>
          <a:bodyPr>
            <a:normAutofit/>
          </a:bodyPr>
          <a:lstStyle/>
          <a:p>
            <a:pPr marL="0" indent="0">
              <a:buNone/>
            </a:pPr>
            <a:r>
              <a:rPr lang="nl-BE" dirty="0">
                <a:solidFill>
                  <a:schemeClr val="bg1"/>
                </a:solidFill>
              </a:rPr>
              <a:t>Things to consider:</a:t>
            </a:r>
          </a:p>
          <a:p>
            <a:pPr marL="0" indent="0">
              <a:buNone/>
            </a:pPr>
            <a:endParaRPr lang="nl-BE" dirty="0">
              <a:solidFill>
                <a:schemeClr val="bg1"/>
              </a:solidFill>
            </a:endParaRPr>
          </a:p>
          <a:p>
            <a:r>
              <a:rPr lang="nl-BE" dirty="0">
                <a:solidFill>
                  <a:schemeClr val="bg1"/>
                </a:solidFill>
              </a:rPr>
              <a:t>Young people may have no experience of independence</a:t>
            </a:r>
          </a:p>
          <a:p>
            <a:r>
              <a:rPr lang="nl-BE" dirty="0">
                <a:solidFill>
                  <a:schemeClr val="bg1"/>
                </a:solidFill>
              </a:rPr>
              <a:t>Transitioning to adulthood</a:t>
            </a:r>
          </a:p>
          <a:p>
            <a:r>
              <a:rPr lang="nl-BE" dirty="0">
                <a:solidFill>
                  <a:schemeClr val="bg1"/>
                </a:solidFill>
              </a:rPr>
              <a:t>Social, cognitive, physical, psychological and emotional development</a:t>
            </a:r>
          </a:p>
          <a:p>
            <a:r>
              <a:rPr lang="nl-BE" dirty="0">
                <a:solidFill>
                  <a:schemeClr val="bg1"/>
                </a:solidFill>
              </a:rPr>
              <a:t>Experience of social service failure/fear of authorities </a:t>
            </a:r>
          </a:p>
          <a:p>
            <a:r>
              <a:rPr lang="nl-BE" dirty="0">
                <a:solidFill>
                  <a:schemeClr val="bg1"/>
                </a:solidFill>
              </a:rPr>
              <a:t>Discrimination in existing services/policies</a:t>
            </a:r>
          </a:p>
        </p:txBody>
      </p:sp>
    </p:spTree>
    <p:extLst>
      <p:ext uri="{BB962C8B-B14F-4D97-AF65-F5344CB8AC3E}">
        <p14:creationId xmlns:p14="http://schemas.microsoft.com/office/powerpoint/2010/main" val="34642817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10C49E8E779E44D8844BE7BFF36D096" ma:contentTypeVersion="9" ma:contentTypeDescription="Create a new document." ma:contentTypeScope="" ma:versionID="ebfb9967c40c996fac1700848b175d70">
  <xsd:schema xmlns:xsd="http://www.w3.org/2001/XMLSchema" xmlns:xs="http://www.w3.org/2001/XMLSchema" xmlns:p="http://schemas.microsoft.com/office/2006/metadata/properties" xmlns:ns2="eb4defa2-306d-42f3-a45c-d773604bc3b6" xmlns:ns3="8e12d9bd-ea3e-4137-9ea7-b65ad54deda4" targetNamespace="http://schemas.microsoft.com/office/2006/metadata/properties" ma:root="true" ma:fieldsID="099ca6a69408bc6779f6c6abcca7a9e1" ns2:_="" ns3:_="">
    <xsd:import namespace="eb4defa2-306d-42f3-a45c-d773604bc3b6"/>
    <xsd:import namespace="8e12d9bd-ea3e-4137-9ea7-b65ad54deda4"/>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OCR" minOccurs="0"/>
                <xsd:element ref="ns3:MediaServiceEventHashCode" minOccurs="0"/>
                <xsd:element ref="ns3: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4defa2-306d-42f3-a45c-d773604bc3b6"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e12d9bd-ea3e-4137-9ea7-b65ad54deda4"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DateTaken" ma:index="12" nillable="true" ma:displayName="MediaServiceDateTaken" ma:description="" ma:hidden="true" ma:internalName="MediaServiceDateTaken" ma:readOnly="true">
      <xsd:simpleType>
        <xsd:restriction base="dms:Text"/>
      </xsd:simpleType>
    </xsd:element>
    <xsd:element name="MediaServiceAutoTags" ma:index="13" nillable="true" ma:displayName="MediaServiceAutoTags" ma:description=""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DD2EE70-E185-4CF7-8E05-24C6E0BBCC3A}">
  <ds:schemaRefs>
    <ds:schemaRef ds:uri="http://purl.org/dc/elements/1.1/"/>
    <ds:schemaRef ds:uri="http://schemas.microsoft.com/office/2006/metadata/properties"/>
    <ds:schemaRef ds:uri="eb4defa2-306d-42f3-a45c-d773604bc3b6"/>
    <ds:schemaRef ds:uri="http://schemas.openxmlformats.org/package/2006/metadata/core-properties"/>
    <ds:schemaRef ds:uri="http://purl.org/dc/terms/"/>
    <ds:schemaRef ds:uri="http://schemas.microsoft.com/office/2006/documentManagement/types"/>
    <ds:schemaRef ds:uri="http://schemas.microsoft.com/office/infopath/2007/PartnerControls"/>
    <ds:schemaRef ds:uri="http://purl.org/dc/dcmitype/"/>
    <ds:schemaRef ds:uri="8e12d9bd-ea3e-4137-9ea7-b65ad54deda4"/>
    <ds:schemaRef ds:uri="http://www.w3.org/XML/1998/namespace"/>
  </ds:schemaRefs>
</ds:datastoreItem>
</file>

<file path=customXml/itemProps2.xml><?xml version="1.0" encoding="utf-8"?>
<ds:datastoreItem xmlns:ds="http://schemas.openxmlformats.org/officeDocument/2006/customXml" ds:itemID="{D6D9C874-2A4C-46AE-9FEB-04CCB538F650}"/>
</file>

<file path=customXml/itemProps3.xml><?xml version="1.0" encoding="utf-8"?>
<ds:datastoreItem xmlns:ds="http://schemas.openxmlformats.org/officeDocument/2006/customXml" ds:itemID="{032FACF3-AA64-4C25-8988-26A3607D104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666</TotalTime>
  <Words>739</Words>
  <Application>Microsoft Office PowerPoint</Application>
  <PresentationFormat>Widescreen</PresentationFormat>
  <Paragraphs>112</Paragraphs>
  <Slides>12</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Courier New</vt:lpstr>
      <vt:lpstr>Office Theme</vt:lpstr>
      <vt:lpstr>PowerPoint Presentation</vt:lpstr>
      <vt:lpstr>PowerPoint Presentation</vt:lpstr>
      <vt:lpstr>PowerPoint Presentation</vt:lpstr>
      <vt:lpstr> Working Definition</vt:lpstr>
      <vt:lpstr> Process</vt:lpstr>
      <vt:lpstr>Survey Findings</vt:lpstr>
      <vt:lpstr>Age range</vt:lpstr>
      <vt:lpstr> Distinction from ‘adult homelessness’ </vt:lpstr>
      <vt:lpstr> Distinction from ‘adult homelessness’ </vt:lpstr>
      <vt:lpstr> Diversity of experience</vt:lpstr>
      <vt:lpstr>Sustaining exits from homelessness</vt:lpstr>
      <vt:lpstr>European typology + Human rights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Laura Rahman</dc:creator>
  <cp:lastModifiedBy>Robbie Stakelum</cp:lastModifiedBy>
  <cp:revision>39</cp:revision>
  <dcterms:created xsi:type="dcterms:W3CDTF">2019-04-29T13:06:07Z</dcterms:created>
  <dcterms:modified xsi:type="dcterms:W3CDTF">2019-05-28T14:36:27Z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0x010100810C49E8E779E44D8844BE7BFF36D096</vt:lpwstr>
  </property>
</Properties>
</file>