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  <p:sldMasterId id="2147483708" r:id="rId9"/>
    <p:sldMasterId id="2147483720" r:id="rId10"/>
    <p:sldMasterId id="2147483732" r:id="rId11"/>
    <p:sldMasterId id="2147483744" r:id="rId12"/>
    <p:sldMasterId id="2147483768" r:id="rId13"/>
    <p:sldMasterId id="2147483780" r:id="rId14"/>
    <p:sldMasterId id="2147483792" r:id="rId15"/>
  </p:sldMasterIdLst>
  <p:notesMasterIdLst>
    <p:notesMasterId r:id="rId42"/>
  </p:notesMasterIdLst>
  <p:sldIdLst>
    <p:sldId id="260" r:id="rId16"/>
    <p:sldId id="261" r:id="rId17"/>
    <p:sldId id="256" r:id="rId18"/>
    <p:sldId id="257" r:id="rId19"/>
    <p:sldId id="263" r:id="rId20"/>
    <p:sldId id="266" r:id="rId21"/>
    <p:sldId id="265" r:id="rId22"/>
    <p:sldId id="264" r:id="rId23"/>
    <p:sldId id="268" r:id="rId24"/>
    <p:sldId id="267" r:id="rId25"/>
    <p:sldId id="269" r:id="rId26"/>
    <p:sldId id="270" r:id="rId27"/>
    <p:sldId id="271" r:id="rId28"/>
    <p:sldId id="286" r:id="rId29"/>
    <p:sldId id="287" r:id="rId30"/>
    <p:sldId id="289" r:id="rId31"/>
    <p:sldId id="272" r:id="rId32"/>
    <p:sldId id="273" r:id="rId33"/>
    <p:sldId id="258" r:id="rId34"/>
    <p:sldId id="274" r:id="rId35"/>
    <p:sldId id="275" r:id="rId36"/>
    <p:sldId id="276" r:id="rId37"/>
    <p:sldId id="291" r:id="rId38"/>
    <p:sldId id="277" r:id="rId39"/>
    <p:sldId id="278" r:id="rId40"/>
    <p:sldId id="28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ahman" initials="LR" lastIdx="1" clrIdx="0">
    <p:extLst>
      <p:ext uri="{19B8F6BF-5375-455C-9EA6-DF929625EA0E}">
        <p15:presenceInfo xmlns="" xmlns:p15="http://schemas.microsoft.com/office/powerpoint/2012/main" userId="Laura 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ED397-7FAA-616B-0DF8-4D532F48FC68}" v="1" dt="2019-04-29T15:44:56.626"/>
    <p1510:client id="{4E2753C9-AED7-F9CA-5F3F-BC3F46DB856B}" v="1" dt="2019-05-02T16:50:55.368"/>
    <p1510:client id="{FC1DCE2D-0A9E-49D9-838D-F28CB6E2BDC3}" v="14" dt="2019-04-29T15:02:11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26" autoAdjust="0"/>
  </p:normalViewPr>
  <p:slideViewPr>
    <p:cSldViewPr snapToGrid="0">
      <p:cViewPr>
        <p:scale>
          <a:sx n="81" d="100"/>
          <a:sy n="81" d="100"/>
        </p:scale>
        <p:origin x="54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53" Type="http://schemas.microsoft.com/office/2016/11/relationships/changesInfo" Target="changesInfos/changesInfo1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Master" Target="slideMasters/slideMaster10.xml"/><Relationship Id="rId14" Type="http://schemas.openxmlformats.org/officeDocument/2006/relationships/slideMaster" Target="slideMasters/slideMaster11.xml"/><Relationship Id="rId15" Type="http://schemas.openxmlformats.org/officeDocument/2006/relationships/slideMaster" Target="slideMasters/slideMaster12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Rahman" userId="S::laura.rahman@feantsa.org::a5b34d2e-5f81-454e-9d05-d02170950390" providerId="AD" clId="Web-{4E2753C9-AED7-F9CA-5F3F-BC3F46DB856B}"/>
    <pc:docChg chg="modSld">
      <pc:chgData name="Laura Rahman" userId="S::laura.rahman@feantsa.org::a5b34d2e-5f81-454e-9d05-d02170950390" providerId="AD" clId="Web-{4E2753C9-AED7-F9CA-5F3F-BC3F46DB856B}" dt="2019-05-02T16:52:10.383" v="122" actId="1076"/>
      <pc:docMkLst>
        <pc:docMk/>
      </pc:docMkLst>
      <pc:sldChg chg="modSp">
        <pc:chgData name="Laura Rahman" userId="S::laura.rahman@feantsa.org::a5b34d2e-5f81-454e-9d05-d02170950390" providerId="AD" clId="Web-{4E2753C9-AED7-F9CA-5F3F-BC3F46DB856B}" dt="2019-05-02T16:52:01.805" v="120" actId="1076"/>
        <pc:sldMkLst>
          <pc:docMk/>
          <pc:sldMk cId="2186764901" sldId="256"/>
        </pc:sldMkLst>
        <pc:spChg chg="mod">
          <ac:chgData name="Laura Rahman" userId="S::laura.rahman@feantsa.org::a5b34d2e-5f81-454e-9d05-d02170950390" providerId="AD" clId="Web-{4E2753C9-AED7-F9CA-5F3F-BC3F46DB856B}" dt="2019-05-02T16:52:01.789" v="119" actId="1076"/>
          <ac:spMkLst>
            <pc:docMk/>
            <pc:sldMk cId="2186764901" sldId="256"/>
            <ac:spMk id="2" creationId="{77C165AA-8B52-41D3-B1BD-76B72322C520}"/>
          </ac:spMkLst>
        </pc:spChg>
        <pc:spChg chg="mod">
          <ac:chgData name="Laura Rahman" userId="S::laura.rahman@feantsa.org::a5b34d2e-5f81-454e-9d05-d02170950390" providerId="AD" clId="Web-{4E2753C9-AED7-F9CA-5F3F-BC3F46DB856B}" dt="2019-05-02T16:52:01.805" v="120" actId="1076"/>
          <ac:spMkLst>
            <pc:docMk/>
            <pc:sldMk cId="2186764901" sldId="256"/>
            <ac:spMk id="3" creationId="{FD7A8EC4-EBDC-4E2C-930C-DCFBE5959620}"/>
          </ac:spMkLst>
        </pc:spChg>
      </pc:sldChg>
      <pc:sldChg chg="modSp">
        <pc:chgData name="Laura Rahman" userId="S::laura.rahman@feantsa.org::a5b34d2e-5f81-454e-9d05-d02170950390" providerId="AD" clId="Web-{4E2753C9-AED7-F9CA-5F3F-BC3F46DB856B}" dt="2019-05-02T16:51:09.868" v="111" actId="14100"/>
        <pc:sldMkLst>
          <pc:docMk/>
          <pc:sldMk cId="177013781" sldId="257"/>
        </pc:sldMkLst>
        <pc:spChg chg="mod">
          <ac:chgData name="Laura Rahman" userId="S::laura.rahman@feantsa.org::a5b34d2e-5f81-454e-9d05-d02170950390" providerId="AD" clId="Web-{4E2753C9-AED7-F9CA-5F3F-BC3F46DB856B}" dt="2019-05-02T16:51:09.868" v="111" actId="14100"/>
          <ac:spMkLst>
            <pc:docMk/>
            <pc:sldMk cId="177013781" sldId="257"/>
            <ac:spMk id="2" creationId="{FC449C60-77CC-4BFC-A0C1-8923DE10F1B1}"/>
          </ac:spMkLst>
        </pc:spChg>
        <pc:spChg chg="mod">
          <ac:chgData name="Laura Rahman" userId="S::laura.rahman@feantsa.org::a5b34d2e-5f81-454e-9d05-d02170950390" providerId="AD" clId="Web-{4E2753C9-AED7-F9CA-5F3F-BC3F46DB856B}" dt="2019-05-02T16:50:59.368" v="109" actId="1076"/>
          <ac:spMkLst>
            <pc:docMk/>
            <pc:sldMk cId="177013781" sldId="257"/>
            <ac:spMk id="3" creationId="{01BD4788-4729-4356-9FE8-B7381820D0A7}"/>
          </ac:spMkLst>
        </pc:spChg>
      </pc:sldChg>
      <pc:sldChg chg="modSp">
        <pc:chgData name="Laura Rahman" userId="S::laura.rahman@feantsa.org::a5b34d2e-5f81-454e-9d05-d02170950390" providerId="AD" clId="Web-{4E2753C9-AED7-F9CA-5F3F-BC3F46DB856B}" dt="2019-05-02T16:51:38.633" v="115" actId="14100"/>
        <pc:sldMkLst>
          <pc:docMk/>
          <pc:sldMk cId="576688598" sldId="258"/>
        </pc:sldMkLst>
        <pc:spChg chg="mod">
          <ac:chgData name="Laura Rahman" userId="S::laura.rahman@feantsa.org::a5b34d2e-5f81-454e-9d05-d02170950390" providerId="AD" clId="Web-{4E2753C9-AED7-F9CA-5F3F-BC3F46DB856B}" dt="2019-05-02T16:51:38.633" v="115" actId="14100"/>
          <ac:spMkLst>
            <pc:docMk/>
            <pc:sldMk cId="576688598" sldId="258"/>
            <ac:spMk id="2" creationId="{FF80E736-7C99-4DE0-A320-E7E8D74779FF}"/>
          </ac:spMkLst>
        </pc:spChg>
        <pc:spChg chg="mod">
          <ac:chgData name="Laura Rahman" userId="S::laura.rahman@feantsa.org::a5b34d2e-5f81-454e-9d05-d02170950390" providerId="AD" clId="Web-{4E2753C9-AED7-F9CA-5F3F-BC3F46DB856B}" dt="2019-05-02T16:51:29.196" v="113" actId="1076"/>
          <ac:spMkLst>
            <pc:docMk/>
            <pc:sldMk cId="576688598" sldId="258"/>
            <ac:spMk id="3" creationId="{73624C77-FB5A-4A73-950E-CA6137FEEE56}"/>
          </ac:spMkLst>
        </pc:spChg>
        <pc:spChg chg="mod">
          <ac:chgData name="Laura Rahman" userId="S::laura.rahman@feantsa.org::a5b34d2e-5f81-454e-9d05-d02170950390" providerId="AD" clId="Web-{4E2753C9-AED7-F9CA-5F3F-BC3F46DB856B}" dt="2019-05-02T16:51:29.211" v="114" actId="1076"/>
          <ac:spMkLst>
            <pc:docMk/>
            <pc:sldMk cId="576688598" sldId="258"/>
            <ac:spMk id="4" creationId="{AAA8A8F0-6552-4705-B607-EE7E0D2361DD}"/>
          </ac:spMkLst>
        </pc:spChg>
      </pc:sldChg>
      <pc:sldChg chg="modSp">
        <pc:chgData name="Laura Rahman" userId="S::laura.rahman@feantsa.org::a5b34d2e-5f81-454e-9d05-d02170950390" providerId="AD" clId="Web-{4E2753C9-AED7-F9CA-5F3F-BC3F46DB856B}" dt="2019-05-02T16:52:10.383" v="122" actId="1076"/>
        <pc:sldMkLst>
          <pc:docMk/>
          <pc:sldMk cId="1276469573" sldId="261"/>
        </pc:sldMkLst>
        <pc:spChg chg="mod">
          <ac:chgData name="Laura Rahman" userId="S::laura.rahman@feantsa.org::a5b34d2e-5f81-454e-9d05-d02170950390" providerId="AD" clId="Web-{4E2753C9-AED7-F9CA-5F3F-BC3F46DB856B}" dt="2019-05-02T16:52:10.367" v="121" actId="1076"/>
          <ac:spMkLst>
            <pc:docMk/>
            <pc:sldMk cId="1276469573" sldId="261"/>
            <ac:spMk id="2" creationId="{FC8D537B-E3DF-4312-A5F4-4474FCAE6D11}"/>
          </ac:spMkLst>
        </pc:spChg>
        <pc:spChg chg="mod">
          <ac:chgData name="Laura Rahman" userId="S::laura.rahman@feantsa.org::a5b34d2e-5f81-454e-9d05-d02170950390" providerId="AD" clId="Web-{4E2753C9-AED7-F9CA-5F3F-BC3F46DB856B}" dt="2019-05-02T16:52:10.383" v="122" actId="1076"/>
          <ac:spMkLst>
            <pc:docMk/>
            <pc:sldMk cId="1276469573" sldId="261"/>
            <ac:spMk id="3" creationId="{368C5ABB-462D-453F-BA20-E724C97D8D85}"/>
          </ac:spMkLst>
        </pc:spChg>
      </pc:sldChg>
      <pc:sldChg chg="modSp">
        <pc:chgData name="Laura Rahman" userId="S::laura.rahman@feantsa.org::a5b34d2e-5f81-454e-9d05-d02170950390" providerId="AD" clId="Web-{4E2753C9-AED7-F9CA-5F3F-BC3F46DB856B}" dt="2019-05-02T16:51:51.836" v="118" actId="1076"/>
        <pc:sldMkLst>
          <pc:docMk/>
          <pc:sldMk cId="2464213642" sldId="262"/>
        </pc:sldMkLst>
        <pc:spChg chg="mod">
          <ac:chgData name="Laura Rahman" userId="S::laura.rahman@feantsa.org::a5b34d2e-5f81-454e-9d05-d02170950390" providerId="AD" clId="Web-{4E2753C9-AED7-F9CA-5F3F-BC3F46DB856B}" dt="2019-05-02T16:51:51.836" v="116" actId="1076"/>
          <ac:spMkLst>
            <pc:docMk/>
            <pc:sldMk cId="2464213642" sldId="262"/>
            <ac:spMk id="2" creationId="{BF0A370B-E937-4976-B821-4A09C6BBD326}"/>
          </ac:spMkLst>
        </pc:spChg>
        <pc:spChg chg="mod">
          <ac:chgData name="Laura Rahman" userId="S::laura.rahman@feantsa.org::a5b34d2e-5f81-454e-9d05-d02170950390" providerId="AD" clId="Web-{4E2753C9-AED7-F9CA-5F3F-BC3F46DB856B}" dt="2019-05-02T16:51:51.836" v="117" actId="1076"/>
          <ac:spMkLst>
            <pc:docMk/>
            <pc:sldMk cId="2464213642" sldId="262"/>
            <ac:spMk id="3" creationId="{C1C680D4-F5C8-42AC-8E0D-6CD3B10540C3}"/>
          </ac:spMkLst>
        </pc:spChg>
        <pc:spChg chg="mod">
          <ac:chgData name="Laura Rahman" userId="S::laura.rahman@feantsa.org::a5b34d2e-5f81-454e-9d05-d02170950390" providerId="AD" clId="Web-{4E2753C9-AED7-F9CA-5F3F-BC3F46DB856B}" dt="2019-05-02T16:51:51.836" v="118" actId="1076"/>
          <ac:spMkLst>
            <pc:docMk/>
            <pc:sldMk cId="2464213642" sldId="262"/>
            <ac:spMk id="4" creationId="{BF2266A8-93B4-4963-823D-AACD84E2EFBD}"/>
          </ac:spMkLst>
        </pc:spChg>
      </pc:sldChg>
    </pc:docChg>
  </pc:docChgLst>
  <pc:docChgLst>
    <pc:chgData name="Laura Rahman" userId="a5b34d2e-5f81-454e-9d05-d02170950390" providerId="ADAL" clId="{FC1DCE2D-0A9E-49D9-838D-F28CB6E2BDC3}"/>
    <pc:docChg chg="undo redo custSel addSld modSld">
      <pc:chgData name="Laura Rahman" userId="a5b34d2e-5f81-454e-9d05-d02170950390" providerId="ADAL" clId="{FC1DCE2D-0A9E-49D9-838D-F28CB6E2BDC3}" dt="2019-04-29T15:02:11.422" v="49" actId="207"/>
      <pc:docMkLst>
        <pc:docMk/>
      </pc:docMkLst>
      <pc:sldChg chg="modSp">
        <pc:chgData name="Laura Rahman" userId="a5b34d2e-5f81-454e-9d05-d02170950390" providerId="ADAL" clId="{FC1DCE2D-0A9E-49D9-838D-F28CB6E2BDC3}" dt="2019-04-29T15:01:03.315" v="37" actId="20577"/>
        <pc:sldMkLst>
          <pc:docMk/>
          <pc:sldMk cId="1276469573" sldId="261"/>
        </pc:sldMkLst>
        <pc:spChg chg="mod">
          <ac:chgData name="Laura Rahman" userId="a5b34d2e-5f81-454e-9d05-d02170950390" providerId="ADAL" clId="{FC1DCE2D-0A9E-49D9-838D-F28CB6E2BDC3}" dt="2019-04-29T15:01:03.315" v="37" actId="20577"/>
          <ac:spMkLst>
            <pc:docMk/>
            <pc:sldMk cId="1276469573" sldId="261"/>
            <ac:spMk id="2" creationId="{FC8D537B-E3DF-4312-A5F4-4474FCAE6D11}"/>
          </ac:spMkLst>
        </pc:spChg>
        <pc:spChg chg="mod">
          <ac:chgData name="Laura Rahman" userId="a5b34d2e-5f81-454e-9d05-d02170950390" providerId="ADAL" clId="{FC1DCE2D-0A9E-49D9-838D-F28CB6E2BDC3}" dt="2019-04-29T15:00:29.333" v="30" actId="20577"/>
          <ac:spMkLst>
            <pc:docMk/>
            <pc:sldMk cId="1276469573" sldId="261"/>
            <ac:spMk id="3" creationId="{368C5ABB-462D-453F-BA20-E724C97D8D85}"/>
          </ac:spMkLst>
        </pc:spChg>
      </pc:sldChg>
      <pc:sldChg chg="modSp add setBg">
        <pc:chgData name="Laura Rahman" userId="a5b34d2e-5f81-454e-9d05-d02170950390" providerId="ADAL" clId="{FC1DCE2D-0A9E-49D9-838D-F28CB6E2BDC3}" dt="2019-04-29T15:02:11.422" v="49" actId="207"/>
        <pc:sldMkLst>
          <pc:docMk/>
          <pc:sldMk cId="2464213642" sldId="262"/>
        </pc:sldMkLst>
        <pc:spChg chg="mod">
          <ac:chgData name="Laura Rahman" userId="a5b34d2e-5f81-454e-9d05-d02170950390" providerId="ADAL" clId="{FC1DCE2D-0A9E-49D9-838D-F28CB6E2BDC3}" dt="2019-04-29T15:01:57.583" v="47" actId="207"/>
          <ac:spMkLst>
            <pc:docMk/>
            <pc:sldMk cId="2464213642" sldId="262"/>
            <ac:spMk id="2" creationId="{BF0A370B-E937-4976-B821-4A09C6BBD326}"/>
          </ac:spMkLst>
        </pc:spChg>
        <pc:spChg chg="mod">
          <ac:chgData name="Laura Rahman" userId="a5b34d2e-5f81-454e-9d05-d02170950390" providerId="ADAL" clId="{FC1DCE2D-0A9E-49D9-838D-F28CB6E2BDC3}" dt="2019-04-29T15:02:04.922" v="48" actId="207"/>
          <ac:spMkLst>
            <pc:docMk/>
            <pc:sldMk cId="2464213642" sldId="262"/>
            <ac:spMk id="3" creationId="{C1C680D4-F5C8-42AC-8E0D-6CD3B10540C3}"/>
          </ac:spMkLst>
        </pc:spChg>
        <pc:spChg chg="mod">
          <ac:chgData name="Laura Rahman" userId="a5b34d2e-5f81-454e-9d05-d02170950390" providerId="ADAL" clId="{FC1DCE2D-0A9E-49D9-838D-F28CB6E2BDC3}" dt="2019-04-29T15:02:11.422" v="49" actId="207"/>
          <ac:spMkLst>
            <pc:docMk/>
            <pc:sldMk cId="2464213642" sldId="262"/>
            <ac:spMk id="4" creationId="{BF2266A8-93B4-4963-823D-AACD84E2EFBD}"/>
          </ac:spMkLst>
        </pc:spChg>
      </pc:sldChg>
    </pc:docChg>
  </pc:docChgLst>
  <pc:docChgLst>
    <pc:chgData name="Laura Rahman" userId="S::laura.rahman@feantsa.org::a5b34d2e-5f81-454e-9d05-d02170950390" providerId="AD" clId="Web-{2C5ED397-7FAA-616B-0DF8-4D532F48FC68}"/>
    <pc:docChg chg="modSld">
      <pc:chgData name="Laura Rahman" userId="S::laura.rahman@feantsa.org::a5b34d2e-5f81-454e-9d05-d02170950390" providerId="AD" clId="Web-{2C5ED397-7FAA-616B-0DF8-4D532F48FC68}" dt="2019-04-29T15:44:56.626" v="1" actId="1076"/>
      <pc:docMkLst>
        <pc:docMk/>
      </pc:docMkLst>
      <pc:sldChg chg="modSp">
        <pc:chgData name="Laura Rahman" userId="S::laura.rahman@feantsa.org::a5b34d2e-5f81-454e-9d05-d02170950390" providerId="AD" clId="Web-{2C5ED397-7FAA-616B-0DF8-4D532F48FC68}" dt="2019-04-29T15:44:56.626" v="1" actId="1076"/>
        <pc:sldMkLst>
          <pc:docMk/>
          <pc:sldMk cId="2464213642" sldId="262"/>
        </pc:sldMkLst>
        <pc:spChg chg="mod">
          <ac:chgData name="Laura Rahman" userId="S::laura.rahman@feantsa.org::a5b34d2e-5f81-454e-9d05-d02170950390" providerId="AD" clId="Web-{2C5ED397-7FAA-616B-0DF8-4D532F48FC68}" dt="2019-04-29T15:44:56.626" v="1" actId="1076"/>
          <ac:spMkLst>
            <pc:docMk/>
            <pc:sldMk cId="2464213642" sldId="262"/>
            <ac:spMk id="2" creationId="{BF0A370B-E937-4976-B821-4A09C6BBD32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dans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'[Graphique dans Microsoft PowerPoint]Knowledge'!$A$4</c:f>
              <c:strCache>
                <c:ptCount val="1"/>
                <c:pt idx="0">
                  <c:v>Good (+/- 20%)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'[Graphique dans Microsoft PowerPoint]Knowledge'!$B$3:$J$3</c:f>
              <c:strCache>
                <c:ptCount val="9"/>
                <c:pt idx="0">
                  <c:v>All</c:v>
                </c:pt>
                <c:pt idx="1">
                  <c:v>FR</c:v>
                </c:pt>
                <c:pt idx="2">
                  <c:v>IR</c:v>
                </c:pt>
                <c:pt idx="3">
                  <c:v>IT</c:v>
                </c:pt>
                <c:pt idx="4">
                  <c:v>NL</c:v>
                </c:pt>
                <c:pt idx="5">
                  <c:v>PL</c:v>
                </c:pt>
                <c:pt idx="6">
                  <c:v>PT</c:v>
                </c:pt>
                <c:pt idx="7">
                  <c:v>SE</c:v>
                </c:pt>
                <c:pt idx="8">
                  <c:v>SP</c:v>
                </c:pt>
              </c:strCache>
            </c:strRef>
          </c:cat>
          <c:val>
            <c:numRef>
              <c:f>'[Graphique dans Microsoft PowerPoint]Knowledge'!$B$4:$J$4</c:f>
              <c:numCache>
                <c:formatCode>0</c:formatCode>
                <c:ptCount val="9"/>
                <c:pt idx="0">
                  <c:v>12.94</c:v>
                </c:pt>
                <c:pt idx="1">
                  <c:v>8.370000000000002</c:v>
                </c:pt>
                <c:pt idx="2">
                  <c:v>21.17</c:v>
                </c:pt>
                <c:pt idx="3">
                  <c:v>6.23</c:v>
                </c:pt>
                <c:pt idx="4">
                  <c:v>20.41</c:v>
                </c:pt>
                <c:pt idx="5">
                  <c:v>8.05</c:v>
                </c:pt>
                <c:pt idx="6">
                  <c:v>10.93</c:v>
                </c:pt>
                <c:pt idx="7">
                  <c:v>12.14</c:v>
                </c:pt>
                <c:pt idx="8">
                  <c:v>15.71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PowerPoint]Knowledge'!$A$5</c:f>
              <c:strCache>
                <c:ptCount val="1"/>
                <c:pt idx="0">
                  <c:v>Partial (+/- 40%)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'[Graphique dans Microsoft PowerPoint]Knowledge'!$B$3:$J$3</c:f>
              <c:strCache>
                <c:ptCount val="9"/>
                <c:pt idx="0">
                  <c:v>All</c:v>
                </c:pt>
                <c:pt idx="1">
                  <c:v>FR</c:v>
                </c:pt>
                <c:pt idx="2">
                  <c:v>IR</c:v>
                </c:pt>
                <c:pt idx="3">
                  <c:v>IT</c:v>
                </c:pt>
                <c:pt idx="4">
                  <c:v>NL</c:v>
                </c:pt>
                <c:pt idx="5">
                  <c:v>PL</c:v>
                </c:pt>
                <c:pt idx="6">
                  <c:v>PT</c:v>
                </c:pt>
                <c:pt idx="7">
                  <c:v>SE</c:v>
                </c:pt>
                <c:pt idx="8">
                  <c:v>SP</c:v>
                </c:pt>
              </c:strCache>
            </c:strRef>
          </c:cat>
          <c:val>
            <c:numRef>
              <c:f>'[Graphique dans Microsoft PowerPoint]Knowledge'!$B$5:$J$5</c:f>
              <c:numCache>
                <c:formatCode>0</c:formatCode>
                <c:ptCount val="9"/>
                <c:pt idx="0">
                  <c:v>8.99</c:v>
                </c:pt>
                <c:pt idx="1">
                  <c:v>10.96</c:v>
                </c:pt>
                <c:pt idx="2">
                  <c:v>13.35</c:v>
                </c:pt>
                <c:pt idx="3">
                  <c:v>5.35</c:v>
                </c:pt>
                <c:pt idx="4">
                  <c:v>16.98999999999998</c:v>
                </c:pt>
                <c:pt idx="5">
                  <c:v>4.08</c:v>
                </c:pt>
                <c:pt idx="6">
                  <c:v>7.1</c:v>
                </c:pt>
                <c:pt idx="7">
                  <c:v>3.04</c:v>
                </c:pt>
                <c:pt idx="8">
                  <c:v>10.06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PowerPoint]Knowledge'!$A$6</c:f>
              <c:strCache>
                <c:ptCount val="1"/>
                <c:pt idx="0">
                  <c:v>Poor (above 40%)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'[Graphique dans Microsoft PowerPoint]Knowledge'!$B$3:$J$3</c:f>
              <c:strCache>
                <c:ptCount val="9"/>
                <c:pt idx="0">
                  <c:v>All</c:v>
                </c:pt>
                <c:pt idx="1">
                  <c:v>FR</c:v>
                </c:pt>
                <c:pt idx="2">
                  <c:v>IR</c:v>
                </c:pt>
                <c:pt idx="3">
                  <c:v>IT</c:v>
                </c:pt>
                <c:pt idx="4">
                  <c:v>NL</c:v>
                </c:pt>
                <c:pt idx="5">
                  <c:v>PL</c:v>
                </c:pt>
                <c:pt idx="6">
                  <c:v>PT</c:v>
                </c:pt>
                <c:pt idx="7">
                  <c:v>SE</c:v>
                </c:pt>
                <c:pt idx="8">
                  <c:v>SP</c:v>
                </c:pt>
              </c:strCache>
            </c:strRef>
          </c:cat>
          <c:val>
            <c:numRef>
              <c:f>'[Graphique dans Microsoft PowerPoint]Knowledge'!$B$6:$J$6</c:f>
              <c:numCache>
                <c:formatCode>0</c:formatCode>
                <c:ptCount val="9"/>
                <c:pt idx="0">
                  <c:v>78.07</c:v>
                </c:pt>
                <c:pt idx="1">
                  <c:v>80.66999999999998</c:v>
                </c:pt>
                <c:pt idx="2">
                  <c:v>65.48</c:v>
                </c:pt>
                <c:pt idx="3">
                  <c:v>88.42</c:v>
                </c:pt>
                <c:pt idx="4">
                  <c:v>62.6</c:v>
                </c:pt>
                <c:pt idx="5">
                  <c:v>87.87</c:v>
                </c:pt>
                <c:pt idx="6">
                  <c:v>81.97</c:v>
                </c:pt>
                <c:pt idx="7">
                  <c:v>84.82</c:v>
                </c:pt>
                <c:pt idx="8">
                  <c:v>74.23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30758984"/>
        <c:axId val="-2130755400"/>
      </c:barChart>
      <c:catAx>
        <c:axId val="-213075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755400"/>
        <c:crosses val="autoZero"/>
        <c:auto val="1"/>
        <c:lblAlgn val="ctr"/>
        <c:lblOffset val="100"/>
        <c:noMultiLvlLbl val="0"/>
      </c:catAx>
      <c:valAx>
        <c:axId val="-21307554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75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0" dirty="0" err="1" smtClean="0">
                <a:solidFill>
                  <a:srgbClr val="FFFFFF"/>
                </a:solidFill>
              </a:rPr>
              <a:t>Funding</a:t>
            </a:r>
            <a:r>
              <a:rPr lang="fr-FR" b="0" dirty="0" smtClean="0">
                <a:solidFill>
                  <a:srgbClr val="FFFFFF"/>
                </a:solidFill>
              </a:rPr>
              <a:t> Of </a:t>
            </a:r>
            <a:r>
              <a:rPr lang="fr-FR" b="1" dirty="0" smtClean="0">
                <a:solidFill>
                  <a:srgbClr val="FFFFFF"/>
                </a:solidFill>
              </a:rPr>
              <a:t>social</a:t>
            </a:r>
            <a:r>
              <a:rPr lang="fr-FR" b="0" dirty="0" smtClean="0">
                <a:solidFill>
                  <a:srgbClr val="FFFFFF"/>
                </a:solidFill>
              </a:rPr>
              <a:t> </a:t>
            </a:r>
            <a:r>
              <a:rPr lang="fr-FR" b="0" dirty="0">
                <a:solidFill>
                  <a:srgbClr val="FFFFFF"/>
                </a:solidFill>
              </a:rPr>
              <a:t>services</a:t>
            </a:r>
            <a:r>
              <a:rPr lang="fr-FR" b="0" dirty="0"/>
              <a:t> </a:t>
            </a:r>
          </a:p>
        </c:rich>
      </c:tx>
      <c:layout>
        <c:manualLayout>
          <c:xMode val="edge"/>
          <c:yMode val="edge"/>
          <c:x val="0.215737398083564"/>
          <c:y val="0.019295511712451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Knowledge!$A$10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Knowledge!$C$9:$J$9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Knowledge!$C$10:$J$10</c:f>
              <c:numCache>
                <c:formatCode>0</c:formatCode>
                <c:ptCount val="8"/>
                <c:pt idx="0">
                  <c:v>55.62</c:v>
                </c:pt>
                <c:pt idx="1">
                  <c:v>31.77</c:v>
                </c:pt>
                <c:pt idx="2">
                  <c:v>36.82</c:v>
                </c:pt>
                <c:pt idx="3">
                  <c:v>41.76</c:v>
                </c:pt>
                <c:pt idx="4">
                  <c:v>51.96</c:v>
                </c:pt>
                <c:pt idx="5">
                  <c:v>37.08</c:v>
                </c:pt>
                <c:pt idx="6">
                  <c:v>42.05</c:v>
                </c:pt>
                <c:pt idx="7">
                  <c:v>68.83</c:v>
                </c:pt>
              </c:numCache>
            </c:numRef>
          </c:val>
        </c:ser>
        <c:ser>
          <c:idx val="1"/>
          <c:order val="1"/>
          <c:tx>
            <c:strRef>
              <c:f>Knowledge!$A$11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Knowledge!$C$9:$J$9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Knowledge!$C$11:$J$11</c:f>
              <c:numCache>
                <c:formatCode>0</c:formatCode>
                <c:ptCount val="8"/>
                <c:pt idx="0">
                  <c:v>44.38</c:v>
                </c:pt>
                <c:pt idx="1">
                  <c:v>68.23</c:v>
                </c:pt>
                <c:pt idx="2">
                  <c:v>63.18</c:v>
                </c:pt>
                <c:pt idx="3">
                  <c:v>58.24</c:v>
                </c:pt>
                <c:pt idx="4">
                  <c:v>48.04</c:v>
                </c:pt>
                <c:pt idx="5">
                  <c:v>62.92</c:v>
                </c:pt>
                <c:pt idx="6">
                  <c:v>57.95</c:v>
                </c:pt>
                <c:pt idx="7">
                  <c:v>31.17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876760"/>
        <c:axId val="-2121873256"/>
      </c:barChart>
      <c:catAx>
        <c:axId val="-212187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873256"/>
        <c:crosses val="autoZero"/>
        <c:auto val="1"/>
        <c:lblAlgn val="ctr"/>
        <c:lblOffset val="100"/>
        <c:noMultiLvlLbl val="0"/>
      </c:catAx>
      <c:valAx>
        <c:axId val="-21218732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2187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all" spc="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rgbClr val="FFFFFF"/>
                </a:solidFill>
              </a:rPr>
              <a:t>Funding of </a:t>
            </a:r>
            <a:r>
              <a:rPr lang="en-US" sz="2000" b="1" dirty="0">
                <a:solidFill>
                  <a:srgbClr val="FFFFFF"/>
                </a:solidFill>
              </a:rPr>
              <a:t>healthcare</a:t>
            </a:r>
            <a:r>
              <a:rPr lang="en-US" sz="2000" b="0" dirty="0">
                <a:solidFill>
                  <a:srgbClr val="FFFFFF"/>
                </a:solidFill>
              </a:rPr>
              <a:t> services</a:t>
            </a:r>
          </a:p>
        </c:rich>
      </c:tx>
      <c:layout>
        <c:manualLayout>
          <c:xMode val="edge"/>
          <c:yMode val="edge"/>
          <c:x val="0.211116172498455"/>
          <c:y val="0.02050216589864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Knowledge!$A$15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Knowledge!$C$14:$J$14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Knowledge!$C$15:$J$15</c:f>
              <c:numCache>
                <c:formatCode>0</c:formatCode>
                <c:ptCount val="8"/>
                <c:pt idx="0">
                  <c:v>61.7</c:v>
                </c:pt>
                <c:pt idx="1">
                  <c:v>48.96</c:v>
                </c:pt>
                <c:pt idx="2">
                  <c:v>67.53</c:v>
                </c:pt>
                <c:pt idx="3">
                  <c:v>64.81</c:v>
                </c:pt>
                <c:pt idx="4">
                  <c:v>54.0</c:v>
                </c:pt>
                <c:pt idx="5">
                  <c:v>45.33</c:v>
                </c:pt>
                <c:pt idx="6">
                  <c:v>69.0</c:v>
                </c:pt>
                <c:pt idx="7">
                  <c:v>72.55</c:v>
                </c:pt>
              </c:numCache>
            </c:numRef>
          </c:val>
        </c:ser>
        <c:ser>
          <c:idx val="1"/>
          <c:order val="1"/>
          <c:tx>
            <c:strRef>
              <c:f>Knowledge!$A$16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Knowledge!$C$14:$J$14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Knowledge!$C$16:$J$16</c:f>
              <c:numCache>
                <c:formatCode>0</c:formatCode>
                <c:ptCount val="8"/>
                <c:pt idx="0">
                  <c:v>38.3</c:v>
                </c:pt>
                <c:pt idx="1">
                  <c:v>51.04</c:v>
                </c:pt>
                <c:pt idx="2">
                  <c:v>32.47</c:v>
                </c:pt>
                <c:pt idx="3">
                  <c:v>35.19</c:v>
                </c:pt>
                <c:pt idx="4">
                  <c:v>46.0</c:v>
                </c:pt>
                <c:pt idx="5">
                  <c:v>54.67</c:v>
                </c:pt>
                <c:pt idx="6">
                  <c:v>31.0</c:v>
                </c:pt>
                <c:pt idx="7">
                  <c:v>27.45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31621976"/>
        <c:axId val="-2131626280"/>
      </c:barChart>
      <c:catAx>
        <c:axId val="-213162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626280"/>
        <c:crosses val="autoZero"/>
        <c:auto val="1"/>
        <c:lblAlgn val="ctr"/>
        <c:lblOffset val="100"/>
        <c:noMultiLvlLbl val="0"/>
      </c:catAx>
      <c:valAx>
        <c:axId val="-21316262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3162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All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Feuil1!$A$2:$A$13</c:f>
              <c:strCache>
                <c:ptCount val="12"/>
                <c:pt idx="0">
                  <c:v> Job loss</c:v>
                </c:pt>
                <c:pt idx="1">
                  <c:v>Rent arrears </c:v>
                </c:pt>
                <c:pt idx="2">
                  <c:v>Catastrophe</c:v>
                </c:pt>
                <c:pt idx="3">
                  <c:v>Over indebtedness</c:v>
                </c:pt>
                <c:pt idx="4">
                  <c:v>Illness or disability </c:v>
                </c:pt>
                <c:pt idx="5">
                  <c:v>Addiction</c:v>
                </c:pt>
                <c:pt idx="6">
                  <c:v>Divorce/ loss family</c:v>
                </c:pt>
                <c:pt idx="7">
                  <c:v>Mental health problem </c:v>
                </c:pt>
                <c:pt idx="8">
                  <c:v>Lack of welfare</c:v>
                </c:pt>
                <c:pt idx="9">
                  <c:v>Illegal immigration </c:v>
                </c:pt>
                <c:pt idx="10">
                  <c:v>Own choice</c:v>
                </c:pt>
                <c:pt idx="11">
                  <c:v>Other</c:v>
                </c:pt>
              </c:strCache>
            </c:str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60.0</c:v>
                </c:pt>
                <c:pt idx="1">
                  <c:v>31.0</c:v>
                </c:pt>
                <c:pt idx="2">
                  <c:v>5.0</c:v>
                </c:pt>
                <c:pt idx="3">
                  <c:v>24.0</c:v>
                </c:pt>
                <c:pt idx="4">
                  <c:v>11.0</c:v>
                </c:pt>
                <c:pt idx="5">
                  <c:v>59.0</c:v>
                </c:pt>
                <c:pt idx="6">
                  <c:v>31.0</c:v>
                </c:pt>
                <c:pt idx="7">
                  <c:v>26.0</c:v>
                </c:pt>
                <c:pt idx="8">
                  <c:v>11.0</c:v>
                </c:pt>
                <c:pt idx="9">
                  <c:v>14.0</c:v>
                </c:pt>
                <c:pt idx="10">
                  <c:v>7.0</c:v>
                </c:pt>
                <c:pt idx="11">
                  <c:v>3.0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133842680"/>
        <c:axId val="-21308651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Feuil1!$C$1</c15:sqref>
                        </c15:formulaRef>
                      </c:ext>
                    </c:extLst>
                    <c:strCache>
                      <c:ptCount val="1"/>
                      <c:pt idx="0">
                        <c:v>FR (n(%))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Feuil1!$A$2:$A$13</c15:sqref>
                        </c15:formulaRef>
                      </c:ext>
                    </c:extLst>
                    <c:strCache>
                      <c:ptCount val="12"/>
                      <c:pt idx="0">
                        <c:v> Job loss</c:v>
                      </c:pt>
                      <c:pt idx="1">
                        <c:v>Rent arrears </c:v>
                      </c:pt>
                      <c:pt idx="2">
                        <c:v>Catastrophe</c:v>
                      </c:pt>
                      <c:pt idx="3">
                        <c:v>Over indebtedness</c:v>
                      </c:pt>
                      <c:pt idx="4">
                        <c:v>Illness or disability </c:v>
                      </c:pt>
                      <c:pt idx="5">
                        <c:v>Addiction</c:v>
                      </c:pt>
                      <c:pt idx="6">
                        <c:v>Divorce/ loss family</c:v>
                      </c:pt>
                      <c:pt idx="7">
                        <c:v>Mental health problem </c:v>
                      </c:pt>
                      <c:pt idx="8">
                        <c:v>Lack of welfare</c:v>
                      </c:pt>
                      <c:pt idx="9">
                        <c:v>Illegal immigration </c:v>
                      </c:pt>
                      <c:pt idx="10">
                        <c:v>Own choice</c:v>
                      </c:pt>
                      <c:pt idx="11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75</c:v>
                      </c:pt>
                      <c:pt idx="1">
                        <c:v>33</c:v>
                      </c:pt>
                      <c:pt idx="2">
                        <c:v>2</c:v>
                      </c:pt>
                      <c:pt idx="3">
                        <c:v>40</c:v>
                      </c:pt>
                      <c:pt idx="4">
                        <c:v>23</c:v>
                      </c:pt>
                      <c:pt idx="5">
                        <c:v>32</c:v>
                      </c:pt>
                      <c:pt idx="6">
                        <c:v>34</c:v>
                      </c:pt>
                      <c:pt idx="7">
                        <c:v>20</c:v>
                      </c:pt>
                      <c:pt idx="8">
                        <c:v>5</c:v>
                      </c:pt>
                      <c:pt idx="9">
                        <c:v>21</c:v>
                      </c:pt>
                      <c:pt idx="10">
                        <c:v>8</c:v>
                      </c:pt>
                      <c:pt idx="11">
                        <c:v>2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Feuil1!$D$1</c15:sqref>
                        </c15:formulaRef>
                      </c:ext>
                    </c:extLst>
                    <c:strCache>
                      <c:ptCount val="1"/>
                      <c:pt idx="0">
                        <c:v>IR (n(%))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Feuil1!$A$2:$A$13</c15:sqref>
                        </c15:formulaRef>
                      </c:ext>
                    </c:extLst>
                    <c:strCache>
                      <c:ptCount val="12"/>
                      <c:pt idx="0">
                        <c:v> Job loss</c:v>
                      </c:pt>
                      <c:pt idx="1">
                        <c:v>Rent arrears </c:v>
                      </c:pt>
                      <c:pt idx="2">
                        <c:v>Catastrophe</c:v>
                      </c:pt>
                      <c:pt idx="3">
                        <c:v>Over indebtedness</c:v>
                      </c:pt>
                      <c:pt idx="4">
                        <c:v>Illness or disability </c:v>
                      </c:pt>
                      <c:pt idx="5">
                        <c:v>Addiction</c:v>
                      </c:pt>
                      <c:pt idx="6">
                        <c:v>Divorce/ loss family</c:v>
                      </c:pt>
                      <c:pt idx="7">
                        <c:v>Mental health problem </c:v>
                      </c:pt>
                      <c:pt idx="8">
                        <c:v>Lack of welfare</c:v>
                      </c:pt>
                      <c:pt idx="9">
                        <c:v>Illegal immigration </c:v>
                      </c:pt>
                      <c:pt idx="10">
                        <c:v>Own choice</c:v>
                      </c:pt>
                      <c:pt idx="11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57</c:v>
                      </c:pt>
                      <c:pt idx="1">
                        <c:v>44</c:v>
                      </c:pt>
                      <c:pt idx="2">
                        <c:v>4</c:v>
                      </c:pt>
                      <c:pt idx="3">
                        <c:v>13</c:v>
                      </c:pt>
                      <c:pt idx="4">
                        <c:v>9</c:v>
                      </c:pt>
                      <c:pt idx="5">
                        <c:v>67</c:v>
                      </c:pt>
                      <c:pt idx="6">
                        <c:v>32</c:v>
                      </c:pt>
                      <c:pt idx="7">
                        <c:v>34</c:v>
                      </c:pt>
                      <c:pt idx="8">
                        <c:v>11</c:v>
                      </c:pt>
                      <c:pt idx="9">
                        <c:v>7</c:v>
                      </c:pt>
                      <c:pt idx="10">
                        <c:v>3</c:v>
                      </c:pt>
                      <c:pt idx="11">
                        <c:v>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Feuil1!$E$1</c15:sqref>
                        </c15:formulaRef>
                      </c:ext>
                    </c:extLst>
                    <c:strCache>
                      <c:ptCount val="1"/>
                      <c:pt idx="0">
                        <c:v>IT (n(%))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Feuil1!$A$2:$A$13</c15:sqref>
                        </c15:formulaRef>
                      </c:ext>
                    </c:extLst>
                    <c:strCache>
                      <c:ptCount val="12"/>
                      <c:pt idx="0">
                        <c:v> Job loss</c:v>
                      </c:pt>
                      <c:pt idx="1">
                        <c:v>Rent arrears </c:v>
                      </c:pt>
                      <c:pt idx="2">
                        <c:v>Catastrophe</c:v>
                      </c:pt>
                      <c:pt idx="3">
                        <c:v>Over indebtedness</c:v>
                      </c:pt>
                      <c:pt idx="4">
                        <c:v>Illness or disability </c:v>
                      </c:pt>
                      <c:pt idx="5">
                        <c:v>Addiction</c:v>
                      </c:pt>
                      <c:pt idx="6">
                        <c:v>Divorce/ loss family</c:v>
                      </c:pt>
                      <c:pt idx="7">
                        <c:v>Mental health problem </c:v>
                      </c:pt>
                      <c:pt idx="8">
                        <c:v>Lack of welfare</c:v>
                      </c:pt>
                      <c:pt idx="9">
                        <c:v>Illegal immigration </c:v>
                      </c:pt>
                      <c:pt idx="10">
                        <c:v>Own choice</c:v>
                      </c:pt>
                      <c:pt idx="11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Feuil1!$E$2:$E$13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57</c:v>
                      </c:pt>
                      <c:pt idx="1">
                        <c:v>24</c:v>
                      </c:pt>
                      <c:pt idx="2">
                        <c:v>5</c:v>
                      </c:pt>
                      <c:pt idx="3">
                        <c:v>15</c:v>
                      </c:pt>
                      <c:pt idx="4">
                        <c:v>10</c:v>
                      </c:pt>
                      <c:pt idx="5">
                        <c:v>42</c:v>
                      </c:pt>
                      <c:pt idx="6">
                        <c:v>29</c:v>
                      </c:pt>
                      <c:pt idx="7">
                        <c:v>10</c:v>
                      </c:pt>
                      <c:pt idx="8">
                        <c:v>8</c:v>
                      </c:pt>
                      <c:pt idx="9">
                        <c:v>28</c:v>
                      </c:pt>
                      <c:pt idx="10">
                        <c:v>11</c:v>
                      </c:pt>
                      <c:pt idx="11">
                        <c:v>1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Feuil1!$F$1</c15:sqref>
                        </c15:formulaRef>
                      </c:ext>
                    </c:extLst>
                    <c:strCache>
                      <c:ptCount val="1"/>
                      <c:pt idx="0">
                        <c:v>NL (n(%))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Feuil1!$A$2:$A$13</c15:sqref>
                        </c15:formulaRef>
                      </c:ext>
                    </c:extLst>
                    <c:strCache>
                      <c:ptCount val="12"/>
                      <c:pt idx="0">
                        <c:v> Job loss</c:v>
                      </c:pt>
                      <c:pt idx="1">
                        <c:v>Rent arrears </c:v>
                      </c:pt>
                      <c:pt idx="2">
                        <c:v>Catastrophe</c:v>
                      </c:pt>
                      <c:pt idx="3">
                        <c:v>Over indebtedness</c:v>
                      </c:pt>
                      <c:pt idx="4">
                        <c:v>Illness or disability </c:v>
                      </c:pt>
                      <c:pt idx="5">
                        <c:v>Addiction</c:v>
                      </c:pt>
                      <c:pt idx="6">
                        <c:v>Divorce/ loss family</c:v>
                      </c:pt>
                      <c:pt idx="7">
                        <c:v>Mental health problem </c:v>
                      </c:pt>
                      <c:pt idx="8">
                        <c:v>Lack of welfare</c:v>
                      </c:pt>
                      <c:pt idx="9">
                        <c:v>Illegal immigration </c:v>
                      </c:pt>
                      <c:pt idx="10">
                        <c:v>Own choice</c:v>
                      </c:pt>
                      <c:pt idx="11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Feuil1!$F$2:$F$13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44</c:v>
                      </c:pt>
                      <c:pt idx="1">
                        <c:v>38</c:v>
                      </c:pt>
                      <c:pt idx="2">
                        <c:v>4</c:v>
                      </c:pt>
                      <c:pt idx="3">
                        <c:v>40</c:v>
                      </c:pt>
                      <c:pt idx="4">
                        <c:v>3</c:v>
                      </c:pt>
                      <c:pt idx="5">
                        <c:v>57</c:v>
                      </c:pt>
                      <c:pt idx="6">
                        <c:v>35</c:v>
                      </c:pt>
                      <c:pt idx="7">
                        <c:v>26</c:v>
                      </c:pt>
                      <c:pt idx="8">
                        <c:v>23</c:v>
                      </c:pt>
                      <c:pt idx="9">
                        <c:v>12</c:v>
                      </c:pt>
                      <c:pt idx="10">
                        <c:v>3</c:v>
                      </c:pt>
                      <c:pt idx="11">
                        <c:v>1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Feuil1!$G$1</c15:sqref>
                        </c15:formulaRef>
                      </c:ext>
                    </c:extLst>
                    <c:strCache>
                      <c:ptCount val="1"/>
                      <c:pt idx="0">
                        <c:v>PL (n(%))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Feuil1!$A$2:$A$13</c15:sqref>
                        </c15:formulaRef>
                      </c:ext>
                    </c:extLst>
                    <c:strCache>
                      <c:ptCount val="12"/>
                      <c:pt idx="0">
                        <c:v> Job loss</c:v>
                      </c:pt>
                      <c:pt idx="1">
                        <c:v>Rent arrears </c:v>
                      </c:pt>
                      <c:pt idx="2">
                        <c:v>Catastrophe</c:v>
                      </c:pt>
                      <c:pt idx="3">
                        <c:v>Over indebtedness</c:v>
                      </c:pt>
                      <c:pt idx="4">
                        <c:v>Illness or disability </c:v>
                      </c:pt>
                      <c:pt idx="5">
                        <c:v>Addiction</c:v>
                      </c:pt>
                      <c:pt idx="6">
                        <c:v>Divorce/ loss family</c:v>
                      </c:pt>
                      <c:pt idx="7">
                        <c:v>Mental health problem </c:v>
                      </c:pt>
                      <c:pt idx="8">
                        <c:v>Lack of welfare</c:v>
                      </c:pt>
                      <c:pt idx="9">
                        <c:v>Illegal immigration </c:v>
                      </c:pt>
                      <c:pt idx="10">
                        <c:v>Own choice</c:v>
                      </c:pt>
                      <c:pt idx="11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Feuil1!$G$2:$G$13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60</c:v>
                      </c:pt>
                      <c:pt idx="1">
                        <c:v>21</c:v>
                      </c:pt>
                      <c:pt idx="2">
                        <c:v>11</c:v>
                      </c:pt>
                      <c:pt idx="3">
                        <c:v>14</c:v>
                      </c:pt>
                      <c:pt idx="4">
                        <c:v>12</c:v>
                      </c:pt>
                      <c:pt idx="5">
                        <c:v>77</c:v>
                      </c:pt>
                      <c:pt idx="6">
                        <c:v>29</c:v>
                      </c:pt>
                      <c:pt idx="7">
                        <c:v>16</c:v>
                      </c:pt>
                      <c:pt idx="8">
                        <c:v>14</c:v>
                      </c:pt>
                      <c:pt idx="9">
                        <c:v>3</c:v>
                      </c:pt>
                      <c:pt idx="10">
                        <c:v>24</c:v>
                      </c:pt>
                      <c:pt idx="11">
                        <c:v>6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Feuil1!$H$1</c15:sqref>
                        </c15:formulaRef>
                      </c:ext>
                    </c:extLst>
                    <c:strCache>
                      <c:ptCount val="1"/>
                      <c:pt idx="0">
                        <c:v>PT (n(%))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layout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Feuil1!$A$2:$A$13</c15:sqref>
                        </c15:formulaRef>
                      </c:ext>
                    </c:extLst>
                    <c:strCache>
                      <c:ptCount val="12"/>
                      <c:pt idx="0">
                        <c:v> Job loss</c:v>
                      </c:pt>
                      <c:pt idx="1">
                        <c:v>Rent arrears </c:v>
                      </c:pt>
                      <c:pt idx="2">
                        <c:v>Catastrophe</c:v>
                      </c:pt>
                      <c:pt idx="3">
                        <c:v>Over indebtedness</c:v>
                      </c:pt>
                      <c:pt idx="4">
                        <c:v>Illness or disability </c:v>
                      </c:pt>
                      <c:pt idx="5">
                        <c:v>Addiction</c:v>
                      </c:pt>
                      <c:pt idx="6">
                        <c:v>Divorce/ loss family</c:v>
                      </c:pt>
                      <c:pt idx="7">
                        <c:v>Mental health problem </c:v>
                      </c:pt>
                      <c:pt idx="8">
                        <c:v>Lack of welfare</c:v>
                      </c:pt>
                      <c:pt idx="9">
                        <c:v>Illegal immigration </c:v>
                      </c:pt>
                      <c:pt idx="10">
                        <c:v>Own choice</c:v>
                      </c:pt>
                      <c:pt idx="11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Feuil1!$H$2:$H$13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71</c:v>
                      </c:pt>
                      <c:pt idx="1">
                        <c:v>28</c:v>
                      </c:pt>
                      <c:pt idx="2">
                        <c:v>4</c:v>
                      </c:pt>
                      <c:pt idx="3">
                        <c:v>27</c:v>
                      </c:pt>
                      <c:pt idx="4">
                        <c:v>6</c:v>
                      </c:pt>
                      <c:pt idx="5">
                        <c:v>74</c:v>
                      </c:pt>
                      <c:pt idx="6">
                        <c:v>37</c:v>
                      </c:pt>
                      <c:pt idx="7">
                        <c:v>28</c:v>
                      </c:pt>
                      <c:pt idx="8">
                        <c:v>4</c:v>
                      </c:pt>
                      <c:pt idx="9">
                        <c:v>11</c:v>
                      </c:pt>
                      <c:pt idx="10">
                        <c:v>2</c:v>
                      </c:pt>
                      <c:pt idx="11">
                        <c:v>2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Feuil1!$I$1</c15:sqref>
                        </c15:formulaRef>
                      </c:ext>
                    </c:extLst>
                    <c:strCache>
                      <c:ptCount val="1"/>
                      <c:pt idx="0">
                        <c:v>SE (n(%))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Feuil1!$A$2:$A$13</c15:sqref>
                        </c15:formulaRef>
                      </c:ext>
                    </c:extLst>
                    <c:strCache>
                      <c:ptCount val="12"/>
                      <c:pt idx="0">
                        <c:v> Job loss</c:v>
                      </c:pt>
                      <c:pt idx="1">
                        <c:v>Rent arrears </c:v>
                      </c:pt>
                      <c:pt idx="2">
                        <c:v>Catastrophe</c:v>
                      </c:pt>
                      <c:pt idx="3">
                        <c:v>Over indebtedness</c:v>
                      </c:pt>
                      <c:pt idx="4">
                        <c:v>Illness or disability </c:v>
                      </c:pt>
                      <c:pt idx="5">
                        <c:v>Addiction</c:v>
                      </c:pt>
                      <c:pt idx="6">
                        <c:v>Divorce/ loss family</c:v>
                      </c:pt>
                      <c:pt idx="7">
                        <c:v>Mental health problem </c:v>
                      </c:pt>
                      <c:pt idx="8">
                        <c:v>Lack of welfare</c:v>
                      </c:pt>
                      <c:pt idx="9">
                        <c:v>Illegal immigration </c:v>
                      </c:pt>
                      <c:pt idx="10">
                        <c:v>Own choice</c:v>
                      </c:pt>
                      <c:pt idx="11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Feuil1!$I$2:$I$13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38</c:v>
                      </c:pt>
                      <c:pt idx="1">
                        <c:v>26</c:v>
                      </c:pt>
                      <c:pt idx="2">
                        <c:v>2</c:v>
                      </c:pt>
                      <c:pt idx="3">
                        <c:v>16</c:v>
                      </c:pt>
                      <c:pt idx="4">
                        <c:v>12</c:v>
                      </c:pt>
                      <c:pt idx="5">
                        <c:v>64</c:v>
                      </c:pt>
                      <c:pt idx="6">
                        <c:v>29</c:v>
                      </c:pt>
                      <c:pt idx="7">
                        <c:v>51</c:v>
                      </c:pt>
                      <c:pt idx="8">
                        <c:v>9</c:v>
                      </c:pt>
                      <c:pt idx="9">
                        <c:v>14</c:v>
                      </c:pt>
                      <c:pt idx="10">
                        <c:v>3</c:v>
                      </c:pt>
                      <c:pt idx="11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Feuil1!$J$1</c15:sqref>
                        </c15:formulaRef>
                      </c:ext>
                    </c:extLst>
                    <c:strCache>
                      <c:ptCount val="1"/>
                      <c:pt idx="0">
                        <c:v>SP (n(%))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Feuil1!$A$2:$A$13</c15:sqref>
                        </c15:formulaRef>
                      </c:ext>
                    </c:extLst>
                    <c:strCache>
                      <c:ptCount val="12"/>
                      <c:pt idx="0">
                        <c:v> Job loss</c:v>
                      </c:pt>
                      <c:pt idx="1">
                        <c:v>Rent arrears </c:v>
                      </c:pt>
                      <c:pt idx="2">
                        <c:v>Catastrophe</c:v>
                      </c:pt>
                      <c:pt idx="3">
                        <c:v>Over indebtedness</c:v>
                      </c:pt>
                      <c:pt idx="4">
                        <c:v>Illness or disability </c:v>
                      </c:pt>
                      <c:pt idx="5">
                        <c:v>Addiction</c:v>
                      </c:pt>
                      <c:pt idx="6">
                        <c:v>Divorce/ loss family</c:v>
                      </c:pt>
                      <c:pt idx="7">
                        <c:v>Mental health problem </c:v>
                      </c:pt>
                      <c:pt idx="8">
                        <c:v>Lack of welfare</c:v>
                      </c:pt>
                      <c:pt idx="9">
                        <c:v>Illegal immigration </c:v>
                      </c:pt>
                      <c:pt idx="10">
                        <c:v>Own choice</c:v>
                      </c:pt>
                      <c:pt idx="11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Feuil1!$J$2:$J$13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84</c:v>
                      </c:pt>
                      <c:pt idx="1">
                        <c:v>29</c:v>
                      </c:pt>
                      <c:pt idx="2">
                        <c:v>3</c:v>
                      </c:pt>
                      <c:pt idx="3">
                        <c:v>25</c:v>
                      </c:pt>
                      <c:pt idx="4">
                        <c:v>12</c:v>
                      </c:pt>
                      <c:pt idx="5">
                        <c:v>58</c:v>
                      </c:pt>
                      <c:pt idx="6">
                        <c:v>20</c:v>
                      </c:pt>
                      <c:pt idx="7">
                        <c:v>19</c:v>
                      </c:pt>
                      <c:pt idx="8">
                        <c:v>8</c:v>
                      </c:pt>
                      <c:pt idx="9">
                        <c:v>19</c:v>
                      </c:pt>
                      <c:pt idx="10">
                        <c:v>5</c:v>
                      </c:pt>
                      <c:pt idx="11">
                        <c:v>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2133842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865128"/>
        <c:crosses val="autoZero"/>
        <c:auto val="1"/>
        <c:lblAlgn val="ctr"/>
        <c:lblOffset val="100"/>
        <c:noMultiLvlLbl val="0"/>
      </c:catAx>
      <c:valAx>
        <c:axId val="-2130865128"/>
        <c:scaling>
          <c:orientation val="minMax"/>
          <c:max val="60.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842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FFFFFF"/>
                </a:solidFill>
              </a:rPr>
              <a:t>SPENDING on WELFARE(Overall)</a:t>
            </a:r>
            <a:endParaRPr lang="en-US" b="1" dirty="0">
              <a:solidFill>
                <a:srgbClr val="FFFFFF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Attitudes!$B$46</c:f>
              <c:strCache>
                <c:ptCount val="1"/>
                <c:pt idx="0">
                  <c:v>All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Attitudes!$A$47:$A$50</c:f>
              <c:strCache>
                <c:ptCount val="4"/>
                <c:pt idx="0">
                  <c:v>Too much</c:v>
                </c:pt>
                <c:pt idx="1">
                  <c:v>Enough</c:v>
                </c:pt>
                <c:pt idx="2">
                  <c:v>Too little</c:v>
                </c:pt>
                <c:pt idx="3">
                  <c:v>DK/R</c:v>
                </c:pt>
              </c:strCache>
            </c:strRef>
          </c:cat>
          <c:val>
            <c:numRef>
              <c:f>Attitudes!$B$47:$B$50</c:f>
              <c:numCache>
                <c:formatCode>0</c:formatCode>
                <c:ptCount val="4"/>
                <c:pt idx="0">
                  <c:v>8.11</c:v>
                </c:pt>
                <c:pt idx="1">
                  <c:v>22.21</c:v>
                </c:pt>
                <c:pt idx="2">
                  <c:v>61.94</c:v>
                </c:pt>
                <c:pt idx="3">
                  <c:v>7.74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bg1"/>
                </a:solidFill>
              </a:rPr>
              <a:t>SPENDING on WELFARE</a:t>
            </a:r>
            <a:endParaRPr lang="fr-FR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Attitudes!$A$47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Attitudes!$C$46:$J$46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Attitudes!$C$47:$J$47</c:f>
              <c:numCache>
                <c:formatCode>0</c:formatCode>
                <c:ptCount val="8"/>
                <c:pt idx="0">
                  <c:v>28.37</c:v>
                </c:pt>
                <c:pt idx="1">
                  <c:v>7.44</c:v>
                </c:pt>
                <c:pt idx="2">
                  <c:v>2.37</c:v>
                </c:pt>
                <c:pt idx="3">
                  <c:v>3.96</c:v>
                </c:pt>
                <c:pt idx="4">
                  <c:v>7.35</c:v>
                </c:pt>
                <c:pt idx="5">
                  <c:v>3.48</c:v>
                </c:pt>
                <c:pt idx="6">
                  <c:v>9.81</c:v>
                </c:pt>
                <c:pt idx="7">
                  <c:v>3.31</c:v>
                </c:pt>
              </c:numCache>
            </c:numRef>
          </c:val>
        </c:ser>
        <c:ser>
          <c:idx val="1"/>
          <c:order val="1"/>
          <c:tx>
            <c:strRef>
              <c:f>Attitudes!$A$48</c:f>
              <c:strCache>
                <c:ptCount val="1"/>
                <c:pt idx="0">
                  <c:v>Enough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Attitudes!$C$46:$J$46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Attitudes!$C$48:$J$48</c:f>
              <c:numCache>
                <c:formatCode>0</c:formatCode>
                <c:ptCount val="8"/>
                <c:pt idx="0">
                  <c:v>30.61</c:v>
                </c:pt>
                <c:pt idx="1">
                  <c:v>33.52</c:v>
                </c:pt>
                <c:pt idx="2">
                  <c:v>9.51</c:v>
                </c:pt>
                <c:pt idx="3">
                  <c:v>40.18</c:v>
                </c:pt>
                <c:pt idx="4">
                  <c:v>16.76</c:v>
                </c:pt>
                <c:pt idx="5">
                  <c:v>11.88</c:v>
                </c:pt>
                <c:pt idx="6">
                  <c:v>24.32</c:v>
                </c:pt>
                <c:pt idx="7">
                  <c:v>9.85</c:v>
                </c:pt>
              </c:numCache>
            </c:numRef>
          </c:val>
        </c:ser>
        <c:ser>
          <c:idx val="2"/>
          <c:order val="2"/>
          <c:tx>
            <c:strRef>
              <c:f>Attitudes!$A$49</c:f>
              <c:strCache>
                <c:ptCount val="1"/>
                <c:pt idx="0">
                  <c:v>Too little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Attitudes!$C$46:$J$46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Attitudes!$C$49:$J$49</c:f>
              <c:numCache>
                <c:formatCode>0</c:formatCode>
                <c:ptCount val="8"/>
                <c:pt idx="0">
                  <c:v>40.12</c:v>
                </c:pt>
                <c:pt idx="1">
                  <c:v>51.07</c:v>
                </c:pt>
                <c:pt idx="2">
                  <c:v>75.35</c:v>
                </c:pt>
                <c:pt idx="3">
                  <c:v>48.74</c:v>
                </c:pt>
                <c:pt idx="4">
                  <c:v>61.8</c:v>
                </c:pt>
                <c:pt idx="5">
                  <c:v>79.78</c:v>
                </c:pt>
                <c:pt idx="6">
                  <c:v>59.92</c:v>
                </c:pt>
                <c:pt idx="7">
                  <c:v>78.87</c:v>
                </c:pt>
              </c:numCache>
            </c:numRef>
          </c:val>
        </c:ser>
        <c:ser>
          <c:idx val="3"/>
          <c:order val="3"/>
          <c:tx>
            <c:strRef>
              <c:f>Attitudes!$A$50</c:f>
              <c:strCache>
                <c:ptCount val="1"/>
                <c:pt idx="0">
                  <c:v>DK/R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0155721056195"/>
                  <c:y val="0.0269162304098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Attitudes!$C$46:$J$46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Attitudes!$C$50:$J$50</c:f>
              <c:numCache>
                <c:formatCode>0</c:formatCode>
                <c:ptCount val="8"/>
                <c:pt idx="0">
                  <c:v>0.9</c:v>
                </c:pt>
                <c:pt idx="1">
                  <c:v>7.97</c:v>
                </c:pt>
                <c:pt idx="2">
                  <c:v>12.77</c:v>
                </c:pt>
                <c:pt idx="3">
                  <c:v>7.119999999999997</c:v>
                </c:pt>
                <c:pt idx="4">
                  <c:v>14.09</c:v>
                </c:pt>
                <c:pt idx="5">
                  <c:v>4.859999999999998</c:v>
                </c:pt>
                <c:pt idx="6">
                  <c:v>5.95</c:v>
                </c:pt>
                <c:pt idx="7">
                  <c:v>7.97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2117304"/>
        <c:axId val="-2122113640"/>
      </c:barChart>
      <c:catAx>
        <c:axId val="-212211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113640"/>
        <c:crosses val="autoZero"/>
        <c:auto val="1"/>
        <c:lblAlgn val="ctr"/>
        <c:lblOffset val="100"/>
        <c:noMultiLvlLbl val="0"/>
      </c:catAx>
      <c:valAx>
        <c:axId val="-2122113640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11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bg1"/>
                </a:solidFill>
              </a:rPr>
              <a:t>SPENDING on HOMELESSNESS</a:t>
            </a:r>
            <a:endParaRPr lang="en-US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Attitudes!$B$54</c:f>
              <c:strCache>
                <c:ptCount val="1"/>
                <c:pt idx="0">
                  <c:v>All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115090675425481"/>
                  <c:y val="0.04880418951258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04814854989238E-2"/>
                      <c:h val="9.058691786813172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0828493756882504"/>
                  <c:y val="0.1679000036945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600424918025476"/>
                  <c:y val="0.1543918801135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04814854989238E-2"/>
                      <c:h val="0.120325421971941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Attitudes!$A$55:$A$58</c:f>
              <c:strCache>
                <c:ptCount val="4"/>
                <c:pt idx="0">
                  <c:v>Too much</c:v>
                </c:pt>
                <c:pt idx="1">
                  <c:v>Enough</c:v>
                </c:pt>
                <c:pt idx="2">
                  <c:v>Too little</c:v>
                </c:pt>
                <c:pt idx="3">
                  <c:v>DK/R</c:v>
                </c:pt>
              </c:strCache>
            </c:strRef>
          </c:cat>
          <c:val>
            <c:numRef>
              <c:f>Attitudes!$B$55:$B$58</c:f>
              <c:numCache>
                <c:formatCode>0</c:formatCode>
                <c:ptCount val="4"/>
                <c:pt idx="0">
                  <c:v>2.41</c:v>
                </c:pt>
                <c:pt idx="1">
                  <c:v>13.74</c:v>
                </c:pt>
                <c:pt idx="2">
                  <c:v>75.56</c:v>
                </c:pt>
                <c:pt idx="3">
                  <c:v>8.290000000000001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FFFFFF"/>
                </a:solidFill>
              </a:rPr>
              <a:t>SPENDING on HOMELESSNESS</a:t>
            </a:r>
            <a:endParaRPr lang="fr-FR" b="1" dirty="0">
              <a:solidFill>
                <a:srgbClr val="FFFFFF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Attitudes!$A$55</c:f>
              <c:strCache>
                <c:ptCount val="1"/>
                <c:pt idx="0">
                  <c:v>Too much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Attitudes!$C$54:$J$54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Attitudes!$C$55:$J$55</c:f>
              <c:numCache>
                <c:formatCode>0</c:formatCode>
                <c:ptCount val="8"/>
                <c:pt idx="0">
                  <c:v>2.63</c:v>
                </c:pt>
                <c:pt idx="1">
                  <c:v>0.66</c:v>
                </c:pt>
                <c:pt idx="2">
                  <c:v>1.76</c:v>
                </c:pt>
                <c:pt idx="3">
                  <c:v>1.26</c:v>
                </c:pt>
                <c:pt idx="4">
                  <c:v>3.54</c:v>
                </c:pt>
                <c:pt idx="5">
                  <c:v>3.04</c:v>
                </c:pt>
                <c:pt idx="6">
                  <c:v>5.819999999999998</c:v>
                </c:pt>
                <c:pt idx="7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Attitudes!$A$56</c:f>
              <c:strCache>
                <c:ptCount val="1"/>
                <c:pt idx="0">
                  <c:v>Enough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Attitudes!$C$54:$J$54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Attitudes!$C$56:$J$56</c:f>
              <c:numCache>
                <c:formatCode>0</c:formatCode>
                <c:ptCount val="8"/>
                <c:pt idx="0">
                  <c:v>22.87</c:v>
                </c:pt>
                <c:pt idx="1">
                  <c:v>11.01</c:v>
                </c:pt>
                <c:pt idx="2">
                  <c:v>6.2</c:v>
                </c:pt>
                <c:pt idx="3">
                  <c:v>19.32999999999999</c:v>
                </c:pt>
                <c:pt idx="4">
                  <c:v>13.03</c:v>
                </c:pt>
                <c:pt idx="5">
                  <c:v>7.96</c:v>
                </c:pt>
                <c:pt idx="6">
                  <c:v>23.95</c:v>
                </c:pt>
                <c:pt idx="7">
                  <c:v>5.53</c:v>
                </c:pt>
              </c:numCache>
            </c:numRef>
          </c:val>
        </c:ser>
        <c:ser>
          <c:idx val="2"/>
          <c:order val="2"/>
          <c:tx>
            <c:strRef>
              <c:f>Attitudes!$A$57</c:f>
              <c:strCache>
                <c:ptCount val="1"/>
                <c:pt idx="0">
                  <c:v>Too little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Attitudes!$C$54:$J$54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Attitudes!$C$57:$J$57</c:f>
              <c:numCache>
                <c:formatCode>0</c:formatCode>
                <c:ptCount val="8"/>
                <c:pt idx="0">
                  <c:v>69.72</c:v>
                </c:pt>
                <c:pt idx="1">
                  <c:v>78.65</c:v>
                </c:pt>
                <c:pt idx="2">
                  <c:v>79.56</c:v>
                </c:pt>
                <c:pt idx="3">
                  <c:v>71.04</c:v>
                </c:pt>
                <c:pt idx="4">
                  <c:v>68.92</c:v>
                </c:pt>
                <c:pt idx="5">
                  <c:v>84.97</c:v>
                </c:pt>
                <c:pt idx="6">
                  <c:v>64.12</c:v>
                </c:pt>
                <c:pt idx="7">
                  <c:v>87.88</c:v>
                </c:pt>
              </c:numCache>
            </c:numRef>
          </c:val>
        </c:ser>
        <c:ser>
          <c:idx val="3"/>
          <c:order val="3"/>
          <c:tx>
            <c:strRef>
              <c:f>Attitudes!$A$58</c:f>
              <c:strCache>
                <c:ptCount val="1"/>
                <c:pt idx="0">
                  <c:v>DK/R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Attitudes!$C$54:$J$54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Attitudes!$C$58:$J$58</c:f>
              <c:numCache>
                <c:formatCode>0</c:formatCode>
                <c:ptCount val="8"/>
                <c:pt idx="0">
                  <c:v>4.78</c:v>
                </c:pt>
                <c:pt idx="1">
                  <c:v>9.68</c:v>
                </c:pt>
                <c:pt idx="2">
                  <c:v>12.48</c:v>
                </c:pt>
                <c:pt idx="3">
                  <c:v>8.370000000000002</c:v>
                </c:pt>
                <c:pt idx="4">
                  <c:v>14.51</c:v>
                </c:pt>
                <c:pt idx="5">
                  <c:v>4.03</c:v>
                </c:pt>
                <c:pt idx="6">
                  <c:v>6.109999999999999</c:v>
                </c:pt>
                <c:pt idx="7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2159096"/>
        <c:axId val="-2132155368"/>
      </c:barChart>
      <c:catAx>
        <c:axId val="-213215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155368"/>
        <c:crosses val="autoZero"/>
        <c:auto val="1"/>
        <c:lblAlgn val="ctr"/>
        <c:lblOffset val="100"/>
        <c:noMultiLvlLbl val="0"/>
      </c:catAx>
      <c:valAx>
        <c:axId val="-2132155368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15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Practices!$A$8</c:f>
              <c:strCache>
                <c:ptCount val="1"/>
                <c:pt idx="0">
                  <c:v>In person help</c:v>
                </c:pt>
              </c:strCache>
            </c:strRef>
          </c:tx>
          <c:spPr>
            <a:solidFill>
              <a:srgbClr val="00206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Practices!$C$7:$J$7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Practices!$C$8:$J$8</c:f>
              <c:numCache>
                <c:formatCode>0%</c:formatCode>
                <c:ptCount val="8"/>
                <c:pt idx="0">
                  <c:v>0.5899</c:v>
                </c:pt>
                <c:pt idx="1">
                  <c:v>0.6141</c:v>
                </c:pt>
                <c:pt idx="2">
                  <c:v>0.6638</c:v>
                </c:pt>
                <c:pt idx="3">
                  <c:v>0.4966</c:v>
                </c:pt>
                <c:pt idx="4">
                  <c:v>0.569</c:v>
                </c:pt>
                <c:pt idx="5">
                  <c:v>0.6283</c:v>
                </c:pt>
                <c:pt idx="6">
                  <c:v>0.5901</c:v>
                </c:pt>
                <c:pt idx="7">
                  <c:v>0.6739</c:v>
                </c:pt>
              </c:numCache>
            </c:numRef>
          </c:val>
        </c:ser>
        <c:ser>
          <c:idx val="1"/>
          <c:order val="1"/>
          <c:tx>
            <c:strRef>
              <c:f>Practices!$A$9</c:f>
              <c:strCache>
                <c:ptCount val="1"/>
                <c:pt idx="0">
                  <c:v>Help through organisation</c:v>
                </c:pt>
              </c:strCache>
            </c:strRef>
          </c:tx>
          <c:spPr>
            <a:solidFill>
              <a:srgbClr val="C0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Practices!$C$7:$J$7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Practices!$C$9:$J$9</c:f>
              <c:numCache>
                <c:formatCode>0%</c:formatCode>
                <c:ptCount val="8"/>
                <c:pt idx="0">
                  <c:v>0.4574</c:v>
                </c:pt>
                <c:pt idx="1">
                  <c:v>0.6986</c:v>
                </c:pt>
                <c:pt idx="2">
                  <c:v>0.4828</c:v>
                </c:pt>
                <c:pt idx="3">
                  <c:v>0.5913</c:v>
                </c:pt>
                <c:pt idx="4">
                  <c:v>0.5196</c:v>
                </c:pt>
                <c:pt idx="5">
                  <c:v>0.7376</c:v>
                </c:pt>
                <c:pt idx="6">
                  <c:v>0.5205</c:v>
                </c:pt>
                <c:pt idx="7">
                  <c:v>0.5133</c:v>
                </c:pt>
              </c:numCache>
            </c:numRef>
          </c:val>
        </c:ser>
        <c:ser>
          <c:idx val="2"/>
          <c:order val="2"/>
          <c:tx>
            <c:strRef>
              <c:f>Practices!$A$10</c:f>
              <c:strCache>
                <c:ptCount val="1"/>
                <c:pt idx="0">
                  <c:v>Volunteer work</c:v>
                </c:pt>
              </c:strCache>
            </c:strRef>
          </c:tx>
          <c:spPr>
            <a:solidFill>
              <a:schemeClr val="bg1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Practices!$C$7:$J$7</c:f>
              <c:strCache>
                <c:ptCount val="8"/>
                <c:pt idx="0">
                  <c:v>FR</c:v>
                </c:pt>
                <c:pt idx="1">
                  <c:v>IR</c:v>
                </c:pt>
                <c:pt idx="2">
                  <c:v>IT</c:v>
                </c:pt>
                <c:pt idx="3">
                  <c:v>NL</c:v>
                </c:pt>
                <c:pt idx="4">
                  <c:v>PL</c:v>
                </c:pt>
                <c:pt idx="5">
                  <c:v>PT</c:v>
                </c:pt>
                <c:pt idx="6">
                  <c:v>SE</c:v>
                </c:pt>
                <c:pt idx="7">
                  <c:v>SP</c:v>
                </c:pt>
              </c:strCache>
            </c:strRef>
          </c:cat>
          <c:val>
            <c:numRef>
              <c:f>Practices!$C$10:$J$10</c:f>
              <c:numCache>
                <c:formatCode>0%</c:formatCode>
                <c:ptCount val="8"/>
                <c:pt idx="0">
                  <c:v>0.0661</c:v>
                </c:pt>
                <c:pt idx="1">
                  <c:v>0.1622</c:v>
                </c:pt>
                <c:pt idx="2">
                  <c:v>0.1283</c:v>
                </c:pt>
                <c:pt idx="3">
                  <c:v>0.051</c:v>
                </c:pt>
                <c:pt idx="4">
                  <c:v>0.0883</c:v>
                </c:pt>
                <c:pt idx="5">
                  <c:v>0.2248</c:v>
                </c:pt>
                <c:pt idx="6">
                  <c:v>0.0983</c:v>
                </c:pt>
                <c:pt idx="7">
                  <c:v>0.1076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31651416"/>
        <c:axId val="-2131655800"/>
      </c:barChart>
      <c:catAx>
        <c:axId val="-213165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655800"/>
        <c:crosses val="autoZero"/>
        <c:auto val="1"/>
        <c:lblAlgn val="ctr"/>
        <c:lblOffset val="100"/>
        <c:noMultiLvlLbl val="0"/>
      </c:catAx>
      <c:valAx>
        <c:axId val="-21316558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3165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F0B62-6B1E-A549-AA85-50DDD263E519}" type="datetimeFigureOut">
              <a:rPr lang="en-US" smtClean="0"/>
              <a:t>17/06/19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7B0B5-72C3-3B4D-B886-CD577BDE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Takle</a:t>
            </a:r>
            <a:r>
              <a:rPr lang="en-US" dirty="0" smtClean="0"/>
              <a:t> homelessness &gt; inform policy makers with scientific evidence at the </a:t>
            </a:r>
            <a:r>
              <a:rPr lang="en-US" dirty="0" err="1" smtClean="0"/>
              <a:t>european</a:t>
            </a:r>
            <a:r>
              <a:rPr lang="en-US" baseline="0" dirty="0" smtClean="0"/>
              <a:t> level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B0B5-72C3-3B4D-B886-CD577BDE8B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9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measures in 8 </a:t>
            </a:r>
            <a:r>
              <a:rPr lang="en-US" dirty="0" err="1" smtClean="0"/>
              <a:t>langages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B0B5-72C3-3B4D-B886-CD577BDE8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9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B0B5-72C3-3B4D-B886-CD577BDE8B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1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1811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3525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8366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2889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8282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8697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5627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483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2897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17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9244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187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5834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8657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8679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9488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1829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4335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9752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87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8856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1535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1954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510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4697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183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4372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487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8598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2725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3351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0795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8870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76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79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67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61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90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398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81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613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067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106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10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823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291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00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409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979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61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61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156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243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698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105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727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33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762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614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46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355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338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579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579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274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711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646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44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229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16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597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141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550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248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618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26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764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041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039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53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209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488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8952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1117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374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258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176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703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748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34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899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682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0750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998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409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352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7156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7898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8518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5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7127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4233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0701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6676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896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0688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16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848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4376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80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8707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182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8001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009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6586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4203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3604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8333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3715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7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/>
              <a:t>17/06/19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9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13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49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90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19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57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2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6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0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4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17/06/19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2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3.png"/><Relationship Id="rId3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1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0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The WP2 and </a:t>
            </a:r>
            <a:r>
              <a:rPr lang="fr-FR" dirty="0" err="1" smtClean="0">
                <a:solidFill>
                  <a:srgbClr val="FFC000"/>
                </a:solidFill>
              </a:rPr>
              <a:t>its</a:t>
            </a:r>
            <a:r>
              <a:rPr lang="fr-FR" dirty="0" smtClean="0">
                <a:solidFill>
                  <a:srgbClr val="FFC000"/>
                </a:solidFill>
              </a:rPr>
              <a:t> objectives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0093" y="1844772"/>
            <a:ext cx="10952393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 analyze: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rgbClr val="FFC000"/>
                </a:solidFill>
              </a:rPr>
              <a:t>*Europeans’ perception of homelessness  </a:t>
            </a:r>
            <a:r>
              <a:rPr lang="en-US" sz="2800" dirty="0">
                <a:solidFill>
                  <a:srgbClr val="FFC000"/>
                </a:solidFill>
              </a:rPr>
              <a:t>(Knowledge, attitudes, and practices survey)</a:t>
            </a:r>
            <a:r>
              <a:rPr lang="en-US" sz="2800" b="1" dirty="0">
                <a:solidFill>
                  <a:srgbClr val="FFC000"/>
                </a:solidFill>
              </a:rPr>
              <a:t>*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Europeans’ willingness to pay for the Housing First model </a:t>
            </a:r>
            <a:r>
              <a:rPr lang="en-US" sz="2800" dirty="0">
                <a:solidFill>
                  <a:schemeClr val="bg1"/>
                </a:solidFill>
              </a:rPr>
              <a:t>(Madrid 19/06/19)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Lifetime prevalence of homelessness within the general population of 8 European countries </a:t>
            </a:r>
            <a:r>
              <a:rPr lang="en-US" sz="2800" dirty="0">
                <a:solidFill>
                  <a:schemeClr val="bg1"/>
                </a:solidFill>
              </a:rPr>
              <a:t>(Madrid 19/06/19)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66933"/>
            <a:ext cx="12192000" cy="4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e 14"/>
          <p:cNvGrpSpPr/>
          <p:nvPr/>
        </p:nvGrpSpPr>
        <p:grpSpPr>
          <a:xfrm>
            <a:off x="269116" y="6330261"/>
            <a:ext cx="4372940" cy="527740"/>
            <a:chOff x="-499919" y="6035582"/>
            <a:chExt cx="4372940" cy="52774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0598"/>
            <a:stretch/>
          </p:blipFill>
          <p:spPr bwMode="auto">
            <a:xfrm>
              <a:off x="2670537" y="6064496"/>
              <a:ext cx="1202484" cy="498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46"/>
            <a:stretch/>
          </p:blipFill>
          <p:spPr bwMode="auto">
            <a:xfrm>
              <a:off x="-499919" y="6035582"/>
              <a:ext cx="947458" cy="52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Imagen 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>
          <a:xfrm>
            <a:off x="10670123" y="6359175"/>
            <a:ext cx="1506883" cy="498826"/>
          </a:xfrm>
          <a:prstGeom prst="rect">
            <a:avLst/>
          </a:prstGeom>
        </p:spPr>
      </p:pic>
      <p:pic>
        <p:nvPicPr>
          <p:cNvPr id="10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9" y="6433433"/>
            <a:ext cx="577359" cy="385868"/>
          </a:xfrm>
          <a:prstGeom prst="rect">
            <a:avLst/>
          </a:prstGeom>
        </p:spPr>
      </p:pic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7564568" y="6388829"/>
            <a:ext cx="17526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</a:t>
            </a:r>
            <a:r>
              <a:rPr lang="en-US" sz="6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726997.</a:t>
            </a:r>
            <a:endParaRPr lang="es-E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5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5" y="820327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 err="1">
                <a:solidFill>
                  <a:srgbClr val="FFC000"/>
                </a:solidFill>
                <a:latin typeface="Myriad Pro Light" panose="020B0603030403020204" pitchFamily="34" charset="0"/>
              </a:rPr>
              <a:t>The</a:t>
            </a:r>
            <a:r>
              <a:rPr lang="es-ES" dirty="0">
                <a:solidFill>
                  <a:srgbClr val="FFC000"/>
                </a:solidFill>
                <a:latin typeface="Myriad Pro Light" panose="020B0603030403020204" pitchFamily="34" charset="0"/>
              </a:rPr>
              <a:t> </a:t>
            </a:r>
            <a:r>
              <a:rPr lang="es-ES" dirty="0" err="1">
                <a:solidFill>
                  <a:srgbClr val="FFC000"/>
                </a:solidFill>
                <a:latin typeface="Myriad Pro Light" panose="020B0603030403020204" pitchFamily="34" charset="0"/>
              </a:rPr>
              <a:t>Citizen</a:t>
            </a:r>
            <a:r>
              <a:rPr lang="es-ES" dirty="0">
                <a:solidFill>
                  <a:srgbClr val="FFC000"/>
                </a:solidFill>
                <a:latin typeface="Myriad Pro Light" panose="020B0603030403020204" pitchFamily="34" charset="0"/>
              </a:rPr>
              <a:t> </a:t>
            </a:r>
            <a:r>
              <a:rPr lang="es-ES" dirty="0" err="1">
                <a:solidFill>
                  <a:srgbClr val="FFC000"/>
                </a:solidFill>
                <a:latin typeface="Myriad Pro Light" panose="020B0603030403020204" pitchFamily="34" charset="0"/>
              </a:rPr>
              <a:t>Survey</a:t>
            </a:r>
            <a:r>
              <a:rPr lang="es-ES" dirty="0">
                <a:solidFill>
                  <a:srgbClr val="FFC000"/>
                </a:solidFill>
                <a:latin typeface="Myriad Pro Light" panose="020B0603030403020204" pitchFamily="34" charset="0"/>
              </a:rPr>
              <a:t>: </a:t>
            </a:r>
            <a:r>
              <a:rPr lang="es-ES" dirty="0" err="1">
                <a:solidFill>
                  <a:srgbClr val="FFC000"/>
                </a:solidFill>
                <a:latin typeface="Myriad Pro Light" panose="020B0603030403020204" pitchFamily="34" charset="0"/>
              </a:rPr>
              <a:t>method</a:t>
            </a:r>
            <a:r>
              <a:rPr lang="es-ES" dirty="0">
                <a:solidFill>
                  <a:srgbClr val="FFC000"/>
                </a:solidFill>
                <a:latin typeface="Myriad Pro Light" panose="020B0603030403020204" pitchFamily="34" charset="0"/>
              </a:rPr>
              <a:t> and </a:t>
            </a:r>
            <a:r>
              <a:rPr lang="es-ES" dirty="0" err="1">
                <a:solidFill>
                  <a:srgbClr val="FFC000"/>
                </a:solidFill>
                <a:latin typeface="Myriad Pro Light" panose="020B0603030403020204" pitchFamily="34" charset="0"/>
              </a:rPr>
              <a:t>implementation</a:t>
            </a:r>
            <a:r>
              <a:rPr lang="es-ES" dirty="0">
                <a:solidFill>
                  <a:srgbClr val="FFC000"/>
                </a:solidFill>
                <a:latin typeface="Myriad Pro Light" panose="020B0603030403020204" pitchFamily="34" charset="0"/>
              </a:rPr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4765" y="2108311"/>
            <a:ext cx="8316286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Data </a:t>
            </a:r>
            <a:r>
              <a:rPr lang="en-US" sz="2000" b="1" dirty="0">
                <a:solidFill>
                  <a:schemeClr val="bg1"/>
                </a:solidFill>
              </a:rPr>
              <a:t>collection period </a:t>
            </a:r>
            <a:r>
              <a:rPr lang="en-US" sz="2000" dirty="0">
                <a:solidFill>
                  <a:schemeClr val="bg1"/>
                </a:solidFill>
              </a:rPr>
              <a:t>: March 2017 to December 2017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Desired number of respondents </a:t>
            </a:r>
            <a:r>
              <a:rPr lang="en-US" sz="2000" dirty="0">
                <a:solidFill>
                  <a:schemeClr val="bg1"/>
                </a:solidFill>
              </a:rPr>
              <a:t>: 700/ country </a:t>
            </a:r>
            <a:r>
              <a:rPr lang="en-US" sz="2000" dirty="0" smtClean="0">
                <a:solidFill>
                  <a:schemeClr val="bg1"/>
                </a:solidFill>
              </a:rPr>
              <a:t>(5600 </a:t>
            </a:r>
            <a:r>
              <a:rPr lang="en-US" sz="2000" dirty="0">
                <a:solidFill>
                  <a:schemeClr val="bg1"/>
                </a:solidFill>
              </a:rPr>
              <a:t>in total)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000" b="1" dirty="0" err="1">
                <a:solidFill>
                  <a:schemeClr val="bg1"/>
                </a:solidFill>
              </a:rPr>
              <a:t>Survey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implementation</a:t>
            </a:r>
            <a:r>
              <a:rPr lang="es-ES" sz="2000" dirty="0">
                <a:solidFill>
                  <a:schemeClr val="bg1"/>
                </a:solidFill>
              </a:rPr>
              <a:t>: 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Landlines and mobile phones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42 interviewers recruited and trained (2 or 3 per country)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Programming survey on VOXCATI (</a:t>
            </a:r>
            <a:r>
              <a:rPr lang="en-GB" sz="2000" dirty="0">
                <a:solidFill>
                  <a:schemeClr val="bg1"/>
                </a:solidFill>
              </a:rPr>
              <a:t>Computer Assisted Telephone Interviews)</a:t>
            </a:r>
          </a:p>
          <a:p>
            <a:pPr lvl="1">
              <a:spcBef>
                <a:spcPts val="0"/>
              </a:spcBef>
            </a:pPr>
            <a:endParaRPr lang="en-US" sz="9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Data collection 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Initial sample of 2,500 people per country ;  Response rate of 30.4% to 33.5%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Total number of respondents : 5631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rgbClr val="FFC000"/>
                </a:solidFill>
              </a:rPr>
              <a:t>Final number of valid questionnaires: </a:t>
            </a:r>
            <a:r>
              <a:rPr lang="en-GB" sz="2000" dirty="0" smtClean="0">
                <a:solidFill>
                  <a:srgbClr val="FFC000"/>
                </a:solidFill>
              </a:rPr>
              <a:t>5295</a:t>
            </a:r>
          </a:p>
          <a:p>
            <a:pPr lvl="1">
              <a:spcBef>
                <a:spcPts val="0"/>
              </a:spcBef>
            </a:pPr>
            <a:endParaRPr lang="en-US" sz="9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Weighted </a:t>
            </a:r>
            <a:r>
              <a:rPr lang="en-US" sz="2000" b="1" dirty="0" smtClean="0">
                <a:solidFill>
                  <a:schemeClr val="bg1"/>
                </a:solidFill>
              </a:rPr>
              <a:t>Samples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r="17862" b="3123"/>
          <a:stretch/>
        </p:blipFill>
        <p:spPr>
          <a:xfrm>
            <a:off x="8550433" y="2180185"/>
            <a:ext cx="3459624" cy="38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3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0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accent4"/>
                </a:solidFill>
              </a:rPr>
              <a:t>KAP </a:t>
            </a:r>
            <a:r>
              <a:rPr lang="es-ES" dirty="0" err="1">
                <a:solidFill>
                  <a:schemeClr val="accent4"/>
                </a:solidFill>
              </a:rPr>
              <a:t>Results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from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the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Survey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0093" y="1844772"/>
            <a:ext cx="1095239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err="1">
                <a:solidFill>
                  <a:schemeClr val="bg1"/>
                </a:solidFill>
              </a:rPr>
              <a:t>Knowledge</a:t>
            </a:r>
            <a:endParaRPr lang="fr-FR" dirty="0">
              <a:solidFill>
                <a:schemeClr val="bg1"/>
              </a:solidFill>
            </a:endParaRPr>
          </a:p>
          <a:p>
            <a:pPr marL="914400" lvl="1" indent="-457200"/>
            <a:r>
              <a:rPr lang="fr-FR" sz="2800" dirty="0" err="1">
                <a:solidFill>
                  <a:schemeClr val="bg1"/>
                </a:solidFill>
              </a:rPr>
              <a:t>Number</a:t>
            </a:r>
            <a:r>
              <a:rPr lang="fr-FR" sz="2800" dirty="0">
                <a:solidFill>
                  <a:schemeClr val="bg1"/>
                </a:solidFill>
              </a:rPr>
              <a:t> of people </a:t>
            </a:r>
            <a:r>
              <a:rPr lang="fr-FR" sz="2800" dirty="0" err="1">
                <a:solidFill>
                  <a:schemeClr val="bg1"/>
                </a:solidFill>
              </a:rPr>
              <a:t>who</a:t>
            </a:r>
            <a:r>
              <a:rPr lang="fr-FR" sz="2800" dirty="0">
                <a:solidFill>
                  <a:schemeClr val="bg1"/>
                </a:solidFill>
              </a:rPr>
              <a:t> are </a:t>
            </a:r>
            <a:r>
              <a:rPr lang="fr-FR" sz="2800" dirty="0" err="1">
                <a:solidFill>
                  <a:schemeClr val="bg1"/>
                </a:solidFill>
              </a:rPr>
              <a:t>homeless</a:t>
            </a:r>
            <a:endParaRPr lang="fr-FR" sz="2800" dirty="0">
              <a:solidFill>
                <a:schemeClr val="bg1"/>
              </a:solidFill>
            </a:endParaRPr>
          </a:p>
          <a:p>
            <a:pPr marL="914400" lvl="1" indent="-457200"/>
            <a:r>
              <a:rPr lang="fr-FR" sz="2800" dirty="0">
                <a:solidFill>
                  <a:schemeClr val="bg1"/>
                </a:solidFill>
              </a:rPr>
              <a:t>Source of </a:t>
            </a:r>
            <a:r>
              <a:rPr lang="fr-FR" sz="2800" dirty="0" err="1">
                <a:solidFill>
                  <a:schemeClr val="bg1"/>
                </a:solidFill>
              </a:rPr>
              <a:t>funding</a:t>
            </a:r>
            <a:r>
              <a:rPr lang="fr-FR" sz="2800" dirty="0">
                <a:solidFill>
                  <a:schemeClr val="bg1"/>
                </a:solidFill>
              </a:rPr>
              <a:t> for social and </a:t>
            </a:r>
            <a:r>
              <a:rPr lang="fr-FR" sz="2800" dirty="0" err="1">
                <a:solidFill>
                  <a:schemeClr val="bg1"/>
                </a:solidFill>
              </a:rPr>
              <a:t>healthcare</a:t>
            </a:r>
            <a:r>
              <a:rPr lang="fr-FR" sz="2800" dirty="0">
                <a:solidFill>
                  <a:schemeClr val="bg1"/>
                </a:solidFill>
              </a:rPr>
              <a:t> services for people </a:t>
            </a:r>
            <a:r>
              <a:rPr lang="fr-FR" sz="2800" dirty="0" err="1">
                <a:solidFill>
                  <a:schemeClr val="bg1"/>
                </a:solidFill>
              </a:rPr>
              <a:t>who</a:t>
            </a:r>
            <a:r>
              <a:rPr lang="fr-FR" sz="2800" dirty="0">
                <a:solidFill>
                  <a:schemeClr val="bg1"/>
                </a:solidFill>
              </a:rPr>
              <a:t> are </a:t>
            </a:r>
            <a:r>
              <a:rPr lang="fr-FR" sz="2800" dirty="0" err="1">
                <a:solidFill>
                  <a:schemeClr val="bg1"/>
                </a:solidFill>
              </a:rPr>
              <a:t>homeless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Attitudes</a:t>
            </a:r>
          </a:p>
          <a:p>
            <a:pPr marL="914400" lvl="1" indent="-457200"/>
            <a:r>
              <a:rPr lang="fr-FR" sz="2800" dirty="0">
                <a:solidFill>
                  <a:schemeClr val="bg1"/>
                </a:solidFill>
              </a:rPr>
              <a:t>Perceptions of people </a:t>
            </a:r>
            <a:r>
              <a:rPr lang="fr-FR" sz="2800" dirty="0" err="1">
                <a:solidFill>
                  <a:schemeClr val="bg1"/>
                </a:solidFill>
              </a:rPr>
              <a:t>who</a:t>
            </a:r>
            <a:r>
              <a:rPr lang="fr-FR" sz="2800" dirty="0">
                <a:solidFill>
                  <a:schemeClr val="bg1"/>
                </a:solidFill>
              </a:rPr>
              <a:t> are </a:t>
            </a:r>
            <a:r>
              <a:rPr lang="fr-FR" sz="2800" dirty="0" err="1">
                <a:solidFill>
                  <a:schemeClr val="bg1"/>
                </a:solidFill>
              </a:rPr>
              <a:t>homeless</a:t>
            </a:r>
            <a:endParaRPr lang="fr-FR" sz="2800" dirty="0">
              <a:solidFill>
                <a:schemeClr val="bg1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/>
                </a:solidFill>
              </a:rPr>
              <a:t>Causes, </a:t>
            </a:r>
            <a:r>
              <a:rPr lang="fr-FR" sz="2400" dirty="0" err="1">
                <a:solidFill>
                  <a:schemeClr val="bg1"/>
                </a:solidFill>
              </a:rPr>
              <a:t>capabilities</a:t>
            </a:r>
            <a:r>
              <a:rPr lang="fr-FR" sz="2400" dirty="0">
                <a:solidFill>
                  <a:schemeClr val="bg1"/>
                </a:solidFill>
              </a:rPr>
              <a:t>, life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Practices </a:t>
            </a:r>
          </a:p>
          <a:p>
            <a:pPr marL="914400" lvl="1" indent="-457200"/>
            <a:r>
              <a:rPr lang="fr-FR" sz="2800" dirty="0">
                <a:solidFill>
                  <a:schemeClr val="bg1"/>
                </a:solidFill>
              </a:rPr>
              <a:t>Actions </a:t>
            </a:r>
            <a:r>
              <a:rPr lang="fr-FR" sz="2800" dirty="0" err="1">
                <a:solidFill>
                  <a:schemeClr val="bg1"/>
                </a:solidFill>
              </a:rPr>
              <a:t>taken</a:t>
            </a:r>
            <a:r>
              <a:rPr lang="fr-FR" sz="2800" dirty="0">
                <a:solidFill>
                  <a:schemeClr val="bg1"/>
                </a:solidFill>
              </a:rPr>
              <a:t> to </a:t>
            </a:r>
            <a:r>
              <a:rPr lang="fr-FR" sz="2800" dirty="0" err="1">
                <a:solidFill>
                  <a:schemeClr val="bg1"/>
                </a:solidFill>
              </a:rPr>
              <a:t>address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homelessness</a:t>
            </a:r>
            <a:endParaRPr lang="fr-FR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2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75" y="778949"/>
            <a:ext cx="1151661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accent4"/>
                </a:solidFill>
              </a:rPr>
              <a:t>1.1 </a:t>
            </a:r>
            <a:r>
              <a:rPr lang="es-ES" dirty="0" err="1">
                <a:solidFill>
                  <a:schemeClr val="accent4"/>
                </a:solidFill>
              </a:rPr>
              <a:t>Knowledge</a:t>
            </a:r>
            <a:r>
              <a:rPr lang="es-ES" dirty="0">
                <a:solidFill>
                  <a:schemeClr val="accent4"/>
                </a:solidFill>
              </a:rPr>
              <a:t> – </a:t>
            </a:r>
            <a:r>
              <a:rPr lang="es-ES" dirty="0" err="1">
                <a:solidFill>
                  <a:schemeClr val="accent4"/>
                </a:solidFill>
              </a:rPr>
              <a:t>Number</a:t>
            </a:r>
            <a:r>
              <a:rPr lang="es-ES" dirty="0">
                <a:solidFill>
                  <a:schemeClr val="accent4"/>
                </a:solidFill>
              </a:rPr>
              <a:t> of </a:t>
            </a:r>
            <a:r>
              <a:rPr lang="es-ES" dirty="0" err="1">
                <a:solidFill>
                  <a:schemeClr val="accent4"/>
                </a:solidFill>
              </a:rPr>
              <a:t>people</a:t>
            </a:r>
            <a:r>
              <a:rPr lang="es-ES" dirty="0">
                <a:solidFill>
                  <a:schemeClr val="accent4"/>
                </a:solidFill>
              </a:rPr>
              <a:t> homeless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2463" y="2253728"/>
            <a:ext cx="5181871" cy="4351338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Q: </a:t>
            </a:r>
            <a:r>
              <a:rPr lang="fr-FR" dirty="0" err="1">
                <a:solidFill>
                  <a:schemeClr val="bg1"/>
                </a:solidFill>
              </a:rPr>
              <a:t>Could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you</a:t>
            </a:r>
            <a:r>
              <a:rPr lang="fr-FR" dirty="0">
                <a:solidFill>
                  <a:schemeClr val="bg1"/>
                </a:solidFill>
              </a:rPr>
              <a:t> tell me </a:t>
            </a:r>
            <a:r>
              <a:rPr lang="fr-FR" dirty="0" err="1">
                <a:solidFill>
                  <a:schemeClr val="bg1"/>
                </a:solidFill>
              </a:rPr>
              <a:t>approximately</a:t>
            </a:r>
            <a:r>
              <a:rPr lang="fr-FR" dirty="0">
                <a:solidFill>
                  <a:schemeClr val="bg1"/>
                </a:solidFill>
              </a:rPr>
              <a:t> how </a:t>
            </a:r>
            <a:r>
              <a:rPr lang="fr-FR" dirty="0" err="1">
                <a:solidFill>
                  <a:schemeClr val="bg1"/>
                </a:solidFill>
              </a:rPr>
              <a:t>many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homeless</a:t>
            </a:r>
            <a:r>
              <a:rPr lang="fr-FR" dirty="0">
                <a:solidFill>
                  <a:schemeClr val="bg1"/>
                </a:solidFill>
              </a:rPr>
              <a:t> people </a:t>
            </a:r>
            <a:r>
              <a:rPr lang="fr-FR" dirty="0" err="1">
                <a:solidFill>
                  <a:schemeClr val="bg1"/>
                </a:solidFill>
              </a:rPr>
              <a:t>there</a:t>
            </a:r>
            <a:r>
              <a:rPr lang="fr-FR" dirty="0">
                <a:solidFill>
                  <a:schemeClr val="bg1"/>
                </a:solidFill>
              </a:rPr>
              <a:t> are in (country)?</a:t>
            </a:r>
          </a:p>
          <a:p>
            <a:endParaRPr lang="en-US" dirty="0" smtClean="0"/>
          </a:p>
          <a:p>
            <a:r>
              <a:rPr lang="fr-FR" dirty="0" err="1">
                <a:solidFill>
                  <a:srgbClr val="FFFFFF"/>
                </a:solidFill>
              </a:rPr>
              <a:t>Response</a:t>
            </a:r>
            <a:r>
              <a:rPr lang="fr-FR" dirty="0">
                <a:solidFill>
                  <a:srgbClr val="FFFFFF"/>
                </a:solidFill>
              </a:rPr>
              <a:t> value </a:t>
            </a:r>
            <a:r>
              <a:rPr lang="fr-FR" dirty="0" err="1">
                <a:solidFill>
                  <a:srgbClr val="FFFFFF"/>
                </a:solidFill>
              </a:rPr>
              <a:t>compared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with</a:t>
            </a:r>
            <a:r>
              <a:rPr lang="fr-FR" dirty="0">
                <a:solidFill>
                  <a:srgbClr val="FFFFFF"/>
                </a:solidFill>
              </a:rPr>
              <a:t> official </a:t>
            </a:r>
            <a:r>
              <a:rPr lang="fr-FR" dirty="0" err="1">
                <a:solidFill>
                  <a:srgbClr val="FFFFFF"/>
                </a:solidFill>
              </a:rPr>
              <a:t>estimates</a:t>
            </a:r>
            <a:endParaRPr lang="fr-FR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14297"/>
              </p:ext>
            </p:extLst>
          </p:nvPr>
        </p:nvGraphicFramePr>
        <p:xfrm>
          <a:off x="5694712" y="1914179"/>
          <a:ext cx="6497288" cy="494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652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75" y="778949"/>
            <a:ext cx="1151661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4"/>
                </a:solidFill>
              </a:rPr>
              <a:t>1.2 </a:t>
            </a:r>
            <a:r>
              <a:rPr lang="es-ES" dirty="0" err="1">
                <a:solidFill>
                  <a:schemeClr val="accent4"/>
                </a:solidFill>
              </a:rPr>
              <a:t>Knowledge</a:t>
            </a:r>
            <a:r>
              <a:rPr lang="es-ES" dirty="0">
                <a:solidFill>
                  <a:schemeClr val="accent4"/>
                </a:solidFill>
              </a:rPr>
              <a:t> – </a:t>
            </a:r>
            <a:r>
              <a:rPr lang="es-ES" dirty="0" err="1" smtClean="0">
                <a:solidFill>
                  <a:schemeClr val="accent4"/>
                </a:solidFill>
              </a:rPr>
              <a:t>Funding</a:t>
            </a:r>
            <a:r>
              <a:rPr lang="es-ES" dirty="0" smtClean="0">
                <a:solidFill>
                  <a:schemeClr val="accent4"/>
                </a:solidFill>
              </a:rPr>
              <a:t> of </a:t>
            </a:r>
            <a:r>
              <a:rPr lang="es-ES" dirty="0" err="1" smtClean="0">
                <a:solidFill>
                  <a:schemeClr val="accent4"/>
                </a:solidFill>
              </a:rPr>
              <a:t>services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0527" y="1844775"/>
            <a:ext cx="11581190" cy="146988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FFFFFF"/>
                </a:solidFill>
              </a:rPr>
              <a:t>Q: In (country), </a:t>
            </a:r>
            <a:r>
              <a:rPr lang="fr-FR" sz="2400" dirty="0" err="1">
                <a:solidFill>
                  <a:srgbClr val="FFFFFF"/>
                </a:solidFill>
              </a:rPr>
              <a:t>who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funds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most</a:t>
            </a:r>
            <a:r>
              <a:rPr lang="fr-FR" sz="2400" dirty="0">
                <a:solidFill>
                  <a:srgbClr val="FFFFFF"/>
                </a:solidFill>
              </a:rPr>
              <a:t> social services/</a:t>
            </a:r>
            <a:r>
              <a:rPr lang="fr-FR" sz="2400" dirty="0" err="1">
                <a:solidFill>
                  <a:srgbClr val="FFFFFF"/>
                </a:solidFill>
              </a:rPr>
              <a:t>healthcare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facilities</a:t>
            </a:r>
            <a:r>
              <a:rPr lang="fr-FR" sz="2400" dirty="0">
                <a:solidFill>
                  <a:srgbClr val="FFFFFF"/>
                </a:solidFill>
              </a:rPr>
              <a:t> for </a:t>
            </a:r>
            <a:r>
              <a:rPr lang="fr-FR" sz="2400" dirty="0" err="1">
                <a:solidFill>
                  <a:srgbClr val="FFFFFF"/>
                </a:solidFill>
              </a:rPr>
              <a:t>homeless</a:t>
            </a:r>
            <a:r>
              <a:rPr lang="fr-FR" sz="2400" dirty="0">
                <a:solidFill>
                  <a:srgbClr val="FFFFFF"/>
                </a:solidFill>
              </a:rPr>
              <a:t> people</a:t>
            </a:r>
            <a:r>
              <a:rPr lang="fr-FR" sz="2400" dirty="0" smtClean="0">
                <a:solidFill>
                  <a:srgbClr val="FFFFFF"/>
                </a:solidFill>
              </a:rPr>
              <a:t>?    A</a:t>
            </a:r>
            <a:r>
              <a:rPr lang="fr-FR" sz="2400" dirty="0">
                <a:solidFill>
                  <a:srgbClr val="FFFFFF"/>
                </a:solidFill>
              </a:rPr>
              <a:t>: </a:t>
            </a:r>
            <a:r>
              <a:rPr lang="fr-FR" sz="2400" dirty="0" err="1">
                <a:solidFill>
                  <a:srgbClr val="FFFFFF"/>
                </a:solidFill>
              </a:rPr>
              <a:t>Govt</a:t>
            </a:r>
            <a:r>
              <a:rPr lang="fr-FR" sz="2400" dirty="0">
                <a:solidFill>
                  <a:srgbClr val="FFFFFF"/>
                </a:solidFill>
              </a:rPr>
              <a:t>/</a:t>
            </a:r>
            <a:r>
              <a:rPr lang="fr-FR" sz="2400" dirty="0" err="1">
                <a:solidFill>
                  <a:srgbClr val="FFFFFF"/>
                </a:solidFill>
              </a:rPr>
              <a:t>NGOs</a:t>
            </a:r>
            <a:r>
              <a:rPr lang="fr-FR" sz="2400" dirty="0">
                <a:solidFill>
                  <a:srgbClr val="FFFFFF"/>
                </a:solidFill>
              </a:rPr>
              <a:t>/</a:t>
            </a:r>
            <a:r>
              <a:rPr lang="fr-FR" sz="2400" dirty="0" err="1">
                <a:solidFill>
                  <a:srgbClr val="FFFFFF"/>
                </a:solidFill>
              </a:rPr>
              <a:t>Churches</a:t>
            </a:r>
            <a:r>
              <a:rPr lang="fr-FR" sz="2400" dirty="0">
                <a:solidFill>
                  <a:srgbClr val="FFFFFF"/>
                </a:solidFill>
              </a:rPr>
              <a:t> DK/R</a:t>
            </a:r>
          </a:p>
          <a:p>
            <a:endParaRPr lang="en-US" dirty="0"/>
          </a:p>
        </p:txBody>
      </p:sp>
      <p:graphicFrame>
        <p:nvGraphicFramePr>
          <p:cNvPr id="5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499723"/>
              </p:ext>
            </p:extLst>
          </p:nvPr>
        </p:nvGraphicFramePr>
        <p:xfrm>
          <a:off x="259156" y="2825694"/>
          <a:ext cx="5618451" cy="38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279265"/>
              </p:ext>
            </p:extLst>
          </p:nvPr>
        </p:nvGraphicFramePr>
        <p:xfrm>
          <a:off x="6244944" y="2874855"/>
          <a:ext cx="5860026" cy="390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6853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75" y="778949"/>
            <a:ext cx="1151661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4"/>
                </a:solidFill>
              </a:rPr>
              <a:t>2.1 </a:t>
            </a:r>
            <a:r>
              <a:rPr lang="es-ES" dirty="0" err="1" smtClean="0">
                <a:solidFill>
                  <a:schemeClr val="accent4"/>
                </a:solidFill>
              </a:rPr>
              <a:t>Attitudes</a:t>
            </a:r>
            <a:r>
              <a:rPr lang="es-ES" dirty="0" smtClean="0">
                <a:solidFill>
                  <a:schemeClr val="accent4"/>
                </a:solidFill>
              </a:rPr>
              <a:t> </a:t>
            </a:r>
            <a:r>
              <a:rPr lang="es-ES" dirty="0">
                <a:solidFill>
                  <a:schemeClr val="accent4"/>
                </a:solidFill>
              </a:rPr>
              <a:t>– </a:t>
            </a:r>
            <a:r>
              <a:rPr lang="es-ES" dirty="0" smtClean="0">
                <a:solidFill>
                  <a:schemeClr val="accent4"/>
                </a:solidFill>
              </a:rPr>
              <a:t>Causes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0527" y="1844775"/>
            <a:ext cx="11581190" cy="1469880"/>
          </a:xfrm>
        </p:spPr>
        <p:txBody>
          <a:bodyPr/>
          <a:lstStyle/>
          <a:p>
            <a:r>
              <a:rPr lang="fr-FR" sz="2400" dirty="0">
                <a:solidFill>
                  <a:srgbClr val="FFFFFF"/>
                </a:solidFill>
              </a:rPr>
              <a:t>Q: In </a:t>
            </a:r>
            <a:r>
              <a:rPr lang="fr-FR" sz="2400" dirty="0" err="1">
                <a:solidFill>
                  <a:srgbClr val="FFFFFF"/>
                </a:solidFill>
              </a:rPr>
              <a:t>your</a:t>
            </a:r>
            <a:r>
              <a:rPr lang="fr-FR" sz="2400" dirty="0">
                <a:solidFill>
                  <a:srgbClr val="FFFFFF"/>
                </a:solidFill>
              </a:rPr>
              <a:t> opinion, </a:t>
            </a:r>
            <a:r>
              <a:rPr lang="fr-FR" sz="2400" dirty="0" err="1">
                <a:solidFill>
                  <a:srgbClr val="FFFFFF"/>
                </a:solidFill>
              </a:rPr>
              <a:t>what</a:t>
            </a:r>
            <a:r>
              <a:rPr lang="fr-FR" sz="2400" dirty="0">
                <a:solidFill>
                  <a:srgbClr val="FFFFFF"/>
                </a:solidFill>
              </a:rPr>
              <a:t> are the THREE </a:t>
            </a:r>
            <a:r>
              <a:rPr lang="fr-FR" sz="2400" dirty="0" err="1">
                <a:solidFill>
                  <a:srgbClr val="FFFFFF"/>
                </a:solidFill>
              </a:rPr>
              <a:t>reasons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that</a:t>
            </a:r>
            <a:r>
              <a:rPr lang="fr-FR" sz="2400" dirty="0">
                <a:solidFill>
                  <a:srgbClr val="FFFFFF"/>
                </a:solidFill>
              </a:rPr>
              <a:t> best </a:t>
            </a:r>
            <a:r>
              <a:rPr lang="fr-FR" sz="2400" dirty="0" err="1">
                <a:solidFill>
                  <a:srgbClr val="FFFFFF"/>
                </a:solidFill>
              </a:rPr>
              <a:t>explain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why</a:t>
            </a:r>
            <a:r>
              <a:rPr lang="fr-FR" sz="2400" dirty="0">
                <a:solidFill>
                  <a:srgbClr val="FFFFFF"/>
                </a:solidFill>
              </a:rPr>
              <a:t> people </a:t>
            </a:r>
            <a:r>
              <a:rPr lang="fr-FR" sz="2400" dirty="0" err="1">
                <a:solidFill>
                  <a:srgbClr val="FFFFFF"/>
                </a:solidFill>
              </a:rPr>
              <a:t>become</a:t>
            </a: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>
                <a:solidFill>
                  <a:srgbClr val="FFFFFF"/>
                </a:solidFill>
              </a:rPr>
              <a:t>homeless</a:t>
            </a:r>
            <a:r>
              <a:rPr lang="fr-FR" sz="2400" dirty="0">
                <a:solidFill>
                  <a:srgbClr val="FFFFFF"/>
                </a:solidFill>
              </a:rPr>
              <a:t>?</a:t>
            </a:r>
          </a:p>
          <a:p>
            <a:endParaRPr lang="en-US" dirty="0"/>
          </a:p>
        </p:txBody>
      </p:sp>
      <p:graphicFrame>
        <p:nvGraphicFramePr>
          <p:cNvPr id="4" name="Graphique 33"/>
          <p:cNvGraphicFramePr/>
          <p:nvPr>
            <p:extLst>
              <p:ext uri="{D42A27DB-BD31-4B8C-83A1-F6EECF244321}">
                <p14:modId xmlns:p14="http://schemas.microsoft.com/office/powerpoint/2010/main" val="3629141266"/>
              </p:ext>
            </p:extLst>
          </p:nvPr>
        </p:nvGraphicFramePr>
        <p:xfrm>
          <a:off x="219613" y="2568363"/>
          <a:ext cx="7518920" cy="428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apture d’écran 2019-05-30 à 12.04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49" y="2573865"/>
            <a:ext cx="3257756" cy="37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3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7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accent4"/>
                </a:solidFill>
              </a:rPr>
              <a:t>2.1 </a:t>
            </a:r>
            <a:r>
              <a:rPr lang="es-ES" dirty="0" err="1">
                <a:solidFill>
                  <a:schemeClr val="accent4"/>
                </a:solidFill>
              </a:rPr>
              <a:t>Attitudes</a:t>
            </a:r>
            <a:r>
              <a:rPr lang="es-ES" dirty="0">
                <a:solidFill>
                  <a:schemeClr val="accent4"/>
                </a:solidFill>
              </a:rPr>
              <a:t> – </a:t>
            </a:r>
            <a:r>
              <a:rPr lang="es-ES" dirty="0" smtClean="0">
                <a:solidFill>
                  <a:schemeClr val="accent4"/>
                </a:solidFill>
              </a:rPr>
              <a:t>Causes </a:t>
            </a:r>
            <a:r>
              <a:rPr lang="mr-IN" dirty="0" smtClean="0">
                <a:solidFill>
                  <a:schemeClr val="accent4"/>
                </a:solidFill>
              </a:rPr>
              <a:t>–</a:t>
            </a:r>
            <a:r>
              <a:rPr lang="es-ES" dirty="0" smtClean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C</a:t>
            </a:r>
            <a:r>
              <a:rPr lang="es-ES" dirty="0" err="1" smtClean="0">
                <a:solidFill>
                  <a:schemeClr val="accent4"/>
                </a:solidFill>
              </a:rPr>
              <a:t>omparison</a:t>
            </a:r>
            <a:r>
              <a:rPr lang="es-ES" dirty="0" smtClean="0">
                <a:solidFill>
                  <a:schemeClr val="accent4"/>
                </a:solidFill>
              </a:rPr>
              <a:t> PT</a:t>
            </a:r>
            <a:endParaRPr lang="es-ES" dirty="0">
              <a:solidFill>
                <a:schemeClr val="accent4"/>
              </a:solidFill>
            </a:endParaRPr>
          </a:p>
        </p:txBody>
      </p:sp>
      <p:pic>
        <p:nvPicPr>
          <p:cNvPr id="3" name="Content Placeholder 2" descr="Capture d’écran 2019-05-30 à 14.08.1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7" b="8047"/>
          <a:stretch>
            <a:fillRect/>
          </a:stretch>
        </p:blipFill>
        <p:spPr>
          <a:xfrm>
            <a:off x="285170" y="1832430"/>
            <a:ext cx="11324902" cy="4735286"/>
          </a:xfrm>
        </p:spPr>
      </p:pic>
    </p:spTree>
    <p:extLst>
      <p:ext uri="{BB962C8B-B14F-4D97-AF65-F5344CB8AC3E}">
        <p14:creationId xmlns:p14="http://schemas.microsoft.com/office/powerpoint/2010/main" val="383184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1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accent4"/>
                </a:solidFill>
              </a:rPr>
              <a:t>2 </a:t>
            </a:r>
            <a:r>
              <a:rPr lang="es-ES" dirty="0" err="1">
                <a:solidFill>
                  <a:schemeClr val="accent4"/>
                </a:solidFill>
              </a:rPr>
              <a:t>Attitudes</a:t>
            </a:r>
            <a:r>
              <a:rPr lang="es-ES" dirty="0">
                <a:solidFill>
                  <a:schemeClr val="accent4"/>
                </a:solidFill>
              </a:rPr>
              <a:t> – </a:t>
            </a:r>
            <a:r>
              <a:rPr lang="es-ES" dirty="0" err="1">
                <a:solidFill>
                  <a:schemeClr val="accent4"/>
                </a:solidFill>
              </a:rPr>
              <a:t>Lives</a:t>
            </a:r>
            <a:r>
              <a:rPr lang="es-ES" dirty="0">
                <a:solidFill>
                  <a:schemeClr val="accent4"/>
                </a:solidFill>
              </a:rPr>
              <a:t> of </a:t>
            </a:r>
            <a:r>
              <a:rPr lang="es-ES" dirty="0" err="1">
                <a:solidFill>
                  <a:schemeClr val="accent4"/>
                </a:solidFill>
              </a:rPr>
              <a:t>people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who</a:t>
            </a:r>
            <a:r>
              <a:rPr lang="es-ES" dirty="0">
                <a:solidFill>
                  <a:schemeClr val="accent4"/>
                </a:solidFill>
              </a:rPr>
              <a:t> are homeless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03" y="2712716"/>
            <a:ext cx="9981572" cy="400021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3888" y="2096298"/>
            <a:ext cx="10515600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err="1" smtClean="0">
                <a:solidFill>
                  <a:schemeClr val="bg1"/>
                </a:solidFill>
              </a:rPr>
              <a:t>Perceived</a:t>
            </a:r>
            <a:r>
              <a:rPr lang="fr-FR" b="1" i="1" dirty="0" smtClean="0">
                <a:solidFill>
                  <a:schemeClr val="bg1"/>
                </a:solidFill>
              </a:rPr>
              <a:t> limitations in power to </a:t>
            </a:r>
            <a:r>
              <a:rPr lang="fr-FR" b="1" i="1" dirty="0" err="1" smtClean="0">
                <a:solidFill>
                  <a:schemeClr val="bg1"/>
                </a:solidFill>
              </a:rPr>
              <a:t>act</a:t>
            </a:r>
            <a:r>
              <a:rPr lang="fr-FR" b="1" i="1" dirty="0" smtClean="0">
                <a:solidFill>
                  <a:schemeClr val="bg1"/>
                </a:solidFill>
              </a:rPr>
              <a:t>: % in agreement   </a:t>
            </a:r>
            <a:endParaRPr lang="fr-F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0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accent4"/>
                </a:solidFill>
              </a:rPr>
              <a:t>2 </a:t>
            </a:r>
            <a:r>
              <a:rPr lang="es-ES" dirty="0" err="1">
                <a:solidFill>
                  <a:schemeClr val="accent4"/>
                </a:solidFill>
              </a:rPr>
              <a:t>Attitudes</a:t>
            </a:r>
            <a:r>
              <a:rPr lang="es-ES" dirty="0">
                <a:solidFill>
                  <a:schemeClr val="accent4"/>
                </a:solidFill>
              </a:rPr>
              <a:t> – </a:t>
            </a:r>
            <a:r>
              <a:rPr lang="es-ES" dirty="0" err="1">
                <a:solidFill>
                  <a:schemeClr val="accent4"/>
                </a:solidFill>
              </a:rPr>
              <a:t>Lives</a:t>
            </a:r>
            <a:r>
              <a:rPr lang="es-ES" dirty="0">
                <a:solidFill>
                  <a:schemeClr val="accent4"/>
                </a:solidFill>
              </a:rPr>
              <a:t> cont.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7769" y="1811925"/>
            <a:ext cx="8505211" cy="498253"/>
          </a:xfrm>
        </p:spPr>
        <p:txBody>
          <a:bodyPr>
            <a:normAutofit/>
          </a:bodyPr>
          <a:lstStyle/>
          <a:p>
            <a:r>
              <a:rPr lang="fr-FR" b="1" i="1" dirty="0" err="1" smtClean="0">
                <a:solidFill>
                  <a:schemeClr val="bg1"/>
                </a:solidFill>
              </a:rPr>
              <a:t>Perceived</a:t>
            </a:r>
            <a:r>
              <a:rPr lang="fr-FR" b="1" i="1" dirty="0" smtClean="0">
                <a:solidFill>
                  <a:schemeClr val="bg1"/>
                </a:solidFill>
              </a:rPr>
              <a:t> limitations in </a:t>
            </a:r>
            <a:r>
              <a:rPr lang="fr-FR" b="1" i="1" dirty="0" err="1" smtClean="0">
                <a:solidFill>
                  <a:schemeClr val="bg1"/>
                </a:solidFill>
              </a:rPr>
              <a:t>capabilities</a:t>
            </a:r>
            <a:r>
              <a:rPr lang="fr-FR" b="1" i="1" dirty="0" smtClean="0">
                <a:solidFill>
                  <a:schemeClr val="bg1"/>
                </a:solidFill>
              </a:rPr>
              <a:t> : </a:t>
            </a:r>
            <a:r>
              <a:rPr lang="fr-FR" b="1" i="1" dirty="0">
                <a:solidFill>
                  <a:schemeClr val="bg1"/>
                </a:solidFill>
              </a:rPr>
              <a:t>% in agreement </a:t>
            </a:r>
          </a:p>
          <a:p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2" y="2420371"/>
            <a:ext cx="9805041" cy="40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8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4"/>
                </a:solidFill>
              </a:rPr>
              <a:t>2. </a:t>
            </a:r>
            <a:r>
              <a:rPr lang="es-ES" dirty="0" err="1">
                <a:solidFill>
                  <a:schemeClr val="accent4"/>
                </a:solidFill>
              </a:rPr>
              <a:t>Attitudes</a:t>
            </a:r>
            <a:r>
              <a:rPr lang="es-ES" dirty="0">
                <a:solidFill>
                  <a:schemeClr val="accent4"/>
                </a:solidFill>
              </a:rPr>
              <a:t> – </a:t>
            </a:r>
            <a:r>
              <a:rPr lang="es-ES" dirty="0" err="1" smtClean="0">
                <a:solidFill>
                  <a:schemeClr val="accent4"/>
                </a:solidFill>
              </a:rPr>
              <a:t>spending</a:t>
            </a:r>
            <a:endParaRPr lang="en-US" dirty="0"/>
          </a:p>
        </p:txBody>
      </p:sp>
      <p:graphicFrame>
        <p:nvGraphicFramePr>
          <p:cNvPr id="5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243048"/>
              </p:ext>
            </p:extLst>
          </p:nvPr>
        </p:nvGraphicFramePr>
        <p:xfrm>
          <a:off x="383191" y="2195274"/>
          <a:ext cx="4512268" cy="410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332174"/>
              </p:ext>
            </p:extLst>
          </p:nvPr>
        </p:nvGraphicFramePr>
        <p:xfrm>
          <a:off x="4995594" y="1798587"/>
          <a:ext cx="7196406" cy="485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668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721" y="14945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</a:rPr>
              <a:t>Europeans' opinions on homelessness: results from </a:t>
            </a:r>
            <a:r>
              <a:rPr lang="en-US" dirty="0" smtClean="0">
                <a:solidFill>
                  <a:schemeClr val="accent4"/>
                </a:solidFill>
              </a:rPr>
              <a:t>the </a:t>
            </a:r>
            <a:r>
              <a:rPr lang="en-US" dirty="0">
                <a:solidFill>
                  <a:schemeClr val="accent4"/>
                </a:solidFill>
              </a:rPr>
              <a:t>HOME-EU citizen </a:t>
            </a:r>
            <a:r>
              <a:rPr lang="en-US" dirty="0" smtClean="0">
                <a:solidFill>
                  <a:schemeClr val="accent4"/>
                </a:solidFill>
              </a:rPr>
              <a:t>survey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656" y="4141884"/>
            <a:ext cx="10736149" cy="1655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Sandrine </a:t>
            </a:r>
            <a:r>
              <a:rPr lang="en-US" dirty="0" err="1" smtClean="0">
                <a:solidFill>
                  <a:schemeClr val="bg1"/>
                </a:solidFill>
              </a:rPr>
              <a:t>Loubière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Aurélie</a:t>
            </a:r>
            <a:r>
              <a:rPr lang="en-US" dirty="0">
                <a:solidFill>
                  <a:schemeClr val="accent4"/>
                </a:solidFill>
              </a:rPr>
              <a:t> Tinland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Junie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Petit, Owen Taylor, Pascal </a:t>
            </a:r>
            <a:r>
              <a:rPr lang="en-US" dirty="0" err="1" smtClean="0">
                <a:solidFill>
                  <a:schemeClr val="bg1"/>
                </a:solidFill>
              </a:rPr>
              <a:t>Auquier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Work </a:t>
            </a:r>
            <a:r>
              <a:rPr lang="en-US" dirty="0">
                <a:solidFill>
                  <a:schemeClr val="bg1"/>
                </a:solidFill>
              </a:rPr>
              <a:t>package leader : Aix Marseille University (AMU)</a:t>
            </a:r>
          </a:p>
          <a:p>
            <a:r>
              <a:rPr lang="en-US" dirty="0">
                <a:solidFill>
                  <a:schemeClr val="bg1"/>
                </a:solidFill>
              </a:rPr>
              <a:t>Research unit:  EA 3279: </a:t>
            </a:r>
            <a:r>
              <a:rPr lang="en-US" dirty="0" err="1">
                <a:solidFill>
                  <a:schemeClr val="bg1"/>
                </a:solidFill>
              </a:rPr>
              <a:t>CEReSS</a:t>
            </a:r>
            <a:r>
              <a:rPr lang="en-US" dirty="0">
                <a:solidFill>
                  <a:schemeClr val="bg1"/>
                </a:solidFill>
              </a:rPr>
              <a:t>, AMU School of medicine</a:t>
            </a:r>
            <a:endParaRPr lang="fr-FR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69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2. </a:t>
            </a:r>
            <a:r>
              <a:rPr lang="es-ES" dirty="0" err="1">
                <a:solidFill>
                  <a:srgbClr val="FFC000"/>
                </a:solidFill>
              </a:rPr>
              <a:t>Attitudes</a:t>
            </a:r>
            <a:r>
              <a:rPr lang="es-ES" dirty="0">
                <a:solidFill>
                  <a:srgbClr val="FFC000"/>
                </a:solidFill>
              </a:rPr>
              <a:t> – </a:t>
            </a:r>
            <a:r>
              <a:rPr lang="es-ES" dirty="0" err="1">
                <a:solidFill>
                  <a:srgbClr val="FFC000"/>
                </a:solidFill>
              </a:rPr>
              <a:t>spending</a:t>
            </a:r>
            <a:r>
              <a:rPr lang="es-ES" dirty="0">
                <a:solidFill>
                  <a:srgbClr val="FFC000"/>
                </a:solidFill>
              </a:rPr>
              <a:t> cont.</a:t>
            </a:r>
          </a:p>
        </p:txBody>
      </p:sp>
      <p:graphicFrame>
        <p:nvGraphicFramePr>
          <p:cNvPr id="4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64514"/>
              </p:ext>
            </p:extLst>
          </p:nvPr>
        </p:nvGraphicFramePr>
        <p:xfrm>
          <a:off x="213864" y="2093385"/>
          <a:ext cx="4454014" cy="402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121120"/>
              </p:ext>
            </p:extLst>
          </p:nvPr>
        </p:nvGraphicFramePr>
        <p:xfrm>
          <a:off x="4880354" y="1855800"/>
          <a:ext cx="7146855" cy="446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146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9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4"/>
                </a:solidFill>
              </a:rPr>
              <a:t>2. </a:t>
            </a:r>
            <a:r>
              <a:rPr lang="es-ES" dirty="0" err="1">
                <a:solidFill>
                  <a:schemeClr val="accent4"/>
                </a:solidFill>
              </a:rPr>
              <a:t>Attitudes</a:t>
            </a:r>
            <a:r>
              <a:rPr lang="es-ES" dirty="0">
                <a:solidFill>
                  <a:schemeClr val="accent4"/>
                </a:solidFill>
              </a:rPr>
              <a:t> – </a:t>
            </a:r>
            <a:r>
              <a:rPr lang="es-ES" dirty="0" err="1">
                <a:solidFill>
                  <a:schemeClr val="accent4"/>
                </a:solidFill>
              </a:rPr>
              <a:t>Willingness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to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help</a:t>
            </a:r>
            <a:endParaRPr lang="es-ES" dirty="0">
              <a:solidFill>
                <a:schemeClr val="accent4"/>
              </a:solidFill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44" y="3230154"/>
            <a:ext cx="11175072" cy="2944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849" y="2063598"/>
            <a:ext cx="105969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 </a:t>
            </a:r>
            <a:r>
              <a:rPr lang="en-US" sz="2800" i="1" dirty="0">
                <a:solidFill>
                  <a:schemeClr val="bg1"/>
                </a:solidFill>
              </a:rPr>
              <a:t>: To reduce homelessness, would you be willing to…? </a:t>
            </a:r>
            <a:endParaRPr lang="en-US" sz="2800" i="1" dirty="0" smtClean="0">
              <a:solidFill>
                <a:schemeClr val="bg1"/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>
                <a:solidFill>
                  <a:schemeClr val="bg1"/>
                </a:solidFill>
              </a:rPr>
              <a:t>(Yes/Know DK/Refuse)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05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6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accent4"/>
                </a:solidFill>
              </a:rPr>
              <a:t>3. </a:t>
            </a:r>
            <a:r>
              <a:rPr lang="es-ES" dirty="0" err="1" smtClean="0">
                <a:solidFill>
                  <a:schemeClr val="accent4"/>
                </a:solidFill>
              </a:rPr>
              <a:t>Practices</a:t>
            </a:r>
            <a:r>
              <a:rPr lang="es-ES" dirty="0" smtClean="0">
                <a:solidFill>
                  <a:schemeClr val="accent4"/>
                </a:solidFill>
              </a:rPr>
              <a:t> </a:t>
            </a:r>
            <a:r>
              <a:rPr lang="es-ES" dirty="0" err="1" smtClean="0">
                <a:solidFill>
                  <a:schemeClr val="accent4"/>
                </a:solidFill>
              </a:rPr>
              <a:t>to</a:t>
            </a:r>
            <a:r>
              <a:rPr lang="es-ES" dirty="0" smtClean="0">
                <a:solidFill>
                  <a:schemeClr val="accent4"/>
                </a:solidFill>
              </a:rPr>
              <a:t> </a:t>
            </a:r>
            <a:r>
              <a:rPr lang="es-ES" dirty="0" err="1" smtClean="0">
                <a:solidFill>
                  <a:schemeClr val="accent4"/>
                </a:solidFill>
              </a:rPr>
              <a:t>adress</a:t>
            </a:r>
            <a:r>
              <a:rPr lang="es-ES" dirty="0" smtClean="0">
                <a:solidFill>
                  <a:schemeClr val="accent4"/>
                </a:solidFill>
              </a:rPr>
              <a:t> </a:t>
            </a:r>
            <a:r>
              <a:rPr lang="es-ES" dirty="0" err="1" smtClean="0">
                <a:solidFill>
                  <a:schemeClr val="accent4"/>
                </a:solidFill>
              </a:rPr>
              <a:t>homelessness</a:t>
            </a:r>
            <a:endParaRPr lang="es-ES" dirty="0">
              <a:solidFill>
                <a:schemeClr val="accent4"/>
              </a:solidFill>
            </a:endParaRPr>
          </a:p>
        </p:txBody>
      </p:sp>
      <p:graphicFrame>
        <p:nvGraphicFramePr>
          <p:cNvPr id="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465770"/>
              </p:ext>
            </p:extLst>
          </p:nvPr>
        </p:nvGraphicFramePr>
        <p:xfrm>
          <a:off x="531547" y="1724581"/>
          <a:ext cx="11205249" cy="491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8728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0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4"/>
                </a:solidFill>
                <a:latin typeface="Myriad Pro Light" panose="020B0603030403020204" pitchFamily="34" charset="0"/>
              </a:rPr>
              <a:t>Cluster </a:t>
            </a:r>
            <a:r>
              <a:rPr lang="fr-FR" dirty="0" err="1">
                <a:solidFill>
                  <a:schemeClr val="accent4"/>
                </a:solidFill>
                <a:latin typeface="Myriad Pro Light" panose="020B0603030403020204" pitchFamily="34" charset="0"/>
              </a:rPr>
              <a:t>analysis</a:t>
            </a:r>
            <a:r>
              <a:rPr lang="fr-FR" dirty="0">
                <a:solidFill>
                  <a:schemeClr val="accent4"/>
                </a:solidFill>
                <a:latin typeface="Myriad Pro Light" panose="020B0603030403020204" pitchFamily="34" charset="0"/>
              </a:rPr>
              <a:t> on MCA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52226" y="5037920"/>
            <a:ext cx="5385477" cy="3452942"/>
          </a:xfrm>
        </p:spPr>
        <p:txBody>
          <a:bodyPr>
            <a:norm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Red</a:t>
            </a:r>
            <a:r>
              <a:rPr lang="fr-FR" sz="2400" dirty="0">
                <a:solidFill>
                  <a:schemeClr val="bg1"/>
                </a:solidFill>
              </a:rPr>
              <a:t> = </a:t>
            </a:r>
            <a:r>
              <a:rPr lang="fr-FR" sz="2400" dirty="0" err="1" smtClean="0">
                <a:solidFill>
                  <a:schemeClr val="bg1"/>
                </a:solidFill>
              </a:rPr>
              <a:t>Negative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(30%)</a:t>
            </a:r>
          </a:p>
          <a:p>
            <a:r>
              <a:rPr lang="fr-FR" sz="2400" dirty="0">
                <a:solidFill>
                  <a:srgbClr val="FFC000"/>
                </a:solidFill>
              </a:rPr>
              <a:t>Black= </a:t>
            </a:r>
            <a:r>
              <a:rPr lang="fr-FR" sz="2400" dirty="0" smtClean="0">
                <a:solidFill>
                  <a:srgbClr val="FFC000"/>
                </a:solidFill>
              </a:rPr>
              <a:t>Positive </a:t>
            </a:r>
            <a:r>
              <a:rPr lang="fr-FR" sz="2400" dirty="0">
                <a:solidFill>
                  <a:srgbClr val="FFC000"/>
                </a:solidFill>
              </a:rPr>
              <a:t>(58%)</a:t>
            </a:r>
          </a:p>
          <a:p>
            <a:r>
              <a:rPr lang="fr-FR" sz="2400" dirty="0">
                <a:solidFill>
                  <a:schemeClr val="bg1"/>
                </a:solidFill>
              </a:rPr>
              <a:t>Green= </a:t>
            </a:r>
            <a:r>
              <a:rPr lang="en-US" sz="2400" dirty="0" smtClean="0">
                <a:solidFill>
                  <a:schemeClr val="bg1"/>
                </a:solidFill>
              </a:rPr>
              <a:t>Indifferent </a:t>
            </a:r>
            <a:r>
              <a:rPr lang="fr-FR" sz="2400" dirty="0" smtClean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</a:rPr>
              <a:t>12%)</a:t>
            </a:r>
          </a:p>
          <a:p>
            <a:endParaRPr lang="en-US" dirty="0"/>
          </a:p>
        </p:txBody>
      </p:sp>
      <p:pic>
        <p:nvPicPr>
          <p:cNvPr id="4" name="Image 2"/>
          <p:cNvPicPr>
            <a:picLocks noChangeAspect="1"/>
          </p:cNvPicPr>
          <p:nvPr/>
        </p:nvPicPr>
        <p:blipFill rotWithShape="1">
          <a:blip r:embed="rId3"/>
          <a:srcRect l="27714" t="11546" r="26463" b="5691"/>
          <a:stretch/>
        </p:blipFill>
        <p:spPr>
          <a:xfrm>
            <a:off x="6868183" y="1601269"/>
            <a:ext cx="4888387" cy="4966445"/>
          </a:xfrm>
          <a:prstGeom prst="rect">
            <a:avLst/>
          </a:prstGeom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7" y="1914706"/>
            <a:ext cx="3900714" cy="26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0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 err="1" smtClean="0">
                <a:solidFill>
                  <a:schemeClr val="accent4"/>
                </a:solidFill>
              </a:rPr>
              <a:t>Analysis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0093" y="1844772"/>
            <a:ext cx="109523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FFFF"/>
                </a:solidFill>
              </a:rPr>
              <a:t>Relations </a:t>
            </a:r>
            <a:r>
              <a:rPr lang="fr-FR" sz="2400" b="1" dirty="0" err="1">
                <a:solidFill>
                  <a:srgbClr val="FFFFFF"/>
                </a:solidFill>
              </a:rPr>
              <a:t>between</a:t>
            </a:r>
            <a:r>
              <a:rPr lang="fr-FR" sz="2400" b="1" dirty="0">
                <a:solidFill>
                  <a:srgbClr val="FFFFFF"/>
                </a:solidFill>
              </a:rPr>
              <a:t> opinions and </a:t>
            </a:r>
            <a:r>
              <a:rPr lang="fr-FR" sz="2400" b="1" dirty="0" err="1" smtClean="0">
                <a:solidFill>
                  <a:srgbClr val="FFFFFF"/>
                </a:solidFill>
              </a:rPr>
              <a:t>sociodemographics</a:t>
            </a:r>
            <a:endParaRPr lang="fr-FR" sz="24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r-FR" sz="800" dirty="0">
              <a:solidFill>
                <a:srgbClr val="FFFFFF"/>
              </a:solidFill>
            </a:endParaRPr>
          </a:p>
          <a:p>
            <a:pPr marL="800100" lvl="1" indent="-342900"/>
            <a:r>
              <a:rPr lang="fr-FR" dirty="0" err="1">
                <a:solidFill>
                  <a:srgbClr val="FFFFFF"/>
                </a:solidFill>
              </a:rPr>
              <a:t>Compiled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three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aggregate</a:t>
            </a:r>
            <a:r>
              <a:rPr lang="fr-FR" dirty="0">
                <a:solidFill>
                  <a:srgbClr val="FFFFFF"/>
                </a:solidFill>
              </a:rPr>
              <a:t> ‘attitude’ </a:t>
            </a:r>
            <a:r>
              <a:rPr lang="fr-FR" dirty="0" err="1">
                <a:solidFill>
                  <a:srgbClr val="FFFFFF"/>
                </a:solidFill>
              </a:rPr>
              <a:t>indicators</a:t>
            </a:r>
            <a:r>
              <a:rPr lang="fr-FR" dirty="0">
                <a:solidFill>
                  <a:srgbClr val="FFFFFF"/>
                </a:solidFill>
              </a:rPr>
              <a:t>:</a:t>
            </a:r>
          </a:p>
          <a:p>
            <a:pPr marL="1257300" lvl="2" indent="-342900"/>
            <a:r>
              <a:rPr lang="fr-FR" sz="2400" i="1" dirty="0">
                <a:solidFill>
                  <a:srgbClr val="FFFFFF"/>
                </a:solidFill>
              </a:rPr>
              <a:t>Positive; </a:t>
            </a:r>
            <a:r>
              <a:rPr lang="fr-FR" sz="2400" i="1" dirty="0" err="1">
                <a:solidFill>
                  <a:srgbClr val="FFFFFF"/>
                </a:solidFill>
              </a:rPr>
              <a:t>negative</a:t>
            </a:r>
            <a:r>
              <a:rPr lang="fr-FR" sz="2400" i="1" dirty="0">
                <a:solidFill>
                  <a:srgbClr val="FFFFFF"/>
                </a:solidFill>
              </a:rPr>
              <a:t>; </a:t>
            </a:r>
            <a:r>
              <a:rPr lang="fr-FR" sz="2400" i="1" dirty="0" err="1" smtClean="0">
                <a:solidFill>
                  <a:srgbClr val="FFFFFF"/>
                </a:solidFill>
              </a:rPr>
              <a:t>indifferent</a:t>
            </a:r>
            <a:endParaRPr lang="fr-FR" sz="2400" i="1" dirty="0">
              <a:solidFill>
                <a:srgbClr val="FFFFFF"/>
              </a:solidFill>
            </a:endParaRPr>
          </a:p>
          <a:p>
            <a:pPr marL="800100" lvl="1" indent="-342900"/>
            <a:r>
              <a:rPr lang="fr-FR" dirty="0" err="1">
                <a:solidFill>
                  <a:srgbClr val="FFFFFF"/>
                </a:solidFill>
              </a:rPr>
              <a:t>Majority</a:t>
            </a:r>
            <a:r>
              <a:rPr lang="fr-FR" dirty="0">
                <a:solidFill>
                  <a:srgbClr val="FFFFFF"/>
                </a:solidFill>
              </a:rPr>
              <a:t> of people (58%) </a:t>
            </a:r>
            <a:r>
              <a:rPr lang="fr-FR" dirty="0" err="1">
                <a:solidFill>
                  <a:srgbClr val="FFFFFF"/>
                </a:solidFill>
              </a:rPr>
              <a:t>held</a:t>
            </a:r>
            <a:r>
              <a:rPr lang="fr-FR" dirty="0">
                <a:solidFill>
                  <a:srgbClr val="FFFFFF"/>
                </a:solidFill>
              </a:rPr>
              <a:t> positive attitudes </a:t>
            </a:r>
            <a:r>
              <a:rPr lang="fr-FR" dirty="0" err="1">
                <a:solidFill>
                  <a:srgbClr val="FFFFFF"/>
                </a:solidFill>
              </a:rPr>
              <a:t>towards</a:t>
            </a:r>
            <a:r>
              <a:rPr lang="fr-FR" dirty="0">
                <a:solidFill>
                  <a:srgbClr val="FFFFFF"/>
                </a:solidFill>
              </a:rPr>
              <a:t> people </a:t>
            </a:r>
            <a:r>
              <a:rPr lang="fr-FR" dirty="0" err="1">
                <a:solidFill>
                  <a:srgbClr val="FFFFFF"/>
                </a:solidFill>
              </a:rPr>
              <a:t>who</a:t>
            </a:r>
            <a:r>
              <a:rPr lang="fr-FR" dirty="0">
                <a:solidFill>
                  <a:srgbClr val="FFFFFF"/>
                </a:solidFill>
              </a:rPr>
              <a:t> are </a:t>
            </a:r>
            <a:r>
              <a:rPr lang="fr-FR" dirty="0" err="1" smtClean="0">
                <a:solidFill>
                  <a:srgbClr val="FFFFFF"/>
                </a:solidFill>
              </a:rPr>
              <a:t>homeless</a:t>
            </a:r>
            <a:endParaRPr lang="fr-FR" dirty="0">
              <a:solidFill>
                <a:srgbClr val="FFFFFF"/>
              </a:solidFill>
            </a:endParaRPr>
          </a:p>
          <a:p>
            <a:pPr marL="800100" lvl="1" indent="-342900"/>
            <a:r>
              <a:rPr lang="fr-FR" dirty="0" err="1">
                <a:solidFill>
                  <a:srgbClr val="FFFFFF"/>
                </a:solidFill>
              </a:rPr>
              <a:t>Older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respondents</a:t>
            </a:r>
            <a:r>
              <a:rPr lang="fr-FR" dirty="0">
                <a:solidFill>
                  <a:srgbClr val="FFFFFF"/>
                </a:solidFill>
              </a:rPr>
              <a:t>; rural areas; </a:t>
            </a:r>
            <a:r>
              <a:rPr lang="fr-FR" dirty="0" err="1">
                <a:solidFill>
                  <a:srgbClr val="FFFFFF"/>
                </a:solidFill>
              </a:rPr>
              <a:t>respondents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from</a:t>
            </a:r>
            <a:r>
              <a:rPr lang="fr-FR" dirty="0">
                <a:solidFill>
                  <a:srgbClr val="FFFFFF"/>
                </a:solidFill>
              </a:rPr>
              <a:t> France and </a:t>
            </a:r>
            <a:r>
              <a:rPr lang="fr-FR" dirty="0" err="1">
                <a:solidFill>
                  <a:srgbClr val="FFFFFF"/>
                </a:solidFill>
              </a:rPr>
              <a:t>Poland</a:t>
            </a:r>
            <a:r>
              <a:rPr lang="fr-FR" dirty="0">
                <a:solidFill>
                  <a:srgbClr val="FFFFFF"/>
                </a:solidFill>
              </a:rPr>
              <a:t> all </a:t>
            </a:r>
            <a:r>
              <a:rPr lang="fr-FR" dirty="0" err="1">
                <a:solidFill>
                  <a:srgbClr val="FFFFFF"/>
                </a:solidFill>
              </a:rPr>
              <a:t>less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likely</a:t>
            </a:r>
            <a:r>
              <a:rPr lang="fr-FR" dirty="0">
                <a:solidFill>
                  <a:srgbClr val="FFFFFF"/>
                </a:solidFill>
              </a:rPr>
              <a:t> to report positive </a:t>
            </a:r>
            <a:r>
              <a:rPr lang="fr-FR" dirty="0" smtClean="0">
                <a:solidFill>
                  <a:srgbClr val="FFFFFF"/>
                </a:solidFill>
              </a:rPr>
              <a:t>attitudes</a:t>
            </a:r>
            <a:endParaRPr lang="fr-FR" dirty="0">
              <a:solidFill>
                <a:srgbClr val="FFFFFF"/>
              </a:solidFill>
            </a:endParaRPr>
          </a:p>
          <a:p>
            <a:pPr marL="800100" lvl="1" indent="-342900"/>
            <a:r>
              <a:rPr lang="fr-FR" dirty="0" err="1">
                <a:solidFill>
                  <a:srgbClr val="FFFFFF"/>
                </a:solidFill>
              </a:rPr>
              <a:t>Respondents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with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better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knowledge</a:t>
            </a:r>
            <a:r>
              <a:rPr lang="fr-FR" dirty="0">
                <a:solidFill>
                  <a:srgbClr val="FFFFFF"/>
                </a:solidFill>
              </a:rPr>
              <a:t> scores </a:t>
            </a:r>
            <a:r>
              <a:rPr lang="fr-FR" dirty="0" err="1">
                <a:solidFill>
                  <a:srgbClr val="FFFFFF"/>
                </a:solidFill>
              </a:rPr>
              <a:t>were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also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less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likely</a:t>
            </a:r>
            <a:r>
              <a:rPr lang="fr-FR" dirty="0">
                <a:solidFill>
                  <a:srgbClr val="FFFFFF"/>
                </a:solidFill>
              </a:rPr>
              <a:t> to report positive </a:t>
            </a:r>
            <a:r>
              <a:rPr lang="fr-FR" dirty="0" smtClean="0">
                <a:solidFill>
                  <a:srgbClr val="FFFFFF"/>
                </a:solidFill>
              </a:rPr>
              <a:t>attitudes</a:t>
            </a:r>
            <a:endParaRPr lang="fr-FR" dirty="0">
              <a:solidFill>
                <a:srgbClr val="FFFFFF"/>
              </a:solidFill>
            </a:endParaRPr>
          </a:p>
          <a:p>
            <a:pPr marL="800100" lvl="1" indent="-342900"/>
            <a:r>
              <a:rPr lang="fr-FR" dirty="0" err="1">
                <a:solidFill>
                  <a:srgbClr val="FFFFFF"/>
                </a:solidFill>
              </a:rPr>
              <a:t>Other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sociodemographic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indicators</a:t>
            </a:r>
            <a:r>
              <a:rPr lang="fr-FR" dirty="0">
                <a:solidFill>
                  <a:srgbClr val="FFFFFF"/>
                </a:solidFill>
              </a:rPr>
              <a:t> (</a:t>
            </a:r>
            <a:r>
              <a:rPr lang="fr-FR" dirty="0" err="1">
                <a:solidFill>
                  <a:srgbClr val="FFFFFF"/>
                </a:solidFill>
              </a:rPr>
              <a:t>gender</a:t>
            </a:r>
            <a:r>
              <a:rPr lang="fr-FR" dirty="0">
                <a:solidFill>
                  <a:srgbClr val="FFFFFF"/>
                </a:solidFill>
              </a:rPr>
              <a:t>, </a:t>
            </a:r>
            <a:r>
              <a:rPr lang="fr-FR" dirty="0" err="1">
                <a:solidFill>
                  <a:srgbClr val="FFFFFF"/>
                </a:solidFill>
              </a:rPr>
              <a:t>relationship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status</a:t>
            </a:r>
            <a:r>
              <a:rPr lang="fr-FR" dirty="0">
                <a:solidFill>
                  <a:srgbClr val="FFFFFF"/>
                </a:solidFill>
              </a:rPr>
              <a:t>, etc.) not </a:t>
            </a:r>
            <a:r>
              <a:rPr lang="fr-FR" dirty="0" err="1">
                <a:solidFill>
                  <a:srgbClr val="FFFFFF"/>
                </a:solidFill>
              </a:rPr>
              <a:t>statistically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significant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indicators</a:t>
            </a:r>
            <a:r>
              <a:rPr lang="fr-FR" dirty="0">
                <a:solidFill>
                  <a:srgbClr val="FFFFFF"/>
                </a:solidFill>
              </a:rPr>
              <a:t> of attitudes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7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0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 err="1" smtClean="0">
                <a:solidFill>
                  <a:schemeClr val="accent4"/>
                </a:solidFill>
              </a:rPr>
              <a:t>Conclusions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0093" y="1844772"/>
            <a:ext cx="10952393" cy="435133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err="1" smtClean="0">
                <a:solidFill>
                  <a:srgbClr val="FFFFFF"/>
                </a:solidFill>
              </a:rPr>
              <a:t>Knowledge</a:t>
            </a:r>
            <a:endParaRPr lang="fr-FR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– </a:t>
            </a:r>
            <a:r>
              <a:rPr lang="fr-FR" dirty="0" err="1">
                <a:solidFill>
                  <a:srgbClr val="FFFFFF"/>
                </a:solidFill>
              </a:rPr>
              <a:t>generally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poor</a:t>
            </a:r>
            <a:r>
              <a:rPr lang="fr-FR" dirty="0">
                <a:solidFill>
                  <a:srgbClr val="FFFFFF"/>
                </a:solidFill>
              </a:rPr>
              <a:t> </a:t>
            </a: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</a:rPr>
              <a:t>Attitudes</a:t>
            </a:r>
            <a:r>
              <a:rPr lang="fr-FR" dirty="0">
                <a:solidFill>
                  <a:srgbClr val="FFFFFF"/>
                </a:solidFill>
              </a:rPr>
              <a:t>   </a:t>
            </a:r>
            <a:endParaRPr lang="fr-FR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– </a:t>
            </a:r>
            <a:r>
              <a:rPr lang="fr-FR" dirty="0" err="1">
                <a:solidFill>
                  <a:srgbClr val="FFFFFF"/>
                </a:solidFill>
              </a:rPr>
              <a:t>generally</a:t>
            </a:r>
            <a:r>
              <a:rPr lang="fr-FR" dirty="0">
                <a:solidFill>
                  <a:srgbClr val="FFFFFF"/>
                </a:solidFill>
              </a:rPr>
              <a:t> positive; </a:t>
            </a:r>
            <a:r>
              <a:rPr lang="fr-FR" dirty="0" err="1">
                <a:solidFill>
                  <a:srgbClr val="FFFFFF"/>
                </a:solidFill>
              </a:rPr>
              <a:t>some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significant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negative</a:t>
            </a:r>
            <a:r>
              <a:rPr lang="fr-FR" dirty="0">
                <a:solidFill>
                  <a:srgbClr val="FFFFFF"/>
                </a:solidFill>
              </a:rPr>
              <a:t> perceptions; reluctance to </a:t>
            </a:r>
            <a:r>
              <a:rPr lang="fr-FR" dirty="0" err="1">
                <a:solidFill>
                  <a:srgbClr val="FFFFFF"/>
                </a:solidFill>
              </a:rPr>
              <a:t>pay</a:t>
            </a:r>
            <a:r>
              <a:rPr lang="fr-FR" dirty="0">
                <a:solidFill>
                  <a:srgbClr val="FFFFFF"/>
                </a:solidFill>
              </a:rPr>
              <a:t> more in </a:t>
            </a:r>
            <a:r>
              <a:rPr lang="fr-FR" dirty="0" err="1">
                <a:solidFill>
                  <a:srgbClr val="FFFFFF"/>
                </a:solidFill>
              </a:rPr>
              <a:t>tax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</a:rPr>
              <a:t>Practice     </a:t>
            </a:r>
            <a:endParaRPr lang="fr-FR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FFFF"/>
                </a:solidFill>
              </a:rPr>
              <a:t>	 </a:t>
            </a:r>
            <a:r>
              <a:rPr lang="fr-FR" dirty="0">
                <a:solidFill>
                  <a:srgbClr val="FFFFFF"/>
                </a:solidFill>
              </a:rPr>
              <a:t>– </a:t>
            </a:r>
            <a:r>
              <a:rPr lang="fr-FR" dirty="0" err="1">
                <a:solidFill>
                  <a:srgbClr val="FFFFFF"/>
                </a:solidFill>
              </a:rPr>
              <a:t>generally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high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level</a:t>
            </a:r>
            <a:r>
              <a:rPr lang="fr-FR" dirty="0">
                <a:solidFill>
                  <a:srgbClr val="FFFFFF"/>
                </a:solidFill>
              </a:rPr>
              <a:t> of </a:t>
            </a:r>
            <a:r>
              <a:rPr lang="fr-FR" dirty="0" err="1">
                <a:solidFill>
                  <a:srgbClr val="FFFFFF"/>
                </a:solidFill>
              </a:rPr>
              <a:t>personal</a:t>
            </a:r>
            <a:r>
              <a:rPr lang="fr-FR" dirty="0">
                <a:solidFill>
                  <a:srgbClr val="FFFFFF"/>
                </a:solidFill>
              </a:rPr>
              <a:t> donations (</a:t>
            </a:r>
            <a:r>
              <a:rPr lang="fr-FR" dirty="0" err="1">
                <a:solidFill>
                  <a:srgbClr val="FFFFFF"/>
                </a:solidFill>
              </a:rPr>
              <a:t>food</a:t>
            </a:r>
            <a:r>
              <a:rPr lang="fr-FR" dirty="0">
                <a:solidFill>
                  <a:srgbClr val="FFFFFF"/>
                </a:solidFill>
              </a:rPr>
              <a:t>, money, </a:t>
            </a:r>
            <a:r>
              <a:rPr lang="fr-FR" dirty="0" err="1">
                <a:solidFill>
                  <a:srgbClr val="FFFFFF"/>
                </a:solidFill>
              </a:rPr>
              <a:t>clothing</a:t>
            </a:r>
            <a:r>
              <a:rPr lang="fr-FR" dirty="0">
                <a:solidFill>
                  <a:srgbClr val="FFFFFF"/>
                </a:solidFill>
              </a:rPr>
              <a:t>); </a:t>
            </a:r>
            <a:r>
              <a:rPr lang="fr-FR" dirty="0" err="1">
                <a:solidFill>
                  <a:srgbClr val="FFFFFF"/>
                </a:solidFill>
              </a:rPr>
              <a:t>generally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low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levels</a:t>
            </a:r>
            <a:r>
              <a:rPr lang="fr-FR" dirty="0">
                <a:solidFill>
                  <a:srgbClr val="FFFFFF"/>
                </a:solidFill>
              </a:rPr>
              <a:t> of </a:t>
            </a:r>
            <a:r>
              <a:rPr lang="fr-FR" dirty="0" err="1">
                <a:solidFill>
                  <a:srgbClr val="FFFFFF"/>
                </a:solidFill>
              </a:rPr>
              <a:t>voluntary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work</a:t>
            </a:r>
            <a:r>
              <a:rPr lang="fr-FR" dirty="0">
                <a:solidFill>
                  <a:srgbClr val="FFFFFF"/>
                </a:solidFill>
              </a:rPr>
              <a:t> (</a:t>
            </a:r>
            <a:r>
              <a:rPr lang="fr-FR" dirty="0" err="1">
                <a:solidFill>
                  <a:srgbClr val="FFFFFF"/>
                </a:solidFill>
              </a:rPr>
              <a:t>except</a:t>
            </a:r>
            <a:r>
              <a:rPr lang="fr-FR" dirty="0">
                <a:solidFill>
                  <a:srgbClr val="FFFFFF"/>
                </a:solidFill>
              </a:rPr>
              <a:t> in Portugal)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58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179" y="28895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THANK YOU!!!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s-ES" dirty="0" err="1">
                <a:solidFill>
                  <a:schemeClr val="accent4"/>
                </a:solidFill>
                <a:latin typeface="Myriad Pro Light" panose="020B0603030403020204" pitchFamily="34" charset="0"/>
              </a:rPr>
              <a:t>www.home-eu.org</a:t>
            </a:r>
            <a:r>
              <a:rPr lang="es-ES" dirty="0">
                <a:latin typeface="Myriad Pro Light" panose="020B0603030403020204" pitchFamily="34" charset="0"/>
              </a:rPr>
              <a:t/>
            </a:r>
            <a:br>
              <a:rPr lang="es-ES" dirty="0">
                <a:latin typeface="Myriad Pro Light" panose="020B0603030403020204" pitchFamily="34" charset="0"/>
              </a:rPr>
            </a:b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84241"/>
            <a:ext cx="12192000" cy="670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14"/>
          <p:cNvGrpSpPr/>
          <p:nvPr/>
        </p:nvGrpSpPr>
        <p:grpSpPr>
          <a:xfrm>
            <a:off x="269116" y="5247569"/>
            <a:ext cx="4372940" cy="747994"/>
            <a:chOff x="-499919" y="6035582"/>
            <a:chExt cx="4372940" cy="74799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537" y="6064495"/>
              <a:ext cx="1202484" cy="62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9919" y="6035582"/>
              <a:ext cx="947458" cy="747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Imagen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23" y="5276482"/>
            <a:ext cx="1506883" cy="583957"/>
          </a:xfrm>
          <a:prstGeom prst="rect">
            <a:avLst/>
          </a:prstGeom>
        </p:spPr>
      </p:pic>
      <p:pic>
        <p:nvPicPr>
          <p:cNvPr id="10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9" y="5350741"/>
            <a:ext cx="577359" cy="385868"/>
          </a:xfrm>
          <a:prstGeom prst="rect">
            <a:avLst/>
          </a:prstGeom>
        </p:spPr>
      </p:pic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7564568" y="5306137"/>
            <a:ext cx="17526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</a:t>
            </a:r>
            <a:r>
              <a:rPr lang="en-US" sz="6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726997.</a:t>
            </a:r>
            <a:endParaRPr lang="es-E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7"/>
          <a:srcRect t="-20090" b="-20090"/>
          <a:stretch>
            <a:fillRect/>
          </a:stretch>
        </p:blipFill>
        <p:spPr>
          <a:xfrm>
            <a:off x="4684226" y="1186807"/>
            <a:ext cx="3237612" cy="13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3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165AA-8B52-41D3-B1BD-76B72322C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29" y="1489916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Overview of Home-EU research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66933"/>
            <a:ext cx="12192000" cy="4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14"/>
          <p:cNvGrpSpPr/>
          <p:nvPr/>
        </p:nvGrpSpPr>
        <p:grpSpPr>
          <a:xfrm>
            <a:off x="269116" y="6359175"/>
            <a:ext cx="4372940" cy="498826"/>
            <a:chOff x="-499919" y="6064496"/>
            <a:chExt cx="4372940" cy="49882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0598"/>
            <a:stretch/>
          </p:blipFill>
          <p:spPr bwMode="auto">
            <a:xfrm>
              <a:off x="2670537" y="6064496"/>
              <a:ext cx="1202484" cy="498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207"/>
            <a:stretch/>
          </p:blipFill>
          <p:spPr bwMode="auto">
            <a:xfrm>
              <a:off x="-499919" y="6071192"/>
              <a:ext cx="947458" cy="49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Imagen 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>
          <a:xfrm>
            <a:off x="10670123" y="6359175"/>
            <a:ext cx="1506883" cy="498826"/>
          </a:xfrm>
          <a:prstGeom prst="rect">
            <a:avLst/>
          </a:prstGeom>
        </p:spPr>
      </p:pic>
      <p:pic>
        <p:nvPicPr>
          <p:cNvPr id="8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9" y="6433433"/>
            <a:ext cx="577359" cy="385868"/>
          </a:xfrm>
          <a:prstGeom prst="rect">
            <a:avLst/>
          </a:prstGeom>
        </p:spPr>
      </p:pic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7564568" y="6388829"/>
            <a:ext cx="17526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</a:t>
            </a:r>
            <a:r>
              <a:rPr lang="en-US" sz="6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726997.</a:t>
            </a:r>
            <a:endParaRPr lang="es-E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6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Overview of Home-EU </a:t>
            </a:r>
            <a:r>
              <a:rPr lang="mr-IN" dirty="0" smtClean="0">
                <a:solidFill>
                  <a:srgbClr val="FFC000"/>
                </a:solidFill>
              </a:rPr>
              <a:t>–</a:t>
            </a:r>
            <a:r>
              <a:rPr lang="en-GB" dirty="0" smtClean="0">
                <a:solidFill>
                  <a:srgbClr val="FFC000"/>
                </a:solidFill>
              </a:rPr>
              <a:t> Homelessness as unfairness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t="-20090" b="-20090"/>
          <a:stretch>
            <a:fillRect/>
          </a:stretch>
        </p:blipFill>
        <p:spPr>
          <a:xfrm>
            <a:off x="532331" y="1987522"/>
            <a:ext cx="3933670" cy="1627746"/>
          </a:xfrm>
        </p:spPr>
      </p:pic>
      <p:sp>
        <p:nvSpPr>
          <p:cNvPr id="6" name="TextBox 5"/>
          <p:cNvSpPr txBox="1"/>
          <p:nvPr/>
        </p:nvSpPr>
        <p:spPr>
          <a:xfrm>
            <a:off x="4908836" y="2077592"/>
            <a:ext cx="74819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Proposals focused on the effective reduction of extreme inequalities and with the aim of scientifically informing innovation in public policies in the European Union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José </a:t>
            </a:r>
            <a:r>
              <a:rPr lang="en-US" sz="2800" dirty="0" err="1" smtClean="0">
                <a:solidFill>
                  <a:schemeClr val="bg1"/>
                </a:solidFill>
              </a:rPr>
              <a:t>Ornelas</a:t>
            </a:r>
            <a:r>
              <a:rPr lang="en-US" sz="2800" dirty="0" smtClean="0">
                <a:solidFill>
                  <a:schemeClr val="bg1"/>
                </a:solidFill>
              </a:rPr>
              <a:t> (PI) and Marie Vargas Moniz (co-PI)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ISPA-</a:t>
            </a:r>
            <a:r>
              <a:rPr lang="en-US" sz="2400" i="1" dirty="0" err="1" smtClean="0">
                <a:solidFill>
                  <a:schemeClr val="bg1"/>
                </a:solidFill>
              </a:rPr>
              <a:t>Instituto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Universitario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err="1" smtClean="0">
                <a:solidFill>
                  <a:schemeClr val="bg1"/>
                </a:solidFill>
              </a:rPr>
              <a:t>Lisboa</a:t>
            </a:r>
            <a:r>
              <a:rPr lang="en-US" sz="2400" i="1" dirty="0" smtClean="0">
                <a:solidFill>
                  <a:schemeClr val="bg1"/>
                </a:solidFill>
              </a:rPr>
              <a:t>, Portugal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151" y="3880098"/>
            <a:ext cx="30325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European Program Horizon 2020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770" y="4825912"/>
            <a:ext cx="3031825" cy="11320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66933"/>
            <a:ext cx="12192000" cy="4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14"/>
          <p:cNvGrpSpPr/>
          <p:nvPr/>
        </p:nvGrpSpPr>
        <p:grpSpPr>
          <a:xfrm>
            <a:off x="269116" y="6330261"/>
            <a:ext cx="4372940" cy="527740"/>
            <a:chOff x="-499919" y="6035582"/>
            <a:chExt cx="4372940" cy="52774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0598"/>
            <a:stretch/>
          </p:blipFill>
          <p:spPr bwMode="auto">
            <a:xfrm>
              <a:off x="2670537" y="6064496"/>
              <a:ext cx="1202484" cy="498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46"/>
            <a:stretch/>
          </p:blipFill>
          <p:spPr bwMode="auto">
            <a:xfrm>
              <a:off x="-499919" y="6035582"/>
              <a:ext cx="947458" cy="52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Imagen 1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>
          <a:xfrm>
            <a:off x="10670123" y="6359175"/>
            <a:ext cx="1506883" cy="498826"/>
          </a:xfrm>
          <a:prstGeom prst="rect">
            <a:avLst/>
          </a:prstGeom>
        </p:spPr>
      </p:pic>
      <p:pic>
        <p:nvPicPr>
          <p:cNvPr id="13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9" y="6433433"/>
            <a:ext cx="577359" cy="385868"/>
          </a:xfrm>
          <a:prstGeom prst="rect">
            <a:avLst/>
          </a:prstGeom>
        </p:spPr>
      </p:pic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7564568" y="6388829"/>
            <a:ext cx="17526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</a:t>
            </a:r>
            <a:r>
              <a:rPr lang="en-US" sz="6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726997.</a:t>
            </a:r>
            <a:endParaRPr lang="es-E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Overview of Home-EU </a:t>
            </a:r>
            <a:r>
              <a:rPr lang="mr-IN" dirty="0" smtClean="0">
                <a:solidFill>
                  <a:srgbClr val="FFC000"/>
                </a:solidFill>
              </a:rPr>
              <a:t>–</a:t>
            </a:r>
            <a:r>
              <a:rPr lang="en-GB" dirty="0" smtClean="0">
                <a:solidFill>
                  <a:srgbClr val="FFC000"/>
                </a:solidFill>
              </a:rPr>
              <a:t> Homelessness as unfairness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20090" b="-20090"/>
          <a:stretch>
            <a:fillRect/>
          </a:stretch>
        </p:blipFill>
        <p:spPr>
          <a:xfrm>
            <a:off x="1848594" y="5792374"/>
            <a:ext cx="2219107" cy="918263"/>
          </a:xfrm>
        </p:spPr>
      </p:pic>
      <p:sp>
        <p:nvSpPr>
          <p:cNvPr id="6" name="TextBox 5"/>
          <p:cNvSpPr txBox="1"/>
          <p:nvPr/>
        </p:nvSpPr>
        <p:spPr>
          <a:xfrm>
            <a:off x="4144734" y="5563439"/>
            <a:ext cx="6709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Web site : http</a:t>
            </a:r>
            <a:r>
              <a:rPr lang="en-US" sz="3200" dirty="0">
                <a:solidFill>
                  <a:schemeClr val="accent4"/>
                </a:solidFill>
              </a:rPr>
              <a:t>://</a:t>
            </a:r>
            <a:r>
              <a:rPr lang="en-US" sz="3200" dirty="0" err="1">
                <a:solidFill>
                  <a:schemeClr val="accent4"/>
                </a:solidFill>
              </a:rPr>
              <a:t>www.home-eu.org</a:t>
            </a:r>
            <a:r>
              <a:rPr lang="en-US" sz="3200" dirty="0">
                <a:solidFill>
                  <a:schemeClr val="accent4"/>
                </a:solidFill>
              </a:rPr>
              <a:t>/</a:t>
            </a:r>
            <a:endParaRPr lang="en-US" sz="2800" i="1" dirty="0">
              <a:solidFill>
                <a:schemeClr val="accent4"/>
              </a:solidFill>
              <a:latin typeface="Calibri"/>
            </a:endParaRPr>
          </a:p>
        </p:txBody>
      </p:sp>
      <p:pic>
        <p:nvPicPr>
          <p:cNvPr id="3" name="Picture 2" descr="Capture d’écran 2019-05-30 à 11.25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4" y="2342852"/>
            <a:ext cx="5041698" cy="3505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91" y="1676258"/>
            <a:ext cx="5706309" cy="4649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869" y="2349895"/>
            <a:ext cx="2763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42 researchers 12 structures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9 countries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7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Overview of Home-EU </a:t>
            </a:r>
            <a:r>
              <a:rPr lang="mr-IN" dirty="0" smtClean="0">
                <a:solidFill>
                  <a:srgbClr val="FFC000"/>
                </a:solidFill>
              </a:rPr>
              <a:t>–</a:t>
            </a:r>
            <a:r>
              <a:rPr lang="en-GB" dirty="0" smtClean="0">
                <a:solidFill>
                  <a:srgbClr val="FFC000"/>
                </a:solidFill>
              </a:rPr>
              <a:t> Homelessness as unfairness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20090" b="-20090"/>
          <a:stretch>
            <a:fillRect/>
          </a:stretch>
        </p:blipFill>
        <p:spPr>
          <a:xfrm>
            <a:off x="520462" y="2023132"/>
            <a:ext cx="3933670" cy="1627746"/>
          </a:xfrm>
        </p:spPr>
      </p:pic>
      <p:sp>
        <p:nvSpPr>
          <p:cNvPr id="6" name="TextBox 5"/>
          <p:cNvSpPr txBox="1"/>
          <p:nvPr/>
        </p:nvSpPr>
        <p:spPr>
          <a:xfrm>
            <a:off x="5231344" y="2100242"/>
            <a:ext cx="670962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chemeClr val="bg1"/>
                </a:solidFill>
              </a:rPr>
              <a:t>•Homelessness as a crucial Societal Challenge;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•Research &amp; Intervention in Housing First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•Implications for Policy </a:t>
            </a:r>
            <a:r>
              <a:rPr lang="en-US" sz="2800" dirty="0" smtClean="0">
                <a:solidFill>
                  <a:schemeClr val="bg1"/>
                </a:solidFill>
              </a:rPr>
              <a:t>Development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275" y="3857214"/>
            <a:ext cx="30325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Calibri"/>
              </a:rPr>
              <a:t>European Program Horizon 2020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201" y="4805453"/>
            <a:ext cx="3031825" cy="1132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66933"/>
            <a:ext cx="12192000" cy="4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 14"/>
          <p:cNvGrpSpPr/>
          <p:nvPr/>
        </p:nvGrpSpPr>
        <p:grpSpPr>
          <a:xfrm>
            <a:off x="269116" y="6330261"/>
            <a:ext cx="4372940" cy="527740"/>
            <a:chOff x="-499919" y="6035582"/>
            <a:chExt cx="4372940" cy="52774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0598"/>
            <a:stretch/>
          </p:blipFill>
          <p:spPr bwMode="auto">
            <a:xfrm>
              <a:off x="2670537" y="6064496"/>
              <a:ext cx="1202484" cy="498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46"/>
            <a:stretch/>
          </p:blipFill>
          <p:spPr bwMode="auto">
            <a:xfrm>
              <a:off x="-499919" y="6035582"/>
              <a:ext cx="947458" cy="52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Imagen 1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>
          <a:xfrm>
            <a:off x="10670123" y="6359175"/>
            <a:ext cx="1506883" cy="498826"/>
          </a:xfrm>
          <a:prstGeom prst="rect">
            <a:avLst/>
          </a:prstGeom>
        </p:spPr>
      </p:pic>
      <p:pic>
        <p:nvPicPr>
          <p:cNvPr id="14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9" y="6433433"/>
            <a:ext cx="577359" cy="385868"/>
          </a:xfrm>
          <a:prstGeom prst="rect">
            <a:avLst/>
          </a:prstGeom>
        </p:spPr>
      </p:pic>
      <p:sp>
        <p:nvSpPr>
          <p:cNvPr id="15" name="Cuadro de texto 2"/>
          <p:cNvSpPr txBox="1">
            <a:spLocks noChangeArrowheads="1"/>
          </p:cNvSpPr>
          <p:nvPr/>
        </p:nvSpPr>
        <p:spPr bwMode="auto">
          <a:xfrm>
            <a:off x="7564568" y="6388829"/>
            <a:ext cx="17526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</a:t>
            </a:r>
            <a:r>
              <a:rPr lang="en-US" sz="6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726997.</a:t>
            </a:r>
            <a:endParaRPr lang="es-E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447" y="815567"/>
            <a:ext cx="8201189" cy="110944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Overview of Home-EU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t="-20090" b="-20090"/>
          <a:stretch>
            <a:fillRect/>
          </a:stretch>
        </p:blipFill>
        <p:spPr>
          <a:xfrm>
            <a:off x="8040883" y="2192364"/>
            <a:ext cx="2219107" cy="918263"/>
          </a:xfrm>
        </p:spPr>
      </p:pic>
      <p:sp>
        <p:nvSpPr>
          <p:cNvPr id="9" name="TextBox 8"/>
          <p:cNvSpPr txBox="1"/>
          <p:nvPr/>
        </p:nvSpPr>
        <p:spPr>
          <a:xfrm>
            <a:off x="519520" y="2059087"/>
            <a:ext cx="565705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latin typeface="Calibri"/>
              </a:rPr>
              <a:t>Research Design : Convergent Mixed Methods Design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European Citizens Perceptions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Individuals with current/past experience on Homelessness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Service Providers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Social Policies 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012" y="3197326"/>
            <a:ext cx="6437987" cy="283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0479" y="5254704"/>
            <a:ext cx="445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4"/>
                </a:solidFill>
              </a:rPr>
              <a:t>Same protocols and measures</a:t>
            </a:r>
          </a:p>
          <a:p>
            <a:r>
              <a:rPr lang="en-US" sz="2400" i="1" dirty="0" smtClean="0">
                <a:solidFill>
                  <a:schemeClr val="accent4"/>
                </a:solidFill>
              </a:rPr>
              <a:t>8 languages </a:t>
            </a:r>
            <a:endParaRPr lang="en-US" sz="2400" i="1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66933"/>
            <a:ext cx="12192000" cy="4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14"/>
          <p:cNvGrpSpPr/>
          <p:nvPr/>
        </p:nvGrpSpPr>
        <p:grpSpPr>
          <a:xfrm>
            <a:off x="269116" y="6330261"/>
            <a:ext cx="4372940" cy="613798"/>
            <a:chOff x="-499919" y="6035582"/>
            <a:chExt cx="4372940" cy="61379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98"/>
            <a:stretch/>
          </p:blipFill>
          <p:spPr bwMode="auto">
            <a:xfrm>
              <a:off x="2670537" y="6064496"/>
              <a:ext cx="1202484" cy="498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41"/>
            <a:stretch/>
          </p:blipFill>
          <p:spPr bwMode="auto">
            <a:xfrm>
              <a:off x="-499919" y="6035582"/>
              <a:ext cx="947458" cy="61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Imagen 1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>
          <a:xfrm>
            <a:off x="10670123" y="6359175"/>
            <a:ext cx="1506883" cy="498826"/>
          </a:xfrm>
          <a:prstGeom prst="rect">
            <a:avLst/>
          </a:prstGeom>
        </p:spPr>
      </p:pic>
      <p:pic>
        <p:nvPicPr>
          <p:cNvPr id="13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9" y="6433433"/>
            <a:ext cx="577359" cy="385868"/>
          </a:xfrm>
          <a:prstGeom prst="rect">
            <a:avLst/>
          </a:prstGeom>
        </p:spPr>
      </p:pic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7564568" y="6388829"/>
            <a:ext cx="17526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</a:t>
            </a:r>
            <a:r>
              <a:rPr lang="en-US" sz="6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726997.</a:t>
            </a:r>
            <a:endParaRPr lang="es-E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9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" y="1586914"/>
            <a:ext cx="3101783" cy="29161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Overview of Home-EU: 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smtClean="0">
                <a:solidFill>
                  <a:srgbClr val="FFC000"/>
                </a:solidFill>
              </a:rPr>
              <a:t>Perth diagram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356" y="89137"/>
            <a:ext cx="5646569" cy="66434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66933"/>
            <a:ext cx="12192000" cy="4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e 14"/>
          <p:cNvGrpSpPr/>
          <p:nvPr/>
        </p:nvGrpSpPr>
        <p:grpSpPr>
          <a:xfrm>
            <a:off x="269116" y="6330261"/>
            <a:ext cx="4384809" cy="539610"/>
            <a:chOff x="-499919" y="6035582"/>
            <a:chExt cx="4384809" cy="5396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0598"/>
            <a:stretch/>
          </p:blipFill>
          <p:spPr bwMode="auto">
            <a:xfrm>
              <a:off x="2682406" y="6076366"/>
              <a:ext cx="1202484" cy="498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46"/>
            <a:stretch/>
          </p:blipFill>
          <p:spPr bwMode="auto">
            <a:xfrm>
              <a:off x="-499919" y="6035582"/>
              <a:ext cx="947458" cy="52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Imagen 1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>
          <a:xfrm>
            <a:off x="10670123" y="6359175"/>
            <a:ext cx="1506883" cy="498826"/>
          </a:xfrm>
          <a:prstGeom prst="rect">
            <a:avLst/>
          </a:prstGeom>
        </p:spPr>
      </p:pic>
      <p:pic>
        <p:nvPicPr>
          <p:cNvPr id="10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9" y="6433433"/>
            <a:ext cx="577359" cy="385868"/>
          </a:xfrm>
          <a:prstGeom prst="rect">
            <a:avLst/>
          </a:prstGeom>
        </p:spPr>
      </p:pic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7564568" y="6388829"/>
            <a:ext cx="17526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</a:t>
            </a:r>
            <a:r>
              <a:rPr lang="en-US" sz="6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726997.</a:t>
            </a:r>
            <a:endParaRPr lang="es-E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5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165AA-8B52-41D3-B1BD-76B72322C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894" y="24961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Europeans' opinions on </a:t>
            </a:r>
            <a:r>
              <a:rPr lang="en-US" dirty="0" smtClean="0">
                <a:solidFill>
                  <a:srgbClr val="FFC000"/>
                </a:solidFill>
              </a:rPr>
              <a:t>homelessness</a:t>
            </a:r>
            <a:r>
              <a:rPr lang="en-US" dirty="0">
                <a:solidFill>
                  <a:srgbClr val="FFC000"/>
                </a:solidFill>
              </a:rPr>
              <a:t>: results from </a:t>
            </a:r>
            <a:r>
              <a:rPr lang="en-US" dirty="0" smtClean="0">
                <a:solidFill>
                  <a:srgbClr val="FFC000"/>
                </a:solidFill>
              </a:rPr>
              <a:t>the citizen </a:t>
            </a:r>
            <a:r>
              <a:rPr lang="en-US" dirty="0">
                <a:solidFill>
                  <a:srgbClr val="FFC000"/>
                </a:solidFill>
              </a:rPr>
              <a:t>survey</a:t>
            </a:r>
            <a:r>
              <a:rPr lang="en-US" dirty="0"/>
              <a:t/>
            </a:r>
            <a:br>
              <a:rPr lang="en-US" dirty="0"/>
            </a:b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66933"/>
            <a:ext cx="12192000" cy="49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14"/>
          <p:cNvGrpSpPr/>
          <p:nvPr/>
        </p:nvGrpSpPr>
        <p:grpSpPr>
          <a:xfrm>
            <a:off x="269116" y="6330261"/>
            <a:ext cx="4372940" cy="527740"/>
            <a:chOff x="-499919" y="6035582"/>
            <a:chExt cx="4372940" cy="5277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0598"/>
            <a:stretch/>
          </p:blipFill>
          <p:spPr bwMode="auto">
            <a:xfrm>
              <a:off x="2670537" y="6064496"/>
              <a:ext cx="1202484" cy="498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46"/>
            <a:stretch/>
          </p:blipFill>
          <p:spPr bwMode="auto">
            <a:xfrm>
              <a:off x="-499919" y="6035582"/>
              <a:ext cx="947458" cy="527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Imagen 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>
          <a:xfrm>
            <a:off x="10670123" y="6359175"/>
            <a:ext cx="1506883" cy="498826"/>
          </a:xfrm>
          <a:prstGeom prst="rect">
            <a:avLst/>
          </a:prstGeom>
        </p:spPr>
      </p:pic>
      <p:pic>
        <p:nvPicPr>
          <p:cNvPr id="8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9" y="6433433"/>
            <a:ext cx="577359" cy="385868"/>
          </a:xfrm>
          <a:prstGeom prst="rect">
            <a:avLst/>
          </a:prstGeom>
        </p:spPr>
      </p:pic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7564568" y="6388829"/>
            <a:ext cx="1752600" cy="485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</a:t>
            </a:r>
            <a:r>
              <a:rPr lang="en-US" sz="600" dirty="0" err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6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726997.</a:t>
            </a:r>
            <a:endParaRPr lang="es-ES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1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73fca83c101eaa18d321827ae2ab9e92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53be6b9b0c12b5aa1b080216e5bf7da3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2FACF3-AA64-4C25-8988-26A3607D10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D2EE70-E185-4CF7-8E05-24C6E0BBCC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F2A538-C3CE-4BE6-AA33-F091D705D6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897</Words>
  <Application>Microsoft Macintosh PowerPoint</Application>
  <PresentationFormat>Custom</PresentationFormat>
  <Paragraphs>132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11_Office Theme</vt:lpstr>
      <vt:lpstr>9_Office Theme</vt:lpstr>
      <vt:lpstr>PowerPoint Presentation</vt:lpstr>
      <vt:lpstr>Europeans' opinions on homelessness: results from the HOME-EU citizen survey</vt:lpstr>
      <vt:lpstr>Overview of Home-EU research</vt:lpstr>
      <vt:lpstr>Overview of Home-EU – Homelessness as unfairness</vt:lpstr>
      <vt:lpstr>Overview of Home-EU – Homelessness as unfairness</vt:lpstr>
      <vt:lpstr>Overview of Home-EU – Homelessness as unfairness</vt:lpstr>
      <vt:lpstr>Overview of Home-EU</vt:lpstr>
      <vt:lpstr>Overview of Home-EU:  Perth diagram</vt:lpstr>
      <vt:lpstr>Europeans' opinions on homelessness: results from the citizen survey </vt:lpstr>
      <vt:lpstr>The WP2 and its objectives </vt:lpstr>
      <vt:lpstr>The Citizen Survey: method and implementation </vt:lpstr>
      <vt:lpstr>KAP Results from the Survey</vt:lpstr>
      <vt:lpstr>1.1 Knowledge – Number of people homeless </vt:lpstr>
      <vt:lpstr>1.2 Knowledge – Funding of services</vt:lpstr>
      <vt:lpstr>2.1 Attitudes – Causes</vt:lpstr>
      <vt:lpstr>2.1 Attitudes – Causes – Comparison PT</vt:lpstr>
      <vt:lpstr>2 Attitudes – Lives of people who are homeless</vt:lpstr>
      <vt:lpstr>2 Attitudes – Lives cont.</vt:lpstr>
      <vt:lpstr>2. Attitudes – spending</vt:lpstr>
      <vt:lpstr>2. Attitudes – spending cont.</vt:lpstr>
      <vt:lpstr>2. Attitudes – Willingness to help</vt:lpstr>
      <vt:lpstr>3. Practices to adress homelessness</vt:lpstr>
      <vt:lpstr>Cluster analysis on MCA</vt:lpstr>
      <vt:lpstr>Analysis</vt:lpstr>
      <vt:lpstr>Conclusions</vt:lpstr>
      <vt:lpstr>THANK YOU!!! www.home-eu.org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Rahman</dc:creator>
  <cp:lastModifiedBy>aurelie tinland</cp:lastModifiedBy>
  <cp:revision>85</cp:revision>
  <dcterms:created xsi:type="dcterms:W3CDTF">2019-04-29T13:06:07Z</dcterms:created>
  <dcterms:modified xsi:type="dcterms:W3CDTF">2019-06-17T10:35:16Z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