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61" r:id="rId6"/>
    <p:sldId id="257" r:id="rId7"/>
    <p:sldId id="256" r:id="rId8"/>
    <p:sldId id="263" r:id="rId9"/>
    <p:sldId id="258"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ahman" initials="LR" lastIdx="1" clrIdx="0">
    <p:extLst>
      <p:ext uri="{19B8F6BF-5375-455C-9EA6-DF929625EA0E}">
        <p15:presenceInfo xmlns:p15="http://schemas.microsoft.com/office/powerpoint/2012/main" userId="Laura Ra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8783" autoAdjust="0"/>
  </p:normalViewPr>
  <p:slideViewPr>
    <p:cSldViewPr snapToGrid="0">
      <p:cViewPr varScale="1">
        <p:scale>
          <a:sx n="43" d="100"/>
          <a:sy n="43" d="100"/>
        </p:scale>
        <p:origin x="1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61942-ADB0-44DD-BEC9-B0DC98A1EC8C}" type="datetimeFigureOut">
              <a:rPr lang="pt-PT" smtClean="0"/>
              <a:t>28/05/2019</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DCEAA-47E9-4FCE-88B3-858603FC40F0}" type="slidenum">
              <a:rPr lang="pt-PT" smtClean="0"/>
              <a:t>‹#›</a:t>
            </a:fld>
            <a:endParaRPr lang="pt-PT"/>
          </a:p>
        </p:txBody>
      </p:sp>
    </p:spTree>
    <p:extLst>
      <p:ext uri="{BB962C8B-B14F-4D97-AF65-F5344CB8AC3E}">
        <p14:creationId xmlns:p14="http://schemas.microsoft.com/office/powerpoint/2010/main" val="414881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1</a:t>
            </a:fld>
            <a:endParaRPr lang="pt-PT"/>
          </a:p>
        </p:txBody>
      </p:sp>
    </p:spTree>
    <p:extLst>
      <p:ext uri="{BB962C8B-B14F-4D97-AF65-F5344CB8AC3E}">
        <p14:creationId xmlns:p14="http://schemas.microsoft.com/office/powerpoint/2010/main" val="423733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0" i="0" kern="1200" dirty="0">
                <a:solidFill>
                  <a:schemeClr val="tx1"/>
                </a:solidFill>
                <a:effectLst/>
                <a:latin typeface="+mn-lt"/>
                <a:ea typeface="+mn-ea"/>
                <a:cs typeface="+mn-cs"/>
              </a:rPr>
              <a:t>CASO appears in 2007 as an informal group that developed through the years of crisis and registered as a formal association in 2010. In the social bodies of the organization (General Assembly, Fiscal Council and Board) only people that have seen their lives impacted by the </a:t>
            </a:r>
            <a:r>
              <a:rPr lang="en-US" sz="1200" b="0" i="0" kern="1200" dirty="0" err="1">
                <a:solidFill>
                  <a:schemeClr val="tx1"/>
                </a:solidFill>
                <a:effectLst/>
                <a:latin typeface="+mn-lt"/>
                <a:ea typeface="+mn-ea"/>
                <a:cs typeface="+mn-cs"/>
              </a:rPr>
              <a:t>proihibition</a:t>
            </a:r>
            <a:r>
              <a:rPr lang="en-US" sz="1200" b="0" i="0" kern="1200" dirty="0">
                <a:solidFill>
                  <a:schemeClr val="tx1"/>
                </a:solidFill>
                <a:effectLst/>
                <a:latin typeface="+mn-lt"/>
                <a:ea typeface="+mn-ea"/>
                <a:cs typeface="+mn-cs"/>
              </a:rPr>
              <a:t> International Conventions system, can be elected Our mission is to promote health, human rights and dignity among people who uses drugs. We develop our attempt to represent and give voice to the interests of People Who Use Drugs taking into account the memory and experience of self-care among users when in the 80's the AIDS epidemic appeared and devastated our community. So, our vision is of developing a self-organized, self-regulated system where liberty, coexists with solidarity and responsibility. As a membership based organization we have privileged relationships with people that use and the contexts of using, which can easily be empowered to develop structured Peer Work.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we found some needs in our daily contact with community:</a:t>
            </a:r>
          </a:p>
          <a:p>
            <a:pPr algn="l"/>
            <a:r>
              <a:rPr lang="en-US" sz="1200" b="0" i="0" kern="1200" dirty="0">
                <a:solidFill>
                  <a:schemeClr val="tx1"/>
                </a:solidFill>
                <a:effectLst/>
                <a:latin typeface="+mn-lt"/>
                <a:ea typeface="+mn-ea"/>
                <a:cs typeface="+mn-cs"/>
              </a:rPr>
              <a:t>- </a:t>
            </a:r>
            <a:r>
              <a:rPr lang="en-US" sz="1200" dirty="0">
                <a:solidFill>
                  <a:schemeClr val="bg1"/>
                </a:solidFill>
              </a:rPr>
              <a:t>health promotion</a:t>
            </a:r>
          </a:p>
          <a:p>
            <a:pPr algn="l"/>
            <a:endParaRPr lang="en-US" sz="1200" dirty="0">
              <a:solidFill>
                <a:schemeClr val="bg1"/>
              </a:solidFill>
            </a:endParaRPr>
          </a:p>
          <a:p>
            <a:pPr algn="l"/>
            <a:r>
              <a:rPr lang="en-US" sz="1200" dirty="0">
                <a:solidFill>
                  <a:schemeClr val="bg1"/>
                </a:solidFill>
              </a:rPr>
              <a:t>- re-connection to health care services, social benefits, education/training/employment, housing, and all the different sectors of the state that are required to promote integrated answers that enables way for citizenship, </a:t>
            </a:r>
          </a:p>
          <a:p>
            <a:pPr algn="l"/>
            <a:endParaRPr lang="en-US" sz="1200" dirty="0">
              <a:solidFill>
                <a:schemeClr val="bg1"/>
              </a:solidFill>
            </a:endParaRPr>
          </a:p>
          <a:p>
            <a:pPr algn="l"/>
            <a:r>
              <a:rPr lang="en-US" sz="1200" dirty="0">
                <a:solidFill>
                  <a:schemeClr val="bg1"/>
                </a:solidFill>
              </a:rPr>
              <a:t>-self-acceptance and more accurate self-concept and self-esteem.</a:t>
            </a:r>
          </a:p>
          <a:p>
            <a:r>
              <a:rPr lang="en-US" sz="1200" b="0" i="0" kern="1200" dirty="0">
                <a:solidFill>
                  <a:schemeClr val="tx1"/>
                </a:solidFill>
                <a:effectLst/>
                <a:latin typeface="+mn-lt"/>
                <a:ea typeface="+mn-ea"/>
                <a:cs typeface="+mn-cs"/>
              </a:rPr>
              <a:t> </a:t>
            </a:r>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2</a:t>
            </a:fld>
            <a:endParaRPr lang="pt-PT"/>
          </a:p>
        </p:txBody>
      </p:sp>
    </p:spTree>
    <p:extLst>
      <p:ext uri="{BB962C8B-B14F-4D97-AF65-F5344CB8AC3E}">
        <p14:creationId xmlns:p14="http://schemas.microsoft.com/office/powerpoint/2010/main" val="150300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started with a capacity building action of 6 days for people that use drugs and know the contexts of using and are more organized in their self-care. In the end, the last 2 days were for designing micro-projects to develop in their own social housing neighborhoods with an open scene of drug consumption.</a:t>
            </a:r>
          </a:p>
          <a:p>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targeted population was people who use drugs and are at circumstances of vulnerability, namely because of being in situation of homelessness, engaging in street sex work, with psychological disturbance prior and/or post using drugs, people that in their routines are not accessing the services of the state, people that are living and using drugs in unhealthy and degraded consumption spaces, thus being more exposed to diseases and violence than would be required by simple consumption.</a:t>
            </a:r>
            <a:endParaRPr lang="pt-P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methodology was based in peer work, being there, feeling there and then from there improve conditions the best possible.</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implemented pilot-projects had a Peer monitor and all the team had weekly supervision.</a:t>
            </a:r>
            <a:endParaRPr lang="pt-P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results were: a clean room in an abandoned place that had syringe and needle kits, foil, and condoms and lubricant, 24h services; we engaged with more than 150 people regarding their health conditions, we articulated with services to facilitate access to care and protection. We took people to be tested and referred, we escorted and help people to complaint services or to mediate conflict or emergency situations, we try to be there and find the different layers these realities have. We had a bonus because a film director registered all this and produced a film of 17min about the project.</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example of a recent project, we're also involved in the European Network of People who Use Drugs (</a:t>
            </a:r>
            <a:r>
              <a:rPr lang="en-US" sz="1200" kern="1200" dirty="0" err="1">
                <a:solidFill>
                  <a:schemeClr val="tx1"/>
                </a:solidFill>
                <a:effectLst/>
                <a:latin typeface="+mn-lt"/>
                <a:ea typeface="+mn-ea"/>
                <a:cs typeface="+mn-cs"/>
              </a:rPr>
              <a:t>EuroNPUD</a:t>
            </a:r>
            <a:r>
              <a:rPr lang="en-US" sz="1200" kern="1200" dirty="0">
                <a:solidFill>
                  <a:schemeClr val="tx1"/>
                </a:solidFill>
                <a:effectLst/>
                <a:latin typeface="+mn-lt"/>
                <a:ea typeface="+mn-ea"/>
                <a:cs typeface="+mn-cs"/>
              </a:rPr>
              <a:t>) and at the same time in the local Consortium of NGO's that in Porto developed a proposal for Safe Consumption Spaces Program for the city.</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try to develop political advocacy but also concrete projects that provide better answers for people.</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this is of help for now, I'm going to work during the weekend and early week dedicated to provide the needed information and am available for any guidance or feedback you can give so I can use the best I can this opportunity. </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P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P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3</a:t>
            </a:fld>
            <a:endParaRPr lang="pt-PT"/>
          </a:p>
        </p:txBody>
      </p:sp>
    </p:spTree>
    <p:extLst>
      <p:ext uri="{BB962C8B-B14F-4D97-AF65-F5344CB8AC3E}">
        <p14:creationId xmlns:p14="http://schemas.microsoft.com/office/powerpoint/2010/main" val="161754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We are the 1</a:t>
            </a:r>
            <a:r>
              <a:rPr lang="en-US" baseline="30000" dirty="0"/>
              <a:t>st</a:t>
            </a:r>
            <a:r>
              <a:rPr lang="en-US" dirty="0"/>
              <a:t> to be there…</a:t>
            </a:r>
          </a:p>
          <a:p>
            <a:r>
              <a:rPr lang="en-US" dirty="0"/>
              <a:t>We are the most trustworthy…</a:t>
            </a:r>
          </a:p>
          <a:p>
            <a:r>
              <a:rPr lang="en-US" dirty="0"/>
              <a:t>We have ethics and want the best for our community…</a:t>
            </a:r>
          </a:p>
          <a:p>
            <a:endParaRPr lang="en-US" dirty="0"/>
          </a:p>
          <a:p>
            <a:endParaRPr lang="en-US" dirty="0"/>
          </a:p>
          <a:p>
            <a:r>
              <a:rPr lang="en-US" dirty="0"/>
              <a:t>Goals:</a:t>
            </a:r>
          </a:p>
          <a:p>
            <a:r>
              <a:rPr lang="en-US" dirty="0"/>
              <a:t>- 2030 goal of HCV elimination</a:t>
            </a:r>
          </a:p>
          <a:p>
            <a:r>
              <a:rPr lang="en-US" dirty="0"/>
              <a:t>- to promote, monitor and evaluate work done among Peers</a:t>
            </a:r>
          </a:p>
          <a:p>
            <a:r>
              <a:rPr lang="en-US" dirty="0"/>
              <a:t>- channel money to real people and their needs</a:t>
            </a:r>
          </a:p>
          <a:p>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health promotion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re-connection to health care services, social benefits, education/training/employment, housing, and all the different sectors of the state that are required to promote integrated answers that enables way for citizenship,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self-acceptance and more accurate self-concept and self-esteem.</a:t>
            </a:r>
            <a:endParaRPr lang="pt-P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4</a:t>
            </a:fld>
            <a:endParaRPr lang="pt-PT"/>
          </a:p>
        </p:txBody>
      </p:sp>
    </p:spTree>
    <p:extLst>
      <p:ext uri="{BB962C8B-B14F-4D97-AF65-F5344CB8AC3E}">
        <p14:creationId xmlns:p14="http://schemas.microsoft.com/office/powerpoint/2010/main" val="205526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6</a:t>
            </a:fld>
            <a:endParaRPr lang="pt-PT"/>
          </a:p>
        </p:txBody>
      </p:sp>
    </p:spTree>
    <p:extLst>
      <p:ext uri="{BB962C8B-B14F-4D97-AF65-F5344CB8AC3E}">
        <p14:creationId xmlns:p14="http://schemas.microsoft.com/office/powerpoint/2010/main" val="139459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244DCEAA-47E9-4FCE-88B3-858603FC40F0}" type="slidenum">
              <a:rPr lang="pt-PT" smtClean="0"/>
              <a:t>7</a:t>
            </a:fld>
            <a:endParaRPr lang="pt-PT"/>
          </a:p>
        </p:txBody>
      </p:sp>
    </p:spTree>
    <p:extLst>
      <p:ext uri="{BB962C8B-B14F-4D97-AF65-F5344CB8AC3E}">
        <p14:creationId xmlns:p14="http://schemas.microsoft.com/office/powerpoint/2010/main" val="177330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65299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47447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31413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8398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424199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21024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9389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76822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4989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11036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6073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a:p>
        </p:txBody>
      </p:sp>
    </p:spTree>
    <p:extLst>
      <p:ext uri="{BB962C8B-B14F-4D97-AF65-F5344CB8AC3E}">
        <p14:creationId xmlns:p14="http://schemas.microsoft.com/office/powerpoint/2010/main" val="348894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537B-E3DF-4312-A5F4-4474FCAE6D11}"/>
              </a:ext>
            </a:extLst>
          </p:cNvPr>
          <p:cNvSpPr>
            <a:spLocks noGrp="1"/>
          </p:cNvSpPr>
          <p:nvPr>
            <p:ph type="ctrTitle"/>
          </p:nvPr>
        </p:nvSpPr>
        <p:spPr>
          <a:xfrm>
            <a:off x="371061" y="1033668"/>
            <a:ext cx="11449877" cy="1916778"/>
          </a:xfrm>
        </p:spPr>
        <p:txBody>
          <a:bodyPr/>
          <a:lstStyle/>
          <a:p>
            <a:r>
              <a:rPr lang="en-GB" sz="6600" dirty="0">
                <a:solidFill>
                  <a:schemeClr val="bg1"/>
                </a:solidFill>
              </a:rPr>
              <a:t>CASO</a:t>
            </a:r>
            <a:br>
              <a:rPr lang="en-GB" sz="6600" dirty="0">
                <a:solidFill>
                  <a:schemeClr val="bg1"/>
                </a:solidFill>
              </a:rPr>
            </a:br>
            <a:r>
              <a:rPr lang="en-GB" sz="4800" dirty="0">
                <a:solidFill>
                  <a:schemeClr val="bg1"/>
                </a:solidFill>
              </a:rPr>
              <a:t> </a:t>
            </a:r>
            <a:r>
              <a:rPr lang="en-GB" sz="4000" dirty="0">
                <a:solidFill>
                  <a:schemeClr val="bg1"/>
                </a:solidFill>
              </a:rPr>
              <a:t>(Consumers Associated Survive Organized) </a:t>
            </a:r>
            <a:endParaRPr lang="en-GB" dirty="0">
              <a:solidFill>
                <a:schemeClr val="bg1"/>
              </a:solidFill>
            </a:endParaRPr>
          </a:p>
        </p:txBody>
      </p:sp>
      <p:sp>
        <p:nvSpPr>
          <p:cNvPr id="3" name="Subtitle 2">
            <a:extLst>
              <a:ext uri="{FF2B5EF4-FFF2-40B4-BE49-F238E27FC236}">
                <a16:creationId xmlns:a16="http://schemas.microsoft.com/office/drawing/2014/main" id="{368C5ABB-462D-453F-BA20-E724C97D8D85}"/>
              </a:ext>
            </a:extLst>
          </p:cNvPr>
          <p:cNvSpPr>
            <a:spLocks noGrp="1"/>
          </p:cNvSpPr>
          <p:nvPr>
            <p:ph type="subTitle" idx="1"/>
          </p:nvPr>
        </p:nvSpPr>
        <p:spPr>
          <a:xfrm>
            <a:off x="1523999" y="3874788"/>
            <a:ext cx="9667462" cy="1655762"/>
          </a:xfrm>
        </p:spPr>
        <p:txBody>
          <a:bodyPr>
            <a:normAutofit/>
          </a:bodyPr>
          <a:lstStyle/>
          <a:p>
            <a:r>
              <a:rPr lang="en-GB" sz="2800" dirty="0">
                <a:solidFill>
                  <a:schemeClr val="bg1"/>
                </a:solidFill>
              </a:rPr>
              <a:t>Peer Work to promote health and citizenship among People Who Use Drugs and are in situation of homelessness, and… , …</a:t>
            </a:r>
          </a:p>
        </p:txBody>
      </p:sp>
    </p:spTree>
    <p:extLst>
      <p:ext uri="{BB962C8B-B14F-4D97-AF65-F5344CB8AC3E}">
        <p14:creationId xmlns:p14="http://schemas.microsoft.com/office/powerpoint/2010/main" val="127646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2D0CD31-ABA4-4D6C-B31F-99CD8EAF20ED}"/>
              </a:ext>
            </a:extLst>
          </p:cNvPr>
          <p:cNvSpPr txBox="1">
            <a:spLocks/>
          </p:cNvSpPr>
          <p:nvPr/>
        </p:nvSpPr>
        <p:spPr>
          <a:xfrm>
            <a:off x="381001" y="1848678"/>
            <a:ext cx="5715000" cy="441297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rPr>
              <a:t>needs </a:t>
            </a:r>
          </a:p>
          <a:p>
            <a:pPr algn="l"/>
            <a:r>
              <a:rPr lang="en-US" sz="2800" dirty="0">
                <a:solidFill>
                  <a:schemeClr val="bg1"/>
                </a:solidFill>
              </a:rPr>
              <a:t>health promotion</a:t>
            </a:r>
          </a:p>
          <a:p>
            <a:pPr algn="l"/>
            <a:r>
              <a:rPr lang="en-US" sz="2800" dirty="0">
                <a:solidFill>
                  <a:schemeClr val="bg1"/>
                </a:solidFill>
              </a:rPr>
              <a:t>re-connection to health care services, social benefits, education/training/employment, housing, and all the different sectors of the state that are required to promote integrated answers that enables way for citizenship, </a:t>
            </a:r>
          </a:p>
          <a:p>
            <a:pPr algn="l"/>
            <a:r>
              <a:rPr lang="en-US" sz="2800" dirty="0">
                <a:solidFill>
                  <a:schemeClr val="bg1"/>
                </a:solidFill>
              </a:rPr>
              <a:t>self-acceptance and more accurate self-concept and self-esteem.</a:t>
            </a:r>
          </a:p>
        </p:txBody>
      </p:sp>
      <p:sp>
        <p:nvSpPr>
          <p:cNvPr id="10" name="Title 1">
            <a:extLst>
              <a:ext uri="{FF2B5EF4-FFF2-40B4-BE49-F238E27FC236}">
                <a16:creationId xmlns:a16="http://schemas.microsoft.com/office/drawing/2014/main" id="{7A21A35A-128C-4E53-898F-D20938093542}"/>
              </a:ext>
            </a:extLst>
          </p:cNvPr>
          <p:cNvSpPr txBox="1">
            <a:spLocks/>
          </p:cNvSpPr>
          <p:nvPr/>
        </p:nvSpPr>
        <p:spPr>
          <a:xfrm>
            <a:off x="381000" y="834888"/>
            <a:ext cx="11430000" cy="13318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4">
                    <a:lumMod val="75000"/>
                  </a:schemeClr>
                </a:solidFill>
              </a:rPr>
              <a:t>Peer Work </a:t>
            </a:r>
            <a:r>
              <a:rPr lang="en-GB" dirty="0">
                <a:solidFill>
                  <a:schemeClr val="accent4">
                    <a:lumMod val="75000"/>
                  </a:schemeClr>
                </a:solidFill>
              </a:rPr>
              <a:t>– </a:t>
            </a:r>
            <a:r>
              <a:rPr lang="en-GB" sz="4000" dirty="0">
                <a:solidFill>
                  <a:schemeClr val="accent4">
                    <a:lumMod val="75000"/>
                  </a:schemeClr>
                </a:solidFill>
              </a:rPr>
              <a:t>an example of community-based micro-projects</a:t>
            </a:r>
            <a:br>
              <a:rPr lang="en-GB" sz="3600" dirty="0">
                <a:solidFill>
                  <a:schemeClr val="accent4">
                    <a:lumMod val="75000"/>
                  </a:schemeClr>
                </a:solidFill>
              </a:rPr>
            </a:br>
            <a:endParaRPr lang="en-GB" dirty="0">
              <a:solidFill>
                <a:srgbClr val="FFC000"/>
              </a:solidFill>
            </a:endParaRPr>
          </a:p>
        </p:txBody>
      </p:sp>
      <p:pic>
        <p:nvPicPr>
          <p:cNvPr id="3" name="Imagem 2" descr="Uma imagem com pessoa, terra, exterior&#10;&#10;Descrição gerada automaticamente">
            <a:extLst>
              <a:ext uri="{FF2B5EF4-FFF2-40B4-BE49-F238E27FC236}">
                <a16:creationId xmlns:a16="http://schemas.microsoft.com/office/drawing/2014/main" id="{6EF99597-D77A-4829-84F2-BD9676F8712B}"/>
              </a:ext>
            </a:extLst>
          </p:cNvPr>
          <p:cNvPicPr>
            <a:picLocks noChangeAspect="1"/>
          </p:cNvPicPr>
          <p:nvPr/>
        </p:nvPicPr>
        <p:blipFill rotWithShape="1">
          <a:blip r:embed="rId4">
            <a:extLst>
              <a:ext uri="{28A0092B-C50C-407E-A947-70E740481C1C}">
                <a14:useLocalDpi xmlns:a14="http://schemas.microsoft.com/office/drawing/2010/main" val="0"/>
              </a:ext>
            </a:extLst>
          </a:blip>
          <a:srcRect l="25091" t="8116" r="16682" b="27536"/>
          <a:stretch/>
        </p:blipFill>
        <p:spPr>
          <a:xfrm>
            <a:off x="6011518" y="2365512"/>
            <a:ext cx="5883965" cy="3657600"/>
          </a:xfrm>
          <a:prstGeom prst="rect">
            <a:avLst/>
          </a:prstGeom>
        </p:spPr>
      </p:pic>
    </p:spTree>
    <p:extLst>
      <p:ext uri="{BB962C8B-B14F-4D97-AF65-F5344CB8AC3E}">
        <p14:creationId xmlns:p14="http://schemas.microsoft.com/office/powerpoint/2010/main" val="17701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65AA-8B52-41D3-B1BD-76B72322C520}"/>
              </a:ext>
            </a:extLst>
          </p:cNvPr>
          <p:cNvSpPr>
            <a:spLocks noGrp="1"/>
          </p:cNvSpPr>
          <p:nvPr>
            <p:ph type="ctrTitle"/>
          </p:nvPr>
        </p:nvSpPr>
        <p:spPr>
          <a:xfrm>
            <a:off x="381000" y="775254"/>
            <a:ext cx="11430000" cy="1331842"/>
          </a:xfrm>
        </p:spPr>
        <p:txBody>
          <a:bodyPr>
            <a:normAutofit fontScale="90000"/>
          </a:bodyPr>
          <a:lstStyle/>
          <a:p>
            <a:pPr algn="l"/>
            <a:r>
              <a:rPr lang="en-GB" sz="4000" dirty="0">
                <a:solidFill>
                  <a:schemeClr val="accent4">
                    <a:lumMod val="75000"/>
                  </a:schemeClr>
                </a:solidFill>
              </a:rPr>
              <a:t>Peer Work </a:t>
            </a:r>
            <a:r>
              <a:rPr lang="en-GB" sz="4400" dirty="0">
                <a:solidFill>
                  <a:schemeClr val="accent4">
                    <a:lumMod val="75000"/>
                  </a:schemeClr>
                </a:solidFill>
              </a:rPr>
              <a:t>– </a:t>
            </a:r>
            <a:r>
              <a:rPr lang="en-GB" sz="4000" dirty="0">
                <a:solidFill>
                  <a:schemeClr val="accent4">
                    <a:lumMod val="75000"/>
                  </a:schemeClr>
                </a:solidFill>
              </a:rPr>
              <a:t>an example of community-based micro-projects</a:t>
            </a:r>
            <a:br>
              <a:rPr lang="en-GB" sz="3600" dirty="0">
                <a:solidFill>
                  <a:schemeClr val="accent4">
                    <a:lumMod val="75000"/>
                  </a:schemeClr>
                </a:solidFill>
              </a:rPr>
            </a:br>
            <a:endParaRPr lang="en-GB" sz="4400" dirty="0">
              <a:solidFill>
                <a:srgbClr val="FFC000"/>
              </a:solidFill>
            </a:endParaRPr>
          </a:p>
        </p:txBody>
      </p:sp>
      <p:sp>
        <p:nvSpPr>
          <p:cNvPr id="3" name="Subtitle 2">
            <a:extLst>
              <a:ext uri="{FF2B5EF4-FFF2-40B4-BE49-F238E27FC236}">
                <a16:creationId xmlns:a16="http://schemas.microsoft.com/office/drawing/2014/main" id="{FD7A8EC4-EBDC-4E2C-930C-DCFBE5959620}"/>
              </a:ext>
            </a:extLst>
          </p:cNvPr>
          <p:cNvSpPr>
            <a:spLocks noGrp="1"/>
          </p:cNvSpPr>
          <p:nvPr>
            <p:ph type="subTitle" idx="1"/>
          </p:nvPr>
        </p:nvSpPr>
        <p:spPr>
          <a:xfrm>
            <a:off x="380998" y="2405270"/>
            <a:ext cx="11430000" cy="4037796"/>
          </a:xfrm>
        </p:spPr>
        <p:txBody>
          <a:bodyPr>
            <a:normAutofit lnSpcReduction="10000"/>
          </a:bodyPr>
          <a:lstStyle/>
          <a:p>
            <a:pPr algn="l"/>
            <a:r>
              <a:rPr lang="en-US" sz="2800" dirty="0">
                <a:solidFill>
                  <a:schemeClr val="bg1"/>
                </a:solidFill>
              </a:rPr>
              <a:t>Involved population: people who use drugs and are at circumstances of vulnerability:</a:t>
            </a:r>
          </a:p>
          <a:p>
            <a:pPr marL="342900" indent="-342900" algn="l">
              <a:buFontTx/>
              <a:buChar char="-"/>
            </a:pPr>
            <a:r>
              <a:rPr lang="en-US" sz="2800" dirty="0">
                <a:solidFill>
                  <a:schemeClr val="bg1"/>
                </a:solidFill>
              </a:rPr>
              <a:t>being in situation of homelessness</a:t>
            </a:r>
          </a:p>
          <a:p>
            <a:pPr marL="342900" indent="-342900" algn="l">
              <a:buFontTx/>
              <a:buChar char="-"/>
            </a:pPr>
            <a:r>
              <a:rPr lang="en-US" sz="2800" dirty="0">
                <a:solidFill>
                  <a:schemeClr val="bg1"/>
                </a:solidFill>
              </a:rPr>
              <a:t>engaging in street sex work</a:t>
            </a:r>
          </a:p>
          <a:p>
            <a:pPr marL="342900" indent="-342900" algn="l">
              <a:buFontTx/>
              <a:buChar char="-"/>
            </a:pPr>
            <a:r>
              <a:rPr lang="en-US" sz="2800" dirty="0">
                <a:solidFill>
                  <a:schemeClr val="bg1"/>
                </a:solidFill>
              </a:rPr>
              <a:t>with psychological disturbance prior and/or post using drugs</a:t>
            </a:r>
          </a:p>
          <a:p>
            <a:pPr marL="342900" indent="-342900" algn="l">
              <a:buFontTx/>
              <a:buChar char="-"/>
            </a:pPr>
            <a:r>
              <a:rPr lang="en-US" sz="2800" dirty="0">
                <a:solidFill>
                  <a:schemeClr val="bg1"/>
                </a:solidFill>
              </a:rPr>
              <a:t>people that in their routines are not accessing the services of the State </a:t>
            </a:r>
          </a:p>
          <a:p>
            <a:pPr marL="342900" indent="-342900" algn="l">
              <a:buFontTx/>
              <a:buChar char="-"/>
            </a:pPr>
            <a:r>
              <a:rPr lang="en-US" sz="2800" dirty="0">
                <a:solidFill>
                  <a:schemeClr val="bg1"/>
                </a:solidFill>
              </a:rPr>
              <a:t>people that are living and using drugs in unhealthy and degraded consumption spaces, thus being more exposed to diseases and violence than would be required by simple consumption.</a:t>
            </a:r>
          </a:p>
        </p:txBody>
      </p:sp>
    </p:spTree>
    <p:extLst>
      <p:ext uri="{BB962C8B-B14F-4D97-AF65-F5344CB8AC3E}">
        <p14:creationId xmlns:p14="http://schemas.microsoft.com/office/powerpoint/2010/main" val="218676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736-7C99-4DE0-A320-E7E8D74779FF}"/>
              </a:ext>
            </a:extLst>
          </p:cNvPr>
          <p:cNvSpPr>
            <a:spLocks noGrp="1"/>
          </p:cNvSpPr>
          <p:nvPr>
            <p:ph type="title"/>
          </p:nvPr>
        </p:nvSpPr>
        <p:spPr>
          <a:xfrm>
            <a:off x="829340" y="932194"/>
            <a:ext cx="10515600" cy="1068610"/>
          </a:xfrm>
        </p:spPr>
        <p:txBody>
          <a:bodyPr/>
          <a:lstStyle/>
          <a:p>
            <a:pPr algn="ctr"/>
            <a:r>
              <a:rPr lang="en-GB" dirty="0">
                <a:solidFill>
                  <a:schemeClr val="accent4">
                    <a:lumMod val="75000"/>
                  </a:schemeClr>
                </a:solidFill>
              </a:rPr>
              <a:t>Structure</a:t>
            </a:r>
          </a:p>
        </p:txBody>
      </p:sp>
      <p:sp>
        <p:nvSpPr>
          <p:cNvPr id="3" name="Content Placeholder 2">
            <a:extLst>
              <a:ext uri="{FF2B5EF4-FFF2-40B4-BE49-F238E27FC236}">
                <a16:creationId xmlns:a16="http://schemas.microsoft.com/office/drawing/2014/main" id="{73624C77-FB5A-4A73-950E-CA6137FEEE56}"/>
              </a:ext>
            </a:extLst>
          </p:cNvPr>
          <p:cNvSpPr>
            <a:spLocks noGrp="1"/>
          </p:cNvSpPr>
          <p:nvPr>
            <p:ph sz="half" idx="1"/>
          </p:nvPr>
        </p:nvSpPr>
        <p:spPr>
          <a:xfrm>
            <a:off x="829340" y="2135741"/>
            <a:ext cx="5181600" cy="4351338"/>
          </a:xfrm>
        </p:spPr>
        <p:txBody>
          <a:bodyPr/>
          <a:lstStyle/>
          <a:p>
            <a:r>
              <a:rPr lang="en-GB" dirty="0">
                <a:solidFill>
                  <a:schemeClr val="bg1"/>
                </a:solidFill>
              </a:rPr>
              <a:t>6 day training </a:t>
            </a:r>
          </a:p>
          <a:p>
            <a:endParaRPr lang="en-GB" dirty="0">
              <a:solidFill>
                <a:schemeClr val="bg1"/>
              </a:solidFill>
            </a:endParaRPr>
          </a:p>
          <a:p>
            <a:endParaRPr lang="en-GB" dirty="0">
              <a:solidFill>
                <a:schemeClr val="bg1"/>
              </a:solidFill>
            </a:endParaRPr>
          </a:p>
          <a:p>
            <a:r>
              <a:rPr lang="en-GB" dirty="0">
                <a:solidFill>
                  <a:schemeClr val="bg1"/>
                </a:solidFill>
              </a:rPr>
              <a:t>6 months micro-projects implementation</a:t>
            </a:r>
          </a:p>
          <a:p>
            <a:endParaRPr lang="en-GB" dirty="0">
              <a:solidFill>
                <a:schemeClr val="bg1"/>
              </a:solidFill>
            </a:endParaRPr>
          </a:p>
          <a:p>
            <a:endParaRPr lang="en-GB" dirty="0">
              <a:solidFill>
                <a:schemeClr val="bg1"/>
              </a:solidFill>
            </a:endParaRPr>
          </a:p>
          <a:p>
            <a:r>
              <a:rPr lang="en-GB" dirty="0">
                <a:solidFill>
                  <a:schemeClr val="bg1"/>
                </a:solidFill>
              </a:rPr>
              <a:t>Evaluation and dissemination</a:t>
            </a:r>
          </a:p>
          <a:p>
            <a:endParaRPr lang="en-GB" dirty="0">
              <a:solidFill>
                <a:schemeClr val="bg1"/>
              </a:solidFill>
            </a:endParaRPr>
          </a:p>
        </p:txBody>
      </p:sp>
      <p:sp>
        <p:nvSpPr>
          <p:cNvPr id="4" name="Content Placeholder 3">
            <a:extLst>
              <a:ext uri="{FF2B5EF4-FFF2-40B4-BE49-F238E27FC236}">
                <a16:creationId xmlns:a16="http://schemas.microsoft.com/office/drawing/2014/main" id="{AAA8A8F0-6552-4705-B607-EE7E0D2361DD}"/>
              </a:ext>
            </a:extLst>
          </p:cNvPr>
          <p:cNvSpPr>
            <a:spLocks noGrp="1"/>
          </p:cNvSpPr>
          <p:nvPr>
            <p:ph sz="half" idx="2"/>
          </p:nvPr>
        </p:nvSpPr>
        <p:spPr>
          <a:xfrm>
            <a:off x="6181062" y="2135741"/>
            <a:ext cx="5181600" cy="4351338"/>
          </a:xfrm>
        </p:spPr>
        <p:txBody>
          <a:bodyPr/>
          <a:lstStyle/>
          <a:p>
            <a:endParaRPr lang="en-GB" dirty="0">
              <a:solidFill>
                <a:schemeClr val="bg1"/>
              </a:solidFill>
            </a:endParaRPr>
          </a:p>
        </p:txBody>
      </p:sp>
      <p:cxnSp>
        <p:nvCxnSpPr>
          <p:cNvPr id="6" name="Conexão reta unidirecional 5">
            <a:extLst>
              <a:ext uri="{FF2B5EF4-FFF2-40B4-BE49-F238E27FC236}">
                <a16:creationId xmlns:a16="http://schemas.microsoft.com/office/drawing/2014/main" id="{08AB7677-18EC-4EA5-A538-B43DD722085C}"/>
              </a:ext>
            </a:extLst>
          </p:cNvPr>
          <p:cNvCxnSpPr>
            <a:cxnSpLocks/>
          </p:cNvCxnSpPr>
          <p:nvPr/>
        </p:nvCxnSpPr>
        <p:spPr>
          <a:xfrm>
            <a:off x="1948070" y="2623930"/>
            <a:ext cx="0" cy="9740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exão reta unidirecional 7">
            <a:extLst>
              <a:ext uri="{FF2B5EF4-FFF2-40B4-BE49-F238E27FC236}">
                <a16:creationId xmlns:a16="http://schemas.microsoft.com/office/drawing/2014/main" id="{D3084BB7-C370-4A47-AAF8-3F9BC2178C36}"/>
              </a:ext>
            </a:extLst>
          </p:cNvPr>
          <p:cNvCxnSpPr>
            <a:cxnSpLocks/>
          </p:cNvCxnSpPr>
          <p:nvPr/>
        </p:nvCxnSpPr>
        <p:spPr>
          <a:xfrm>
            <a:off x="1948070" y="4505738"/>
            <a:ext cx="0" cy="9740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736-7C99-4DE0-A320-E7E8D74779FF}"/>
              </a:ext>
            </a:extLst>
          </p:cNvPr>
          <p:cNvSpPr>
            <a:spLocks noGrp="1"/>
          </p:cNvSpPr>
          <p:nvPr>
            <p:ph type="title"/>
          </p:nvPr>
        </p:nvSpPr>
        <p:spPr>
          <a:xfrm>
            <a:off x="829340" y="932194"/>
            <a:ext cx="10515600" cy="1068610"/>
          </a:xfrm>
        </p:spPr>
        <p:txBody>
          <a:bodyPr/>
          <a:lstStyle/>
          <a:p>
            <a:pPr algn="ctr"/>
            <a:r>
              <a:rPr lang="en-GB" dirty="0">
                <a:solidFill>
                  <a:schemeClr val="accent4">
                    <a:lumMod val="75000"/>
                  </a:schemeClr>
                </a:solidFill>
              </a:rPr>
              <a:t>Some gains </a:t>
            </a:r>
          </a:p>
        </p:txBody>
      </p:sp>
      <p:sp>
        <p:nvSpPr>
          <p:cNvPr id="3" name="Content Placeholder 2">
            <a:extLst>
              <a:ext uri="{FF2B5EF4-FFF2-40B4-BE49-F238E27FC236}">
                <a16:creationId xmlns:a16="http://schemas.microsoft.com/office/drawing/2014/main" id="{73624C77-FB5A-4A73-950E-CA6137FEEE56}"/>
              </a:ext>
            </a:extLst>
          </p:cNvPr>
          <p:cNvSpPr>
            <a:spLocks noGrp="1"/>
          </p:cNvSpPr>
          <p:nvPr>
            <p:ph sz="half" idx="1"/>
          </p:nvPr>
        </p:nvSpPr>
        <p:spPr>
          <a:xfrm>
            <a:off x="829340" y="2135741"/>
            <a:ext cx="5181600" cy="4351338"/>
          </a:xfrm>
        </p:spPr>
        <p:txBody>
          <a:bodyPr>
            <a:normAutofit fontScale="92500" lnSpcReduction="20000"/>
          </a:bodyPr>
          <a:lstStyle/>
          <a:p>
            <a:pPr>
              <a:spcAft>
                <a:spcPts val="600"/>
              </a:spcAft>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People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escorted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p>
          <a:p>
            <a:pPr marL="285750" indent="-285750">
              <a:spcAft>
                <a:spcPts val="600"/>
              </a:spcAft>
              <a:buClr>
                <a:srgbClr val="C51F40"/>
              </a:buClr>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Testing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referral</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600"/>
              </a:spcAft>
              <a:buClr>
                <a:srgbClr val="C51F40"/>
              </a:buClr>
            </a:pP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Formal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complaining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some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services</a:t>
            </a:r>
            <a:endPar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600"/>
              </a:spcAft>
              <a:buClr>
                <a:srgbClr val="C51F40"/>
              </a:buClr>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Help</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personal</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documentation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including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ID</a:t>
            </a:r>
            <a:endPar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600"/>
              </a:spcAft>
            </a:pPr>
            <a:endParaRPr lang="pt-PT" sz="8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600"/>
              </a:spcAft>
              <a:buClr>
                <a:srgbClr val="C51F40"/>
              </a:buClr>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Improved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knowledge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different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layers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these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realities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may</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have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endParaRPr lang="en-GB" dirty="0">
              <a:solidFill>
                <a:schemeClr val="bg1"/>
              </a:solidFill>
            </a:endParaRPr>
          </a:p>
        </p:txBody>
      </p:sp>
      <p:sp>
        <p:nvSpPr>
          <p:cNvPr id="4" name="Content Placeholder 3">
            <a:extLst>
              <a:ext uri="{FF2B5EF4-FFF2-40B4-BE49-F238E27FC236}">
                <a16:creationId xmlns:a16="http://schemas.microsoft.com/office/drawing/2014/main" id="{AAA8A8F0-6552-4705-B607-EE7E0D2361DD}"/>
              </a:ext>
            </a:extLst>
          </p:cNvPr>
          <p:cNvSpPr>
            <a:spLocks noGrp="1"/>
          </p:cNvSpPr>
          <p:nvPr>
            <p:ph sz="half" idx="2"/>
          </p:nvPr>
        </p:nvSpPr>
        <p:spPr>
          <a:xfrm>
            <a:off x="6181062" y="2135741"/>
            <a:ext cx="5181600" cy="4351338"/>
          </a:xfrm>
        </p:spPr>
        <p:txBody>
          <a:bodyPr>
            <a:normAutofit fontScale="92500" lnSpcReduction="20000"/>
          </a:bodyPr>
          <a:lstStyle/>
          <a:p>
            <a:pPr marL="285750" indent="-285750">
              <a:spcAft>
                <a:spcPts val="1200"/>
              </a:spcAft>
              <a:buClr>
                <a:srgbClr val="C51F40"/>
              </a:buClr>
            </a:pP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Optimize</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cleaning</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in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consumption</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spaces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1200"/>
              </a:spcAft>
              <a:buClr>
                <a:srgbClr val="C51F40"/>
              </a:buClr>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Secondary</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distribution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harm</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reduction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materials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24h.</a:t>
            </a:r>
          </a:p>
          <a:p>
            <a:pPr marL="285750" indent="-285750">
              <a:spcAft>
                <a:spcPts val="1200"/>
              </a:spcAft>
              <a:buClr>
                <a:srgbClr val="C51F40"/>
              </a:buClr>
            </a:pP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Re-connect</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people</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public</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services</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other</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servisse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providers</a:t>
            </a:r>
            <a:endPar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Clr>
                <a:srgbClr val="C51F40"/>
              </a:buClr>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Colaboration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articulation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different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service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providers</a:t>
            </a:r>
            <a:endPar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chemeClr val="bg1"/>
              </a:solidFill>
            </a:endParaRPr>
          </a:p>
        </p:txBody>
      </p:sp>
    </p:spTree>
    <p:extLst>
      <p:ext uri="{BB962C8B-B14F-4D97-AF65-F5344CB8AC3E}">
        <p14:creationId xmlns:p14="http://schemas.microsoft.com/office/powerpoint/2010/main" val="57668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736-7C99-4DE0-A320-E7E8D74779FF}"/>
              </a:ext>
            </a:extLst>
          </p:cNvPr>
          <p:cNvSpPr>
            <a:spLocks noGrp="1"/>
          </p:cNvSpPr>
          <p:nvPr>
            <p:ph type="title"/>
          </p:nvPr>
        </p:nvSpPr>
        <p:spPr>
          <a:xfrm>
            <a:off x="829340" y="932194"/>
            <a:ext cx="10515600" cy="1068610"/>
          </a:xfrm>
        </p:spPr>
        <p:txBody>
          <a:bodyPr/>
          <a:lstStyle/>
          <a:p>
            <a:pPr algn="ctr"/>
            <a:r>
              <a:rPr lang="en-GB" dirty="0">
                <a:solidFill>
                  <a:schemeClr val="accent4">
                    <a:lumMod val="75000"/>
                  </a:schemeClr>
                </a:solidFill>
              </a:rPr>
              <a:t>Some learnings </a:t>
            </a:r>
          </a:p>
        </p:txBody>
      </p:sp>
      <p:sp>
        <p:nvSpPr>
          <p:cNvPr id="3" name="Content Placeholder 2">
            <a:extLst>
              <a:ext uri="{FF2B5EF4-FFF2-40B4-BE49-F238E27FC236}">
                <a16:creationId xmlns:a16="http://schemas.microsoft.com/office/drawing/2014/main" id="{73624C77-FB5A-4A73-950E-CA6137FEEE56}"/>
              </a:ext>
            </a:extLst>
          </p:cNvPr>
          <p:cNvSpPr>
            <a:spLocks noGrp="1"/>
          </p:cNvSpPr>
          <p:nvPr>
            <p:ph sz="half" idx="1"/>
          </p:nvPr>
        </p:nvSpPr>
        <p:spPr>
          <a:xfrm>
            <a:off x="829340" y="2135741"/>
            <a:ext cx="5181600" cy="4351338"/>
          </a:xfrm>
        </p:spPr>
        <p:txBody>
          <a:bodyPr>
            <a:normAutofit fontScale="77500" lnSpcReduction="20000"/>
          </a:bodyPr>
          <a:lstStyle/>
          <a:p>
            <a:pPr>
              <a:spcAft>
                <a:spcPts val="600"/>
              </a:spcAft>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Careful</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not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underbudget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will</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move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forward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solutions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invest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in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planning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Importance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of</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developing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good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simple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method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keep</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registering</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intervention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Deepen</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cooperativeand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complementary</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work</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with</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servisse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providers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Resist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persist</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never</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give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up</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promote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citizenship</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equitative</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access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pt-PT"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services</a:t>
            </a:r>
            <a:r>
              <a:rPr lang="pt-PT"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endParaRPr lang="en-GB" dirty="0">
              <a:solidFill>
                <a:schemeClr val="bg1"/>
              </a:solidFill>
            </a:endParaRPr>
          </a:p>
        </p:txBody>
      </p:sp>
      <p:sp>
        <p:nvSpPr>
          <p:cNvPr id="4" name="Content Placeholder 3">
            <a:extLst>
              <a:ext uri="{FF2B5EF4-FFF2-40B4-BE49-F238E27FC236}">
                <a16:creationId xmlns:a16="http://schemas.microsoft.com/office/drawing/2014/main" id="{AAA8A8F0-6552-4705-B607-EE7E0D2361DD}"/>
              </a:ext>
            </a:extLst>
          </p:cNvPr>
          <p:cNvSpPr>
            <a:spLocks noGrp="1"/>
          </p:cNvSpPr>
          <p:nvPr>
            <p:ph sz="half" idx="2"/>
          </p:nvPr>
        </p:nvSpPr>
        <p:spPr>
          <a:xfrm>
            <a:off x="6181062" y="2135741"/>
            <a:ext cx="5181600" cy="1800155"/>
          </a:xfrm>
        </p:spPr>
        <p:txBody>
          <a:bodyPr>
            <a:normAutofit fontScale="77500" lnSpcReduction="20000"/>
          </a:bodyPr>
          <a:lstStyle/>
          <a:p>
            <a:pPr marL="285750" indent="-285750">
              <a:spcAft>
                <a:spcPts val="1200"/>
              </a:spcAft>
              <a:buClr>
                <a:srgbClr val="C51F40"/>
              </a:buClr>
            </a:pP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Protect</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Peers</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contexts</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285750" indent="-285750">
              <a:spcAft>
                <a:spcPts val="1200"/>
              </a:spcAft>
              <a:buClr>
                <a:srgbClr val="C51F40"/>
              </a:buClr>
            </a:pP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Promote</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self-</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development</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emotional</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support</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to </a:t>
            </a:r>
            <a:r>
              <a:rPr lang="pt-PT" b="1" dirty="0"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peers</a:t>
            </a:r>
            <a:r>
              <a:rPr lang="pt-PT"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a:p>
            <a:endParaRPr lang="en-GB" dirty="0">
              <a:solidFill>
                <a:schemeClr val="bg1"/>
              </a:solidFill>
            </a:endParaRPr>
          </a:p>
        </p:txBody>
      </p:sp>
    </p:spTree>
    <p:extLst>
      <p:ext uri="{BB962C8B-B14F-4D97-AF65-F5344CB8AC3E}">
        <p14:creationId xmlns:p14="http://schemas.microsoft.com/office/powerpoint/2010/main" val="15989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B016098-4510-4678-B4E4-B9ABDDAE8E82}"/>
              </a:ext>
            </a:extLst>
          </p:cNvPr>
          <p:cNvGrpSpPr/>
          <p:nvPr/>
        </p:nvGrpSpPr>
        <p:grpSpPr>
          <a:xfrm>
            <a:off x="1607931" y="1630016"/>
            <a:ext cx="8976137" cy="5049077"/>
            <a:chOff x="0" y="1044323"/>
            <a:chExt cx="6902137" cy="3882452"/>
          </a:xfrm>
        </p:grpSpPr>
        <p:pic>
          <p:nvPicPr>
            <p:cNvPr id="6" name="Imagem 5" descr="Uma imagem com interior, mesa, pessoa, chão&#10;&#10;Descrição gerada automaticamente">
              <a:extLst>
                <a:ext uri="{FF2B5EF4-FFF2-40B4-BE49-F238E27FC236}">
                  <a16:creationId xmlns:a16="http://schemas.microsoft.com/office/drawing/2014/main" id="{F539CE2D-5FA5-4B29-B235-D3B8C006F515}"/>
                </a:ext>
              </a:extLst>
            </p:cNvPr>
            <p:cNvPicPr>
              <a:picLocks noChangeAspect="1"/>
            </p:cNvPicPr>
            <p:nvPr/>
          </p:nvPicPr>
          <p:blipFill>
            <a:blip r:embed="rId3"/>
            <a:stretch>
              <a:fillRect/>
            </a:stretch>
          </p:blipFill>
          <p:spPr>
            <a:xfrm>
              <a:off x="0" y="1044323"/>
              <a:ext cx="6902137" cy="3882452"/>
            </a:xfrm>
            <a:prstGeom prst="rect">
              <a:avLst/>
            </a:prstGeom>
          </p:spPr>
        </p:pic>
        <p:sp>
          <p:nvSpPr>
            <p:cNvPr id="7" name="Oval 6">
              <a:extLst>
                <a:ext uri="{FF2B5EF4-FFF2-40B4-BE49-F238E27FC236}">
                  <a16:creationId xmlns:a16="http://schemas.microsoft.com/office/drawing/2014/main" id="{A938BE16-868D-4FE4-8494-46041461F07E}"/>
                </a:ext>
              </a:extLst>
            </p:cNvPr>
            <p:cNvSpPr/>
            <p:nvPr/>
          </p:nvSpPr>
          <p:spPr>
            <a:xfrm>
              <a:off x="3095625" y="2371725"/>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8" name="Oval 7">
              <a:extLst>
                <a:ext uri="{FF2B5EF4-FFF2-40B4-BE49-F238E27FC236}">
                  <a16:creationId xmlns:a16="http://schemas.microsoft.com/office/drawing/2014/main" id="{055E3A30-E25E-4BDE-A030-4EF180FD1CA2}"/>
                </a:ext>
              </a:extLst>
            </p:cNvPr>
            <p:cNvSpPr/>
            <p:nvPr/>
          </p:nvSpPr>
          <p:spPr>
            <a:xfrm>
              <a:off x="4276725" y="2181334"/>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9" name="Oval 8">
              <a:extLst>
                <a:ext uri="{FF2B5EF4-FFF2-40B4-BE49-F238E27FC236}">
                  <a16:creationId xmlns:a16="http://schemas.microsoft.com/office/drawing/2014/main" id="{AC29FD22-4E15-430B-98A6-8868B370581B}"/>
                </a:ext>
              </a:extLst>
            </p:cNvPr>
            <p:cNvSpPr/>
            <p:nvPr/>
          </p:nvSpPr>
          <p:spPr>
            <a:xfrm>
              <a:off x="4543427" y="1714609"/>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0" name="Oval 9">
              <a:extLst>
                <a:ext uri="{FF2B5EF4-FFF2-40B4-BE49-F238E27FC236}">
                  <a16:creationId xmlns:a16="http://schemas.microsoft.com/office/drawing/2014/main" id="{CEA5F912-1C6D-4BB0-A762-F8EE734DC1A1}"/>
                </a:ext>
              </a:extLst>
            </p:cNvPr>
            <p:cNvSpPr/>
            <p:nvPr/>
          </p:nvSpPr>
          <p:spPr>
            <a:xfrm>
              <a:off x="4524379" y="2589682"/>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1" name="Oval 10">
              <a:extLst>
                <a:ext uri="{FF2B5EF4-FFF2-40B4-BE49-F238E27FC236}">
                  <a16:creationId xmlns:a16="http://schemas.microsoft.com/office/drawing/2014/main" id="{86888DBC-0D85-4E1D-98FE-843EE59B0BE3}"/>
                </a:ext>
              </a:extLst>
            </p:cNvPr>
            <p:cNvSpPr/>
            <p:nvPr/>
          </p:nvSpPr>
          <p:spPr>
            <a:xfrm>
              <a:off x="4967893" y="2561216"/>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2" name="Oval 11">
              <a:extLst>
                <a:ext uri="{FF2B5EF4-FFF2-40B4-BE49-F238E27FC236}">
                  <a16:creationId xmlns:a16="http://schemas.microsoft.com/office/drawing/2014/main" id="{4A00BB62-0B8D-4FCE-8F67-5449DB28FDA1}"/>
                </a:ext>
              </a:extLst>
            </p:cNvPr>
            <p:cNvSpPr/>
            <p:nvPr/>
          </p:nvSpPr>
          <p:spPr>
            <a:xfrm>
              <a:off x="5100911" y="2271712"/>
              <a:ext cx="285750" cy="200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
        <p:nvSpPr>
          <p:cNvPr id="13" name="Title 1">
            <a:extLst>
              <a:ext uri="{FF2B5EF4-FFF2-40B4-BE49-F238E27FC236}">
                <a16:creationId xmlns:a16="http://schemas.microsoft.com/office/drawing/2014/main" id="{D7AABDF9-E820-4B59-8796-A87F8286C613}"/>
              </a:ext>
            </a:extLst>
          </p:cNvPr>
          <p:cNvSpPr txBox="1">
            <a:spLocks/>
          </p:cNvSpPr>
          <p:nvPr/>
        </p:nvSpPr>
        <p:spPr>
          <a:xfrm>
            <a:off x="381000" y="834888"/>
            <a:ext cx="11430000" cy="133184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4">
                    <a:lumMod val="75000"/>
                  </a:schemeClr>
                </a:solidFill>
              </a:rPr>
              <a:t>Peer Work </a:t>
            </a:r>
            <a:r>
              <a:rPr lang="en-GB" dirty="0">
                <a:solidFill>
                  <a:schemeClr val="accent4">
                    <a:lumMod val="75000"/>
                  </a:schemeClr>
                </a:solidFill>
              </a:rPr>
              <a:t>– </a:t>
            </a:r>
            <a:r>
              <a:rPr lang="en-GB" sz="4000" dirty="0">
                <a:solidFill>
                  <a:schemeClr val="accent4">
                    <a:lumMod val="75000"/>
                  </a:schemeClr>
                </a:solidFill>
              </a:rPr>
              <a:t>an example of community-based micro-projects</a:t>
            </a:r>
            <a:br>
              <a:rPr lang="en-GB" sz="3600" dirty="0">
                <a:solidFill>
                  <a:schemeClr val="accent4">
                    <a:lumMod val="75000"/>
                  </a:schemeClr>
                </a:solidFill>
              </a:rPr>
            </a:br>
            <a:endParaRPr lang="en-GB" dirty="0">
              <a:solidFill>
                <a:srgbClr val="FFC000"/>
              </a:solidFill>
            </a:endParaRPr>
          </a:p>
        </p:txBody>
      </p:sp>
    </p:spTree>
    <p:extLst>
      <p:ext uri="{BB962C8B-B14F-4D97-AF65-F5344CB8AC3E}">
        <p14:creationId xmlns:p14="http://schemas.microsoft.com/office/powerpoint/2010/main" val="22903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9" ma:contentTypeDescription="Create a new document." ma:contentTypeScope="" ma:versionID="ebfb9967c40c996fac1700848b175d70">
  <xsd:schema xmlns:xsd="http://www.w3.org/2001/XMLSchema" xmlns:xs="http://www.w3.org/2001/XMLSchema" xmlns:p="http://schemas.microsoft.com/office/2006/metadata/properties" xmlns:ns2="eb4defa2-306d-42f3-a45c-d773604bc3b6" xmlns:ns3="8e12d9bd-ea3e-4137-9ea7-b65ad54deda4" targetNamespace="http://schemas.microsoft.com/office/2006/metadata/properties" ma:root="true" ma:fieldsID="099ca6a69408bc6779f6c6abcca7a9e1" ns2:_="" ns3:_="">
    <xsd:import namespace="eb4defa2-306d-42f3-a45c-d773604bc3b6"/>
    <xsd:import namespace="8e12d9bd-ea3e-4137-9ea7-b65ad54de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2FACF3-AA64-4C25-8988-26A3607D104A}">
  <ds:schemaRefs>
    <ds:schemaRef ds:uri="http://schemas.microsoft.com/sharepoint/v3/contenttype/forms"/>
  </ds:schemaRefs>
</ds:datastoreItem>
</file>

<file path=customXml/itemProps2.xml><?xml version="1.0" encoding="utf-8"?>
<ds:datastoreItem xmlns:ds="http://schemas.openxmlformats.org/officeDocument/2006/customXml" ds:itemID="{6E8FA20A-313C-402B-AFA7-253F51DEB8F5}"/>
</file>

<file path=customXml/itemProps3.xml><?xml version="1.0" encoding="utf-8"?>
<ds:datastoreItem xmlns:ds="http://schemas.openxmlformats.org/officeDocument/2006/customXml" ds:itemID="{5DD2EE70-E185-4CF7-8E05-24C6E0BBCC3A}">
  <ds:schemaRefs>
    <ds:schemaRef ds:uri="http://schemas.microsoft.com/office/2006/documentManagement/types"/>
    <ds:schemaRef ds:uri="http://purl.org/dc/terms/"/>
    <ds:schemaRef ds:uri="eb4defa2-306d-42f3-a45c-d773604bc3b6"/>
    <ds:schemaRef ds:uri="http://purl.org/dc/dcmitype/"/>
    <ds:schemaRef ds:uri="8e12d9bd-ea3e-4137-9ea7-b65ad54deda4"/>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1874</TotalTime>
  <Words>598</Words>
  <Application>Microsoft Office PowerPoint</Application>
  <PresentationFormat>Widescreen</PresentationFormat>
  <Paragraphs>87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Verdana</vt:lpstr>
      <vt:lpstr>Office Theme</vt:lpstr>
      <vt:lpstr>PowerPoint Presentation</vt:lpstr>
      <vt:lpstr>CASO  (Consumers Associated Survive Organized) </vt:lpstr>
      <vt:lpstr>PowerPoint Presentation</vt:lpstr>
      <vt:lpstr>Peer Work – an example of community-based micro-projects </vt:lpstr>
      <vt:lpstr>Structure</vt:lpstr>
      <vt:lpstr>Some gains </vt:lpstr>
      <vt:lpstr>Some learnings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Rahman</dc:creator>
  <cp:lastModifiedBy>Robbie Stakelum</cp:lastModifiedBy>
  <cp:revision>41</cp:revision>
  <dcterms:created xsi:type="dcterms:W3CDTF">2019-04-29T13:06:07Z</dcterms:created>
  <dcterms:modified xsi:type="dcterms:W3CDTF">2019-05-28T14:34:40Z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