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  <p:sldId id="257" r:id="rId7"/>
    <p:sldId id="263" r:id="rId8"/>
    <p:sldId id="264" r:id="rId9"/>
    <p:sldId id="266" r:id="rId10"/>
    <p:sldId id="258" r:id="rId11"/>
    <p:sldId id="267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Rahman" initials="LR" lastIdx="1" clrIdx="0">
    <p:extLst>
      <p:ext uri="{19B8F6BF-5375-455C-9EA6-DF929625EA0E}">
        <p15:presenceInfo xmlns:p15="http://schemas.microsoft.com/office/powerpoint/2012/main" userId="Laura Rah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35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2753C9-AED7-F9CA-5F3F-BC3F46DB856B}" v="1" dt="2019-05-02T16:50:55.368"/>
    <p1510:client id="{2C5ED397-7FAA-616B-0DF8-4D532F48FC68}" v="1" dt="2019-04-29T15:44:56.626"/>
    <p1510:client id="{FC1DCE2D-0A9E-49D9-838D-F28CB6E2BDC3}" v="14" dt="2019-04-29T15:02:11.4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3161-3E2F-40B6-BAFA-30F03265A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149D54-6A2C-4597-BDDA-D3BD8DD145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3DBEC-0A25-4466-B281-D056D76B2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C3879-DAAB-4F3C-9769-4F416FAE1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1A3B0-F8B9-430F-8E2A-D7B1E2BFD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99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B00ED-8EC1-40E0-95B8-20DEE20A9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798071-EE67-4542-97BA-78EE9D3078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E50EA9-68DD-4CA8-BA8D-E9D9FE506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15A798-52D8-43DF-9E48-2C91712C3A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02119-76EE-46E1-8F02-BDDCCD53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471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941C9A-59DF-4405-B606-08F89AD0A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5D0BAC-2E34-4747-92C6-BBFA8E1D7B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246A6-5F97-4C8E-8D70-C9DF664FD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AE3EC0-8C5C-4318-A746-6C00D14E8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5FDFC-9EE6-45EC-8780-5ACA6474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13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752A1-6B04-46AF-A9C5-0685B23C5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0985D-10D6-48DA-9CF4-9B086375E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75587-AC07-43D4-A1FA-19C09703A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2EA2C-BDEF-436B-A5F5-DB002013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24F1-CA7E-4927-B751-C0A7B04BE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85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BC32A-6F55-4346-BBB9-46D836740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7FCD2-7E5E-4A6E-947D-429C565A0B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2C96C2-9836-47DD-91AB-F51B06AB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41C41-1CBC-473D-B8EC-B1D2C2AC6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AEC03-DE75-43D9-BC56-A54078B63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998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0EFF4-F51A-428B-80D6-C3257E4A4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549E21-0DB3-433C-B7C8-B6D69E2FC2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8DDE6F-C8E3-4B20-8DE6-AD1531F067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1CA90-32AC-4824-8D5C-86D6B5572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F77C0-1937-4990-A648-FD1F875C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88D250-224B-44B7-8371-D6E07B011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24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F6EF0-1E8B-4C52-9329-7C59DE81C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F7C3B-0F41-44F9-B267-E4D0A83394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18699A-5F25-47D8-BB15-6E93047670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55935-5368-4BA5-871A-20CF9E171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C46E8-55A6-4546-ABF8-22BD010E3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8193D-87B7-4471-9200-2BB9072C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D022BFF-4A8E-4F2C-AECB-1F4107E5A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3B5AD4-7653-4C58-982E-76ABFF45B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95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7A380-5956-43A8-A6D0-90583B71D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6A5307-4E34-47C2-BC81-13EEF65B8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A728B2-750F-4DD7-8AB5-735010EE0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9CFA6B-CBB4-4B09-A432-359E9E28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22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B45DB8-1176-4413-9475-48FD6DE34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E83B59-2EA8-41AF-AB48-D4301A61E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4CC984-415B-4DEA-B914-389888703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91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33198-AA7E-4C3A-B9F6-A2CF49403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7FB88-8E86-4FD9-AAD8-160A377193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E7841F-4265-43B1-80FE-92A447571E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B1F5C0-313F-4A58-B381-C7ABF28C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9749A5-D60E-4358-800C-30A983807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9A23C-3DC6-4D6A-A6D7-57397BE8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0364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AE83F-8DD2-484F-84F0-E483CEE2B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7AA66E-8F5C-4FE5-BFB1-64ECEF95FE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C706E-1C14-4E6E-A136-928784932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5F2FF-D6A6-43FD-8BE3-5592AF20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F66D72-4B9A-48D4-A889-1885DF202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93556-1340-4197-A6D2-C1AA59A7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6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648E84-03C8-4840-9E7F-5FA6C5BA7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90DBF-B07D-453F-83D2-6D507BA0B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CD8A2-30F5-43C2-A4F4-F591DE19E9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E7823-1A7D-4CBA-811B-B3166059EB3E}" type="datetimeFigureOut">
              <a:rPr lang="en-GB" smtClean="0"/>
              <a:t>28/05/2019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F7614-5ABA-43F3-9C2F-39182813F1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9E327-6CB0-459C-80AC-9D54CB6D5E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EDD16-F90A-4592-8A52-1BDF60D330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945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3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E736-7C99-4DE0-A320-E7E8D7477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340" y="932194"/>
            <a:ext cx="10515600" cy="1068610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Medical record study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4C77-FB5A-4A73-950E-CA6137FEE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340" y="2135741"/>
            <a:ext cx="5181600" cy="4351338"/>
          </a:xfrm>
        </p:spPr>
        <p:txBody>
          <a:bodyPr/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Most patients had a combination of somatic (98%), psychiatric (85%) and addiction problems (93%).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75% of them, imminent death was documented in the record; this occurred 0–1253 (median = 67) days before death.</a:t>
            </a:r>
            <a:endParaRPr lang="nl-N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8A8F0-6552-4705-B607-EE7E0D236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3340" y="2135741"/>
            <a:ext cx="5181600" cy="4351338"/>
          </a:xfrm>
        </p:spPr>
        <p:txBody>
          <a:bodyPr>
            <a:norm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26%, a palliative care team was consulted in the year before death. 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three months before death, 45% was admitted at least three times to another institution.</a:t>
            </a:r>
          </a:p>
          <a:p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64% of the patients died in the shelter, 26% in a hospital and 3% in a hospice.</a:t>
            </a:r>
            <a:endParaRPr lang="nl-N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069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E736-7C99-4DE0-A320-E7E8D7477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340" y="932194"/>
            <a:ext cx="10515600" cy="1068610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Focus groups 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4C77-FB5A-4A73-950E-CA6137FEE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340" y="2135741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2000" dirty="0" err="1">
                <a:solidFill>
                  <a:schemeClr val="accent2"/>
                </a:solidFill>
                <a:latin typeface="Trebuchet MS"/>
              </a:rPr>
              <a:t>Added</a:t>
            </a:r>
            <a:r>
              <a:rPr lang="nl-NL" sz="2000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accent2"/>
                </a:solidFill>
                <a:latin typeface="Trebuchet MS"/>
              </a:rPr>
              <a:t>value</a:t>
            </a:r>
            <a:r>
              <a:rPr lang="nl-NL" sz="2000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accent2"/>
                </a:solidFill>
                <a:latin typeface="Trebuchet MS"/>
              </a:rPr>
              <a:t>consultation</a:t>
            </a:r>
            <a:r>
              <a:rPr lang="nl-NL" sz="2000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accent2"/>
                </a:solidFill>
                <a:latin typeface="Trebuchet MS"/>
              </a:rPr>
              <a:t>function</a:t>
            </a:r>
            <a:endParaRPr lang="nl-NL" sz="2000" dirty="0">
              <a:solidFill>
                <a:schemeClr val="accent2"/>
              </a:solidFill>
              <a:latin typeface="Trebuchet MS"/>
            </a:endParaRP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>
                <a:solidFill>
                  <a:schemeClr val="bg1"/>
                </a:solidFill>
                <a:latin typeface="Trebuchet MS"/>
              </a:rPr>
              <a:t>Yes: exchange of expertise,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specific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cases,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linking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disciplines,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education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, care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coordination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, awareness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providing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more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timely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care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appropriate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to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needs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of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homeless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>
                <a:solidFill>
                  <a:schemeClr val="bg1"/>
                </a:solidFill>
                <a:latin typeface="Trebuchet MS"/>
              </a:rPr>
              <a:t>Yes: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homeless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persons: training professionals in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understanding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,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tailored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care,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better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collaboration</a:t>
            </a:r>
            <a:endParaRPr lang="nl-NL" sz="2000" dirty="0">
              <a:solidFill>
                <a:schemeClr val="bg1"/>
              </a:solidFill>
              <a:latin typeface="Trebuchet MS"/>
            </a:endParaRP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>
                <a:solidFill>
                  <a:schemeClr val="bg1"/>
                </a:solidFill>
                <a:latin typeface="Trebuchet MS"/>
              </a:rPr>
              <a:t>But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also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bundling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of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knowledge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and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multidisciplinary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meetings on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regularly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base </a:t>
            </a:r>
            <a:br>
              <a:rPr lang="nl-NL" sz="2000" dirty="0">
                <a:solidFill>
                  <a:schemeClr val="bg1"/>
                </a:solidFill>
                <a:latin typeface="Trebuchet MS"/>
              </a:rPr>
            </a:br>
            <a:endParaRPr lang="nl-NL" sz="2000" dirty="0">
              <a:solidFill>
                <a:schemeClr val="bg1"/>
              </a:solidFill>
              <a:latin typeface="Trebuchet M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8A8F0-6552-4705-B607-EE7E0D236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3340" y="2135741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25000"/>
              </a:lnSpc>
              <a:spcBef>
                <a:spcPts val="0"/>
              </a:spcBef>
            </a:pPr>
            <a:r>
              <a:rPr lang="nl-NL" sz="2000" dirty="0">
                <a:solidFill>
                  <a:schemeClr val="accent2"/>
                </a:solidFill>
                <a:latin typeface="Trebuchet MS"/>
              </a:rPr>
              <a:t>Consultants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: must have a lot of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knowledge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,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initiative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,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who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knows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challenges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, feeling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with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local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practice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,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flexible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,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accessible</a:t>
            </a:r>
            <a:endParaRPr lang="nl-NL" sz="2000" dirty="0">
              <a:solidFill>
                <a:schemeClr val="bg1"/>
              </a:solidFill>
              <a:latin typeface="Trebuchet MS"/>
            </a:endParaRPr>
          </a:p>
          <a:p>
            <a:pPr lvl="0">
              <a:lnSpc>
                <a:spcPct val="125000"/>
              </a:lnSpc>
              <a:spcBef>
                <a:spcPts val="0"/>
              </a:spcBef>
            </a:pPr>
            <a:r>
              <a:rPr lang="nl-NL" sz="2000" dirty="0" err="1">
                <a:solidFill>
                  <a:schemeClr val="accent2"/>
                </a:solidFill>
                <a:latin typeface="Trebuchet MS"/>
              </a:rPr>
              <a:t>Organizing</a:t>
            </a:r>
            <a:r>
              <a:rPr lang="nl-NL" sz="2000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accent2"/>
                </a:solidFill>
                <a:latin typeface="Trebuchet MS"/>
              </a:rPr>
              <a:t>consultation</a:t>
            </a:r>
            <a:r>
              <a:rPr lang="nl-NL" sz="2000" dirty="0">
                <a:solidFill>
                  <a:schemeClr val="accent2"/>
                </a:solidFill>
                <a:latin typeface="Trebuchet MS"/>
              </a:rPr>
              <a:t>: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considering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extisting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consultation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,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regional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level,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consultation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: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extremely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diverse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and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wide</a:t>
            </a:r>
            <a:endParaRPr lang="nl-NL" sz="2000" dirty="0">
              <a:solidFill>
                <a:schemeClr val="bg1"/>
              </a:solidFill>
              <a:latin typeface="Trebuchet MS"/>
            </a:endParaRPr>
          </a:p>
          <a:p>
            <a:pPr lvl="0">
              <a:lnSpc>
                <a:spcPct val="125000"/>
              </a:lnSpc>
              <a:spcBef>
                <a:spcPts val="0"/>
              </a:spcBef>
            </a:pPr>
            <a:r>
              <a:rPr lang="nl-NL" sz="2000" dirty="0">
                <a:solidFill>
                  <a:schemeClr val="accent2"/>
                </a:solidFill>
                <a:latin typeface="Trebuchet MS"/>
              </a:rPr>
              <a:t>Barriers: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problems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relatively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small, more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knowledge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neccessary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, no double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consultation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,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limited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time of professionals,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changing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behavior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of professionals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might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be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difficult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</a:p>
          <a:p>
            <a:pPr marL="0" indent="0">
              <a:buNone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324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/>
          <a:lstStyle/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Complex lives, complex care, complex death: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insight in last phase of life 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complex problems of homeless people at the end of life require 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 expertise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support from a variety of care disciplines. 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Training, education and experience of professionals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help accomplish more appropriate and timely palliative care 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Within this training and education, more attention for 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patient-centred, flexible and easy accessible care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needed with regard 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concerns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homeless people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Consultation, as well as education and bundling of knowledge can help professionals in </a:t>
            </a:r>
            <a:r>
              <a:rPr lang="en-GB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several disciplines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improve palliative care: linking disciplines on patient level, supporting and educating professionals 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endParaRPr lang="nl-N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151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E736-7C99-4DE0-A320-E7E8D7477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340" y="932194"/>
            <a:ext cx="10515600" cy="1068610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Future plans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4C77-FB5A-4A73-950E-CA6137FEE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340" y="2135741"/>
            <a:ext cx="5181600" cy="435133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evaluate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palliative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care experts 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endParaRPr lang="nl-N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mainly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on: 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symptoms</a:t>
            </a:r>
            <a:endParaRPr lang="nl-N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Wounds</a:t>
            </a:r>
            <a:endParaRPr lang="nl-N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Agression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unpredictable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behaviour</a:t>
            </a:r>
            <a:endParaRPr lang="nl-N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Dental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issues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Substance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medication</a:t>
            </a:r>
            <a:endParaRPr lang="nl-N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(Recovery) of contact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family</a:t>
            </a:r>
            <a:b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endParaRPr lang="nl-NL" sz="2000" dirty="0">
              <a:solidFill>
                <a:schemeClr val="bg1"/>
              </a:solidFill>
              <a:latin typeface="Trebuchet M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8A8F0-6552-4705-B607-EE7E0D236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3340" y="2135741"/>
            <a:ext cx="5181600" cy="4351338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25000"/>
              </a:lnSpc>
              <a:spcBef>
                <a:spcPts val="0"/>
              </a:spcBef>
            </a:pP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major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cities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/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detailed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Duration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endParaRPr lang="nl-N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meetings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between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regions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25000"/>
              </a:lnSpc>
              <a:spcBef>
                <a:spcPts val="0"/>
              </a:spcBef>
            </a:pP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Duo of consultants </a:t>
            </a:r>
          </a:p>
          <a:p>
            <a:pPr lvl="1"/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Consultations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patient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level </a:t>
            </a:r>
          </a:p>
          <a:p>
            <a:pPr lvl="1"/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Multidisciplinary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meetings on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regular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basis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PaTz-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methodology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 training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knowlegde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(e.g. </a:t>
            </a:r>
            <a:r>
              <a:rPr lang="nl-NL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further</a:t>
            </a: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training, conferences)</a:t>
            </a:r>
          </a:p>
          <a:p>
            <a:pPr marL="457200" lvl="1" indent="0">
              <a:buNone/>
            </a:pPr>
            <a:r>
              <a:rPr lang="nl-N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>
              <a:lnSpc>
                <a:spcPct val="125000"/>
              </a:lnSpc>
              <a:spcBef>
                <a:spcPts val="0"/>
              </a:spcBef>
            </a:pPr>
            <a:endParaRPr lang="nl-N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32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D537B-E3DF-4312-A5F4-4474FCAE6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480" y="877283"/>
            <a:ext cx="12001499" cy="2387600"/>
          </a:xfrm>
        </p:spPr>
        <p:txBody>
          <a:bodyPr/>
          <a:lstStyle/>
          <a:p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End-of-life care </a:t>
            </a:r>
            <a:r>
              <a:rPr lang="nl-NL" b="1" dirty="0" err="1">
                <a:solidFill>
                  <a:schemeClr val="accent4">
                    <a:lumMod val="75000"/>
                  </a:schemeClr>
                </a:solidFill>
              </a:rPr>
              <a:t>for</a:t>
            </a:r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nl-NL" b="1" dirty="0" err="1">
                <a:solidFill>
                  <a:schemeClr val="accent4">
                    <a:lumMod val="75000"/>
                  </a:schemeClr>
                </a:solidFill>
              </a:rPr>
              <a:t>homeless</a:t>
            </a:r>
            <a:r>
              <a:rPr lang="nl-NL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nl-NL" b="1" dirty="0" err="1">
                <a:solidFill>
                  <a:schemeClr val="accent4">
                    <a:lumMod val="75000"/>
                  </a:schemeClr>
                </a:solidFill>
              </a:rPr>
              <a:t>people</a:t>
            </a:r>
            <a:endParaRPr lang="en-GB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8C5ABB-462D-453F-BA20-E724C97D8D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0229" y="3264882"/>
            <a:ext cx="9144000" cy="2107217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The development of </a:t>
            </a:r>
            <a:r>
              <a:rPr lang="nl-NL" dirty="0" err="1">
                <a:solidFill>
                  <a:schemeClr val="accent4">
                    <a:lumMod val="75000"/>
                  </a:schemeClr>
                </a:solidFill>
              </a:rPr>
              <a:t>multi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-agency </a:t>
            </a:r>
            <a:r>
              <a:rPr lang="nl-NL" dirty="0" err="1">
                <a:solidFill>
                  <a:schemeClr val="accent4">
                    <a:lumMod val="75000"/>
                  </a:schemeClr>
                </a:solidFill>
              </a:rPr>
              <a:t>work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nl-NL" dirty="0" err="1">
                <a:solidFill>
                  <a:schemeClr val="accent4">
                    <a:lumMod val="75000"/>
                  </a:schemeClr>
                </a:solidFill>
              </a:rPr>
              <a:t>to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nl-NL" dirty="0" err="1">
                <a:solidFill>
                  <a:schemeClr val="accent4">
                    <a:lumMod val="75000"/>
                  </a:schemeClr>
                </a:solidFill>
              </a:rPr>
              <a:t>improve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nl-NL" dirty="0" err="1">
                <a:solidFill>
                  <a:schemeClr val="accent4">
                    <a:lumMod val="75000"/>
                  </a:schemeClr>
                </a:solidFill>
              </a:rPr>
              <a:t>palliative</a:t>
            </a: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 care</a:t>
            </a:r>
          </a:p>
          <a:p>
            <a:r>
              <a:rPr lang="nl-NL" dirty="0">
                <a:solidFill>
                  <a:schemeClr val="bg1"/>
                </a:solidFill>
              </a:rPr>
              <a:t>Hanna Klop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 err="1">
                <a:solidFill>
                  <a:schemeClr val="bg1"/>
                </a:solidFill>
              </a:rPr>
              <a:t>Palliative</a:t>
            </a:r>
            <a:r>
              <a:rPr lang="nl-NL" dirty="0">
                <a:solidFill>
                  <a:schemeClr val="bg1"/>
                </a:solidFill>
              </a:rPr>
              <a:t> care researcher</a:t>
            </a:r>
            <a:br>
              <a:rPr lang="nl-NL" dirty="0">
                <a:solidFill>
                  <a:schemeClr val="bg1"/>
                </a:solidFill>
              </a:rPr>
            </a:br>
            <a:r>
              <a:rPr lang="nl-NL" dirty="0">
                <a:solidFill>
                  <a:schemeClr val="bg1"/>
                </a:solidFill>
              </a:rPr>
              <a:t>Amsterdam University </a:t>
            </a:r>
            <a:r>
              <a:rPr lang="nl-NL" dirty="0" err="1">
                <a:solidFill>
                  <a:schemeClr val="bg1"/>
                </a:solidFill>
              </a:rPr>
              <a:t>Medical</a:t>
            </a:r>
            <a:r>
              <a:rPr lang="nl-NL" dirty="0">
                <a:solidFill>
                  <a:schemeClr val="bg1"/>
                </a:solidFill>
              </a:rPr>
              <a:t> Center (VU University), Dept. of Public </a:t>
            </a:r>
            <a:r>
              <a:rPr lang="nl-NL" dirty="0" err="1">
                <a:solidFill>
                  <a:schemeClr val="bg1"/>
                </a:solidFill>
              </a:rPr>
              <a:t>and</a:t>
            </a:r>
            <a:r>
              <a:rPr lang="nl-NL" dirty="0">
                <a:solidFill>
                  <a:schemeClr val="bg1"/>
                </a:solidFill>
              </a:rPr>
              <a:t> </a:t>
            </a:r>
            <a:r>
              <a:rPr lang="nl-NL" dirty="0" err="1">
                <a:solidFill>
                  <a:schemeClr val="bg1"/>
                </a:solidFill>
              </a:rPr>
              <a:t>Occupational</a:t>
            </a:r>
            <a:r>
              <a:rPr lang="nl-NL" dirty="0">
                <a:solidFill>
                  <a:schemeClr val="bg1"/>
                </a:solidFill>
              </a:rPr>
              <a:t> Health </a:t>
            </a:r>
          </a:p>
          <a:p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69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In this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/>
          <a:lstStyle/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Homelessness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in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the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Netherlands 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Reasons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to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start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this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project 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Results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of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explorative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studies (2016-2018)</a:t>
            </a:r>
          </a:p>
          <a:p>
            <a:pPr marL="800100" lvl="1" indent="-342900"/>
            <a:r>
              <a:rPr lang="en-US" sz="2000" dirty="0">
                <a:solidFill>
                  <a:schemeClr val="bg1"/>
                </a:solidFill>
                <a:latin typeface="Trebuchet MS"/>
              </a:rPr>
              <a:t>Systematic review</a:t>
            </a:r>
          </a:p>
          <a:p>
            <a:pPr marL="800100" lvl="1" indent="-342900"/>
            <a:r>
              <a:rPr lang="en-US" sz="2000" dirty="0">
                <a:solidFill>
                  <a:schemeClr val="bg1"/>
                </a:solidFill>
                <a:latin typeface="Trebuchet MS"/>
              </a:rPr>
              <a:t>Examination of medical files</a:t>
            </a:r>
          </a:p>
          <a:p>
            <a:pPr marL="800100" lvl="1" indent="-342900"/>
            <a:r>
              <a:rPr lang="en-US" sz="2000" dirty="0">
                <a:solidFill>
                  <a:schemeClr val="bg1"/>
                </a:solidFill>
                <a:latin typeface="Trebuchet MS"/>
              </a:rPr>
              <a:t>Expert consultation (focus groups) re. consultation</a:t>
            </a:r>
            <a:endParaRPr lang="nl-NL" sz="2000" dirty="0">
              <a:solidFill>
                <a:schemeClr val="bg1"/>
              </a:solidFill>
              <a:latin typeface="Trebuchet MS"/>
            </a:endParaRP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>
                <a:solidFill>
                  <a:schemeClr val="bg1"/>
                </a:solidFill>
                <a:latin typeface="Trebuchet MS"/>
              </a:rPr>
              <a:t>Present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our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multiagency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collaboration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(2019-2021)</a:t>
            </a:r>
          </a:p>
        </p:txBody>
      </p:sp>
    </p:spTree>
    <p:extLst>
      <p:ext uri="{BB962C8B-B14F-4D97-AF65-F5344CB8AC3E}">
        <p14:creationId xmlns:p14="http://schemas.microsoft.com/office/powerpoint/2010/main" val="177013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Homelessness in the Netherlands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/>
          <a:lstStyle/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nl-NL" sz="2000" dirty="0">
                <a:solidFill>
                  <a:schemeClr val="bg1"/>
                </a:solidFill>
                <a:latin typeface="Trebuchet MS"/>
              </a:rPr>
              <a:t>&gt;30.000 </a:t>
            </a:r>
            <a:r>
              <a:rPr lang="en-CA" sz="2000" dirty="0">
                <a:solidFill>
                  <a:schemeClr val="bg1"/>
                </a:solidFill>
                <a:latin typeface="Trebuchet MS"/>
              </a:rPr>
              <a:t>officially registered homeless people in the NL 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en-CA" sz="2000" dirty="0">
                <a:solidFill>
                  <a:schemeClr val="bg1"/>
                </a:solidFill>
                <a:latin typeface="Trebuchet MS"/>
              </a:rPr>
              <a:t>79% men, 16% between 50-65y, 43% stays in one of 4 major cities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en-CA" sz="2000" dirty="0">
                <a:solidFill>
                  <a:schemeClr val="bg1"/>
                </a:solidFill>
                <a:latin typeface="Trebuchet MS"/>
              </a:rPr>
              <a:t>Residency: institutions (mostly) (e.g. 24-hour shelter, night shelter, nursing unit), couch sleepers, sleeping rough 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en-CA" sz="2000" dirty="0">
                <a:solidFill>
                  <a:schemeClr val="bg1"/>
                </a:solidFill>
                <a:latin typeface="Trebuchet MS"/>
              </a:rPr>
              <a:t>No specific place for palliative care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242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Definition palliative care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12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“</a:t>
            </a:r>
            <a:r>
              <a:rPr lang="en-US" dirty="0">
                <a:solidFill>
                  <a:schemeClr val="bg1"/>
                </a:solidFill>
                <a:latin typeface="Trebuchet MS"/>
              </a:rPr>
              <a:t>Palliative care is an approach that improves 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the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quality of life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 </a:t>
            </a:r>
            <a:r>
              <a:rPr lang="en-US" dirty="0">
                <a:solidFill>
                  <a:schemeClr val="bg1"/>
                </a:solidFill>
                <a:latin typeface="Trebuchet MS"/>
              </a:rPr>
              <a:t>of patients and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their families</a:t>
            </a:r>
            <a:r>
              <a:rPr lang="en-US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en-US" dirty="0">
                <a:solidFill>
                  <a:schemeClr val="bg1"/>
                </a:solidFill>
                <a:latin typeface="Trebuchet MS"/>
              </a:rPr>
              <a:t>facing the problem associated with life-threatening illness, through the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prevention and relief of suffering</a:t>
            </a:r>
            <a:r>
              <a:rPr lang="en-US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en-US" dirty="0">
                <a:solidFill>
                  <a:schemeClr val="bg1"/>
                </a:solidFill>
                <a:latin typeface="Trebuchet MS"/>
              </a:rPr>
              <a:t>by means of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early identification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 </a:t>
            </a:r>
            <a:r>
              <a:rPr lang="en-US" dirty="0">
                <a:solidFill>
                  <a:schemeClr val="bg1"/>
                </a:solidFill>
                <a:latin typeface="Trebuchet MS"/>
              </a:rPr>
              <a:t>and </a:t>
            </a:r>
            <a:r>
              <a:rPr 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impeccable assessment and treatment of pain and other problems</a:t>
            </a:r>
            <a:r>
              <a:rPr lang="en-US" dirty="0">
                <a:solidFill>
                  <a:schemeClr val="bg1"/>
                </a:solidFill>
                <a:latin typeface="Trebuchet MS"/>
              </a:rPr>
              <a:t>, physical, psychosocial and spiritual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”</a:t>
            </a:r>
            <a:r>
              <a:rPr lang="en-US" dirty="0">
                <a:solidFill>
                  <a:schemeClr val="bg1"/>
                </a:solidFill>
                <a:latin typeface="Trebuchet MS"/>
              </a:rPr>
              <a:t> (WHO)</a:t>
            </a:r>
            <a:br>
              <a:rPr lang="en-US" dirty="0">
                <a:solidFill>
                  <a:prstClr val="black"/>
                </a:solidFill>
                <a:latin typeface="Trebuchet MS"/>
              </a:rPr>
            </a:br>
            <a:br>
              <a:rPr lang="en-US" dirty="0">
                <a:solidFill>
                  <a:prstClr val="black"/>
                </a:solidFill>
                <a:latin typeface="Trebuchet MS"/>
              </a:rPr>
            </a:br>
            <a:endParaRPr lang="nl-NL" dirty="0">
              <a:solidFill>
                <a:prstClr val="black"/>
              </a:solidFill>
              <a:latin typeface="Trebuchet MS"/>
            </a:endParaRP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54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49C60-77CC-4BFC-A0C1-8923DE10F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037" y="971106"/>
            <a:ext cx="10515600" cy="1109442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Why this project?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BD4788-4729-4356-9FE8-B7381820D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37" y="2162323"/>
            <a:ext cx="10515600" cy="4351338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Trebuchet MS"/>
              </a:rPr>
              <a:t>Homeless people often suffer from complex and chronic comorbidities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Trebuchet MS"/>
              </a:rPr>
              <a:t>Homeless people have high rates of morbidity and die at much younger ages than the general population (Dutch studies: between 50-60y)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Trebuchet MS"/>
              </a:rPr>
              <a:t>Limited access to palliative care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Trebuchet MS"/>
              </a:rPr>
              <a:t>Providing appropriate palliative care is a challenge to professionals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  <a:latin typeface="Trebuchet MS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>
                <a:solidFill>
                  <a:schemeClr val="bg1"/>
                </a:solidFill>
                <a:latin typeface="Trebuchet MS"/>
              </a:rPr>
              <a:t>Problems: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Trebuchet MS"/>
              </a:rPr>
              <a:t>Palliative care is still often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hard to access </a:t>
            </a:r>
            <a:r>
              <a:rPr lang="en-US" sz="2000" dirty="0">
                <a:solidFill>
                  <a:schemeClr val="bg1"/>
                </a:solidFill>
                <a:latin typeface="Trebuchet MS"/>
              </a:rPr>
              <a:t>for homeless and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not or lately provided 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Trebuchet MS"/>
              </a:rPr>
              <a:t>Experience and knowledge is </a:t>
            </a:r>
            <a:r>
              <a:rPr lang="en-US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/>
              </a:rPr>
              <a:t>fragmented</a:t>
            </a:r>
            <a:r>
              <a:rPr lang="en-US" sz="2000" dirty="0">
                <a:solidFill>
                  <a:schemeClr val="accent2"/>
                </a:solidFill>
                <a:latin typeface="Trebuchet MS"/>
              </a:rPr>
              <a:t> </a:t>
            </a:r>
          </a:p>
          <a:p>
            <a:pPr marL="342900" lvl="0" indent="-342900">
              <a:lnSpc>
                <a:spcPct val="125000"/>
              </a:lnSpc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  <a:latin typeface="Trebuchet MS"/>
            </a:endParaRP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endParaRPr lang="nl-NL" sz="2000" dirty="0">
              <a:solidFill>
                <a:schemeClr val="bg1"/>
              </a:solidFill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96449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E736-7C99-4DE0-A320-E7E8D7477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340" y="932194"/>
            <a:ext cx="10515600" cy="1068610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Why consultation / multi-agency work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4C77-FB5A-4A73-950E-CA6137FEE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340" y="2135741"/>
            <a:ext cx="5181600" cy="4351338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Trebuchet MS"/>
              </a:rPr>
              <a:t>Successful existing collaboration 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Trebuchet MS"/>
              </a:rPr>
              <a:t>Countrywide?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Trebuchet MS"/>
              </a:rPr>
              <a:t>Collaboration between social facilities, nursing units, palliative care services, academic hospitals, street doctors, experts by experience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  <a:latin typeface="Trebuchet MS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</a:pPr>
            <a:endParaRPr lang="en-US" sz="2000" dirty="0">
              <a:solidFill>
                <a:schemeClr val="bg1"/>
              </a:solidFill>
              <a:latin typeface="Trebuchet MS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000" dirty="0">
              <a:solidFill>
                <a:schemeClr val="bg1"/>
              </a:solidFill>
              <a:latin typeface="Trebuchet MS"/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8A8F0-6552-4705-B607-EE7E0D236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3340" y="2135741"/>
            <a:ext cx="5181600" cy="435133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nl-NL" sz="2000" dirty="0">
                <a:solidFill>
                  <a:schemeClr val="bg1"/>
                </a:solidFill>
                <a:latin typeface="Trebuchet MS"/>
              </a:rPr>
              <a:t>Multi-agency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work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/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consultation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: </a:t>
            </a:r>
          </a:p>
          <a:p>
            <a:pPr lvl="1">
              <a:lnSpc>
                <a:spcPct val="100000"/>
              </a:lnSpc>
            </a:pP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“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Reciprocal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consultation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for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professionals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employed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in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medical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or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social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care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for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the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homeless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,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which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can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be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consulted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by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a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broad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population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of professionals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who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need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knowledge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or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advice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on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palliative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care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for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homeless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 </a:t>
            </a:r>
            <a:r>
              <a:rPr lang="nl-NL" sz="2000" i="1" dirty="0" err="1">
                <a:solidFill>
                  <a:schemeClr val="accent2"/>
                </a:solidFill>
                <a:latin typeface="Trebuchet MS"/>
              </a:rPr>
              <a:t>people</a:t>
            </a:r>
            <a:r>
              <a:rPr lang="nl-NL" sz="2000" i="1" dirty="0">
                <a:solidFill>
                  <a:schemeClr val="accent2"/>
                </a:solidFill>
                <a:latin typeface="Trebuchet MS"/>
              </a:rPr>
              <a:t>.” </a:t>
            </a:r>
          </a:p>
          <a:p>
            <a:pPr lvl="1">
              <a:lnSpc>
                <a:spcPct val="100000"/>
              </a:lnSpc>
            </a:pP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Purpose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: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To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provide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appropriate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palliative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care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timely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by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supporting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and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linking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professionals </a:t>
            </a:r>
            <a:r>
              <a:rPr lang="nl-NL" sz="2000" dirty="0" err="1">
                <a:solidFill>
                  <a:schemeClr val="bg1"/>
                </a:solidFill>
                <a:latin typeface="Trebuchet MS"/>
              </a:rPr>
              <a:t>from</a:t>
            </a:r>
            <a:r>
              <a:rPr lang="nl-NL" sz="2000" dirty="0">
                <a:solidFill>
                  <a:schemeClr val="bg1"/>
                </a:solidFill>
                <a:latin typeface="Trebuchet MS"/>
              </a:rPr>
              <a:t> different disciplines </a:t>
            </a:r>
            <a:br>
              <a:rPr lang="nl-NL" sz="2000" dirty="0">
                <a:solidFill>
                  <a:schemeClr val="bg1"/>
                </a:solidFill>
                <a:latin typeface="Trebuchet MS"/>
              </a:rPr>
            </a:br>
            <a:endParaRPr lang="nl-NL" sz="2000" dirty="0">
              <a:solidFill>
                <a:schemeClr val="bg1"/>
              </a:solidFill>
              <a:latin typeface="Trebuchet MS"/>
            </a:endParaRPr>
          </a:p>
          <a:p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688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E736-7C99-4DE0-A320-E7E8D7477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340" y="932194"/>
            <a:ext cx="10515600" cy="1068610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Our project: explorative studies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4C77-FB5A-4A73-950E-CA6137FEE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340" y="2135741"/>
            <a:ext cx="5181600" cy="4351338"/>
          </a:xfrm>
        </p:spPr>
        <p:txBody>
          <a:bodyPr/>
          <a:lstStyle/>
          <a:p>
            <a:pPr marL="342900" lvl="2" indent="-342900">
              <a:lnSpc>
                <a:spcPct val="125000"/>
              </a:lnSpc>
              <a:spcBef>
                <a:spcPts val="0"/>
              </a:spcBef>
            </a:pPr>
            <a:r>
              <a:rPr lang="nl-NL" dirty="0" err="1">
                <a:solidFill>
                  <a:schemeClr val="bg1"/>
                </a:solidFill>
                <a:latin typeface="Trebuchet MS"/>
              </a:rPr>
              <a:t>What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care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and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support is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given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to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terminally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ill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homeless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people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in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the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last stages of life? </a:t>
            </a:r>
          </a:p>
          <a:p>
            <a:pPr marL="342900" lvl="2" indent="-342900">
              <a:lnSpc>
                <a:spcPct val="125000"/>
              </a:lnSpc>
              <a:spcBef>
                <a:spcPts val="0"/>
              </a:spcBef>
            </a:pPr>
            <a:r>
              <a:rPr lang="nl-NL" dirty="0" err="1">
                <a:solidFill>
                  <a:schemeClr val="bg1"/>
                </a:solidFill>
                <a:latin typeface="Trebuchet MS"/>
              </a:rPr>
              <a:t>What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problems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are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being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experienced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in care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and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support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to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homeless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people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in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the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last stages of life? </a:t>
            </a:r>
          </a:p>
          <a:p>
            <a:pPr marL="342900" lvl="2" indent="-342900">
              <a:lnSpc>
                <a:spcPct val="125000"/>
              </a:lnSpc>
              <a:spcBef>
                <a:spcPts val="0"/>
              </a:spcBef>
            </a:pPr>
            <a:r>
              <a:rPr lang="nl-NL" dirty="0" err="1">
                <a:solidFill>
                  <a:schemeClr val="bg1"/>
                </a:solidFill>
                <a:latin typeface="Trebuchet MS"/>
              </a:rPr>
              <a:t>What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are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the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needs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at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EoL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? </a:t>
            </a: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endParaRPr lang="nl-NL" sz="2000" dirty="0">
              <a:solidFill>
                <a:schemeClr val="bg1"/>
              </a:solidFill>
              <a:latin typeface="Trebuchet M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8A8F0-6552-4705-B607-EE7E0D236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3340" y="2135741"/>
            <a:ext cx="5181600" cy="4351338"/>
          </a:xfrm>
        </p:spPr>
        <p:txBody>
          <a:bodyPr/>
          <a:lstStyle/>
          <a:p>
            <a:pPr marL="228600" lvl="2">
              <a:lnSpc>
                <a:spcPct val="125000"/>
              </a:lnSpc>
              <a:spcBef>
                <a:spcPts val="0"/>
              </a:spcBef>
            </a:pPr>
            <a:r>
              <a:rPr lang="nl-NL" dirty="0">
                <a:solidFill>
                  <a:schemeClr val="bg1"/>
                </a:solidFill>
                <a:latin typeface="Trebuchet MS"/>
              </a:rPr>
              <a:t>Is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there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a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need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for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a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consultation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function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for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caregivers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of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terminally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ill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homeless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 </a:t>
            </a:r>
            <a:r>
              <a:rPr lang="nl-NL" dirty="0" err="1">
                <a:solidFill>
                  <a:schemeClr val="bg1"/>
                </a:solidFill>
                <a:latin typeface="Trebuchet MS"/>
              </a:rPr>
              <a:t>people</a:t>
            </a:r>
            <a:r>
              <a:rPr lang="nl-NL" dirty="0">
                <a:solidFill>
                  <a:schemeClr val="bg1"/>
                </a:solidFill>
                <a:latin typeface="Trebuchet MS"/>
              </a:rPr>
              <a:t>? </a:t>
            </a:r>
          </a:p>
          <a:p>
            <a:pPr lvl="0">
              <a:lnSpc>
                <a:spcPct val="125000"/>
              </a:lnSpc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Trebuchet MS"/>
              </a:rPr>
              <a:t>How can this consultation be designed and implemented as effectively as possible?</a:t>
            </a:r>
            <a:endParaRPr lang="nl-NL" sz="2000" dirty="0">
              <a:solidFill>
                <a:schemeClr val="bg1"/>
              </a:solidFill>
              <a:latin typeface="Trebuchet MS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93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0E736-7C99-4DE0-A320-E7E8D7477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340" y="932194"/>
            <a:ext cx="10515600" cy="1068610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Systematic review</a:t>
            </a:r>
            <a:endParaRPr lang="en-GB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24C77-FB5A-4A73-950E-CA6137FEEE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9340" y="2135741"/>
            <a:ext cx="5181600" cy="4351338"/>
          </a:xfrm>
        </p:spPr>
        <p:txBody>
          <a:bodyPr/>
          <a:lstStyle/>
          <a:p>
            <a:pPr marL="171450" lvl="0" indent="-171450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  <a:defRPr/>
            </a:pPr>
            <a:r>
              <a:rPr lang="en-GB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Concerns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of the homeless were mainly in the psychological domain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  <a:defRPr/>
            </a:pPr>
            <a:r>
              <a:rPr lang="en-GB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Care needs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often related to attitudes and behaviour of healthcare professionals, treatment, care options, after death</a:t>
            </a: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  <a:defRPr/>
            </a:pPr>
            <a:r>
              <a:rPr lang="en-GB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Preferences for future care and treatment</a:t>
            </a:r>
            <a:r>
              <a:rPr lang="en-GB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: </a:t>
            </a:r>
            <a:r>
              <a:rPr lang="en-GB" sz="2000" dirty="0">
                <a:solidFill>
                  <a:schemeClr val="bg1"/>
                </a:solidFill>
                <a:latin typeface="Arial" panose="020B0604020202020204" pitchFamily="34" charset="0"/>
                <a:ea typeface="MS PGothic"/>
                <a:cs typeface="Arial" panose="020B0604020202020204" pitchFamily="34" charset="0"/>
              </a:rPr>
              <a:t>resuscitation and life sustaining treatment, wishes for the dying process and proxy decision-making</a:t>
            </a:r>
            <a:endParaRPr lang="en-GB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171450" lvl="0" indent="-171450">
              <a:lnSpc>
                <a:spcPct val="100000"/>
              </a:lnSpc>
              <a:spcBef>
                <a:spcPts val="0"/>
              </a:spcBef>
              <a:tabLst>
                <a:tab pos="457200" algn="l"/>
              </a:tabLst>
              <a:defRPr/>
            </a:pPr>
            <a:endParaRPr lang="en-GB" sz="2000" dirty="0">
              <a:solidFill>
                <a:schemeClr val="bg1"/>
              </a:solidFill>
              <a:latin typeface="Arial" panose="020B0604020202020204" pitchFamily="34" charset="0"/>
              <a:ea typeface="MS PGothic"/>
              <a:cs typeface="Arial" panose="020B0604020202020204" pitchFamily="34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nl-NL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25000"/>
              </a:lnSpc>
              <a:spcBef>
                <a:spcPts val="0"/>
              </a:spcBef>
              <a:buNone/>
            </a:pPr>
            <a:endParaRPr lang="nl-NL" sz="2000" dirty="0">
              <a:solidFill>
                <a:schemeClr val="bg1"/>
              </a:solidFill>
              <a:latin typeface="Trebuchet M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8A8F0-6552-4705-B607-EE7E0D2361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3340" y="2135741"/>
            <a:ext cx="5181600" cy="4351338"/>
          </a:xfrm>
        </p:spPr>
        <p:txBody>
          <a:bodyPr/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tabLst>
                <a:tab pos="457200" algn="l"/>
              </a:tabLst>
              <a:defRPr/>
            </a:pPr>
            <a:r>
              <a:rPr lang="en-GB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MS PGothic"/>
                <a:cs typeface="Times New Roman"/>
              </a:rPr>
              <a:t>Barriers</a:t>
            </a:r>
            <a:endParaRPr lang="en-GB" sz="2000" dirty="0">
              <a:solidFill>
                <a:schemeClr val="accent2"/>
              </a:solidFill>
              <a:latin typeface="Arial"/>
              <a:ea typeface="MS PGothic"/>
              <a:cs typeface="Times New Roman"/>
            </a:endParaRPr>
          </a:p>
          <a:p>
            <a:pPr marL="628650" lvl="1" indent="-171450">
              <a:lnSpc>
                <a:spcPct val="100000"/>
              </a:lnSpc>
              <a:tabLst>
                <a:tab pos="457200" algn="l"/>
              </a:tabLst>
              <a:defRPr/>
            </a:pPr>
            <a:r>
              <a:rPr lang="en-GB" sz="2000" dirty="0">
                <a:solidFill>
                  <a:schemeClr val="bg1"/>
                </a:solidFill>
                <a:latin typeface="Arial"/>
                <a:ea typeface="MS PGothic"/>
                <a:cs typeface="Times New Roman"/>
              </a:rPr>
              <a:t>interaction between the homeless and professionals (e.g. feelings of ignoring and disrespect by professionals)</a:t>
            </a:r>
          </a:p>
          <a:p>
            <a:pPr marL="628650" lvl="1" indent="-171450">
              <a:lnSpc>
                <a:spcPct val="100000"/>
              </a:lnSpc>
              <a:tabLst>
                <a:tab pos="457200" algn="l"/>
              </a:tabLst>
              <a:defRPr/>
            </a:pPr>
            <a:r>
              <a:rPr lang="en-GB" sz="2000" dirty="0">
                <a:solidFill>
                  <a:schemeClr val="bg1"/>
                </a:solidFill>
                <a:latin typeface="Arial"/>
                <a:ea typeface="MS PGothic"/>
                <a:cs typeface="Times New Roman"/>
              </a:rPr>
              <a:t>the homeless (lack of trust, previous experiences)</a:t>
            </a:r>
          </a:p>
          <a:p>
            <a:pPr marL="628650" lvl="1" indent="-171450">
              <a:lnSpc>
                <a:spcPct val="100000"/>
              </a:lnSpc>
              <a:tabLst>
                <a:tab pos="457200" algn="l"/>
              </a:tabLst>
              <a:defRPr/>
            </a:pPr>
            <a:r>
              <a:rPr lang="en-GB" sz="2000" dirty="0">
                <a:solidFill>
                  <a:schemeClr val="bg1"/>
                </a:solidFill>
                <a:latin typeface="Arial"/>
                <a:ea typeface="MS PGothic"/>
                <a:cs typeface="Times New Roman"/>
              </a:rPr>
              <a:t>professionals (skills and knowledge)</a:t>
            </a:r>
          </a:p>
          <a:p>
            <a:pPr marL="628650" lvl="1" indent="-171450">
              <a:lnSpc>
                <a:spcPct val="100000"/>
              </a:lnSpc>
              <a:tabLst>
                <a:tab pos="457200" algn="l"/>
              </a:tabLst>
              <a:defRPr/>
            </a:pPr>
            <a:endParaRPr lang="en-GB" sz="2000" dirty="0">
              <a:solidFill>
                <a:schemeClr val="bg1"/>
              </a:solidFill>
              <a:latin typeface="Arial"/>
              <a:ea typeface="MS PGothic"/>
              <a:cs typeface="Times New Roman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tabLst>
                <a:tab pos="457200" algn="l"/>
              </a:tabLst>
              <a:defRPr/>
            </a:pPr>
            <a:r>
              <a:rPr lang="en-GB" sz="20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MS PGothic"/>
                <a:cs typeface="Times New Roman"/>
              </a:rPr>
              <a:t>Facilitators </a:t>
            </a:r>
            <a:endParaRPr lang="en-GB" sz="2000" dirty="0">
              <a:solidFill>
                <a:schemeClr val="accent2"/>
              </a:solidFill>
              <a:latin typeface="Arial"/>
              <a:ea typeface="MS PGothic"/>
              <a:cs typeface="Times New Roman"/>
            </a:endParaRPr>
          </a:p>
          <a:p>
            <a:pPr marL="628650" lvl="1" indent="-171450">
              <a:lnSpc>
                <a:spcPct val="100000"/>
              </a:lnSpc>
              <a:tabLst>
                <a:tab pos="457200" algn="l"/>
              </a:tabLst>
              <a:defRPr/>
            </a:pPr>
            <a:r>
              <a:rPr lang="en-GB" sz="2000" dirty="0">
                <a:solidFill>
                  <a:schemeClr val="bg1"/>
                </a:solidFill>
                <a:latin typeface="Arial"/>
                <a:ea typeface="MS PGothic"/>
                <a:cs typeface="Times New Roman"/>
              </a:rPr>
              <a:t>Pragmatic approach of staff (e.g. harm reduction approach), respect for dignity </a:t>
            </a:r>
          </a:p>
          <a:p>
            <a:pPr marL="628650" lvl="1" indent="-171450">
              <a:lnSpc>
                <a:spcPct val="100000"/>
              </a:lnSpc>
              <a:tabLst>
                <a:tab pos="457200" algn="l"/>
              </a:tabLst>
              <a:defRPr/>
            </a:pPr>
            <a:endParaRPr lang="en-GB" sz="2000" dirty="0">
              <a:solidFill>
                <a:schemeClr val="bg1"/>
              </a:solidFill>
              <a:latin typeface="Arial"/>
              <a:ea typeface="MS PGothic"/>
              <a:cs typeface="Times New Roman"/>
            </a:endParaRPr>
          </a:p>
          <a:p>
            <a:pPr lvl="0">
              <a:lnSpc>
                <a:spcPct val="125000"/>
              </a:lnSpc>
              <a:spcBef>
                <a:spcPts val="0"/>
              </a:spcBef>
            </a:pPr>
            <a:endParaRPr lang="nl-NL" sz="2300" dirty="0">
              <a:solidFill>
                <a:schemeClr val="bg1"/>
              </a:solidFill>
              <a:latin typeface="Trebuchet MS"/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925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C49E8E779E44D8844BE7BFF36D096" ma:contentTypeVersion="9" ma:contentTypeDescription="Create a new document." ma:contentTypeScope="" ma:versionID="ebfb9967c40c996fac1700848b175d70">
  <xsd:schema xmlns:xsd="http://www.w3.org/2001/XMLSchema" xmlns:xs="http://www.w3.org/2001/XMLSchema" xmlns:p="http://schemas.microsoft.com/office/2006/metadata/properties" xmlns:ns2="eb4defa2-306d-42f3-a45c-d773604bc3b6" xmlns:ns3="8e12d9bd-ea3e-4137-9ea7-b65ad54deda4" targetNamespace="http://schemas.microsoft.com/office/2006/metadata/properties" ma:root="true" ma:fieldsID="099ca6a69408bc6779f6c6abcca7a9e1" ns2:_="" ns3:_="">
    <xsd:import namespace="eb4defa2-306d-42f3-a45c-d773604bc3b6"/>
    <xsd:import namespace="8e12d9bd-ea3e-4137-9ea7-b65ad54ded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4defa2-306d-42f3-a45c-d773604bc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12d9bd-ea3e-4137-9ea7-b65ad54ded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2FACF3-AA64-4C25-8988-26A3607D10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D2EE70-E185-4CF7-8E05-24C6E0BBCC3A}">
  <ds:schemaRefs>
    <ds:schemaRef ds:uri="http://purl.org/dc/dcmitype/"/>
    <ds:schemaRef ds:uri="eb4defa2-306d-42f3-a45c-d773604bc3b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8e12d9bd-ea3e-4137-9ea7-b65ad54deda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DEF2957-ECA6-4FB6-AEA0-910AD1E5ADDB}"/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958</Words>
  <Application>Microsoft Office PowerPoint</Application>
  <PresentationFormat>Widescreen</PresentationFormat>
  <Paragraphs>95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Trebuchet MS</vt:lpstr>
      <vt:lpstr>Office Theme</vt:lpstr>
      <vt:lpstr>PowerPoint Presentation</vt:lpstr>
      <vt:lpstr>End-of-life care for homeless people</vt:lpstr>
      <vt:lpstr>In this presentation</vt:lpstr>
      <vt:lpstr>Homelessness in the Netherlands</vt:lpstr>
      <vt:lpstr>Definition palliative care </vt:lpstr>
      <vt:lpstr>Why this project?</vt:lpstr>
      <vt:lpstr>Why consultation / multi-agency work</vt:lpstr>
      <vt:lpstr>Our project: explorative studies</vt:lpstr>
      <vt:lpstr>Systematic review</vt:lpstr>
      <vt:lpstr>Medical record study</vt:lpstr>
      <vt:lpstr>Focus groups </vt:lpstr>
      <vt:lpstr>Conclusions</vt:lpstr>
      <vt:lpstr>Future plans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Rahman</dc:creator>
  <cp:lastModifiedBy>Robbie Stakelum</cp:lastModifiedBy>
  <cp:revision>27</cp:revision>
  <dcterms:created xsi:type="dcterms:W3CDTF">2019-04-29T13:06:07Z</dcterms:created>
  <dcterms:modified xsi:type="dcterms:W3CDTF">2019-05-28T14:41:02Z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0x010100810C49E8E779E44D8844BE7BFF36D096</vt:lpwstr>
  </property>
</Properties>
</file>