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5" r:id="rId6"/>
  </p:sldMasterIdLst>
  <p:notesMasterIdLst>
    <p:notesMasterId r:id="rId43"/>
  </p:notesMasterIdLst>
  <p:sldIdLst>
    <p:sldId id="260" r:id="rId7"/>
    <p:sldId id="393" r:id="rId8"/>
    <p:sldId id="395" r:id="rId9"/>
    <p:sldId id="256" r:id="rId10"/>
    <p:sldId id="258" r:id="rId11"/>
    <p:sldId id="262" r:id="rId12"/>
    <p:sldId id="266" r:id="rId13"/>
    <p:sldId id="265" r:id="rId14"/>
    <p:sldId id="392" r:id="rId15"/>
    <p:sldId id="363" r:id="rId16"/>
    <p:sldId id="364" r:id="rId17"/>
    <p:sldId id="264" r:id="rId18"/>
    <p:sldId id="267" r:id="rId19"/>
    <p:sldId id="367" r:id="rId20"/>
    <p:sldId id="365" r:id="rId21"/>
    <p:sldId id="263" r:id="rId22"/>
    <p:sldId id="370" r:id="rId23"/>
    <p:sldId id="366" r:id="rId24"/>
    <p:sldId id="371" r:id="rId25"/>
    <p:sldId id="368" r:id="rId26"/>
    <p:sldId id="374" r:id="rId27"/>
    <p:sldId id="378" r:id="rId28"/>
    <p:sldId id="373" r:id="rId29"/>
    <p:sldId id="377" r:id="rId30"/>
    <p:sldId id="379" r:id="rId31"/>
    <p:sldId id="381" r:id="rId32"/>
    <p:sldId id="376" r:id="rId33"/>
    <p:sldId id="384" r:id="rId34"/>
    <p:sldId id="391" r:id="rId35"/>
    <p:sldId id="375" r:id="rId36"/>
    <p:sldId id="382" r:id="rId37"/>
    <p:sldId id="385" r:id="rId38"/>
    <p:sldId id="387" r:id="rId39"/>
    <p:sldId id="389" r:id="rId40"/>
    <p:sldId id="386" r:id="rId41"/>
    <p:sldId id="3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Rahman" initials="LR" lastIdx="1" clrIdx="0">
    <p:extLst>
      <p:ext uri="{19B8F6BF-5375-455C-9EA6-DF929625EA0E}">
        <p15:presenceInfo xmlns:p15="http://schemas.microsoft.com/office/powerpoint/2012/main" userId="Laura Rah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CFF"/>
    <a:srgbClr val="11354E"/>
    <a:srgbClr val="FD8B3A"/>
    <a:srgbClr val="FF6C9B"/>
    <a:srgbClr val="007F8A"/>
    <a:srgbClr val="006D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94660"/>
  </p:normalViewPr>
  <p:slideViewPr>
    <p:cSldViewPr snapToGrid="0">
      <p:cViewPr varScale="1">
        <p:scale>
          <a:sx n="63" d="100"/>
          <a:sy n="63" d="100"/>
        </p:scale>
        <p:origin x="8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bg1"/>
                </a:solidFill>
                <a:latin typeface="Calibri"/>
                <a:ea typeface="Calibri"/>
                <a:cs typeface="Calibri"/>
              </a:defRPr>
            </a:pPr>
            <a:r>
              <a:rPr lang="en-US" sz="2000" dirty="0">
                <a:solidFill>
                  <a:schemeClr val="bg1"/>
                </a:solidFill>
              </a:rPr>
              <a:t>No of people seen rough sleeping by outreach teams per year (CHAIN data)</a:t>
            </a:r>
          </a:p>
        </c:rich>
      </c:tx>
      <c:layout>
        <c:manualLayout>
          <c:xMode val="edge"/>
          <c:yMode val="edge"/>
          <c:x val="0.12001088777781882"/>
          <c:y val="5.4349291340874045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000" b="1" i="0" u="none" strike="noStrike" baseline="0">
                    <a:solidFill>
                      <a:schemeClr val="bg1"/>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4574" cap="rnd">
                <a:solidFill>
                  <a:schemeClr val="accent1"/>
                </a:solidFill>
                <a:prstDash val="sysDot"/>
              </a:ln>
              <a:effectLst/>
            </c:spPr>
            <c:trendlineType val="linear"/>
            <c:dispRSqr val="0"/>
            <c:dispEq val="0"/>
          </c:trendline>
          <c:cat>
            <c:strRef>
              <c:f>Sheet1!$B$3:$B$9</c:f>
              <c:strCache>
                <c:ptCount val="7"/>
                <c:pt idx="0">
                  <c:v>2010-2011</c:v>
                </c:pt>
                <c:pt idx="1">
                  <c:v>2011-2012</c:v>
                </c:pt>
                <c:pt idx="2">
                  <c:v>2012-2013</c:v>
                </c:pt>
                <c:pt idx="3">
                  <c:v>2013-2014</c:v>
                </c:pt>
                <c:pt idx="4">
                  <c:v>2014-2015</c:v>
                </c:pt>
                <c:pt idx="5">
                  <c:v>2015-2016</c:v>
                </c:pt>
                <c:pt idx="6">
                  <c:v>2016-2017</c:v>
                </c:pt>
              </c:strCache>
            </c:strRef>
          </c:cat>
          <c:val>
            <c:numRef>
              <c:f>Sheet1!$C$3:$C$9</c:f>
              <c:numCache>
                <c:formatCode>General</c:formatCode>
                <c:ptCount val="7"/>
                <c:pt idx="0">
                  <c:v>3975</c:v>
                </c:pt>
                <c:pt idx="1">
                  <c:v>5678</c:v>
                </c:pt>
                <c:pt idx="2">
                  <c:v>6473</c:v>
                </c:pt>
                <c:pt idx="3">
                  <c:v>6508</c:v>
                </c:pt>
                <c:pt idx="4">
                  <c:v>7581</c:v>
                </c:pt>
                <c:pt idx="5">
                  <c:v>8096</c:v>
                </c:pt>
                <c:pt idx="6">
                  <c:v>8108</c:v>
                </c:pt>
              </c:numCache>
            </c:numRef>
          </c:val>
          <c:extLst>
            <c:ext xmlns:c16="http://schemas.microsoft.com/office/drawing/2014/chart" uri="{C3380CC4-5D6E-409C-BE32-E72D297353CC}">
              <c16:uniqueId val="{00000001-7D31-C546-A867-EEB9B66F964B}"/>
            </c:ext>
          </c:extLst>
        </c:ser>
        <c:dLbls>
          <c:showLegendKey val="0"/>
          <c:showVal val="0"/>
          <c:showCatName val="0"/>
          <c:showSerName val="0"/>
          <c:showPercent val="0"/>
          <c:showBubbleSize val="0"/>
        </c:dLbls>
        <c:gapWidth val="219"/>
        <c:overlap val="-27"/>
        <c:axId val="2114230783"/>
        <c:axId val="1"/>
      </c:barChart>
      <c:catAx>
        <c:axId val="2114230783"/>
        <c:scaling>
          <c:orientation val="minMax"/>
        </c:scaling>
        <c:delete val="0"/>
        <c:axPos val="b"/>
        <c:numFmt formatCode="General" sourceLinked="1"/>
        <c:majorTickMark val="none"/>
        <c:minorTickMark val="none"/>
        <c:tickLblPos val="nextTo"/>
        <c:spPr>
          <a:noFill/>
          <a:ln w="6702" cap="flat" cmpd="sng" algn="ctr">
            <a:solidFill>
              <a:schemeClr val="tx1">
                <a:lumMod val="15000"/>
                <a:lumOff val="85000"/>
              </a:schemeClr>
            </a:solidFill>
            <a:round/>
          </a:ln>
          <a:effectLst/>
        </c:spPr>
        <c:txPr>
          <a:bodyPr rot="0" vert="horz"/>
          <a:lstStyle/>
          <a:p>
            <a:pPr>
              <a:defRPr sz="900" b="1" i="0" u="none" strike="noStrike" baseline="0">
                <a:solidFill>
                  <a:schemeClr val="bg1"/>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1117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vert="horz"/>
          <a:lstStyle/>
          <a:p>
            <a:pPr>
              <a:defRPr sz="900" b="1" i="0" u="none" strike="noStrike" baseline="0">
                <a:solidFill>
                  <a:schemeClr val="bg1"/>
                </a:solidFill>
                <a:latin typeface="Calibri"/>
                <a:ea typeface="Calibri"/>
                <a:cs typeface="Calibri"/>
              </a:defRPr>
            </a:pPr>
            <a:endParaRPr lang="fr-FR"/>
          </a:p>
        </c:txPr>
        <c:crossAx val="2114230783"/>
        <c:crosses val="autoZero"/>
        <c:crossBetween val="between"/>
      </c:valAx>
      <c:spPr>
        <a:noFill/>
        <a:ln w="17872">
          <a:noFill/>
        </a:ln>
      </c:spPr>
    </c:plotArea>
    <c:plotVisOnly val="1"/>
    <c:dispBlanksAs val="gap"/>
    <c:showDLblsOverMax val="0"/>
  </c:chart>
  <c:spPr>
    <a:noFill/>
    <a:ln>
      <a:noFill/>
    </a:ln>
    <a:effectLst/>
  </c:spPr>
  <c:txPr>
    <a:bodyPr/>
    <a:lstStyle/>
    <a:p>
      <a:pPr>
        <a:defRPr sz="704" b="0" i="0" u="none" strike="noStrike" baseline="0">
          <a:solidFill>
            <a:srgbClr val="000000"/>
          </a:solidFill>
          <a:latin typeface="Calibri"/>
          <a:ea typeface="Calibri"/>
          <a:cs typeface="Calibri"/>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Sheet1!$B$3</c:f>
              <c:strCache>
                <c:ptCount val="1"/>
                <c:pt idx="0">
                  <c:v>IMD 5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16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Sheet1!$C$2:$D$2</c:f>
              <c:strCache>
                <c:ptCount val="2"/>
                <c:pt idx="0">
                  <c:v>Men</c:v>
                </c:pt>
                <c:pt idx="1">
                  <c:v>Women</c:v>
                </c:pt>
              </c:strCache>
            </c:strRef>
          </c:cat>
          <c:val>
            <c:numRef>
              <c:f>Sheet1!$C$3:$D$3</c:f>
              <c:numCache>
                <c:formatCode>General</c:formatCode>
                <c:ptCount val="2"/>
                <c:pt idx="0">
                  <c:v>2.8</c:v>
                </c:pt>
                <c:pt idx="1">
                  <c:v>2.1</c:v>
                </c:pt>
              </c:numCache>
            </c:numRef>
          </c:val>
          <c:extLst>
            <c:ext xmlns:c16="http://schemas.microsoft.com/office/drawing/2014/chart" uri="{C3380CC4-5D6E-409C-BE32-E72D297353CC}">
              <c16:uniqueId val="{00000000-FB13-4034-AFD1-E7434524C255}"/>
            </c:ext>
          </c:extLst>
        </c:ser>
        <c:ser>
          <c:idx val="1"/>
          <c:order val="1"/>
          <c:tx>
            <c:strRef>
              <c:f>Sheet1!$B$4</c:f>
              <c:strCache>
                <c:ptCount val="1"/>
                <c:pt idx="0">
                  <c:v>Deep social exclusion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16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Sheet1!$C$2:$D$2</c:f>
              <c:strCache>
                <c:ptCount val="2"/>
                <c:pt idx="0">
                  <c:v>Men</c:v>
                </c:pt>
                <c:pt idx="1">
                  <c:v>Women</c:v>
                </c:pt>
              </c:strCache>
            </c:strRef>
          </c:cat>
          <c:val>
            <c:numRef>
              <c:f>Sheet1!$C$4:$D$4</c:f>
              <c:numCache>
                <c:formatCode>General</c:formatCode>
                <c:ptCount val="2"/>
                <c:pt idx="0">
                  <c:v>7.9</c:v>
                </c:pt>
                <c:pt idx="1">
                  <c:v>11.9</c:v>
                </c:pt>
              </c:numCache>
            </c:numRef>
          </c:val>
          <c:extLst>
            <c:ext xmlns:c16="http://schemas.microsoft.com/office/drawing/2014/chart" uri="{C3380CC4-5D6E-409C-BE32-E72D297353CC}">
              <c16:uniqueId val="{00000001-FB13-4034-AFD1-E7434524C255}"/>
            </c:ext>
          </c:extLst>
        </c:ser>
        <c:dLbls>
          <c:showLegendKey val="0"/>
          <c:showVal val="1"/>
          <c:showCatName val="0"/>
          <c:showSerName val="0"/>
          <c:showPercent val="0"/>
          <c:showBubbleSize val="0"/>
        </c:dLbls>
        <c:gapWidth val="219"/>
        <c:overlap val="-27"/>
        <c:axId val="232380440"/>
        <c:axId val="232380832"/>
      </c:barChart>
      <c:catAx>
        <c:axId val="23238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a:solidFill>
                  <a:schemeClr val="bg1"/>
                </a:solidFill>
                <a:latin typeface="+mn-lt"/>
                <a:ea typeface="+mn-ea"/>
                <a:cs typeface="+mn-cs"/>
              </a:defRPr>
            </a:pPr>
            <a:endParaRPr lang="fr-FR"/>
          </a:p>
        </c:txPr>
        <c:crossAx val="232380832"/>
        <c:crosses val="autoZero"/>
        <c:auto val="1"/>
        <c:lblAlgn val="ctr"/>
        <c:lblOffset val="100"/>
        <c:noMultiLvlLbl val="0"/>
      </c:catAx>
      <c:valAx>
        <c:axId val="232380832"/>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GB" sz="2000" b="0" i="0" u="none" strike="noStrike" kern="1200" baseline="0">
                <a:solidFill>
                  <a:schemeClr val="bg1"/>
                </a:solidFill>
                <a:latin typeface="+mn-lt"/>
                <a:ea typeface="+mn-ea"/>
                <a:cs typeface="+mn-cs"/>
              </a:defRPr>
            </a:pPr>
            <a:endParaRPr lang="fr-FR"/>
          </a:p>
        </c:txPr>
        <c:crossAx val="232380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GB" sz="1800" b="0" i="0" u="none" strike="noStrike" kern="1200" baseline="0">
                <a:solidFill>
                  <a:schemeClr val="bg1"/>
                </a:solidFill>
                <a:latin typeface="+mn-lt"/>
                <a:ea typeface="+mn-ea"/>
                <a:cs typeface="+mn-cs"/>
              </a:defRPr>
            </a:pPr>
            <a:endParaRPr lang="fr-FR"/>
          </a:p>
        </c:txPr>
      </c:legendEntry>
      <c:legendEntry>
        <c:idx val="1"/>
        <c:txPr>
          <a:bodyPr rot="0" spcFirstLastPara="1" vertOverflow="ellipsis" vert="horz" wrap="square" anchor="ctr" anchorCtr="1"/>
          <a:lstStyle/>
          <a:p>
            <a:pPr>
              <a:defRPr lang="en-GB" sz="1800" b="0" i="0" u="none" strike="noStrike" kern="1200" baseline="0">
                <a:solidFill>
                  <a:schemeClr val="bg1"/>
                </a:solidFill>
                <a:latin typeface="+mn-lt"/>
                <a:ea typeface="+mn-ea"/>
                <a:cs typeface="+mn-cs"/>
              </a:defRPr>
            </a:pPr>
            <a:endParaRPr lang="fr-FR"/>
          </a:p>
        </c:txPr>
      </c:legendEntry>
      <c:overlay val="0"/>
      <c:spPr>
        <a:noFill/>
        <a:ln>
          <a:noFill/>
        </a:ln>
        <a:effectLst/>
      </c:spPr>
      <c:txPr>
        <a:bodyPr rot="0" spcFirstLastPara="1" vertOverflow="ellipsis" vert="horz" wrap="square" anchor="ctr" anchorCtr="1"/>
        <a:lstStyle/>
        <a:p>
          <a:pPr>
            <a:defRPr lang="en-GB"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496BF-0FC2-43B3-9A59-6E1420151E2E}" type="doc">
      <dgm:prSet loTypeId="urn:microsoft.com/office/officeart/2005/8/layout/default#2" loCatId="list" qsTypeId="urn:microsoft.com/office/officeart/2005/8/quickstyle/simple1" qsCatId="simple" csTypeId="urn:microsoft.com/office/officeart/2005/8/colors/colorful1#1" csCatId="colorful" phldr="1"/>
      <dgm:spPr/>
      <dgm:t>
        <a:bodyPr/>
        <a:lstStyle/>
        <a:p>
          <a:endParaRPr lang="en-GB"/>
        </a:p>
      </dgm:t>
    </dgm:pt>
    <dgm:pt modelId="{3738496A-1A5A-46E0-84DE-5AE22E97B5FA}">
      <dgm:prSet phldrT="[Text]"/>
      <dgm:spPr>
        <a:solidFill>
          <a:srgbClr val="00275B"/>
        </a:solidFill>
      </dgm:spPr>
      <dgm:t>
        <a:bodyPr/>
        <a:lstStyle/>
        <a:p>
          <a:r>
            <a:rPr lang="en-US" dirty="0">
              <a:solidFill>
                <a:srgbClr val="F25B21"/>
              </a:solidFill>
            </a:rPr>
            <a:t>Uncertainty of prognosis </a:t>
          </a:r>
          <a:endParaRPr lang="en-GB" dirty="0">
            <a:solidFill>
              <a:srgbClr val="F25B21"/>
            </a:solidFill>
          </a:endParaRPr>
        </a:p>
      </dgm:t>
    </dgm:pt>
    <dgm:pt modelId="{90B21F57-7C40-4D8C-85CE-DF2E94362DD1}" type="parTrans" cxnId="{86154500-083F-4F13-A564-09AB9C7A008D}">
      <dgm:prSet/>
      <dgm:spPr/>
      <dgm:t>
        <a:bodyPr/>
        <a:lstStyle/>
        <a:p>
          <a:endParaRPr lang="en-GB"/>
        </a:p>
      </dgm:t>
    </dgm:pt>
    <dgm:pt modelId="{C4996F9C-E336-431A-B2D4-747D8C2173F0}" type="sibTrans" cxnId="{86154500-083F-4F13-A564-09AB9C7A008D}">
      <dgm:prSet/>
      <dgm:spPr/>
      <dgm:t>
        <a:bodyPr/>
        <a:lstStyle/>
        <a:p>
          <a:endParaRPr lang="en-GB"/>
        </a:p>
      </dgm:t>
    </dgm:pt>
    <dgm:pt modelId="{CB8CE672-FC80-47E4-8F60-F04F646E4DA8}">
      <dgm:prSet phldrT="[Text]"/>
      <dgm:spPr>
        <a:solidFill>
          <a:srgbClr val="00275B"/>
        </a:solidFill>
      </dgm:spPr>
      <dgm:t>
        <a:bodyPr/>
        <a:lstStyle/>
        <a:p>
          <a:r>
            <a:rPr lang="en-US" dirty="0">
              <a:solidFill>
                <a:srgbClr val="F25B21"/>
              </a:solidFill>
            </a:rPr>
            <a:t>Lack of options to offer</a:t>
          </a:r>
          <a:endParaRPr lang="en-GB" dirty="0">
            <a:solidFill>
              <a:srgbClr val="F25B21"/>
            </a:solidFill>
          </a:endParaRPr>
        </a:p>
      </dgm:t>
    </dgm:pt>
    <dgm:pt modelId="{514104FD-341C-4D2E-9688-A0A380D28884}" type="parTrans" cxnId="{836FCEB6-E566-4783-9F6C-90CF8EFC6BA8}">
      <dgm:prSet/>
      <dgm:spPr/>
      <dgm:t>
        <a:bodyPr/>
        <a:lstStyle/>
        <a:p>
          <a:endParaRPr lang="en-GB"/>
        </a:p>
      </dgm:t>
    </dgm:pt>
    <dgm:pt modelId="{4FE9E9BB-79BB-480B-A10C-6108FB101FFC}" type="sibTrans" cxnId="{836FCEB6-E566-4783-9F6C-90CF8EFC6BA8}">
      <dgm:prSet/>
      <dgm:spPr/>
      <dgm:t>
        <a:bodyPr/>
        <a:lstStyle/>
        <a:p>
          <a:endParaRPr lang="en-GB"/>
        </a:p>
      </dgm:t>
    </dgm:pt>
    <dgm:pt modelId="{0FA968B9-DEF2-4E06-BAAA-734DA4430D87}">
      <dgm:prSet phldrT="[Text]"/>
      <dgm:spPr>
        <a:solidFill>
          <a:srgbClr val="00275B"/>
        </a:solidFill>
      </dgm:spPr>
      <dgm:t>
        <a:bodyPr/>
        <a:lstStyle/>
        <a:p>
          <a:r>
            <a:rPr lang="en-US" dirty="0">
              <a:solidFill>
                <a:srgbClr val="FEFEFE"/>
              </a:solidFill>
            </a:rPr>
            <a:t>Concern about fragility &amp; removing hope</a:t>
          </a:r>
          <a:endParaRPr lang="en-GB" dirty="0">
            <a:solidFill>
              <a:srgbClr val="FEFEFE"/>
            </a:solidFill>
          </a:endParaRPr>
        </a:p>
      </dgm:t>
    </dgm:pt>
    <dgm:pt modelId="{B619D4CC-A400-48C8-8697-7C76D1B0FD5A}" type="parTrans" cxnId="{5BA3A4D6-196D-4C23-9BFB-1E171FF8307D}">
      <dgm:prSet/>
      <dgm:spPr/>
      <dgm:t>
        <a:bodyPr/>
        <a:lstStyle/>
        <a:p>
          <a:endParaRPr lang="en-GB"/>
        </a:p>
      </dgm:t>
    </dgm:pt>
    <dgm:pt modelId="{C1E215D8-2A9D-4B30-A6EB-4365F8344AB1}" type="sibTrans" cxnId="{5BA3A4D6-196D-4C23-9BFB-1E171FF8307D}">
      <dgm:prSet/>
      <dgm:spPr/>
      <dgm:t>
        <a:bodyPr/>
        <a:lstStyle/>
        <a:p>
          <a:endParaRPr lang="en-GB"/>
        </a:p>
      </dgm:t>
    </dgm:pt>
    <dgm:pt modelId="{B28ECAAF-70A9-4C6A-82B0-9210AD068A41}">
      <dgm:prSet phldrT="[Text]"/>
      <dgm:spPr>
        <a:solidFill>
          <a:srgbClr val="00275B"/>
        </a:solidFill>
      </dgm:spPr>
      <dgm:t>
        <a:bodyPr/>
        <a:lstStyle/>
        <a:p>
          <a:r>
            <a:rPr lang="en-US" dirty="0">
              <a:solidFill>
                <a:srgbClr val="FEFEFE"/>
              </a:solidFill>
            </a:rPr>
            <a:t>Lack of confidence</a:t>
          </a:r>
          <a:endParaRPr lang="en-GB" dirty="0">
            <a:solidFill>
              <a:srgbClr val="FEFEFE"/>
            </a:solidFill>
          </a:endParaRPr>
        </a:p>
      </dgm:t>
    </dgm:pt>
    <dgm:pt modelId="{830674CC-44D9-464C-8D87-8EC221905F47}" type="parTrans" cxnId="{44324DD0-5BA4-4D01-B89D-8722D61842D4}">
      <dgm:prSet/>
      <dgm:spPr/>
      <dgm:t>
        <a:bodyPr/>
        <a:lstStyle/>
        <a:p>
          <a:endParaRPr lang="en-GB"/>
        </a:p>
      </dgm:t>
    </dgm:pt>
    <dgm:pt modelId="{BB7B8B76-EC28-4759-93B7-A98B10DB1B4F}" type="sibTrans" cxnId="{44324DD0-5BA4-4D01-B89D-8722D61842D4}">
      <dgm:prSet/>
      <dgm:spPr/>
      <dgm:t>
        <a:bodyPr/>
        <a:lstStyle/>
        <a:p>
          <a:endParaRPr lang="en-GB"/>
        </a:p>
      </dgm:t>
    </dgm:pt>
    <dgm:pt modelId="{3AE42759-2AF6-4F95-812A-389A21502ABC}">
      <dgm:prSet phldrT="[Text]"/>
      <dgm:spPr>
        <a:solidFill>
          <a:srgbClr val="00275B"/>
        </a:solidFill>
      </dgm:spPr>
      <dgm:t>
        <a:bodyPr/>
        <a:lstStyle/>
        <a:p>
          <a:r>
            <a:rPr lang="en-US" dirty="0">
              <a:solidFill>
                <a:srgbClr val="FEFEFE"/>
              </a:solidFill>
            </a:rPr>
            <a:t>Denial -  from all sides </a:t>
          </a:r>
          <a:endParaRPr lang="en-GB" dirty="0">
            <a:solidFill>
              <a:srgbClr val="FEFEFE"/>
            </a:solidFill>
          </a:endParaRPr>
        </a:p>
      </dgm:t>
    </dgm:pt>
    <dgm:pt modelId="{15C3B154-7C2D-457C-B0F2-2CEB27F43CC6}" type="parTrans" cxnId="{4894A6D0-56FC-4CBD-9CD6-2F573512FF73}">
      <dgm:prSet/>
      <dgm:spPr/>
      <dgm:t>
        <a:bodyPr/>
        <a:lstStyle/>
        <a:p>
          <a:endParaRPr lang="en-GB"/>
        </a:p>
      </dgm:t>
    </dgm:pt>
    <dgm:pt modelId="{F1885E1A-5D86-484F-974C-892BFBBCA8EF}" type="sibTrans" cxnId="{4894A6D0-56FC-4CBD-9CD6-2F573512FF73}">
      <dgm:prSet/>
      <dgm:spPr/>
      <dgm:t>
        <a:bodyPr/>
        <a:lstStyle/>
        <a:p>
          <a:endParaRPr lang="en-GB"/>
        </a:p>
      </dgm:t>
    </dgm:pt>
    <dgm:pt modelId="{0388EB82-CE14-40E8-BEEF-E3272BBCAFC0}" type="pres">
      <dgm:prSet presAssocID="{AE2496BF-0FC2-43B3-9A59-6E1420151E2E}" presName="diagram" presStyleCnt="0">
        <dgm:presLayoutVars>
          <dgm:dir/>
          <dgm:resizeHandles val="exact"/>
        </dgm:presLayoutVars>
      </dgm:prSet>
      <dgm:spPr/>
    </dgm:pt>
    <dgm:pt modelId="{4CF1EAA8-7E11-48FD-92AF-08D6FA6DCC46}" type="pres">
      <dgm:prSet presAssocID="{3738496A-1A5A-46E0-84DE-5AE22E97B5FA}" presName="node" presStyleLbl="node1" presStyleIdx="0" presStyleCnt="5" custLinFactY="13774" custLinFactNeighborX="45655" custLinFactNeighborY="100000">
        <dgm:presLayoutVars>
          <dgm:bulletEnabled val="1"/>
        </dgm:presLayoutVars>
      </dgm:prSet>
      <dgm:spPr/>
    </dgm:pt>
    <dgm:pt modelId="{C10F60F5-EE07-4390-98CF-EA7ECA7CA72E}" type="pres">
      <dgm:prSet presAssocID="{C4996F9C-E336-431A-B2D4-747D8C2173F0}" presName="sibTrans" presStyleCnt="0"/>
      <dgm:spPr/>
    </dgm:pt>
    <dgm:pt modelId="{A1D336E6-A565-4B43-9479-052A4B7BDA16}" type="pres">
      <dgm:prSet presAssocID="{CB8CE672-FC80-47E4-8F60-F04F646E4DA8}" presName="node" presStyleLbl="node1" presStyleIdx="1" presStyleCnt="5" custLinFactY="14730" custLinFactNeighborX="60855" custLinFactNeighborY="100000">
        <dgm:presLayoutVars>
          <dgm:bulletEnabled val="1"/>
        </dgm:presLayoutVars>
      </dgm:prSet>
      <dgm:spPr/>
    </dgm:pt>
    <dgm:pt modelId="{CF3F9B8B-A7B7-49BD-A857-CA281A23E4AA}" type="pres">
      <dgm:prSet presAssocID="{4FE9E9BB-79BB-480B-A10C-6108FB101FFC}" presName="sibTrans" presStyleCnt="0"/>
      <dgm:spPr/>
    </dgm:pt>
    <dgm:pt modelId="{10D1534E-CF6A-4A7F-B16D-EFD4652E6EB9}" type="pres">
      <dgm:prSet presAssocID="{0FA968B9-DEF2-4E06-BAAA-734DA4430D87}" presName="node" presStyleLbl="node1" presStyleIdx="2" presStyleCnt="5">
        <dgm:presLayoutVars>
          <dgm:bulletEnabled val="1"/>
        </dgm:presLayoutVars>
      </dgm:prSet>
      <dgm:spPr/>
    </dgm:pt>
    <dgm:pt modelId="{3A2EA249-DD58-4926-999A-DE4CCC9BA603}" type="pres">
      <dgm:prSet presAssocID="{C1E215D8-2A9D-4B30-A6EB-4365F8344AB1}" presName="sibTrans" presStyleCnt="0"/>
      <dgm:spPr/>
    </dgm:pt>
    <dgm:pt modelId="{A206299D-2AD5-414B-A0A9-7D698D8423CE}" type="pres">
      <dgm:prSet presAssocID="{B28ECAAF-70A9-4C6A-82B0-9210AD068A41}" presName="node" presStyleLbl="node1" presStyleIdx="3" presStyleCnt="5" custLinFactY="-16152" custLinFactNeighborX="-49559" custLinFactNeighborY="-100000">
        <dgm:presLayoutVars>
          <dgm:bulletEnabled val="1"/>
        </dgm:presLayoutVars>
      </dgm:prSet>
      <dgm:spPr/>
    </dgm:pt>
    <dgm:pt modelId="{F33E1D90-F3F9-4B9E-93C7-47BDF8F9335F}" type="pres">
      <dgm:prSet presAssocID="{BB7B8B76-EC28-4759-93B7-A98B10DB1B4F}" presName="sibTrans" presStyleCnt="0"/>
      <dgm:spPr/>
    </dgm:pt>
    <dgm:pt modelId="{F532ACBC-C433-41E6-857F-DD01C172E8D0}" type="pres">
      <dgm:prSet presAssocID="{3AE42759-2AF6-4F95-812A-389A21502ABC}" presName="node" presStyleLbl="node1" presStyleIdx="4" presStyleCnt="5" custLinFactY="-17410" custLinFactNeighborX="-54800" custLinFactNeighborY="-100000">
        <dgm:presLayoutVars>
          <dgm:bulletEnabled val="1"/>
        </dgm:presLayoutVars>
      </dgm:prSet>
      <dgm:spPr/>
    </dgm:pt>
  </dgm:ptLst>
  <dgm:cxnLst>
    <dgm:cxn modelId="{86154500-083F-4F13-A564-09AB9C7A008D}" srcId="{AE2496BF-0FC2-43B3-9A59-6E1420151E2E}" destId="{3738496A-1A5A-46E0-84DE-5AE22E97B5FA}" srcOrd="0" destOrd="0" parTransId="{90B21F57-7C40-4D8C-85CE-DF2E94362DD1}" sibTransId="{C4996F9C-E336-431A-B2D4-747D8C2173F0}"/>
    <dgm:cxn modelId="{2B58E002-4840-4F0B-B8AD-FE4A123765AE}" type="presOf" srcId="{B28ECAAF-70A9-4C6A-82B0-9210AD068A41}" destId="{A206299D-2AD5-414B-A0A9-7D698D8423CE}" srcOrd="0" destOrd="0" presId="urn:microsoft.com/office/officeart/2005/8/layout/default#2"/>
    <dgm:cxn modelId="{25C2B207-EAB5-46D9-ADAD-3164113B341B}" type="presOf" srcId="{CB8CE672-FC80-47E4-8F60-F04F646E4DA8}" destId="{A1D336E6-A565-4B43-9479-052A4B7BDA16}" srcOrd="0" destOrd="0" presId="urn:microsoft.com/office/officeart/2005/8/layout/default#2"/>
    <dgm:cxn modelId="{43AB6629-54F8-4C03-8943-3DF25BE2B6D7}" type="presOf" srcId="{3738496A-1A5A-46E0-84DE-5AE22E97B5FA}" destId="{4CF1EAA8-7E11-48FD-92AF-08D6FA6DCC46}" srcOrd="0" destOrd="0" presId="urn:microsoft.com/office/officeart/2005/8/layout/default#2"/>
    <dgm:cxn modelId="{AB6C4B98-5164-4EF2-A36E-A33A45EBD956}" type="presOf" srcId="{3AE42759-2AF6-4F95-812A-389A21502ABC}" destId="{F532ACBC-C433-41E6-857F-DD01C172E8D0}" srcOrd="0" destOrd="0" presId="urn:microsoft.com/office/officeart/2005/8/layout/default#2"/>
    <dgm:cxn modelId="{D75C609D-D29F-43F0-8C00-9F1B2A07C4D6}" type="presOf" srcId="{0FA968B9-DEF2-4E06-BAAA-734DA4430D87}" destId="{10D1534E-CF6A-4A7F-B16D-EFD4652E6EB9}" srcOrd="0" destOrd="0" presId="urn:microsoft.com/office/officeart/2005/8/layout/default#2"/>
    <dgm:cxn modelId="{836FCEB6-E566-4783-9F6C-90CF8EFC6BA8}" srcId="{AE2496BF-0FC2-43B3-9A59-6E1420151E2E}" destId="{CB8CE672-FC80-47E4-8F60-F04F646E4DA8}" srcOrd="1" destOrd="0" parTransId="{514104FD-341C-4D2E-9688-A0A380D28884}" sibTransId="{4FE9E9BB-79BB-480B-A10C-6108FB101FFC}"/>
    <dgm:cxn modelId="{44324DD0-5BA4-4D01-B89D-8722D61842D4}" srcId="{AE2496BF-0FC2-43B3-9A59-6E1420151E2E}" destId="{B28ECAAF-70A9-4C6A-82B0-9210AD068A41}" srcOrd="3" destOrd="0" parTransId="{830674CC-44D9-464C-8D87-8EC221905F47}" sibTransId="{BB7B8B76-EC28-4759-93B7-A98B10DB1B4F}"/>
    <dgm:cxn modelId="{4894A6D0-56FC-4CBD-9CD6-2F573512FF73}" srcId="{AE2496BF-0FC2-43B3-9A59-6E1420151E2E}" destId="{3AE42759-2AF6-4F95-812A-389A21502ABC}" srcOrd="4" destOrd="0" parTransId="{15C3B154-7C2D-457C-B0F2-2CEB27F43CC6}" sibTransId="{F1885E1A-5D86-484F-974C-892BFBBCA8EF}"/>
    <dgm:cxn modelId="{5BA3A4D6-196D-4C23-9BFB-1E171FF8307D}" srcId="{AE2496BF-0FC2-43B3-9A59-6E1420151E2E}" destId="{0FA968B9-DEF2-4E06-BAAA-734DA4430D87}" srcOrd="2" destOrd="0" parTransId="{B619D4CC-A400-48C8-8697-7C76D1B0FD5A}" sibTransId="{C1E215D8-2A9D-4B30-A6EB-4365F8344AB1}"/>
    <dgm:cxn modelId="{24F316F6-2E0E-47E8-8C3F-75FA0B357166}" type="presOf" srcId="{AE2496BF-0FC2-43B3-9A59-6E1420151E2E}" destId="{0388EB82-CE14-40E8-BEEF-E3272BBCAFC0}" srcOrd="0" destOrd="0" presId="urn:microsoft.com/office/officeart/2005/8/layout/default#2"/>
    <dgm:cxn modelId="{CAB15096-B0D5-4750-8238-18BD32A8ED7E}" type="presParOf" srcId="{0388EB82-CE14-40E8-BEEF-E3272BBCAFC0}" destId="{4CF1EAA8-7E11-48FD-92AF-08D6FA6DCC46}" srcOrd="0" destOrd="0" presId="urn:microsoft.com/office/officeart/2005/8/layout/default#2"/>
    <dgm:cxn modelId="{6239C688-C44D-4BD5-9196-1E9E231CD07B}" type="presParOf" srcId="{0388EB82-CE14-40E8-BEEF-E3272BBCAFC0}" destId="{C10F60F5-EE07-4390-98CF-EA7ECA7CA72E}" srcOrd="1" destOrd="0" presId="urn:microsoft.com/office/officeart/2005/8/layout/default#2"/>
    <dgm:cxn modelId="{93CECA7C-F2B4-4FCB-8173-859E30DFCC44}" type="presParOf" srcId="{0388EB82-CE14-40E8-BEEF-E3272BBCAFC0}" destId="{A1D336E6-A565-4B43-9479-052A4B7BDA16}" srcOrd="2" destOrd="0" presId="urn:microsoft.com/office/officeart/2005/8/layout/default#2"/>
    <dgm:cxn modelId="{709ACA0A-5F56-495B-BCA5-FAA1840914EB}" type="presParOf" srcId="{0388EB82-CE14-40E8-BEEF-E3272BBCAFC0}" destId="{CF3F9B8B-A7B7-49BD-A857-CA281A23E4AA}" srcOrd="3" destOrd="0" presId="urn:microsoft.com/office/officeart/2005/8/layout/default#2"/>
    <dgm:cxn modelId="{5626329C-0F06-4D33-84FE-361DF6CD124B}" type="presParOf" srcId="{0388EB82-CE14-40E8-BEEF-E3272BBCAFC0}" destId="{10D1534E-CF6A-4A7F-B16D-EFD4652E6EB9}" srcOrd="4" destOrd="0" presId="urn:microsoft.com/office/officeart/2005/8/layout/default#2"/>
    <dgm:cxn modelId="{4DD75BD8-D448-460B-8118-8F4D4DC93E15}" type="presParOf" srcId="{0388EB82-CE14-40E8-BEEF-E3272BBCAFC0}" destId="{3A2EA249-DD58-4926-999A-DE4CCC9BA603}" srcOrd="5" destOrd="0" presId="urn:microsoft.com/office/officeart/2005/8/layout/default#2"/>
    <dgm:cxn modelId="{F3566CC9-F187-495E-8011-2E43992CAF4E}" type="presParOf" srcId="{0388EB82-CE14-40E8-BEEF-E3272BBCAFC0}" destId="{A206299D-2AD5-414B-A0A9-7D698D8423CE}" srcOrd="6" destOrd="0" presId="urn:microsoft.com/office/officeart/2005/8/layout/default#2"/>
    <dgm:cxn modelId="{BF663E87-B2DE-44D6-80BA-D9BCB26CE089}" type="presParOf" srcId="{0388EB82-CE14-40E8-BEEF-E3272BBCAFC0}" destId="{F33E1D90-F3F9-4B9E-93C7-47BDF8F9335F}" srcOrd="7" destOrd="0" presId="urn:microsoft.com/office/officeart/2005/8/layout/default#2"/>
    <dgm:cxn modelId="{3443700A-0206-4FCB-A494-1AE961601C21}" type="presParOf" srcId="{0388EB82-CE14-40E8-BEEF-E3272BBCAFC0}" destId="{F532ACBC-C433-41E6-857F-DD01C172E8D0}"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6E3BE-5D58-4006-BFAC-FA94C8BB7313}" type="doc">
      <dgm:prSet loTypeId="urn:microsoft.com/office/officeart/2005/8/layout/hProcess9" loCatId="process" qsTypeId="urn:microsoft.com/office/officeart/2005/8/quickstyle/simple1" qsCatId="simple" csTypeId="urn:microsoft.com/office/officeart/2005/8/colors/accent1_2" csCatId="accent1" phldr="1"/>
      <dgm:spPr/>
    </dgm:pt>
    <dgm:pt modelId="{89092652-7934-4768-91DE-376AF0217EA6}">
      <dgm:prSet phldrT="[Text]"/>
      <dgm:spPr/>
      <dgm:t>
        <a:bodyPr/>
        <a:lstStyle/>
        <a:p>
          <a:r>
            <a:rPr lang="en-GB" dirty="0"/>
            <a:t>End of life care</a:t>
          </a:r>
        </a:p>
      </dgm:t>
    </dgm:pt>
    <dgm:pt modelId="{D6F8C45D-5D0B-4F17-BEDF-510BB9461E1E}" type="parTrans" cxnId="{DE2FF4AB-951A-42E6-8AEC-4E71C937183A}">
      <dgm:prSet/>
      <dgm:spPr/>
      <dgm:t>
        <a:bodyPr/>
        <a:lstStyle/>
        <a:p>
          <a:endParaRPr lang="en-GB"/>
        </a:p>
      </dgm:t>
    </dgm:pt>
    <dgm:pt modelId="{739851B7-A564-4094-BBDB-9DDB269D980B}" type="sibTrans" cxnId="{DE2FF4AB-951A-42E6-8AEC-4E71C937183A}">
      <dgm:prSet/>
      <dgm:spPr/>
      <dgm:t>
        <a:bodyPr/>
        <a:lstStyle/>
        <a:p>
          <a:endParaRPr lang="en-GB"/>
        </a:p>
      </dgm:t>
    </dgm:pt>
    <dgm:pt modelId="{3AC0FC41-83E6-4746-A6C8-0AD24D1E93C3}">
      <dgm:prSet phldrT="[Text]"/>
      <dgm:spPr/>
      <dgm:t>
        <a:bodyPr/>
        <a:lstStyle/>
        <a:p>
          <a:r>
            <a:rPr lang="en-GB" dirty="0"/>
            <a:t>Advanced ill health</a:t>
          </a:r>
        </a:p>
      </dgm:t>
    </dgm:pt>
    <dgm:pt modelId="{A8621630-F143-494B-A243-FB02173D31BD}" type="parTrans" cxnId="{7CF608D1-DD1D-4D3B-813A-1ABECD1C1618}">
      <dgm:prSet/>
      <dgm:spPr/>
      <dgm:t>
        <a:bodyPr/>
        <a:lstStyle/>
        <a:p>
          <a:endParaRPr lang="en-GB"/>
        </a:p>
      </dgm:t>
    </dgm:pt>
    <dgm:pt modelId="{613C3FAC-0B41-43B0-A2A4-B84A55E69A54}" type="sibTrans" cxnId="{7CF608D1-DD1D-4D3B-813A-1ABECD1C1618}">
      <dgm:prSet/>
      <dgm:spPr/>
      <dgm:t>
        <a:bodyPr/>
        <a:lstStyle/>
        <a:p>
          <a:endParaRPr lang="en-GB"/>
        </a:p>
      </dgm:t>
    </dgm:pt>
    <dgm:pt modelId="{0A6FCBF8-489C-497C-9CFB-28775E27FB34}" type="pres">
      <dgm:prSet presAssocID="{C8E6E3BE-5D58-4006-BFAC-FA94C8BB7313}" presName="CompostProcess" presStyleCnt="0">
        <dgm:presLayoutVars>
          <dgm:dir/>
          <dgm:resizeHandles val="exact"/>
        </dgm:presLayoutVars>
      </dgm:prSet>
      <dgm:spPr/>
    </dgm:pt>
    <dgm:pt modelId="{A32C8B27-1F01-4F42-8466-6E2AE331D506}" type="pres">
      <dgm:prSet presAssocID="{C8E6E3BE-5D58-4006-BFAC-FA94C8BB7313}" presName="arrow" presStyleLbl="bgShp" presStyleIdx="0" presStyleCnt="1" custScaleX="35925" custScaleY="19894" custLinFactNeighborX="5721" custLinFactNeighborY="-9175"/>
      <dgm:spPr>
        <a:solidFill>
          <a:srgbClr val="00B0F0"/>
        </a:solidFill>
      </dgm:spPr>
    </dgm:pt>
    <dgm:pt modelId="{DC486453-2615-4DB7-910F-8B612E25DE6C}" type="pres">
      <dgm:prSet presAssocID="{C8E6E3BE-5D58-4006-BFAC-FA94C8BB7313}" presName="linearProcess" presStyleCnt="0"/>
      <dgm:spPr/>
    </dgm:pt>
    <dgm:pt modelId="{7E3EFE12-E35E-4AB8-8909-D760C081F943}" type="pres">
      <dgm:prSet presAssocID="{89092652-7934-4768-91DE-376AF0217EA6}" presName="textNode" presStyleLbl="node1" presStyleIdx="0" presStyleCnt="2" custScaleX="86212" custScaleY="84778" custLinFactX="-25895" custLinFactNeighborX="-100000" custLinFactNeighborY="-24798">
        <dgm:presLayoutVars>
          <dgm:bulletEnabled val="1"/>
        </dgm:presLayoutVars>
      </dgm:prSet>
      <dgm:spPr/>
    </dgm:pt>
    <dgm:pt modelId="{E09E2202-7EAA-4B0F-9BF5-63F1D5C4BC98}" type="pres">
      <dgm:prSet presAssocID="{739851B7-A564-4094-BBDB-9DDB269D980B}" presName="sibTrans" presStyleCnt="0"/>
      <dgm:spPr/>
    </dgm:pt>
    <dgm:pt modelId="{A0B8FD2B-AC3D-4ABA-8094-08D08A61E0D0}" type="pres">
      <dgm:prSet presAssocID="{3AC0FC41-83E6-4746-A6C8-0AD24D1E93C3}" presName="textNode" presStyleLbl="node1" presStyleIdx="1" presStyleCnt="2" custScaleX="69687" custScaleY="88659" custLinFactX="39723" custLinFactNeighborX="100000" custLinFactNeighborY="-23415">
        <dgm:presLayoutVars>
          <dgm:bulletEnabled val="1"/>
        </dgm:presLayoutVars>
      </dgm:prSet>
      <dgm:spPr/>
    </dgm:pt>
  </dgm:ptLst>
  <dgm:cxnLst>
    <dgm:cxn modelId="{A534D48A-82EA-4738-8F05-FCC0B610230A}" type="presOf" srcId="{89092652-7934-4768-91DE-376AF0217EA6}" destId="{7E3EFE12-E35E-4AB8-8909-D760C081F943}" srcOrd="0" destOrd="0" presId="urn:microsoft.com/office/officeart/2005/8/layout/hProcess9"/>
    <dgm:cxn modelId="{DE2FF4AB-951A-42E6-8AEC-4E71C937183A}" srcId="{C8E6E3BE-5D58-4006-BFAC-FA94C8BB7313}" destId="{89092652-7934-4768-91DE-376AF0217EA6}" srcOrd="0" destOrd="0" parTransId="{D6F8C45D-5D0B-4F17-BEDF-510BB9461E1E}" sibTransId="{739851B7-A564-4094-BBDB-9DDB269D980B}"/>
    <dgm:cxn modelId="{7DCF0ABC-071B-41D1-B16E-ED2C72C0785E}" type="presOf" srcId="{3AC0FC41-83E6-4746-A6C8-0AD24D1E93C3}" destId="{A0B8FD2B-AC3D-4ABA-8094-08D08A61E0D0}" srcOrd="0" destOrd="0" presId="urn:microsoft.com/office/officeart/2005/8/layout/hProcess9"/>
    <dgm:cxn modelId="{7CF608D1-DD1D-4D3B-813A-1ABECD1C1618}" srcId="{C8E6E3BE-5D58-4006-BFAC-FA94C8BB7313}" destId="{3AC0FC41-83E6-4746-A6C8-0AD24D1E93C3}" srcOrd="1" destOrd="0" parTransId="{A8621630-F143-494B-A243-FB02173D31BD}" sibTransId="{613C3FAC-0B41-43B0-A2A4-B84A55E69A54}"/>
    <dgm:cxn modelId="{538EB9E7-01B6-4EE8-9E93-9C10CD706CE2}" type="presOf" srcId="{C8E6E3BE-5D58-4006-BFAC-FA94C8BB7313}" destId="{0A6FCBF8-489C-497C-9CFB-28775E27FB34}" srcOrd="0" destOrd="0" presId="urn:microsoft.com/office/officeart/2005/8/layout/hProcess9"/>
    <dgm:cxn modelId="{4C4EFBE5-A9E9-4305-B4D7-C5BB93271540}" type="presParOf" srcId="{0A6FCBF8-489C-497C-9CFB-28775E27FB34}" destId="{A32C8B27-1F01-4F42-8466-6E2AE331D506}" srcOrd="0" destOrd="0" presId="urn:microsoft.com/office/officeart/2005/8/layout/hProcess9"/>
    <dgm:cxn modelId="{21E2F948-6604-45F6-A708-3E1964C52AAE}" type="presParOf" srcId="{0A6FCBF8-489C-497C-9CFB-28775E27FB34}" destId="{DC486453-2615-4DB7-910F-8B612E25DE6C}" srcOrd="1" destOrd="0" presId="urn:microsoft.com/office/officeart/2005/8/layout/hProcess9"/>
    <dgm:cxn modelId="{EBDE4630-A967-44D4-988B-F12E9DE868A5}" type="presParOf" srcId="{DC486453-2615-4DB7-910F-8B612E25DE6C}" destId="{7E3EFE12-E35E-4AB8-8909-D760C081F943}" srcOrd="0" destOrd="0" presId="urn:microsoft.com/office/officeart/2005/8/layout/hProcess9"/>
    <dgm:cxn modelId="{08101296-5A11-4AA5-8331-4A750B8355BC}" type="presParOf" srcId="{DC486453-2615-4DB7-910F-8B612E25DE6C}" destId="{E09E2202-7EAA-4B0F-9BF5-63F1D5C4BC98}" srcOrd="1" destOrd="0" presId="urn:microsoft.com/office/officeart/2005/8/layout/hProcess9"/>
    <dgm:cxn modelId="{A73EFFF3-09EE-44C1-B1B1-BC50A81C2575}" type="presParOf" srcId="{DC486453-2615-4DB7-910F-8B612E25DE6C}" destId="{A0B8FD2B-AC3D-4ABA-8094-08D08A61E0D0}"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BC667C-2F6B-4F05-A5BA-5A1EE3C02E3B}" type="doc">
      <dgm:prSet loTypeId="urn:microsoft.com/office/officeart/2008/layout/RadialCluster" loCatId="relationship" qsTypeId="urn:microsoft.com/office/officeart/2005/8/quickstyle/simple1" qsCatId="simple" csTypeId="urn:microsoft.com/office/officeart/2005/8/colors/accent1_1" csCatId="accent1" phldr="1"/>
      <dgm:spPr/>
      <dgm:t>
        <a:bodyPr/>
        <a:lstStyle/>
        <a:p>
          <a:endParaRPr lang="en-GB"/>
        </a:p>
      </dgm:t>
    </dgm:pt>
    <dgm:pt modelId="{602CF49E-811D-49DE-8037-CF55B16B9A50}">
      <dgm:prSet phldrT="[Text]" custT="1"/>
      <dgm:spPr>
        <a:solidFill>
          <a:srgbClr val="00275B"/>
        </a:solidFill>
      </dgm:spPr>
      <dgm:t>
        <a:bodyPr/>
        <a:lstStyle/>
        <a:p>
          <a:r>
            <a:rPr lang="en-GB" sz="2200" b="1" baseline="0" dirty="0">
              <a:solidFill>
                <a:srgbClr val="F25B21"/>
              </a:solidFill>
            </a:rPr>
            <a:t>High Risk Clients Review Meeting </a:t>
          </a:r>
        </a:p>
      </dgm:t>
    </dgm:pt>
    <dgm:pt modelId="{A88B9706-580B-4F3F-BA04-D70D52F6F43C}" type="parTrans" cxnId="{A7010111-15BC-482D-9035-B27022D687E4}">
      <dgm:prSet/>
      <dgm:spPr/>
      <dgm:t>
        <a:bodyPr/>
        <a:lstStyle/>
        <a:p>
          <a:endParaRPr lang="en-GB"/>
        </a:p>
      </dgm:t>
    </dgm:pt>
    <dgm:pt modelId="{ADAADB5B-6B96-408F-8FD7-62146EF6BBC4}" type="sibTrans" cxnId="{A7010111-15BC-482D-9035-B27022D687E4}">
      <dgm:prSet/>
      <dgm:spPr/>
      <dgm:t>
        <a:bodyPr/>
        <a:lstStyle/>
        <a:p>
          <a:endParaRPr lang="en-GB"/>
        </a:p>
      </dgm:t>
    </dgm:pt>
    <dgm:pt modelId="{A0382A2D-EDC0-443D-8817-30D1F8633A69}">
      <dgm:prSet phldrT="[Text]" custT="1"/>
      <dgm:spPr/>
      <dgm:t>
        <a:bodyPr/>
        <a:lstStyle/>
        <a:p>
          <a:r>
            <a:rPr lang="en-GB" sz="2000" dirty="0">
              <a:solidFill>
                <a:srgbClr val="00275B"/>
              </a:solidFill>
            </a:rPr>
            <a:t>GP</a:t>
          </a:r>
        </a:p>
      </dgm:t>
    </dgm:pt>
    <dgm:pt modelId="{C2DDB097-6993-4FCC-B2CC-8DF99B0A1D4B}" type="parTrans" cxnId="{47C9DC37-9A00-4CC6-AE00-094FD4CD3242}">
      <dgm:prSet/>
      <dgm:spPr>
        <a:ln>
          <a:solidFill>
            <a:schemeClr val="bg2"/>
          </a:solidFill>
        </a:ln>
      </dgm:spPr>
      <dgm:t>
        <a:bodyPr/>
        <a:lstStyle/>
        <a:p>
          <a:endParaRPr lang="en-GB" sz="2400"/>
        </a:p>
      </dgm:t>
    </dgm:pt>
    <dgm:pt modelId="{A6B65172-2443-42EF-BD2E-B0FC23F080D3}" type="sibTrans" cxnId="{47C9DC37-9A00-4CC6-AE00-094FD4CD3242}">
      <dgm:prSet/>
      <dgm:spPr/>
      <dgm:t>
        <a:bodyPr/>
        <a:lstStyle/>
        <a:p>
          <a:endParaRPr lang="en-GB"/>
        </a:p>
      </dgm:t>
    </dgm:pt>
    <dgm:pt modelId="{70DA10AA-74F1-421B-AF81-8A691A55D2D5}">
      <dgm:prSet phldrT="[Text]" custT="1"/>
      <dgm:spPr/>
      <dgm:t>
        <a:bodyPr/>
        <a:lstStyle/>
        <a:p>
          <a:r>
            <a:rPr lang="en-GB" sz="2000" dirty="0">
              <a:solidFill>
                <a:srgbClr val="00275B"/>
              </a:solidFill>
            </a:rPr>
            <a:t>Surgery nurse</a:t>
          </a:r>
        </a:p>
      </dgm:t>
    </dgm:pt>
    <dgm:pt modelId="{F5254C56-650C-437D-9475-74BAE53949B0}" type="parTrans" cxnId="{6647E0EC-3491-4341-8353-C7F56DF892F7}">
      <dgm:prSet/>
      <dgm:spPr>
        <a:ln>
          <a:solidFill>
            <a:schemeClr val="bg2"/>
          </a:solidFill>
        </a:ln>
      </dgm:spPr>
      <dgm:t>
        <a:bodyPr/>
        <a:lstStyle/>
        <a:p>
          <a:endParaRPr lang="en-GB" sz="2400"/>
        </a:p>
      </dgm:t>
    </dgm:pt>
    <dgm:pt modelId="{B361B726-6921-47D2-9E60-DE1C47512D86}" type="sibTrans" cxnId="{6647E0EC-3491-4341-8353-C7F56DF892F7}">
      <dgm:prSet/>
      <dgm:spPr/>
      <dgm:t>
        <a:bodyPr/>
        <a:lstStyle/>
        <a:p>
          <a:endParaRPr lang="en-GB"/>
        </a:p>
      </dgm:t>
    </dgm:pt>
    <dgm:pt modelId="{778D57D4-8FDF-4007-AC94-BDED977E0A8C}">
      <dgm:prSet phldrT="[Text]" custT="1"/>
      <dgm:spPr/>
      <dgm:t>
        <a:bodyPr/>
        <a:lstStyle/>
        <a:p>
          <a:r>
            <a:rPr lang="en-GB" sz="2000" dirty="0">
              <a:solidFill>
                <a:srgbClr val="00275B"/>
              </a:solidFill>
            </a:rPr>
            <a:t> Key worker </a:t>
          </a:r>
        </a:p>
      </dgm:t>
    </dgm:pt>
    <dgm:pt modelId="{3972E6E1-E3FF-4C6B-AD0A-508DF8541AE0}" type="parTrans" cxnId="{B59B8286-8826-41BD-A8BB-6E6D8F369E99}">
      <dgm:prSet/>
      <dgm:spPr>
        <a:ln>
          <a:solidFill>
            <a:schemeClr val="bg2"/>
          </a:solidFill>
        </a:ln>
      </dgm:spPr>
      <dgm:t>
        <a:bodyPr/>
        <a:lstStyle/>
        <a:p>
          <a:endParaRPr lang="en-GB" sz="2400"/>
        </a:p>
      </dgm:t>
    </dgm:pt>
    <dgm:pt modelId="{D50C8E70-79C8-4A1B-8C6B-65E59814F974}" type="sibTrans" cxnId="{B59B8286-8826-41BD-A8BB-6E6D8F369E99}">
      <dgm:prSet/>
      <dgm:spPr/>
      <dgm:t>
        <a:bodyPr/>
        <a:lstStyle/>
        <a:p>
          <a:endParaRPr lang="en-GB"/>
        </a:p>
      </dgm:t>
    </dgm:pt>
    <dgm:pt modelId="{49A681B7-27C0-4442-9ED3-93BB420A41D8}">
      <dgm:prSet phldrT="[Text]" custT="1"/>
      <dgm:spPr/>
      <dgm:t>
        <a:bodyPr/>
        <a:lstStyle/>
        <a:p>
          <a:r>
            <a:rPr lang="en-GB" sz="2000" dirty="0">
              <a:solidFill>
                <a:srgbClr val="00275B"/>
              </a:solidFill>
            </a:rPr>
            <a:t>Drug and Alcohol </a:t>
          </a:r>
        </a:p>
      </dgm:t>
    </dgm:pt>
    <dgm:pt modelId="{8D760C6F-67F4-4614-8D13-4B7537D9254E}" type="parTrans" cxnId="{D7C8A6A4-152E-4E61-8EC3-3FE0785BFE0E}">
      <dgm:prSet/>
      <dgm:spPr>
        <a:ln>
          <a:solidFill>
            <a:schemeClr val="bg2"/>
          </a:solidFill>
        </a:ln>
      </dgm:spPr>
      <dgm:t>
        <a:bodyPr/>
        <a:lstStyle/>
        <a:p>
          <a:endParaRPr lang="en-GB" sz="2400"/>
        </a:p>
      </dgm:t>
    </dgm:pt>
    <dgm:pt modelId="{CAE01830-9AC3-49E3-8089-5D55807D3061}" type="sibTrans" cxnId="{D7C8A6A4-152E-4E61-8EC3-3FE0785BFE0E}">
      <dgm:prSet/>
      <dgm:spPr/>
      <dgm:t>
        <a:bodyPr/>
        <a:lstStyle/>
        <a:p>
          <a:endParaRPr lang="en-GB"/>
        </a:p>
      </dgm:t>
    </dgm:pt>
    <dgm:pt modelId="{1047A253-0DEB-4E44-AA1F-26FF86A739D1}">
      <dgm:prSet custT="1"/>
      <dgm:spPr/>
      <dgm:t>
        <a:bodyPr/>
        <a:lstStyle/>
        <a:p>
          <a:r>
            <a:rPr lang="en-GB" sz="2000" dirty="0">
              <a:solidFill>
                <a:srgbClr val="00275B"/>
              </a:solidFill>
            </a:rPr>
            <a:t>Hostel Manager</a:t>
          </a:r>
        </a:p>
      </dgm:t>
    </dgm:pt>
    <dgm:pt modelId="{AFB0DB87-5F33-4484-91C0-1B85CA58AF9E}" type="parTrans" cxnId="{6DAF0BB4-D425-4BBA-B415-855A936DB9C5}">
      <dgm:prSet/>
      <dgm:spPr>
        <a:ln>
          <a:solidFill>
            <a:schemeClr val="bg2"/>
          </a:solidFill>
        </a:ln>
      </dgm:spPr>
      <dgm:t>
        <a:bodyPr/>
        <a:lstStyle/>
        <a:p>
          <a:endParaRPr lang="en-GB" sz="2400"/>
        </a:p>
      </dgm:t>
    </dgm:pt>
    <dgm:pt modelId="{0D62EDD7-543C-4384-865D-208F5A49A9FB}" type="sibTrans" cxnId="{6DAF0BB4-D425-4BBA-B415-855A936DB9C5}">
      <dgm:prSet/>
      <dgm:spPr/>
      <dgm:t>
        <a:bodyPr/>
        <a:lstStyle/>
        <a:p>
          <a:endParaRPr lang="en-GB"/>
        </a:p>
      </dgm:t>
    </dgm:pt>
    <dgm:pt modelId="{26E7F65B-FBD2-4982-ABE4-35C1DD3E6C31}">
      <dgm:prSet custT="1"/>
      <dgm:spPr/>
      <dgm:t>
        <a:bodyPr/>
        <a:lstStyle/>
        <a:p>
          <a:r>
            <a:rPr lang="en-GB" sz="2000" dirty="0">
              <a:solidFill>
                <a:srgbClr val="00275B"/>
              </a:solidFill>
            </a:rPr>
            <a:t>Palliative care</a:t>
          </a:r>
        </a:p>
      </dgm:t>
    </dgm:pt>
    <dgm:pt modelId="{9F08FE18-702D-4AB9-A28C-B5B06A985701}" type="parTrans" cxnId="{66EC3DA2-C55B-4F5F-B88A-1E9FD8DCA2B9}">
      <dgm:prSet/>
      <dgm:spPr>
        <a:ln>
          <a:solidFill>
            <a:schemeClr val="bg2"/>
          </a:solidFill>
        </a:ln>
      </dgm:spPr>
      <dgm:t>
        <a:bodyPr/>
        <a:lstStyle/>
        <a:p>
          <a:endParaRPr lang="en-GB" sz="2400"/>
        </a:p>
      </dgm:t>
    </dgm:pt>
    <dgm:pt modelId="{14569419-3924-4269-A42C-0CFA4B5F22CC}" type="sibTrans" cxnId="{66EC3DA2-C55B-4F5F-B88A-1E9FD8DCA2B9}">
      <dgm:prSet/>
      <dgm:spPr/>
      <dgm:t>
        <a:bodyPr/>
        <a:lstStyle/>
        <a:p>
          <a:endParaRPr lang="en-GB"/>
        </a:p>
      </dgm:t>
    </dgm:pt>
    <dgm:pt modelId="{80B5B613-6C49-4669-8103-34AD5BA3BA32}" type="pres">
      <dgm:prSet presAssocID="{B3BC667C-2F6B-4F05-A5BA-5A1EE3C02E3B}" presName="Name0" presStyleCnt="0">
        <dgm:presLayoutVars>
          <dgm:chMax val="1"/>
          <dgm:chPref val="1"/>
          <dgm:dir/>
          <dgm:animOne val="branch"/>
          <dgm:animLvl val="lvl"/>
        </dgm:presLayoutVars>
      </dgm:prSet>
      <dgm:spPr/>
    </dgm:pt>
    <dgm:pt modelId="{36C262F7-091D-4304-8EE1-17DB079DDEC6}" type="pres">
      <dgm:prSet presAssocID="{602CF49E-811D-49DE-8037-CF55B16B9A50}" presName="singleCycle" presStyleCnt="0"/>
      <dgm:spPr/>
    </dgm:pt>
    <dgm:pt modelId="{E6C5CC4E-A3A9-44C5-9BE1-D89289E3E4B5}" type="pres">
      <dgm:prSet presAssocID="{602CF49E-811D-49DE-8037-CF55B16B9A50}" presName="singleCenter" presStyleLbl="node1" presStyleIdx="0" presStyleCnt="7" custScaleX="141950" custScaleY="140505">
        <dgm:presLayoutVars>
          <dgm:chMax val="7"/>
          <dgm:chPref val="7"/>
        </dgm:presLayoutVars>
      </dgm:prSet>
      <dgm:spPr/>
    </dgm:pt>
    <dgm:pt modelId="{CE27EDF0-8E0B-43FE-B75B-777C197F908C}" type="pres">
      <dgm:prSet presAssocID="{C2DDB097-6993-4FCC-B2CC-8DF99B0A1D4B}" presName="Name56" presStyleLbl="parChTrans1D2" presStyleIdx="0" presStyleCnt="6"/>
      <dgm:spPr/>
    </dgm:pt>
    <dgm:pt modelId="{81B65549-C925-40C9-A786-34AF76F35B0A}" type="pres">
      <dgm:prSet presAssocID="{A0382A2D-EDC0-443D-8817-30D1F8633A69}" presName="text0" presStyleLbl="node1" presStyleIdx="1" presStyleCnt="7">
        <dgm:presLayoutVars>
          <dgm:bulletEnabled val="1"/>
        </dgm:presLayoutVars>
      </dgm:prSet>
      <dgm:spPr/>
    </dgm:pt>
    <dgm:pt modelId="{239E469D-5AF5-44F3-A137-C2F0D73485F8}" type="pres">
      <dgm:prSet presAssocID="{F5254C56-650C-437D-9475-74BAE53949B0}" presName="Name56" presStyleLbl="parChTrans1D2" presStyleIdx="1" presStyleCnt="6"/>
      <dgm:spPr/>
    </dgm:pt>
    <dgm:pt modelId="{26DCAAB5-612D-4642-8582-EC0189578CCD}" type="pres">
      <dgm:prSet presAssocID="{70DA10AA-74F1-421B-AF81-8A691A55D2D5}" presName="text0" presStyleLbl="node1" presStyleIdx="2" presStyleCnt="7" custScaleX="145408" custRadScaleRad="120608" custRadScaleInc="5762">
        <dgm:presLayoutVars>
          <dgm:bulletEnabled val="1"/>
        </dgm:presLayoutVars>
      </dgm:prSet>
      <dgm:spPr/>
    </dgm:pt>
    <dgm:pt modelId="{5D04A8CE-9651-46EA-A704-136DD7FEA35B}" type="pres">
      <dgm:prSet presAssocID="{3972E6E1-E3FF-4C6B-AD0A-508DF8541AE0}" presName="Name56" presStyleLbl="parChTrans1D2" presStyleIdx="2" presStyleCnt="6"/>
      <dgm:spPr/>
    </dgm:pt>
    <dgm:pt modelId="{F210E6A9-157A-49B8-9099-5B1034834EA3}" type="pres">
      <dgm:prSet presAssocID="{778D57D4-8FDF-4007-AC94-BDED977E0A8C}" presName="text0" presStyleLbl="node1" presStyleIdx="3" presStyleCnt="7" custScaleX="156974" custRadScaleRad="123937" custRadScaleInc="-8414">
        <dgm:presLayoutVars>
          <dgm:bulletEnabled val="1"/>
        </dgm:presLayoutVars>
      </dgm:prSet>
      <dgm:spPr/>
    </dgm:pt>
    <dgm:pt modelId="{6BD54D1C-1541-4EDF-B1BF-F5B2720E1CA3}" type="pres">
      <dgm:prSet presAssocID="{AFB0DB87-5F33-4484-91C0-1B85CA58AF9E}" presName="Name56" presStyleLbl="parChTrans1D2" presStyleIdx="3" presStyleCnt="6"/>
      <dgm:spPr/>
    </dgm:pt>
    <dgm:pt modelId="{B5FF04AC-E828-476B-8BC7-CE88C0FACD27}" type="pres">
      <dgm:prSet presAssocID="{1047A253-0DEB-4E44-AA1F-26FF86A739D1}" presName="text0" presStyleLbl="node1" presStyleIdx="4" presStyleCnt="7" custScaleX="221902" custRadScaleRad="102142" custRadScaleInc="2384">
        <dgm:presLayoutVars>
          <dgm:bulletEnabled val="1"/>
        </dgm:presLayoutVars>
      </dgm:prSet>
      <dgm:spPr/>
    </dgm:pt>
    <dgm:pt modelId="{C138571D-2013-4470-AC71-2B7ECD9E448E}" type="pres">
      <dgm:prSet presAssocID="{8D760C6F-67F4-4614-8D13-4B7537D9254E}" presName="Name56" presStyleLbl="parChTrans1D2" presStyleIdx="4" presStyleCnt="6"/>
      <dgm:spPr/>
    </dgm:pt>
    <dgm:pt modelId="{3062CDAB-E3AD-444F-861C-4E4E20A503F1}" type="pres">
      <dgm:prSet presAssocID="{49A681B7-27C0-4442-9ED3-93BB420A41D8}" presName="text0" presStyleLbl="node1" presStyleIdx="5" presStyleCnt="7" custScaleX="169134" custRadScaleRad="133139" custRadScaleInc="15216">
        <dgm:presLayoutVars>
          <dgm:bulletEnabled val="1"/>
        </dgm:presLayoutVars>
      </dgm:prSet>
      <dgm:spPr/>
    </dgm:pt>
    <dgm:pt modelId="{FB48081E-E9C1-43A1-A51D-AC8E6F889F03}" type="pres">
      <dgm:prSet presAssocID="{9F08FE18-702D-4AB9-A28C-B5B06A985701}" presName="Name56" presStyleLbl="parChTrans1D2" presStyleIdx="5" presStyleCnt="6"/>
      <dgm:spPr/>
    </dgm:pt>
    <dgm:pt modelId="{B29A1D68-A80C-4F7F-9403-0F9E34EBA178}" type="pres">
      <dgm:prSet presAssocID="{26E7F65B-FBD2-4982-ABE4-35C1DD3E6C31}" presName="text0" presStyleLbl="node1" presStyleIdx="6" presStyleCnt="7" custScaleX="165700" custRadScaleRad="117330" custRadScaleInc="-2880">
        <dgm:presLayoutVars>
          <dgm:bulletEnabled val="1"/>
        </dgm:presLayoutVars>
      </dgm:prSet>
      <dgm:spPr/>
    </dgm:pt>
  </dgm:ptLst>
  <dgm:cxnLst>
    <dgm:cxn modelId="{A7010111-15BC-482D-9035-B27022D687E4}" srcId="{B3BC667C-2F6B-4F05-A5BA-5A1EE3C02E3B}" destId="{602CF49E-811D-49DE-8037-CF55B16B9A50}" srcOrd="0" destOrd="0" parTransId="{A88B9706-580B-4F3F-BA04-D70D52F6F43C}" sibTransId="{ADAADB5B-6B96-408F-8FD7-62146EF6BBC4}"/>
    <dgm:cxn modelId="{ED67852F-6E12-46EA-9D55-B8E6B92C66EF}" type="presOf" srcId="{8D760C6F-67F4-4614-8D13-4B7537D9254E}" destId="{C138571D-2013-4470-AC71-2B7ECD9E448E}" srcOrd="0" destOrd="0" presId="urn:microsoft.com/office/officeart/2008/layout/RadialCluster"/>
    <dgm:cxn modelId="{47C9DC37-9A00-4CC6-AE00-094FD4CD3242}" srcId="{602CF49E-811D-49DE-8037-CF55B16B9A50}" destId="{A0382A2D-EDC0-443D-8817-30D1F8633A69}" srcOrd="0" destOrd="0" parTransId="{C2DDB097-6993-4FCC-B2CC-8DF99B0A1D4B}" sibTransId="{A6B65172-2443-42EF-BD2E-B0FC23F080D3}"/>
    <dgm:cxn modelId="{5B9D275F-FC71-4646-BD59-0093F5EE7642}" type="presOf" srcId="{AFB0DB87-5F33-4484-91C0-1B85CA58AF9E}" destId="{6BD54D1C-1541-4EDF-B1BF-F5B2720E1CA3}" srcOrd="0" destOrd="0" presId="urn:microsoft.com/office/officeart/2008/layout/RadialCluster"/>
    <dgm:cxn modelId="{2A9B5544-F29E-4859-9221-CB00238C5916}" type="presOf" srcId="{778D57D4-8FDF-4007-AC94-BDED977E0A8C}" destId="{F210E6A9-157A-49B8-9099-5B1034834EA3}" srcOrd="0" destOrd="0" presId="urn:microsoft.com/office/officeart/2008/layout/RadialCluster"/>
    <dgm:cxn modelId="{01B2C04C-F48B-4B46-9A77-D698E26AAFE2}" type="presOf" srcId="{3972E6E1-E3FF-4C6B-AD0A-508DF8541AE0}" destId="{5D04A8CE-9651-46EA-A704-136DD7FEA35B}" srcOrd="0" destOrd="0" presId="urn:microsoft.com/office/officeart/2008/layout/RadialCluster"/>
    <dgm:cxn modelId="{3F481551-A7A8-4233-9E6C-A0E9C7E13684}" type="presOf" srcId="{A0382A2D-EDC0-443D-8817-30D1F8633A69}" destId="{81B65549-C925-40C9-A786-34AF76F35B0A}" srcOrd="0" destOrd="0" presId="urn:microsoft.com/office/officeart/2008/layout/RadialCluster"/>
    <dgm:cxn modelId="{DA61C772-3E2B-47BC-AA02-91E07222F923}" type="presOf" srcId="{1047A253-0DEB-4E44-AA1F-26FF86A739D1}" destId="{B5FF04AC-E828-476B-8BC7-CE88C0FACD27}" srcOrd="0" destOrd="0" presId="urn:microsoft.com/office/officeart/2008/layout/RadialCluster"/>
    <dgm:cxn modelId="{B59B8286-8826-41BD-A8BB-6E6D8F369E99}" srcId="{602CF49E-811D-49DE-8037-CF55B16B9A50}" destId="{778D57D4-8FDF-4007-AC94-BDED977E0A8C}" srcOrd="2" destOrd="0" parTransId="{3972E6E1-E3FF-4C6B-AD0A-508DF8541AE0}" sibTransId="{D50C8E70-79C8-4A1B-8C6B-65E59814F974}"/>
    <dgm:cxn modelId="{EF71C496-94DE-43EF-89A7-2BC9B2254A68}" type="presOf" srcId="{26E7F65B-FBD2-4982-ABE4-35C1DD3E6C31}" destId="{B29A1D68-A80C-4F7F-9403-0F9E34EBA178}" srcOrd="0" destOrd="0" presId="urn:microsoft.com/office/officeart/2008/layout/RadialCluster"/>
    <dgm:cxn modelId="{C3518D9E-1558-41D2-9946-2D2BC4154612}" type="presOf" srcId="{602CF49E-811D-49DE-8037-CF55B16B9A50}" destId="{E6C5CC4E-A3A9-44C5-9BE1-D89289E3E4B5}" srcOrd="0" destOrd="0" presId="urn:microsoft.com/office/officeart/2008/layout/RadialCluster"/>
    <dgm:cxn modelId="{66EC3DA2-C55B-4F5F-B88A-1E9FD8DCA2B9}" srcId="{602CF49E-811D-49DE-8037-CF55B16B9A50}" destId="{26E7F65B-FBD2-4982-ABE4-35C1DD3E6C31}" srcOrd="5" destOrd="0" parTransId="{9F08FE18-702D-4AB9-A28C-B5B06A985701}" sibTransId="{14569419-3924-4269-A42C-0CFA4B5F22CC}"/>
    <dgm:cxn modelId="{DA4CF6A3-B1A8-4A7B-912E-F6FCEA57C618}" type="presOf" srcId="{C2DDB097-6993-4FCC-B2CC-8DF99B0A1D4B}" destId="{CE27EDF0-8E0B-43FE-B75B-777C197F908C}" srcOrd="0" destOrd="0" presId="urn:microsoft.com/office/officeart/2008/layout/RadialCluster"/>
    <dgm:cxn modelId="{D7C8A6A4-152E-4E61-8EC3-3FE0785BFE0E}" srcId="{602CF49E-811D-49DE-8037-CF55B16B9A50}" destId="{49A681B7-27C0-4442-9ED3-93BB420A41D8}" srcOrd="4" destOrd="0" parTransId="{8D760C6F-67F4-4614-8D13-4B7537D9254E}" sibTransId="{CAE01830-9AC3-49E3-8089-5D55807D3061}"/>
    <dgm:cxn modelId="{6DAF0BB4-D425-4BBA-B415-855A936DB9C5}" srcId="{602CF49E-811D-49DE-8037-CF55B16B9A50}" destId="{1047A253-0DEB-4E44-AA1F-26FF86A739D1}" srcOrd="3" destOrd="0" parTransId="{AFB0DB87-5F33-4484-91C0-1B85CA58AF9E}" sibTransId="{0D62EDD7-543C-4384-865D-208F5A49A9FB}"/>
    <dgm:cxn modelId="{0BE58ABC-E11A-44A1-8C6F-FFCADD488DED}" type="presOf" srcId="{9F08FE18-702D-4AB9-A28C-B5B06A985701}" destId="{FB48081E-E9C1-43A1-A51D-AC8E6F889F03}" srcOrd="0" destOrd="0" presId="urn:microsoft.com/office/officeart/2008/layout/RadialCluster"/>
    <dgm:cxn modelId="{3D906ECE-6804-413E-91DB-97441585D1E5}" type="presOf" srcId="{B3BC667C-2F6B-4F05-A5BA-5A1EE3C02E3B}" destId="{80B5B613-6C49-4669-8103-34AD5BA3BA32}" srcOrd="0" destOrd="0" presId="urn:microsoft.com/office/officeart/2008/layout/RadialCluster"/>
    <dgm:cxn modelId="{DE9C1FE5-00ED-4A0C-9E21-5F26E8B7271A}" type="presOf" srcId="{49A681B7-27C0-4442-9ED3-93BB420A41D8}" destId="{3062CDAB-E3AD-444F-861C-4E4E20A503F1}" srcOrd="0" destOrd="0" presId="urn:microsoft.com/office/officeart/2008/layout/RadialCluster"/>
    <dgm:cxn modelId="{6647E0EC-3491-4341-8353-C7F56DF892F7}" srcId="{602CF49E-811D-49DE-8037-CF55B16B9A50}" destId="{70DA10AA-74F1-421B-AF81-8A691A55D2D5}" srcOrd="1" destOrd="0" parTransId="{F5254C56-650C-437D-9475-74BAE53949B0}" sibTransId="{B361B726-6921-47D2-9E60-DE1C47512D86}"/>
    <dgm:cxn modelId="{B1CC2DF7-6D0A-47DA-85F7-97C83B00CA0D}" type="presOf" srcId="{F5254C56-650C-437D-9475-74BAE53949B0}" destId="{239E469D-5AF5-44F3-A137-C2F0D73485F8}" srcOrd="0" destOrd="0" presId="urn:microsoft.com/office/officeart/2008/layout/RadialCluster"/>
    <dgm:cxn modelId="{3C04DDF7-28E2-4CE9-9D05-6414D61B9364}" type="presOf" srcId="{70DA10AA-74F1-421B-AF81-8A691A55D2D5}" destId="{26DCAAB5-612D-4642-8582-EC0189578CCD}" srcOrd="0" destOrd="0" presId="urn:microsoft.com/office/officeart/2008/layout/RadialCluster"/>
    <dgm:cxn modelId="{DC275250-4BE5-4F7D-8DAD-A075183D79A6}" type="presParOf" srcId="{80B5B613-6C49-4669-8103-34AD5BA3BA32}" destId="{36C262F7-091D-4304-8EE1-17DB079DDEC6}" srcOrd="0" destOrd="0" presId="urn:microsoft.com/office/officeart/2008/layout/RadialCluster"/>
    <dgm:cxn modelId="{1EC3C1FB-8D10-4967-BAB9-785411ACC5FF}" type="presParOf" srcId="{36C262F7-091D-4304-8EE1-17DB079DDEC6}" destId="{E6C5CC4E-A3A9-44C5-9BE1-D89289E3E4B5}" srcOrd="0" destOrd="0" presId="urn:microsoft.com/office/officeart/2008/layout/RadialCluster"/>
    <dgm:cxn modelId="{39364514-B6DE-4CA6-8DA9-DE56AF035799}" type="presParOf" srcId="{36C262F7-091D-4304-8EE1-17DB079DDEC6}" destId="{CE27EDF0-8E0B-43FE-B75B-777C197F908C}" srcOrd="1" destOrd="0" presId="urn:microsoft.com/office/officeart/2008/layout/RadialCluster"/>
    <dgm:cxn modelId="{4BF7106B-5C78-47AF-958A-7B720EA18A20}" type="presParOf" srcId="{36C262F7-091D-4304-8EE1-17DB079DDEC6}" destId="{81B65549-C925-40C9-A786-34AF76F35B0A}" srcOrd="2" destOrd="0" presId="urn:microsoft.com/office/officeart/2008/layout/RadialCluster"/>
    <dgm:cxn modelId="{BBBB0565-83AC-46AD-9722-B0977CFAC934}" type="presParOf" srcId="{36C262F7-091D-4304-8EE1-17DB079DDEC6}" destId="{239E469D-5AF5-44F3-A137-C2F0D73485F8}" srcOrd="3" destOrd="0" presId="urn:microsoft.com/office/officeart/2008/layout/RadialCluster"/>
    <dgm:cxn modelId="{7416BF11-D5FC-41EB-AA58-43C713C080CC}" type="presParOf" srcId="{36C262F7-091D-4304-8EE1-17DB079DDEC6}" destId="{26DCAAB5-612D-4642-8582-EC0189578CCD}" srcOrd="4" destOrd="0" presId="urn:microsoft.com/office/officeart/2008/layout/RadialCluster"/>
    <dgm:cxn modelId="{133A4106-7F9A-479D-87CA-FE4F2FE1F83B}" type="presParOf" srcId="{36C262F7-091D-4304-8EE1-17DB079DDEC6}" destId="{5D04A8CE-9651-46EA-A704-136DD7FEA35B}" srcOrd="5" destOrd="0" presId="urn:microsoft.com/office/officeart/2008/layout/RadialCluster"/>
    <dgm:cxn modelId="{0DBC08CE-51F3-433F-B09E-6A5D87960A45}" type="presParOf" srcId="{36C262F7-091D-4304-8EE1-17DB079DDEC6}" destId="{F210E6A9-157A-49B8-9099-5B1034834EA3}" srcOrd="6" destOrd="0" presId="urn:microsoft.com/office/officeart/2008/layout/RadialCluster"/>
    <dgm:cxn modelId="{1A518C49-5756-4FE7-9DBA-FE7C1611CC6E}" type="presParOf" srcId="{36C262F7-091D-4304-8EE1-17DB079DDEC6}" destId="{6BD54D1C-1541-4EDF-B1BF-F5B2720E1CA3}" srcOrd="7" destOrd="0" presId="urn:microsoft.com/office/officeart/2008/layout/RadialCluster"/>
    <dgm:cxn modelId="{338CF6C5-BA51-418D-8BD4-366105354270}" type="presParOf" srcId="{36C262F7-091D-4304-8EE1-17DB079DDEC6}" destId="{B5FF04AC-E828-476B-8BC7-CE88C0FACD27}" srcOrd="8" destOrd="0" presId="urn:microsoft.com/office/officeart/2008/layout/RadialCluster"/>
    <dgm:cxn modelId="{DF45D1FE-4FAC-472F-BDD3-7D24105CADE4}" type="presParOf" srcId="{36C262F7-091D-4304-8EE1-17DB079DDEC6}" destId="{C138571D-2013-4470-AC71-2B7ECD9E448E}" srcOrd="9" destOrd="0" presId="urn:microsoft.com/office/officeart/2008/layout/RadialCluster"/>
    <dgm:cxn modelId="{68F0454F-C06F-437A-A33E-A11623F64DD1}" type="presParOf" srcId="{36C262F7-091D-4304-8EE1-17DB079DDEC6}" destId="{3062CDAB-E3AD-444F-861C-4E4E20A503F1}" srcOrd="10" destOrd="0" presId="urn:microsoft.com/office/officeart/2008/layout/RadialCluster"/>
    <dgm:cxn modelId="{25CB5788-8D7C-44F7-89C1-7B7B55B50C05}" type="presParOf" srcId="{36C262F7-091D-4304-8EE1-17DB079DDEC6}" destId="{FB48081E-E9C1-43A1-A51D-AC8E6F889F03}" srcOrd="11" destOrd="0" presId="urn:microsoft.com/office/officeart/2008/layout/RadialCluster"/>
    <dgm:cxn modelId="{70862623-E924-4CBF-937C-E215772870F7}" type="presParOf" srcId="{36C262F7-091D-4304-8EE1-17DB079DDEC6}" destId="{B29A1D68-A80C-4F7F-9403-0F9E34EBA178}" srcOrd="12"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1EAA8-7E11-48FD-92AF-08D6FA6DCC46}">
      <dsp:nvSpPr>
        <dsp:cNvPr id="0" name=""/>
        <dsp:cNvSpPr/>
      </dsp:nvSpPr>
      <dsp:spPr>
        <a:xfrm>
          <a:off x="1162852" y="1792811"/>
          <a:ext cx="2547042" cy="1528225"/>
        </a:xfrm>
        <a:prstGeom prst="rect">
          <a:avLst/>
        </a:prstGeom>
        <a:solidFill>
          <a:srgbClr val="0027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F25B21"/>
              </a:solidFill>
            </a:rPr>
            <a:t>Uncertainty of prognosis </a:t>
          </a:r>
          <a:endParaRPr lang="en-GB" sz="2900" kern="1200" dirty="0">
            <a:solidFill>
              <a:srgbClr val="F25B21"/>
            </a:solidFill>
          </a:endParaRPr>
        </a:p>
      </dsp:txBody>
      <dsp:txXfrm>
        <a:off x="1162852" y="1792811"/>
        <a:ext cx="2547042" cy="1528225"/>
      </dsp:txXfrm>
    </dsp:sp>
    <dsp:sp modelId="{A1D336E6-A565-4B43-9479-052A4B7BDA16}">
      <dsp:nvSpPr>
        <dsp:cNvPr id="0" name=""/>
        <dsp:cNvSpPr/>
      </dsp:nvSpPr>
      <dsp:spPr>
        <a:xfrm>
          <a:off x="4351749" y="1807420"/>
          <a:ext cx="2547042" cy="1528225"/>
        </a:xfrm>
        <a:prstGeom prst="rect">
          <a:avLst/>
        </a:prstGeom>
        <a:solidFill>
          <a:srgbClr val="0027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F25B21"/>
              </a:solidFill>
            </a:rPr>
            <a:t>Lack of options to offer</a:t>
          </a:r>
          <a:endParaRPr lang="en-GB" sz="2900" kern="1200" dirty="0">
            <a:solidFill>
              <a:srgbClr val="F25B21"/>
            </a:solidFill>
          </a:endParaRPr>
        </a:p>
      </dsp:txBody>
      <dsp:txXfrm>
        <a:off x="4351749" y="1807420"/>
        <a:ext cx="2547042" cy="1528225"/>
      </dsp:txXfrm>
    </dsp:sp>
    <dsp:sp modelId="{10D1534E-CF6A-4A7F-B16D-EFD4652E6EB9}">
      <dsp:nvSpPr>
        <dsp:cNvPr id="0" name=""/>
        <dsp:cNvSpPr/>
      </dsp:nvSpPr>
      <dsp:spPr>
        <a:xfrm>
          <a:off x="5603493" y="54087"/>
          <a:ext cx="2547042" cy="1528225"/>
        </a:xfrm>
        <a:prstGeom prst="rect">
          <a:avLst/>
        </a:prstGeom>
        <a:solidFill>
          <a:srgbClr val="0027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FEFEFE"/>
              </a:solidFill>
            </a:rPr>
            <a:t>Concern about fragility &amp; removing hope</a:t>
          </a:r>
          <a:endParaRPr lang="en-GB" sz="2900" kern="1200" dirty="0">
            <a:solidFill>
              <a:srgbClr val="FEFEFE"/>
            </a:solidFill>
          </a:endParaRPr>
        </a:p>
      </dsp:txBody>
      <dsp:txXfrm>
        <a:off x="5603493" y="54087"/>
        <a:ext cx="2547042" cy="1528225"/>
      </dsp:txXfrm>
    </dsp:sp>
    <dsp:sp modelId="{A206299D-2AD5-414B-A0A9-7D698D8423CE}">
      <dsp:nvSpPr>
        <dsp:cNvPr id="0" name=""/>
        <dsp:cNvSpPr/>
      </dsp:nvSpPr>
      <dsp:spPr>
        <a:xfrm>
          <a:off x="138584" y="61953"/>
          <a:ext cx="2547042" cy="1528225"/>
        </a:xfrm>
        <a:prstGeom prst="rect">
          <a:avLst/>
        </a:prstGeom>
        <a:solidFill>
          <a:srgbClr val="0027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FEFEFE"/>
              </a:solidFill>
            </a:rPr>
            <a:t>Lack of confidence</a:t>
          </a:r>
          <a:endParaRPr lang="en-GB" sz="2900" kern="1200" dirty="0">
            <a:solidFill>
              <a:srgbClr val="FEFEFE"/>
            </a:solidFill>
          </a:endParaRPr>
        </a:p>
      </dsp:txBody>
      <dsp:txXfrm>
        <a:off x="138584" y="61953"/>
        <a:ext cx="2547042" cy="1528225"/>
      </dsp:txXfrm>
    </dsp:sp>
    <dsp:sp modelId="{F532ACBC-C433-41E6-857F-DD01C172E8D0}">
      <dsp:nvSpPr>
        <dsp:cNvPr id="0" name=""/>
        <dsp:cNvSpPr/>
      </dsp:nvSpPr>
      <dsp:spPr>
        <a:xfrm>
          <a:off x="2806840" y="42728"/>
          <a:ext cx="2547042" cy="1528225"/>
        </a:xfrm>
        <a:prstGeom prst="rect">
          <a:avLst/>
        </a:prstGeom>
        <a:solidFill>
          <a:srgbClr val="0027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FEFEFE"/>
              </a:solidFill>
            </a:rPr>
            <a:t>Denial -  from all sides </a:t>
          </a:r>
          <a:endParaRPr lang="en-GB" sz="2900" kern="1200" dirty="0">
            <a:solidFill>
              <a:srgbClr val="FEFEFE"/>
            </a:solidFill>
          </a:endParaRPr>
        </a:p>
      </dsp:txBody>
      <dsp:txXfrm>
        <a:off x="2806840" y="42728"/>
        <a:ext cx="2547042" cy="1528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C8B27-1F01-4F42-8466-6E2AE331D506}">
      <dsp:nvSpPr>
        <dsp:cNvPr id="0" name=""/>
        <dsp:cNvSpPr/>
      </dsp:nvSpPr>
      <dsp:spPr>
        <a:xfrm>
          <a:off x="4789217" y="598509"/>
          <a:ext cx="3693540" cy="385606"/>
        </a:xfrm>
        <a:prstGeom prst="rightArrow">
          <a:avLst/>
        </a:prstGeom>
        <a:solidFill>
          <a:srgbClr val="00B0F0"/>
        </a:solidFill>
        <a:ln>
          <a:noFill/>
        </a:ln>
        <a:effectLst/>
      </dsp:spPr>
      <dsp:style>
        <a:lnRef idx="0">
          <a:scrgbClr r="0" g="0" b="0"/>
        </a:lnRef>
        <a:fillRef idx="1">
          <a:scrgbClr r="0" g="0" b="0"/>
        </a:fillRef>
        <a:effectRef idx="0">
          <a:scrgbClr r="0" g="0" b="0"/>
        </a:effectRef>
        <a:fontRef idx="minor"/>
      </dsp:style>
    </dsp:sp>
    <dsp:sp modelId="{7E3EFE12-E35E-4AB8-8909-D760C081F943}">
      <dsp:nvSpPr>
        <dsp:cNvPr id="0" name=""/>
        <dsp:cNvSpPr/>
      </dsp:nvSpPr>
      <dsp:spPr>
        <a:xfrm>
          <a:off x="1097681" y="448236"/>
          <a:ext cx="3356465" cy="6573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End of life care</a:t>
          </a:r>
        </a:p>
      </dsp:txBody>
      <dsp:txXfrm>
        <a:off x="1129768" y="480323"/>
        <a:ext cx="3292291" cy="593128"/>
      </dsp:txXfrm>
    </dsp:sp>
    <dsp:sp modelId="{A0B8FD2B-AC3D-4ABA-8094-08D08A61E0D0}">
      <dsp:nvSpPr>
        <dsp:cNvPr id="0" name=""/>
        <dsp:cNvSpPr/>
      </dsp:nvSpPr>
      <dsp:spPr>
        <a:xfrm>
          <a:off x="8823171" y="443914"/>
          <a:ext cx="2713102" cy="6873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Advanced ill health</a:t>
          </a:r>
        </a:p>
      </dsp:txBody>
      <dsp:txXfrm>
        <a:off x="8856727" y="477470"/>
        <a:ext cx="2645990" cy="620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5CC4E-A3A9-44C5-9BE1-D89289E3E4B5}">
      <dsp:nvSpPr>
        <dsp:cNvPr id="0" name=""/>
        <dsp:cNvSpPr/>
      </dsp:nvSpPr>
      <dsp:spPr>
        <a:xfrm>
          <a:off x="2789220" y="1000682"/>
          <a:ext cx="1473299" cy="1458301"/>
        </a:xfrm>
        <a:prstGeom prst="roundRect">
          <a:avLst/>
        </a:prstGeom>
        <a:solidFill>
          <a:srgbClr val="00275B"/>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b="1" kern="1200" baseline="0" dirty="0">
              <a:solidFill>
                <a:srgbClr val="F25B21"/>
              </a:solidFill>
            </a:rPr>
            <a:t>High Risk Clients Review Meeting </a:t>
          </a:r>
        </a:p>
      </dsp:txBody>
      <dsp:txXfrm>
        <a:off x="2860408" y="1071870"/>
        <a:ext cx="1330923" cy="1315925"/>
      </dsp:txXfrm>
    </dsp:sp>
    <dsp:sp modelId="{CE27EDF0-8E0B-43FE-B75B-777C197F908C}">
      <dsp:nvSpPr>
        <dsp:cNvPr id="0" name=""/>
        <dsp:cNvSpPr/>
      </dsp:nvSpPr>
      <dsp:spPr>
        <a:xfrm rot="16200000">
          <a:off x="3373373" y="848186"/>
          <a:ext cx="304992" cy="0"/>
        </a:xfrm>
        <a:custGeom>
          <a:avLst/>
          <a:gdLst/>
          <a:ahLst/>
          <a:cxnLst/>
          <a:rect l="0" t="0" r="0" b="0"/>
          <a:pathLst>
            <a:path>
              <a:moveTo>
                <a:pt x="0" y="0"/>
              </a:moveTo>
              <a:lnTo>
                <a:pt x="304992" y="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81B65549-C925-40C9-A786-34AF76F35B0A}">
      <dsp:nvSpPr>
        <dsp:cNvPr id="0" name=""/>
        <dsp:cNvSpPr/>
      </dsp:nvSpPr>
      <dsp:spPr>
        <a:xfrm>
          <a:off x="3178173" y="297"/>
          <a:ext cx="695393" cy="69539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75B"/>
              </a:solidFill>
            </a:rPr>
            <a:t>GP</a:t>
          </a:r>
        </a:p>
      </dsp:txBody>
      <dsp:txXfrm>
        <a:off x="3212119" y="34243"/>
        <a:ext cx="627501" cy="627501"/>
      </dsp:txXfrm>
    </dsp:sp>
    <dsp:sp modelId="{239E469D-5AF5-44F3-A137-C2F0D73485F8}">
      <dsp:nvSpPr>
        <dsp:cNvPr id="0" name=""/>
        <dsp:cNvSpPr/>
      </dsp:nvSpPr>
      <dsp:spPr>
        <a:xfrm rot="19903716">
          <a:off x="4247243" y="1273004"/>
          <a:ext cx="256130" cy="0"/>
        </a:xfrm>
        <a:custGeom>
          <a:avLst/>
          <a:gdLst/>
          <a:ahLst/>
          <a:cxnLst/>
          <a:rect l="0" t="0" r="0" b="0"/>
          <a:pathLst>
            <a:path>
              <a:moveTo>
                <a:pt x="0" y="0"/>
              </a:moveTo>
              <a:lnTo>
                <a:pt x="256130" y="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26DCAAB5-612D-4642-8582-EC0189578CCD}">
      <dsp:nvSpPr>
        <dsp:cNvPr id="0" name=""/>
        <dsp:cNvSpPr/>
      </dsp:nvSpPr>
      <dsp:spPr>
        <a:xfrm>
          <a:off x="4488097" y="592749"/>
          <a:ext cx="1011157" cy="69539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75B"/>
              </a:solidFill>
            </a:rPr>
            <a:t>Surgery nurse</a:t>
          </a:r>
        </a:p>
      </dsp:txBody>
      <dsp:txXfrm>
        <a:off x="4522043" y="626695"/>
        <a:ext cx="943265" cy="627501"/>
      </dsp:txXfrm>
    </dsp:sp>
    <dsp:sp modelId="{5D04A8CE-9651-46EA-A704-136DD7FEA35B}">
      <dsp:nvSpPr>
        <dsp:cNvPr id="0" name=""/>
        <dsp:cNvSpPr/>
      </dsp:nvSpPr>
      <dsp:spPr>
        <a:xfrm rot="1648548">
          <a:off x="4247454" y="2174536"/>
          <a:ext cx="267125" cy="0"/>
        </a:xfrm>
        <a:custGeom>
          <a:avLst/>
          <a:gdLst/>
          <a:ahLst/>
          <a:cxnLst/>
          <a:rect l="0" t="0" r="0" b="0"/>
          <a:pathLst>
            <a:path>
              <a:moveTo>
                <a:pt x="0" y="0"/>
              </a:moveTo>
              <a:lnTo>
                <a:pt x="267125" y="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F210E6A9-157A-49B8-9099-5B1034834EA3}">
      <dsp:nvSpPr>
        <dsp:cNvPr id="0" name=""/>
        <dsp:cNvSpPr/>
      </dsp:nvSpPr>
      <dsp:spPr>
        <a:xfrm>
          <a:off x="4499514" y="2172290"/>
          <a:ext cx="1091586" cy="69539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75B"/>
              </a:solidFill>
            </a:rPr>
            <a:t> Key worker </a:t>
          </a:r>
        </a:p>
      </dsp:txBody>
      <dsp:txXfrm>
        <a:off x="4533460" y="2206236"/>
        <a:ext cx="1023694" cy="627501"/>
      </dsp:txXfrm>
    </dsp:sp>
    <dsp:sp modelId="{6BD54D1C-1541-4EDF-B1BF-F5B2720E1CA3}">
      <dsp:nvSpPr>
        <dsp:cNvPr id="0" name=""/>
        <dsp:cNvSpPr/>
      </dsp:nvSpPr>
      <dsp:spPr>
        <a:xfrm rot="5443818">
          <a:off x="3361972" y="2611629"/>
          <a:ext cx="305314" cy="0"/>
        </a:xfrm>
        <a:custGeom>
          <a:avLst/>
          <a:gdLst/>
          <a:ahLst/>
          <a:cxnLst/>
          <a:rect l="0" t="0" r="0" b="0"/>
          <a:pathLst>
            <a:path>
              <a:moveTo>
                <a:pt x="0" y="0"/>
              </a:moveTo>
              <a:lnTo>
                <a:pt x="305314" y="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B5FF04AC-E828-476B-8BC7-CE88C0FACD27}">
      <dsp:nvSpPr>
        <dsp:cNvPr id="0" name=""/>
        <dsp:cNvSpPr/>
      </dsp:nvSpPr>
      <dsp:spPr>
        <a:xfrm>
          <a:off x="2736706" y="2764273"/>
          <a:ext cx="1543091" cy="69539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75B"/>
              </a:solidFill>
            </a:rPr>
            <a:t>Hostel Manager</a:t>
          </a:r>
        </a:p>
      </dsp:txBody>
      <dsp:txXfrm>
        <a:off x="2770652" y="2798219"/>
        <a:ext cx="1475199" cy="627501"/>
      </dsp:txXfrm>
    </dsp:sp>
    <dsp:sp modelId="{C138571D-2013-4470-AC71-2B7ECD9E448E}">
      <dsp:nvSpPr>
        <dsp:cNvPr id="0" name=""/>
        <dsp:cNvSpPr/>
      </dsp:nvSpPr>
      <dsp:spPr>
        <a:xfrm rot="9273888">
          <a:off x="2434430" y="2160245"/>
          <a:ext cx="372859" cy="0"/>
        </a:xfrm>
        <a:custGeom>
          <a:avLst/>
          <a:gdLst/>
          <a:ahLst/>
          <a:cxnLst/>
          <a:rect l="0" t="0" r="0" b="0"/>
          <a:pathLst>
            <a:path>
              <a:moveTo>
                <a:pt x="0" y="0"/>
              </a:moveTo>
              <a:lnTo>
                <a:pt x="372859" y="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3062CDAB-E3AD-444F-861C-4E4E20A503F1}">
      <dsp:nvSpPr>
        <dsp:cNvPr id="0" name=""/>
        <dsp:cNvSpPr/>
      </dsp:nvSpPr>
      <dsp:spPr>
        <a:xfrm>
          <a:off x="1276355" y="2172298"/>
          <a:ext cx="1176146" cy="69539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75B"/>
              </a:solidFill>
            </a:rPr>
            <a:t>Drug and Alcohol </a:t>
          </a:r>
        </a:p>
      </dsp:txBody>
      <dsp:txXfrm>
        <a:off x="1310301" y="2206244"/>
        <a:ext cx="1108254" cy="627501"/>
      </dsp:txXfrm>
    </dsp:sp>
    <dsp:sp modelId="{FB48081E-E9C1-43A1-A51D-AC8E6F889F03}">
      <dsp:nvSpPr>
        <dsp:cNvPr id="0" name=""/>
        <dsp:cNvSpPr/>
      </dsp:nvSpPr>
      <dsp:spPr>
        <a:xfrm rot="12548160">
          <a:off x="2678353" y="1290400"/>
          <a:ext cx="118355" cy="0"/>
        </a:xfrm>
        <a:custGeom>
          <a:avLst/>
          <a:gdLst/>
          <a:ahLst/>
          <a:cxnLst/>
          <a:rect l="0" t="0" r="0" b="0"/>
          <a:pathLst>
            <a:path>
              <a:moveTo>
                <a:pt x="0" y="0"/>
              </a:moveTo>
              <a:lnTo>
                <a:pt x="118355" y="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B29A1D68-A80C-4F7F-9403-0F9E34EBA178}">
      <dsp:nvSpPr>
        <dsp:cNvPr id="0" name=""/>
        <dsp:cNvSpPr/>
      </dsp:nvSpPr>
      <dsp:spPr>
        <a:xfrm>
          <a:off x="1533574" y="592745"/>
          <a:ext cx="1152266" cy="69539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75B"/>
              </a:solidFill>
            </a:rPr>
            <a:t>Palliative care</a:t>
          </a:r>
        </a:p>
      </dsp:txBody>
      <dsp:txXfrm>
        <a:off x="1567520" y="626691"/>
        <a:ext cx="1084374" cy="6275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0.15712</cdr:x>
      <cdr:y>0.00836</cdr:y>
    </cdr:from>
    <cdr:to>
      <cdr:x>0.33457</cdr:x>
      <cdr:y>0.27577</cdr:y>
    </cdr:to>
    <cdr:sp macro="" textlink="">
      <cdr:nvSpPr>
        <cdr:cNvPr id="2" name="TextBox 1"/>
        <cdr:cNvSpPr txBox="1"/>
      </cdr:nvSpPr>
      <cdr:spPr>
        <a:xfrm xmlns:a="http://schemas.openxmlformats.org/drawingml/2006/main">
          <a:off x="809626" y="28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C123-F743-4AEA-820D-6AD6B27BCCA6}" type="datetimeFigureOut">
              <a:rPr lang="en-GB" smtClean="0"/>
              <a:t>28/05/2019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7C246-A65E-44D4-9C9D-0D32D2D4D009}" type="slidenum">
              <a:rPr lang="en-GB" smtClean="0"/>
              <a:t>‹#›</a:t>
            </a:fld>
            <a:endParaRPr lang="en-GB"/>
          </a:p>
        </p:txBody>
      </p:sp>
    </p:spTree>
    <p:extLst>
      <p:ext uri="{BB962C8B-B14F-4D97-AF65-F5344CB8AC3E}">
        <p14:creationId xmlns:p14="http://schemas.microsoft.com/office/powerpoint/2010/main" val="167932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3161-3E2F-40B6-BAFA-30F03265A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149D54-6A2C-4597-BDDA-D3BD8DD14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C3DBEC-0A25-4466-B281-D056D76B2AE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310C3879-DAAB-4F3C-9769-4F416FAE1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1A3B0-F8B9-430F-8E2A-D7B1E2BFD6A2}"/>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65299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00ED-8EC1-40E0-95B8-20DEE20A9A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798071-EE67-4542-97BA-78EE9D307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50EA9-68DD-4CA8-BA8D-E9D9FE5067FF}"/>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CA15A798-52D8-43DF-9E48-2C91712C3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202119-76EE-46E1-8F02-BDDCCD533470}"/>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47447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941C9A-59DF-4405-B606-08F89AD0A2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5D0BAC-2E34-4747-92C6-BBFA8E1D7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246A6-5F97-4C8E-8D70-C9DF664FDF9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DCAE3EC0-8C5C-4318-A746-6C00D14E84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5FDFC-9EE6-45EC-8780-5ACA64745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31413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3161-3E2F-40B6-BAFA-30F03265A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149D54-6A2C-4597-BDDA-D3BD8DD14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C3DBEC-0A25-4466-B281-D056D76B2AE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310C3879-DAAB-4F3C-9769-4F416FAE1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1A3B0-F8B9-430F-8E2A-D7B1E2BFD6A2}"/>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16867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52A1-6B04-46AF-A9C5-0685B23C51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0985D-10D6-48DA-9CF4-9B086375E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75587-AC07-43D4-A1FA-19C09703A8D6}"/>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4A2EA2C-BDEF-436B-A5F5-DB0020131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424F1-CA7E-4927-B751-C0A7B04BEFE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502574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C32A-6F55-4346-BBB9-46D836740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F7FCD2-7E5E-4A6E-947D-429C565A0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C96C2-9836-47DD-91AB-F51B06AB443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79241C41-1CBC-473D-B8EC-B1D2C2AC6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AEC03-DE75-43D9-BC56-A54078B63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453399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EFF4-F51A-428B-80D6-C3257E4A4A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49E21-0DB3-433C-B7C8-B6D69E2FC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8DDE6F-C8E3-4B20-8DE6-AD1531F06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1CA90-32AC-4824-8D5C-86D6B5572C24}"/>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7EDF77C0-1937-4990-A648-FD1F875C54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8D250-224B-44B7-8371-D6E07B011ED1}"/>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786438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6EF0-1E8B-4C52-9329-7C59DE81CD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5F7C3B-0F41-44F9-B267-E4D0A8339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18699A-5F25-47D8-BB15-6E9304767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855935-5368-4BA5-871A-20CF9E171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C46E8-55A6-4546-ABF8-22BD010E3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C8193D-87B7-4471-9200-2BB9072CD585}"/>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8" name="Footer Placeholder 7">
            <a:extLst>
              <a:ext uri="{FF2B5EF4-FFF2-40B4-BE49-F238E27FC236}">
                <a16:creationId xmlns:a16="http://schemas.microsoft.com/office/drawing/2014/main" id="{FD022BFF-4A8E-4F2C-AECB-1F4107E5A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3B5AD4-7653-4C58-982E-76ABFF45B97B}"/>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74970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A380-5956-43A8-A6D0-90583B71DD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6A5307-4E34-47C2-BC81-13EEF65B848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4" name="Footer Placeholder 3">
            <a:extLst>
              <a:ext uri="{FF2B5EF4-FFF2-40B4-BE49-F238E27FC236}">
                <a16:creationId xmlns:a16="http://schemas.microsoft.com/office/drawing/2014/main" id="{DDA728B2-750F-4DD7-8AB5-735010EE02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9CFA6B-CBB4-4B09-A432-359E9E28EFB8}"/>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4166380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45DB8-1176-4413-9475-48FD6DE34EB8}"/>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3" name="Footer Placeholder 2">
            <a:extLst>
              <a:ext uri="{FF2B5EF4-FFF2-40B4-BE49-F238E27FC236}">
                <a16:creationId xmlns:a16="http://schemas.microsoft.com/office/drawing/2014/main" id="{86E83B59-2EA8-41AF-AB48-D4301A61E7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4CC984-415B-4DEA-B914-389888703C8A}"/>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2942000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3198-AA7E-4C3A-B9F6-A2CF49403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B7FB88-8E86-4FD9-AAD8-160A37719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E7841F-4265-43B1-80FE-92A447571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1F5C0-313F-4A58-B381-C7ABF28C4300}"/>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6E9749A5-D60E-4358-800C-30A983807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9A23C-3DC6-4D6A-A6D7-57397BE8F397}"/>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219585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52A1-6B04-46AF-A9C5-0685B23C51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0985D-10D6-48DA-9CF4-9B086375E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75587-AC07-43D4-A1FA-19C09703A8D6}"/>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4A2EA2C-BDEF-436B-A5F5-DB0020131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424F1-CA7E-4927-B751-C0A7B04BEFE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83985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E83F-8DD2-484F-84F0-E483CEE2B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7AA66E-8F5C-4FE5-BFB1-64ECEF95F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4C706E-1C14-4E6E-A136-928784932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5F2FF-D6A6-43FD-8BE3-5592AF201469}"/>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02F66D72-4B9A-48D4-A889-1885DF2025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E93556-1340-4197-A6D2-C1AA59A78409}"/>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0172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00ED-8EC1-40E0-95B8-20DEE20A9A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798071-EE67-4542-97BA-78EE9D307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50EA9-68DD-4CA8-BA8D-E9D9FE5067FF}"/>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CA15A798-52D8-43DF-9E48-2C91712C3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202119-76EE-46E1-8F02-BDDCCD533470}"/>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031687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941C9A-59DF-4405-B606-08F89AD0A2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5D0BAC-2E34-4747-92C6-BBFA8E1D7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246A6-5F97-4C8E-8D70-C9DF664FDF9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DCAE3EC0-8C5C-4318-A746-6C00D14E84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5FDFC-9EE6-45EC-8780-5ACA64745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670549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11529485" y="273051"/>
            <a:ext cx="461433"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endParaRPr lang="id-ID" sz="2400">
              <a:sym typeface="Arial" pitchFamily="-104" charset="0"/>
            </a:endParaRPr>
          </a:p>
        </p:txBody>
      </p:sp>
      <p:sp>
        <p:nvSpPr>
          <p:cNvPr id="3" name="Rectangle 2"/>
          <p:cNvSpPr/>
          <p:nvPr userDrawn="1"/>
        </p:nvSpPr>
        <p:spPr>
          <a:xfrm>
            <a:off x="11529485" y="641351"/>
            <a:ext cx="461433" cy="465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endParaRPr lang="id-ID" sz="2400">
              <a:sym typeface="Arial" pitchFamily="-104" charset="0"/>
            </a:endParaRPr>
          </a:p>
        </p:txBody>
      </p:sp>
      <p:sp>
        <p:nvSpPr>
          <p:cNvPr id="4" name="TextBox 3"/>
          <p:cNvSpPr txBox="1"/>
          <p:nvPr userDrawn="1"/>
        </p:nvSpPr>
        <p:spPr>
          <a:xfrm>
            <a:off x="11553254" y="304801"/>
            <a:ext cx="413895" cy="318100"/>
          </a:xfrm>
          <a:prstGeom prst="rect">
            <a:avLst/>
          </a:prstGeom>
          <a:noFill/>
        </p:spPr>
        <p:txBody>
          <a:bodyPr wrap="none" lIns="91440" tIns="45720" rIns="91440" bIns="4572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fld id="{ACFB77AB-B9BD-4F73-8784-C78A76E3A66C}" type="slidenum">
              <a:rPr lang="id-ID" altLang="en-US" sz="1467" b="1" smtClean="0">
                <a:solidFill>
                  <a:schemeClr val="bg1"/>
                </a:solidFill>
              </a:rPr>
              <a:pPr algn="ctr" eaLnBrk="1" hangingPunct="1">
                <a:defRPr/>
              </a:pPr>
              <a:t>‹#›</a:t>
            </a:fld>
            <a:endParaRPr lang="id-ID" altLang="en-US" sz="1467">
              <a:solidFill>
                <a:schemeClr val="bg1"/>
              </a:solidFill>
            </a:endParaRPr>
          </a:p>
        </p:txBody>
      </p:sp>
      <p:grpSp>
        <p:nvGrpSpPr>
          <p:cNvPr id="5" name="Group 5"/>
          <p:cNvGrpSpPr>
            <a:grpSpLocks/>
          </p:cNvGrpSpPr>
          <p:nvPr userDrawn="1"/>
        </p:nvGrpSpPr>
        <p:grpSpPr bwMode="auto">
          <a:xfrm>
            <a:off x="347134" y="6409267"/>
            <a:ext cx="224367" cy="222251"/>
            <a:chOff x="4328868" y="5502988"/>
            <a:chExt cx="500307" cy="493774"/>
          </a:xfrm>
        </p:grpSpPr>
        <p:sp>
          <p:nvSpPr>
            <p:cNvPr id="6" name="Freeform 5">
              <a:hlinkClick r:id="" action="ppaction://hlinkshowjump?jump=previousslide"/>
            </p:cNvPr>
            <p:cNvSpPr>
              <a:spLocks/>
            </p:cNvSpPr>
            <p:nvPr userDrawn="1"/>
          </p:nvSpPr>
          <p:spPr bwMode="auto">
            <a:xfrm>
              <a:off x="4522384" y="5648770"/>
              <a:ext cx="113277" cy="2022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eaLnBrk="1" hangingPunct="1">
                <a:defRPr/>
              </a:pPr>
              <a:endParaRPr lang="id-ID" sz="2400">
                <a:latin typeface="Arial" pitchFamily="-104" charset="0"/>
                <a:ea typeface="Arial" pitchFamily="-104" charset="0"/>
                <a:cs typeface="Arial" pitchFamily="-104" charset="0"/>
                <a:sym typeface="Arial" pitchFamily="-104" charset="0"/>
              </a:endParaRPr>
            </a:p>
          </p:txBody>
        </p:sp>
        <p:sp>
          <p:nvSpPr>
            <p:cNvPr id="7" name="Freeform 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eaLnBrk="1" hangingPunct="1">
                <a:defRPr/>
              </a:pPr>
              <a:endParaRPr lang="id-ID" sz="2400">
                <a:latin typeface="Arial" pitchFamily="-104" charset="0"/>
                <a:ea typeface="Arial" pitchFamily="-104" charset="0"/>
                <a:cs typeface="Arial" pitchFamily="-104" charset="0"/>
                <a:sym typeface="Arial" pitchFamily="-104" charset="0"/>
              </a:endParaRPr>
            </a:p>
          </p:txBody>
        </p:sp>
      </p:grpSp>
      <p:grpSp>
        <p:nvGrpSpPr>
          <p:cNvPr id="8" name="Group 9"/>
          <p:cNvGrpSpPr>
            <a:grpSpLocks/>
          </p:cNvGrpSpPr>
          <p:nvPr userDrawn="1"/>
        </p:nvGrpSpPr>
        <p:grpSpPr bwMode="auto">
          <a:xfrm flipH="1">
            <a:off x="933451" y="6409267"/>
            <a:ext cx="224367" cy="222251"/>
            <a:chOff x="4328868" y="5502988"/>
            <a:chExt cx="500307" cy="493774"/>
          </a:xfrm>
        </p:grpSpPr>
        <p:sp>
          <p:nvSpPr>
            <p:cNvPr id="9" name="Freeform 8">
              <a:hlinkClick r:id="" action="ppaction://hlinkshowjump?jump=nextslide"/>
            </p:cNvPr>
            <p:cNvSpPr>
              <a:spLocks/>
            </p:cNvSpPr>
            <p:nvPr userDrawn="1"/>
          </p:nvSpPr>
          <p:spPr bwMode="auto">
            <a:xfrm>
              <a:off x="4522384" y="5648770"/>
              <a:ext cx="113277" cy="2022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eaLnBrk="1" hangingPunct="1">
                <a:defRPr/>
              </a:pPr>
              <a:endParaRPr lang="id-ID" sz="2400">
                <a:latin typeface="Arial" pitchFamily="-104" charset="0"/>
                <a:ea typeface="Arial" pitchFamily="-104" charset="0"/>
                <a:cs typeface="Arial" pitchFamily="-104" charset="0"/>
                <a:sym typeface="Arial" pitchFamily="-104" charset="0"/>
              </a:endParaRPr>
            </a:p>
          </p:txBody>
        </p:sp>
        <p:sp>
          <p:nvSpPr>
            <p:cNvPr id="10" name="Freeform 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eaLnBrk="1" hangingPunct="1">
                <a:defRPr/>
              </a:pPr>
              <a:endParaRPr lang="id-ID" sz="2400">
                <a:latin typeface="Arial" pitchFamily="-104" charset="0"/>
                <a:ea typeface="Arial" pitchFamily="-104" charset="0"/>
                <a:cs typeface="Arial" pitchFamily="-104" charset="0"/>
                <a:sym typeface="Arial" pitchFamily="-104" charset="0"/>
              </a:endParaRPr>
            </a:p>
          </p:txBody>
        </p:sp>
      </p:grpSp>
      <p:cxnSp>
        <p:nvCxnSpPr>
          <p:cNvPr id="11" name="Straight Connector 10"/>
          <p:cNvCxnSpPr/>
          <p:nvPr userDrawn="1"/>
        </p:nvCxnSpPr>
        <p:spPr>
          <a:xfrm>
            <a:off x="552451" y="6523567"/>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861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6"/>
        <p:cNvGrpSpPr/>
        <p:nvPr/>
      </p:nvGrpSpPr>
      <p:grpSpPr>
        <a:xfrm>
          <a:off x="0" y="0"/>
          <a:ext cx="0" cy="0"/>
          <a:chOff x="0" y="0"/>
          <a:chExt cx="0" cy="0"/>
        </a:xfrm>
      </p:grpSpPr>
      <p:sp>
        <p:nvSpPr>
          <p:cNvPr id="34" name="Shape 34"/>
          <p:cNvSpPr txBox="1">
            <a:spLocks noGrp="1"/>
          </p:cNvSpPr>
          <p:nvPr>
            <p:ph type="title"/>
          </p:nvPr>
        </p:nvSpPr>
        <p:spPr>
          <a:xfrm>
            <a:off x="1182201" y="531200"/>
            <a:ext cx="9827599" cy="11432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1182201" y="2131211"/>
            <a:ext cx="9827599" cy="4436399"/>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598360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516313"/>
            <a:ext cx="1366837" cy="1366837"/>
          </a:xfrm>
          <a:prstGeom prst="ellipse">
            <a:avLst/>
          </a:prstGeom>
          <a:ln w="57150">
            <a:solidFill>
              <a:schemeClr val="accent1"/>
            </a:solidFill>
          </a:ln>
        </p:spPr>
        <p:txBody>
          <a:bodyPr>
            <a:normAutofit/>
          </a:bodyPr>
          <a:lstStyle>
            <a:lvl1pPr>
              <a:defRPr sz="1400">
                <a:solidFill>
                  <a:schemeClr val="accent2"/>
                </a:solidFill>
              </a:defRPr>
            </a:lvl1pPr>
          </a:lstStyle>
          <a:p>
            <a:endParaRPr lang="id-ID"/>
          </a:p>
        </p:txBody>
      </p:sp>
      <p:sp>
        <p:nvSpPr>
          <p:cNvPr id="16" name="Picture Placeholder 3"/>
          <p:cNvSpPr>
            <a:spLocks noGrp="1"/>
          </p:cNvSpPr>
          <p:nvPr>
            <p:ph type="pic" sz="quarter" idx="11"/>
          </p:nvPr>
        </p:nvSpPr>
        <p:spPr>
          <a:xfrm>
            <a:off x="9529057" y="4823209"/>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prstClr val="white"/>
              </a:solidFill>
            </a:endParaRPr>
          </a:p>
        </p:txBody>
      </p:sp>
      <p:sp>
        <p:nvSpPr>
          <p:cNvPr id="23" name="Rectangle 22"/>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prstClr val="white"/>
              </a:solidFill>
            </a:endParaRPr>
          </a:p>
        </p:txBody>
      </p:sp>
      <p:sp>
        <p:nvSpPr>
          <p:cNvPr id="24" name="TextBox 23"/>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prstClr val="white"/>
                </a:solidFill>
              </a:rPr>
              <a:pPr algn="ctr"/>
              <a:t>‹#›</a:t>
            </a:fld>
            <a:endParaRPr lang="id-ID" sz="1100" dirty="0">
              <a:solidFill>
                <a:prstClr val="white"/>
              </a:solidFill>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28" name="Group 27"/>
          <p:cNvGrpSpPr/>
          <p:nvPr userDrawn="1"/>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16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3161-3E2F-40B6-BAFA-30F03265A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149D54-6A2C-4597-BDDA-D3BD8DD14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C3DBEC-0A25-4466-B281-D056D76B2AE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310C3879-DAAB-4F3C-9769-4F416FAE1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1A3B0-F8B9-430F-8E2A-D7B1E2BFD6A2}"/>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534749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52A1-6B04-46AF-A9C5-0685B23C51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0985D-10D6-48DA-9CF4-9B086375E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75587-AC07-43D4-A1FA-19C09703A8D6}"/>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4A2EA2C-BDEF-436B-A5F5-DB0020131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424F1-CA7E-4927-B751-C0A7B04BEFE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653914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C32A-6F55-4346-BBB9-46D836740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F7FCD2-7E5E-4A6E-947D-429C565A0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C96C2-9836-47DD-91AB-F51B06AB443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79241C41-1CBC-473D-B8EC-B1D2C2AC6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AEC03-DE75-43D9-BC56-A54078B63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166139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EFF4-F51A-428B-80D6-C3257E4A4A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49E21-0DB3-433C-B7C8-B6D69E2FC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8DDE6F-C8E3-4B20-8DE6-AD1531F06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1CA90-32AC-4824-8D5C-86D6B5572C24}"/>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7EDF77C0-1937-4990-A648-FD1F875C54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8D250-224B-44B7-8371-D6E07B011ED1}"/>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257714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C32A-6F55-4346-BBB9-46D836740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F7FCD2-7E5E-4A6E-947D-429C565A0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C96C2-9836-47DD-91AB-F51B06AB443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79241C41-1CBC-473D-B8EC-B1D2C2AC6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AEC03-DE75-43D9-BC56-A54078B63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4241998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6EF0-1E8B-4C52-9329-7C59DE81CD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5F7C3B-0F41-44F9-B267-E4D0A8339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18699A-5F25-47D8-BB15-6E9304767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855935-5368-4BA5-871A-20CF9E171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C46E8-55A6-4546-ABF8-22BD010E3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C8193D-87B7-4471-9200-2BB9072CD585}"/>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8" name="Footer Placeholder 7">
            <a:extLst>
              <a:ext uri="{FF2B5EF4-FFF2-40B4-BE49-F238E27FC236}">
                <a16:creationId xmlns:a16="http://schemas.microsoft.com/office/drawing/2014/main" id="{FD022BFF-4A8E-4F2C-AECB-1F4107E5A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3B5AD4-7653-4C58-982E-76ABFF45B97B}"/>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659867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A380-5956-43A8-A6D0-90583B71DD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6A5307-4E34-47C2-BC81-13EEF65B848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4" name="Footer Placeholder 3">
            <a:extLst>
              <a:ext uri="{FF2B5EF4-FFF2-40B4-BE49-F238E27FC236}">
                <a16:creationId xmlns:a16="http://schemas.microsoft.com/office/drawing/2014/main" id="{DDA728B2-750F-4DD7-8AB5-735010EE02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9CFA6B-CBB4-4B09-A432-359E9E28EFB8}"/>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705449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45DB8-1176-4413-9475-48FD6DE34EB8}"/>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3" name="Footer Placeholder 2">
            <a:extLst>
              <a:ext uri="{FF2B5EF4-FFF2-40B4-BE49-F238E27FC236}">
                <a16:creationId xmlns:a16="http://schemas.microsoft.com/office/drawing/2014/main" id="{86E83B59-2EA8-41AF-AB48-D4301A61E7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4CC984-415B-4DEA-B914-389888703C8A}"/>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785983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3198-AA7E-4C3A-B9F6-A2CF49403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B7FB88-8E86-4FD9-AAD8-160A37719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E7841F-4265-43B1-80FE-92A447571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1F5C0-313F-4A58-B381-C7ABF28C4300}"/>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6E9749A5-D60E-4358-800C-30A983807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9A23C-3DC6-4D6A-A6D7-57397BE8F397}"/>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637060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E83F-8DD2-484F-84F0-E483CEE2B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7AA66E-8F5C-4FE5-BFB1-64ECEF95F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4C706E-1C14-4E6E-A136-928784932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5F2FF-D6A6-43FD-8BE3-5592AF201469}"/>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02F66D72-4B9A-48D4-A889-1885DF2025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E93556-1340-4197-A6D2-C1AA59A78409}"/>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833268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00ED-8EC1-40E0-95B8-20DEE20A9A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798071-EE67-4542-97BA-78EE9D307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50EA9-68DD-4CA8-BA8D-E9D9FE5067FF}"/>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CA15A798-52D8-43DF-9E48-2C91712C3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202119-76EE-46E1-8F02-BDDCCD533470}"/>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649697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941C9A-59DF-4405-B606-08F89AD0A2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5D0BAC-2E34-4747-92C6-BBFA8E1D7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246A6-5F97-4C8E-8D70-C9DF664FDF9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DCAE3EC0-8C5C-4318-A746-6C00D14E84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5FDFC-9EE6-45EC-8780-5ACA64745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2547131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11529485" y="273051"/>
            <a:ext cx="461433"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endParaRPr lang="id-ID" sz="2400">
              <a:sym typeface="Arial" pitchFamily="-104" charset="0"/>
            </a:endParaRPr>
          </a:p>
        </p:txBody>
      </p:sp>
      <p:sp>
        <p:nvSpPr>
          <p:cNvPr id="3" name="Rectangle 2"/>
          <p:cNvSpPr/>
          <p:nvPr userDrawn="1"/>
        </p:nvSpPr>
        <p:spPr>
          <a:xfrm>
            <a:off x="11529485" y="641351"/>
            <a:ext cx="461433" cy="465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endParaRPr lang="id-ID" sz="2400">
              <a:sym typeface="Arial" pitchFamily="-104" charset="0"/>
            </a:endParaRPr>
          </a:p>
        </p:txBody>
      </p:sp>
      <p:sp>
        <p:nvSpPr>
          <p:cNvPr id="4" name="TextBox 3"/>
          <p:cNvSpPr txBox="1"/>
          <p:nvPr userDrawn="1"/>
        </p:nvSpPr>
        <p:spPr>
          <a:xfrm>
            <a:off x="11553254" y="304801"/>
            <a:ext cx="413895" cy="318100"/>
          </a:xfrm>
          <a:prstGeom prst="rect">
            <a:avLst/>
          </a:prstGeom>
          <a:noFill/>
        </p:spPr>
        <p:txBody>
          <a:bodyPr wrap="none" lIns="91440" tIns="45720" rIns="91440" bIns="4572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fld id="{ACFB77AB-B9BD-4F73-8784-C78A76E3A66C}" type="slidenum">
              <a:rPr lang="id-ID" altLang="en-US" sz="1467" b="1" smtClean="0">
                <a:solidFill>
                  <a:schemeClr val="bg1"/>
                </a:solidFill>
              </a:rPr>
              <a:pPr algn="ctr" eaLnBrk="1" hangingPunct="1">
                <a:defRPr/>
              </a:pPr>
              <a:t>‹#›</a:t>
            </a:fld>
            <a:endParaRPr lang="id-ID" altLang="en-US" sz="1467">
              <a:solidFill>
                <a:schemeClr val="bg1"/>
              </a:solidFill>
            </a:endParaRPr>
          </a:p>
        </p:txBody>
      </p:sp>
      <p:grpSp>
        <p:nvGrpSpPr>
          <p:cNvPr id="5" name="Group 5"/>
          <p:cNvGrpSpPr>
            <a:grpSpLocks/>
          </p:cNvGrpSpPr>
          <p:nvPr userDrawn="1"/>
        </p:nvGrpSpPr>
        <p:grpSpPr bwMode="auto">
          <a:xfrm>
            <a:off x="347134" y="6409267"/>
            <a:ext cx="224367" cy="222251"/>
            <a:chOff x="4328868" y="5502988"/>
            <a:chExt cx="500307" cy="493774"/>
          </a:xfrm>
        </p:grpSpPr>
        <p:sp>
          <p:nvSpPr>
            <p:cNvPr id="6" name="Freeform 5">
              <a:hlinkClick r:id="" action="ppaction://hlinkshowjump?jump=previousslide"/>
            </p:cNvPr>
            <p:cNvSpPr>
              <a:spLocks/>
            </p:cNvSpPr>
            <p:nvPr userDrawn="1"/>
          </p:nvSpPr>
          <p:spPr bwMode="auto">
            <a:xfrm>
              <a:off x="4522384" y="5648770"/>
              <a:ext cx="113277" cy="2022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eaLnBrk="1" hangingPunct="1">
                <a:defRPr/>
              </a:pPr>
              <a:endParaRPr lang="id-ID" sz="2400">
                <a:latin typeface="Arial" pitchFamily="-104" charset="0"/>
                <a:ea typeface="Arial" pitchFamily="-104" charset="0"/>
                <a:cs typeface="Arial" pitchFamily="-104" charset="0"/>
                <a:sym typeface="Arial" pitchFamily="-104" charset="0"/>
              </a:endParaRPr>
            </a:p>
          </p:txBody>
        </p:sp>
        <p:sp>
          <p:nvSpPr>
            <p:cNvPr id="7" name="Freeform 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eaLnBrk="1" hangingPunct="1">
                <a:defRPr/>
              </a:pPr>
              <a:endParaRPr lang="id-ID" sz="2400">
                <a:latin typeface="Arial" pitchFamily="-104" charset="0"/>
                <a:ea typeface="Arial" pitchFamily="-104" charset="0"/>
                <a:cs typeface="Arial" pitchFamily="-104" charset="0"/>
                <a:sym typeface="Arial" pitchFamily="-104" charset="0"/>
              </a:endParaRPr>
            </a:p>
          </p:txBody>
        </p:sp>
      </p:grpSp>
      <p:grpSp>
        <p:nvGrpSpPr>
          <p:cNvPr id="8" name="Group 9"/>
          <p:cNvGrpSpPr>
            <a:grpSpLocks/>
          </p:cNvGrpSpPr>
          <p:nvPr userDrawn="1"/>
        </p:nvGrpSpPr>
        <p:grpSpPr bwMode="auto">
          <a:xfrm flipH="1">
            <a:off x="933451" y="6409267"/>
            <a:ext cx="224367" cy="222251"/>
            <a:chOff x="4328868" y="5502988"/>
            <a:chExt cx="500307" cy="493774"/>
          </a:xfrm>
        </p:grpSpPr>
        <p:sp>
          <p:nvSpPr>
            <p:cNvPr id="9" name="Freeform 8">
              <a:hlinkClick r:id="" action="ppaction://hlinkshowjump?jump=nextslide"/>
            </p:cNvPr>
            <p:cNvSpPr>
              <a:spLocks/>
            </p:cNvSpPr>
            <p:nvPr userDrawn="1"/>
          </p:nvSpPr>
          <p:spPr bwMode="auto">
            <a:xfrm>
              <a:off x="4522384" y="5648770"/>
              <a:ext cx="113277" cy="2022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eaLnBrk="1" hangingPunct="1">
                <a:defRPr/>
              </a:pPr>
              <a:endParaRPr lang="id-ID" sz="2400">
                <a:latin typeface="Arial" pitchFamily="-104" charset="0"/>
                <a:ea typeface="Arial" pitchFamily="-104" charset="0"/>
                <a:cs typeface="Arial" pitchFamily="-104" charset="0"/>
                <a:sym typeface="Arial" pitchFamily="-104" charset="0"/>
              </a:endParaRPr>
            </a:p>
          </p:txBody>
        </p:sp>
        <p:sp>
          <p:nvSpPr>
            <p:cNvPr id="10" name="Freeform 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eaLnBrk="1" hangingPunct="1">
                <a:defRPr/>
              </a:pPr>
              <a:endParaRPr lang="id-ID" sz="2400">
                <a:latin typeface="Arial" pitchFamily="-104" charset="0"/>
                <a:ea typeface="Arial" pitchFamily="-104" charset="0"/>
                <a:cs typeface="Arial" pitchFamily="-104" charset="0"/>
                <a:sym typeface="Arial" pitchFamily="-104" charset="0"/>
              </a:endParaRPr>
            </a:p>
          </p:txBody>
        </p:sp>
      </p:grpSp>
      <p:cxnSp>
        <p:nvCxnSpPr>
          <p:cNvPr id="11" name="Straight Connector 10"/>
          <p:cNvCxnSpPr/>
          <p:nvPr userDrawn="1"/>
        </p:nvCxnSpPr>
        <p:spPr>
          <a:xfrm>
            <a:off x="552451" y="6523567"/>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68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6"/>
        <p:cNvGrpSpPr/>
        <p:nvPr/>
      </p:nvGrpSpPr>
      <p:grpSpPr>
        <a:xfrm>
          <a:off x="0" y="0"/>
          <a:ext cx="0" cy="0"/>
          <a:chOff x="0" y="0"/>
          <a:chExt cx="0" cy="0"/>
        </a:xfrm>
      </p:grpSpPr>
      <p:sp>
        <p:nvSpPr>
          <p:cNvPr id="34" name="Shape 34"/>
          <p:cNvSpPr txBox="1">
            <a:spLocks noGrp="1"/>
          </p:cNvSpPr>
          <p:nvPr>
            <p:ph type="title"/>
          </p:nvPr>
        </p:nvSpPr>
        <p:spPr>
          <a:xfrm>
            <a:off x="1182201" y="531200"/>
            <a:ext cx="9827599" cy="11432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1182201" y="2131211"/>
            <a:ext cx="9827599" cy="4436399"/>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302855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516313"/>
            <a:ext cx="1366837" cy="1366837"/>
          </a:xfrm>
          <a:prstGeom prst="ellipse">
            <a:avLst/>
          </a:prstGeom>
          <a:ln w="57150">
            <a:solidFill>
              <a:schemeClr val="accent1"/>
            </a:solidFill>
          </a:ln>
        </p:spPr>
        <p:txBody>
          <a:bodyPr>
            <a:normAutofit/>
          </a:bodyPr>
          <a:lstStyle>
            <a:lvl1pPr>
              <a:defRPr sz="1400">
                <a:solidFill>
                  <a:schemeClr val="accent2"/>
                </a:solidFill>
              </a:defRPr>
            </a:lvl1pPr>
          </a:lstStyle>
          <a:p>
            <a:endParaRPr lang="id-ID"/>
          </a:p>
        </p:txBody>
      </p:sp>
      <p:sp>
        <p:nvSpPr>
          <p:cNvPr id="16" name="Picture Placeholder 3"/>
          <p:cNvSpPr>
            <a:spLocks noGrp="1"/>
          </p:cNvSpPr>
          <p:nvPr>
            <p:ph type="pic" sz="quarter" idx="11"/>
          </p:nvPr>
        </p:nvSpPr>
        <p:spPr>
          <a:xfrm>
            <a:off x="9529057" y="4823209"/>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prstClr val="white"/>
              </a:solidFill>
            </a:endParaRPr>
          </a:p>
        </p:txBody>
      </p:sp>
      <p:sp>
        <p:nvSpPr>
          <p:cNvPr id="23" name="Rectangle 22"/>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prstClr val="white"/>
              </a:solidFill>
            </a:endParaRPr>
          </a:p>
        </p:txBody>
      </p:sp>
      <p:sp>
        <p:nvSpPr>
          <p:cNvPr id="24" name="TextBox 23"/>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prstClr val="white"/>
                </a:solidFill>
              </a:rPr>
              <a:pPr algn="ctr"/>
              <a:t>‹#›</a:t>
            </a:fld>
            <a:endParaRPr lang="id-ID" sz="1100" dirty="0">
              <a:solidFill>
                <a:prstClr val="white"/>
              </a:solidFill>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28" name="Group 27"/>
          <p:cNvGrpSpPr/>
          <p:nvPr userDrawn="1"/>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8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EFF4-F51A-428B-80D6-C3257E4A4A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49E21-0DB3-433C-B7C8-B6D69E2FC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8DDE6F-C8E3-4B20-8DE6-AD1531F06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1CA90-32AC-4824-8D5C-86D6B5572C24}"/>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7EDF77C0-1937-4990-A648-FD1F875C54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8D250-224B-44B7-8371-D6E07B011ED1}"/>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221024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6EF0-1E8B-4C52-9329-7C59DE81CD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5F7C3B-0F41-44F9-B267-E4D0A8339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18699A-5F25-47D8-BB15-6E9304767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855935-5368-4BA5-871A-20CF9E171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C46E8-55A6-4546-ABF8-22BD010E3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C8193D-87B7-4471-9200-2BB9072CD585}"/>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8" name="Footer Placeholder 7">
            <a:extLst>
              <a:ext uri="{FF2B5EF4-FFF2-40B4-BE49-F238E27FC236}">
                <a16:creationId xmlns:a16="http://schemas.microsoft.com/office/drawing/2014/main" id="{FD022BFF-4A8E-4F2C-AECB-1F4107E5A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3B5AD4-7653-4C58-982E-76ABFF45B97B}"/>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93895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A380-5956-43A8-A6D0-90583B71DD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6A5307-4E34-47C2-BC81-13EEF65B848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4" name="Footer Placeholder 3">
            <a:extLst>
              <a:ext uri="{FF2B5EF4-FFF2-40B4-BE49-F238E27FC236}">
                <a16:creationId xmlns:a16="http://schemas.microsoft.com/office/drawing/2014/main" id="{DDA728B2-750F-4DD7-8AB5-735010EE02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9CFA6B-CBB4-4B09-A432-359E9E28EFB8}"/>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76822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45DB8-1176-4413-9475-48FD6DE34EB8}"/>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3" name="Footer Placeholder 2">
            <a:extLst>
              <a:ext uri="{FF2B5EF4-FFF2-40B4-BE49-F238E27FC236}">
                <a16:creationId xmlns:a16="http://schemas.microsoft.com/office/drawing/2014/main" id="{86E83B59-2EA8-41AF-AB48-D4301A61E7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4CC984-415B-4DEA-B914-389888703C8A}"/>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49891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3198-AA7E-4C3A-B9F6-A2CF49403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B7FB88-8E86-4FD9-AAD8-160A37719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E7841F-4265-43B1-80FE-92A447571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1F5C0-313F-4A58-B381-C7ABF28C4300}"/>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6E9749A5-D60E-4358-800C-30A983807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9A23C-3DC6-4D6A-A6D7-57397BE8F397}"/>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11036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E83F-8DD2-484F-84F0-E483CEE2B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7AA66E-8F5C-4FE5-BFB1-64ECEF95F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74C706E-1C14-4E6E-A136-928784932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5F2FF-D6A6-43FD-8BE3-5592AF201469}"/>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02F66D72-4B9A-48D4-A889-1885DF2025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E93556-1340-4197-A6D2-C1AA59A78409}"/>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6073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48E84-03C8-4840-9E7F-5FA6C5BA7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590DBF-B07D-453F-83D2-6D507BA0B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CD8A2-30F5-43C2-A4F4-F591DE19E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ECF7614-5ABA-43F3-9C2F-39182813F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B9E327-6CB0-459C-80AC-9D54CB6D5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EDD16-F90A-4592-8A52-1BDF60D3302B}" type="slidenum">
              <a:rPr lang="en-GB" smtClean="0"/>
              <a:t>‹#›</a:t>
            </a:fld>
            <a:endParaRPr lang="en-GB"/>
          </a:p>
        </p:txBody>
      </p:sp>
    </p:spTree>
    <p:extLst>
      <p:ext uri="{BB962C8B-B14F-4D97-AF65-F5344CB8AC3E}">
        <p14:creationId xmlns:p14="http://schemas.microsoft.com/office/powerpoint/2010/main" val="348894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48E84-03C8-4840-9E7F-5FA6C5BA7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590DBF-B07D-453F-83D2-6D507BA0B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CD8A2-30F5-43C2-A4F4-F591DE19E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ECF7614-5ABA-43F3-9C2F-39182813F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B9E327-6CB0-459C-80AC-9D54CB6D5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EDD16-F90A-4592-8A52-1BDF60D3302B}" type="slidenum">
              <a:rPr lang="en-GB" smtClean="0"/>
              <a:t>‹#›</a:t>
            </a:fld>
            <a:endParaRPr lang="en-GB"/>
          </a:p>
        </p:txBody>
      </p:sp>
    </p:spTree>
    <p:extLst>
      <p:ext uri="{BB962C8B-B14F-4D97-AF65-F5344CB8AC3E}">
        <p14:creationId xmlns:p14="http://schemas.microsoft.com/office/powerpoint/2010/main" val="2984948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48E84-03C8-4840-9E7F-5FA6C5BA7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590DBF-B07D-453F-83D2-6D507BA0B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CD8A2-30F5-43C2-A4F4-F591DE19E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ECF7614-5ABA-43F3-9C2F-39182813F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B9E327-6CB0-459C-80AC-9D54CB6D5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EDD16-F90A-4592-8A52-1BDF60D3302B}" type="slidenum">
              <a:rPr lang="en-GB" smtClean="0"/>
              <a:t>‹#›</a:t>
            </a:fld>
            <a:endParaRPr lang="en-GB"/>
          </a:p>
        </p:txBody>
      </p:sp>
    </p:spTree>
    <p:extLst>
      <p:ext uri="{BB962C8B-B14F-4D97-AF65-F5344CB8AC3E}">
        <p14:creationId xmlns:p14="http://schemas.microsoft.com/office/powerpoint/2010/main" val="40809263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pathway.org.uk/services/end-life-care-homelessness" TargetMode="External"/><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homelesspalliativecare.com/"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5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b="1" dirty="0">
                <a:solidFill>
                  <a:schemeClr val="accent2"/>
                </a:solidFill>
              </a:rPr>
              <a:t>Dying as a homeless person</a:t>
            </a:r>
          </a:p>
        </p:txBody>
      </p:sp>
      <p:sp>
        <p:nvSpPr>
          <p:cNvPr id="4" name="Content Placeholder 2">
            <a:extLst>
              <a:ext uri="{FF2B5EF4-FFF2-40B4-BE49-F238E27FC236}">
                <a16:creationId xmlns:a16="http://schemas.microsoft.com/office/drawing/2014/main" id="{5B47D275-8477-044A-949A-C6D000454DB6}"/>
              </a:ext>
            </a:extLst>
          </p:cNvPr>
          <p:cNvSpPr>
            <a:spLocks noGrp="1"/>
          </p:cNvSpPr>
          <p:nvPr>
            <p:ph idx="1"/>
          </p:nvPr>
        </p:nvSpPr>
        <p:spPr>
          <a:xfrm>
            <a:off x="1311965" y="2991677"/>
            <a:ext cx="9989447" cy="2107097"/>
          </a:xfrm>
        </p:spPr>
        <p:txBody>
          <a:bodyPr>
            <a:normAutofit/>
          </a:bodyPr>
          <a:lstStyle/>
          <a:p>
            <a:pPr marL="0" indent="0">
              <a:buNone/>
            </a:pPr>
            <a:r>
              <a:rPr lang="en-GB" altLang="en-US" sz="3600" b="1" dirty="0">
                <a:solidFill>
                  <a:schemeClr val="bg1"/>
                </a:solidFill>
              </a:rPr>
              <a:t>Deaths are often sudden, untimely and undignified, with access to palliative care being very unusual </a:t>
            </a:r>
          </a:p>
          <a:p>
            <a:pPr marL="0" indent="0">
              <a:buNone/>
            </a:pPr>
            <a:r>
              <a:rPr lang="en-GB" altLang="en-US" sz="3600" b="1" i="1" dirty="0">
                <a:solidFill>
                  <a:schemeClr val="bg1"/>
                </a:solidFill>
              </a:rPr>
              <a:t>(Crisis report 2012)</a:t>
            </a:r>
          </a:p>
          <a:p>
            <a:endParaRPr lang="en-GB" dirty="0">
              <a:solidFill>
                <a:schemeClr val="tx2"/>
              </a:solidFill>
            </a:endParaRPr>
          </a:p>
        </p:txBody>
      </p:sp>
    </p:spTree>
    <p:extLst>
      <p:ext uri="{BB962C8B-B14F-4D97-AF65-F5344CB8AC3E}">
        <p14:creationId xmlns:p14="http://schemas.microsoft.com/office/powerpoint/2010/main" val="12447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736-7C99-4DE0-A320-E7E8D74779FF}"/>
              </a:ext>
            </a:extLst>
          </p:cNvPr>
          <p:cNvSpPr>
            <a:spLocks noGrp="1"/>
          </p:cNvSpPr>
          <p:nvPr>
            <p:ph type="title"/>
          </p:nvPr>
        </p:nvSpPr>
        <p:spPr>
          <a:xfrm>
            <a:off x="829340" y="932194"/>
            <a:ext cx="10515600" cy="1068610"/>
          </a:xfrm>
        </p:spPr>
        <p:txBody>
          <a:bodyPr/>
          <a:lstStyle/>
          <a:p>
            <a:pPr algn="ctr"/>
            <a:r>
              <a:rPr lang="en-GB" b="1" dirty="0">
                <a:solidFill>
                  <a:schemeClr val="accent2"/>
                </a:solidFill>
              </a:rPr>
              <a:t>Gemma</a:t>
            </a:r>
          </a:p>
        </p:txBody>
      </p:sp>
      <p:pic>
        <p:nvPicPr>
          <p:cNvPr id="6" name="Picture 4">
            <a:extLst>
              <a:ext uri="{FF2B5EF4-FFF2-40B4-BE49-F238E27FC236}">
                <a16:creationId xmlns:a16="http://schemas.microsoft.com/office/drawing/2014/main" id="{8E4AB808-12CF-2441-AD7E-E18A1079294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65350" y="2461482"/>
            <a:ext cx="5540121" cy="369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365634E4-FC26-1546-95E8-EC16E907CE07}"/>
              </a:ext>
            </a:extLst>
          </p:cNvPr>
          <p:cNvGrpSpPr/>
          <p:nvPr/>
        </p:nvGrpSpPr>
        <p:grpSpPr>
          <a:xfrm>
            <a:off x="8135396" y="3320256"/>
            <a:ext cx="3336557" cy="2444620"/>
            <a:chOff x="5133256" y="4236098"/>
            <a:chExt cx="3327412" cy="2491273"/>
          </a:xfrm>
        </p:grpSpPr>
        <p:sp>
          <p:nvSpPr>
            <p:cNvPr id="8" name="Flowchart: Alternate Process 4">
              <a:extLst>
                <a:ext uri="{FF2B5EF4-FFF2-40B4-BE49-F238E27FC236}">
                  <a16:creationId xmlns:a16="http://schemas.microsoft.com/office/drawing/2014/main" id="{B542CE12-D71E-E142-8059-79B8AF39B634}"/>
                </a:ext>
              </a:extLst>
            </p:cNvPr>
            <p:cNvSpPr/>
            <p:nvPr/>
          </p:nvSpPr>
          <p:spPr>
            <a:xfrm>
              <a:off x="5133256" y="4236098"/>
              <a:ext cx="3327412" cy="2491273"/>
            </a:xfrm>
            <a:prstGeom prst="flowChartAlternateProcess">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757BC807-A4D9-8A4C-BE1A-F97999883108}"/>
                </a:ext>
              </a:extLst>
            </p:cNvPr>
            <p:cNvSpPr txBox="1">
              <a:spLocks noChangeArrowheads="1"/>
            </p:cNvSpPr>
            <p:nvPr/>
          </p:nvSpPr>
          <p:spPr bwMode="auto">
            <a:xfrm>
              <a:off x="5328386" y="4415837"/>
              <a:ext cx="2944250" cy="2246769"/>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800">
                  <a:solidFill>
                    <a:schemeClr val="tx1"/>
                  </a:solidFill>
                  <a:latin typeface="Arial" panose="020B0604020202020204" pitchFamily="34" charset="0"/>
                  <a:ea typeface="ヒラギノ角ゴ Pro W3" pitchFamily="4" charset="-128"/>
                </a:defRPr>
              </a:lvl1pPr>
              <a:lvl2pPr marL="742950" indent="-285750">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4" charset="-128"/>
                  <a:cs typeface="+mn-cs"/>
                </a:rPr>
                <a:t>How can we improve palliative care for homeless people?</a:t>
              </a:r>
            </a:p>
          </p:txBody>
        </p:sp>
      </p:grpSp>
    </p:spTree>
    <p:extLst>
      <p:ext uri="{BB962C8B-B14F-4D97-AF65-F5344CB8AC3E}">
        <p14:creationId xmlns:p14="http://schemas.microsoft.com/office/powerpoint/2010/main" val="301315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B5927-38FE-4DA1-B707-A3BAE0F1A7A6}"/>
              </a:ext>
            </a:extLst>
          </p:cNvPr>
          <p:cNvSpPr txBox="1"/>
          <p:nvPr/>
        </p:nvSpPr>
        <p:spPr>
          <a:xfrm>
            <a:off x="3748328" y="139895"/>
            <a:ext cx="4020652" cy="830997"/>
          </a:xfrm>
          <a:prstGeom prst="rect">
            <a:avLst/>
          </a:prstGeom>
          <a:noFill/>
        </p:spPr>
        <p:txBody>
          <a:bodyPr wrap="none" rtlCol="0">
            <a:spAutoFit/>
          </a:bodyPr>
          <a:lstStyle/>
          <a:p>
            <a:pPr algn="ctr"/>
            <a:r>
              <a:rPr lang="en-GB" sz="4800" b="1" dirty="0">
                <a:solidFill>
                  <a:schemeClr val="accent2"/>
                </a:solidFill>
                <a:latin typeface="Arial" panose="020B0604020202020204" pitchFamily="34" charset="0"/>
                <a:cs typeface="Arial" panose="020B0604020202020204" pitchFamily="34" charset="0"/>
              </a:rPr>
              <a:t>Our research</a:t>
            </a:r>
            <a:endParaRPr lang="en-GB" sz="3200" b="1" dirty="0">
              <a:solidFill>
                <a:schemeClr val="accent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E9C5654-FD0B-41B9-9A63-E7DFCF0A8140}"/>
              </a:ext>
            </a:extLst>
          </p:cNvPr>
          <p:cNvGrpSpPr/>
          <p:nvPr/>
        </p:nvGrpSpPr>
        <p:grpSpPr>
          <a:xfrm>
            <a:off x="933378" y="2044954"/>
            <a:ext cx="10433790" cy="2461760"/>
            <a:chOff x="1077392" y="2382646"/>
            <a:chExt cx="9845934" cy="3247445"/>
          </a:xfrm>
        </p:grpSpPr>
        <p:grpSp>
          <p:nvGrpSpPr>
            <p:cNvPr id="5" name="Group 4">
              <a:extLst>
                <a:ext uri="{FF2B5EF4-FFF2-40B4-BE49-F238E27FC236}">
                  <a16:creationId xmlns:a16="http://schemas.microsoft.com/office/drawing/2014/main" id="{AEF94010-1DAF-4AF5-AF14-E8D810CF4BF5}"/>
                </a:ext>
              </a:extLst>
            </p:cNvPr>
            <p:cNvGrpSpPr/>
            <p:nvPr/>
          </p:nvGrpSpPr>
          <p:grpSpPr>
            <a:xfrm>
              <a:off x="1077392" y="2382646"/>
              <a:ext cx="9845934" cy="3247445"/>
              <a:chOff x="1403275" y="2348474"/>
              <a:chExt cx="5235604" cy="2165529"/>
            </a:xfrm>
          </p:grpSpPr>
          <p:grpSp>
            <p:nvGrpSpPr>
              <p:cNvPr id="7" name="Group 6">
                <a:extLst>
                  <a:ext uri="{FF2B5EF4-FFF2-40B4-BE49-F238E27FC236}">
                    <a16:creationId xmlns:a16="http://schemas.microsoft.com/office/drawing/2014/main" id="{B4D372CE-2569-4FE2-987C-F9B80A340BDA}"/>
                  </a:ext>
                </a:extLst>
              </p:cNvPr>
              <p:cNvGrpSpPr/>
              <p:nvPr/>
            </p:nvGrpSpPr>
            <p:grpSpPr>
              <a:xfrm>
                <a:off x="1403275" y="2348474"/>
                <a:ext cx="3687524" cy="2165529"/>
                <a:chOff x="1403275" y="2348474"/>
                <a:chExt cx="3687524" cy="2165529"/>
              </a:xfrm>
            </p:grpSpPr>
            <p:sp>
              <p:nvSpPr>
                <p:cNvPr id="9" name="Shape 179">
                  <a:extLst>
                    <a:ext uri="{FF2B5EF4-FFF2-40B4-BE49-F238E27FC236}">
                      <a16:creationId xmlns:a16="http://schemas.microsoft.com/office/drawing/2014/main" id="{D5BDB521-3C82-43C0-92CC-EB47136670F7}"/>
                    </a:ext>
                  </a:extLst>
                </p:cNvPr>
                <p:cNvSpPr/>
                <p:nvPr/>
              </p:nvSpPr>
              <p:spPr>
                <a:xfrm>
                  <a:off x="2951355" y="2348474"/>
                  <a:ext cx="2139444" cy="2165529"/>
                </a:xfrm>
                <a:prstGeom prst="diamond">
                  <a:avLst/>
                </a:prstGeom>
                <a:solidFill>
                  <a:srgbClr val="007F8A">
                    <a:alpha val="40000"/>
                  </a:srgbClr>
                </a:solidFill>
                <a:ln>
                  <a:noFill/>
                </a:ln>
              </p:spPr>
              <p:txBody>
                <a:bodyPr lIns="121900" tIns="121900" rIns="121900" bIns="121900" anchor="ctr" anchorCtr="0">
                  <a:noAutofit/>
                </a:bodyPr>
                <a:lstStyle/>
                <a:p>
                  <a:pPr algn="ctr"/>
                  <a:endParaRPr lang="en" sz="1600" b="1" kern="0" dirty="0">
                    <a:solidFill>
                      <a:schemeClr val="bg1"/>
                    </a:solidFill>
                    <a:latin typeface="Karla" panose="020B0604020202020204" charset="0"/>
                    <a:ea typeface="Karla" panose="020B0604020202020204" charset="0"/>
                    <a:cs typeface="Karla"/>
                    <a:sym typeface="Karla"/>
                  </a:endParaRPr>
                </a:p>
              </p:txBody>
            </p:sp>
            <p:sp>
              <p:nvSpPr>
                <p:cNvPr id="10" name="Shape 180">
                  <a:extLst>
                    <a:ext uri="{FF2B5EF4-FFF2-40B4-BE49-F238E27FC236}">
                      <a16:creationId xmlns:a16="http://schemas.microsoft.com/office/drawing/2014/main" id="{A3D5EA39-C1A0-47AC-98E7-E22AFC6C6DED}"/>
                    </a:ext>
                  </a:extLst>
                </p:cNvPr>
                <p:cNvSpPr/>
                <p:nvPr/>
              </p:nvSpPr>
              <p:spPr>
                <a:xfrm>
                  <a:off x="1403275" y="2838387"/>
                  <a:ext cx="1831507" cy="1232841"/>
                </a:xfrm>
                <a:prstGeom prst="flowChartPreparation">
                  <a:avLst/>
                </a:prstGeom>
                <a:solidFill>
                  <a:srgbClr val="ABE33F">
                    <a:alpha val="81150"/>
                  </a:srgbClr>
                </a:solidFill>
                <a:ln>
                  <a:noFill/>
                </a:ln>
              </p:spPr>
              <p:txBody>
                <a:bodyPr lIns="121900" tIns="121900" rIns="121900" bIns="121900" anchor="ctr" anchorCtr="0">
                  <a:noAutofit/>
                </a:bodyPr>
                <a:lstStyle/>
                <a:p>
                  <a:pPr algn="ctr"/>
                  <a:endParaRPr lang="en" sz="1867" kern="0" dirty="0">
                    <a:solidFill>
                      <a:schemeClr val="bg1"/>
                    </a:solidFill>
                    <a:latin typeface="Viner Hand ITC" panose="03070502030502020203" pitchFamily="66" charset="0"/>
                    <a:ea typeface="Karla"/>
                    <a:cs typeface="Karla"/>
                    <a:sym typeface="Karla"/>
                  </a:endParaRPr>
                </a:p>
              </p:txBody>
            </p:sp>
          </p:grpSp>
          <p:sp>
            <p:nvSpPr>
              <p:cNvPr id="8" name="Shape 181">
                <a:extLst>
                  <a:ext uri="{FF2B5EF4-FFF2-40B4-BE49-F238E27FC236}">
                    <a16:creationId xmlns:a16="http://schemas.microsoft.com/office/drawing/2014/main" id="{0B9AE087-49A0-471F-B934-19292458183A}"/>
                  </a:ext>
                </a:extLst>
              </p:cNvPr>
              <p:cNvSpPr/>
              <p:nvPr/>
            </p:nvSpPr>
            <p:spPr>
              <a:xfrm>
                <a:off x="4833333" y="2753209"/>
                <a:ext cx="1805546" cy="1179379"/>
              </a:xfrm>
              <a:prstGeom prst="flowChartPreparation">
                <a:avLst/>
              </a:prstGeom>
              <a:solidFill>
                <a:srgbClr val="ABE33F">
                  <a:alpha val="81150"/>
                </a:srgbClr>
              </a:solidFill>
              <a:ln>
                <a:noFill/>
              </a:ln>
            </p:spPr>
            <p:txBody>
              <a:bodyPr lIns="121900" tIns="121900" rIns="121900" bIns="121900" anchor="ctr" anchorCtr="0">
                <a:noAutofit/>
              </a:bodyPr>
              <a:lstStyle/>
              <a:p>
                <a:pPr algn="ctr"/>
                <a:r>
                  <a:rPr lang="en" sz="1600" b="1" kern="0" dirty="0">
                    <a:solidFill>
                      <a:schemeClr val="bg1"/>
                    </a:solidFill>
                    <a:latin typeface="Karla" panose="020B0604020202020204" charset="0"/>
                    <a:ea typeface="Karla" panose="020B0604020202020204" charset="0"/>
                    <a:cs typeface="Karla"/>
                    <a:sym typeface="Karla"/>
                  </a:rPr>
                  <a:t>Hostel and outreach staff</a:t>
                </a:r>
              </a:p>
              <a:p>
                <a:pPr algn="ctr"/>
                <a:r>
                  <a:rPr lang="en-GB" sz="1600" kern="0" dirty="0">
                    <a:solidFill>
                      <a:schemeClr val="bg1"/>
                    </a:solidFill>
                    <a:latin typeface="Karla" panose="020B0604020202020204" charset="0"/>
                    <a:ea typeface="Karla" panose="020B0604020202020204" charset="0"/>
                    <a:cs typeface="Karla"/>
                    <a:sym typeface="Karla"/>
                  </a:rPr>
                  <a:t>n</a:t>
                </a:r>
                <a:r>
                  <a:rPr lang="en" sz="1600" kern="0" dirty="0">
                    <a:solidFill>
                      <a:schemeClr val="bg1"/>
                    </a:solidFill>
                    <a:latin typeface="Karla" panose="020B0604020202020204" charset="0"/>
                    <a:ea typeface="Karla" panose="020B0604020202020204" charset="0"/>
                    <a:cs typeface="Karla"/>
                    <a:sym typeface="Karla"/>
                  </a:rPr>
                  <a:t>=40 </a:t>
                </a:r>
              </a:p>
            </p:txBody>
          </p:sp>
        </p:grpSp>
        <p:sp>
          <p:nvSpPr>
            <p:cNvPr id="6" name="TextBox 5">
              <a:extLst>
                <a:ext uri="{FF2B5EF4-FFF2-40B4-BE49-F238E27FC236}">
                  <a16:creationId xmlns:a16="http://schemas.microsoft.com/office/drawing/2014/main" id="{FC7F40AE-D90D-4DF3-96C2-FDFA210C804F}"/>
                </a:ext>
              </a:extLst>
            </p:cNvPr>
            <p:cNvSpPr txBox="1"/>
            <p:nvPr/>
          </p:nvSpPr>
          <p:spPr>
            <a:xfrm>
              <a:off x="1216192" y="3439448"/>
              <a:ext cx="3252800" cy="1096215"/>
            </a:xfrm>
            <a:prstGeom prst="rect">
              <a:avLst/>
            </a:prstGeom>
            <a:noFill/>
          </p:spPr>
          <p:txBody>
            <a:bodyPr wrap="square" rtlCol="0">
              <a:spAutoFit/>
            </a:bodyPr>
            <a:lstStyle/>
            <a:p>
              <a:pPr algn="ctr"/>
              <a:r>
                <a:rPr lang="en-US" sz="1600" b="1" kern="0" dirty="0">
                  <a:solidFill>
                    <a:schemeClr val="bg1"/>
                  </a:solidFill>
                  <a:latin typeface="Karla" panose="020B0604020202020204" charset="0"/>
                  <a:ea typeface="Karla" panose="020B0604020202020204" charset="0"/>
                  <a:cs typeface="Arial"/>
                  <a:sym typeface="Arial"/>
                </a:rPr>
                <a:t>Health &amp; social care</a:t>
              </a:r>
            </a:p>
            <a:p>
              <a:pPr algn="ctr"/>
              <a:r>
                <a:rPr lang="en-US" sz="1600" b="1" kern="0" dirty="0">
                  <a:solidFill>
                    <a:schemeClr val="bg1"/>
                  </a:solidFill>
                  <a:latin typeface="Karla" panose="020B0604020202020204" charset="0"/>
                  <a:ea typeface="Karla" panose="020B0604020202020204" charset="0"/>
                  <a:cs typeface="Arial"/>
                  <a:sym typeface="Arial"/>
                </a:rPr>
                <a:t> professionals</a:t>
              </a:r>
            </a:p>
            <a:p>
              <a:pPr algn="ctr"/>
              <a:r>
                <a:rPr lang="en-US" sz="1600" kern="0" dirty="0">
                  <a:solidFill>
                    <a:schemeClr val="bg1"/>
                  </a:solidFill>
                  <a:latin typeface="Karla" panose="020B0604020202020204" charset="0"/>
                  <a:ea typeface="Karla" panose="020B0604020202020204" charset="0"/>
                  <a:cs typeface="Arial"/>
                  <a:sym typeface="Arial"/>
                </a:rPr>
                <a:t>n=49 </a:t>
              </a:r>
            </a:p>
          </p:txBody>
        </p:sp>
      </p:grpSp>
      <p:sp>
        <p:nvSpPr>
          <p:cNvPr id="11" name="Rectangle 10">
            <a:extLst>
              <a:ext uri="{FF2B5EF4-FFF2-40B4-BE49-F238E27FC236}">
                <a16:creationId xmlns:a16="http://schemas.microsoft.com/office/drawing/2014/main" id="{76EA4510-41C9-4E57-91FC-78BD2BC71B3B}"/>
              </a:ext>
            </a:extLst>
          </p:cNvPr>
          <p:cNvSpPr/>
          <p:nvPr/>
        </p:nvSpPr>
        <p:spPr>
          <a:xfrm>
            <a:off x="4947268" y="3354827"/>
            <a:ext cx="2448419" cy="923330"/>
          </a:xfrm>
          <a:prstGeom prst="rect">
            <a:avLst/>
          </a:prstGeom>
        </p:spPr>
        <p:txBody>
          <a:bodyPr wrap="square">
            <a:spAutoFit/>
          </a:bodyPr>
          <a:lstStyle/>
          <a:p>
            <a:pPr algn="ctr"/>
            <a:r>
              <a:rPr lang="en" b="1" kern="0" dirty="0">
                <a:solidFill>
                  <a:schemeClr val="bg1"/>
                </a:solidFill>
                <a:latin typeface="Karla" panose="020B0604020202020204" charset="0"/>
                <a:ea typeface="Karla" panose="020B0604020202020204" charset="0"/>
                <a:cs typeface="Lao UI" panose="020B0502040204020203" pitchFamily="34" charset="0"/>
                <a:sym typeface="Karla"/>
              </a:rPr>
              <a:t>Formerly homeless people</a:t>
            </a:r>
          </a:p>
          <a:p>
            <a:pPr algn="ctr"/>
            <a:r>
              <a:rPr lang="en-GB" kern="0" dirty="0">
                <a:solidFill>
                  <a:schemeClr val="bg1"/>
                </a:solidFill>
                <a:latin typeface="Karla" panose="020B0604020202020204" charset="0"/>
                <a:ea typeface="Karla" panose="020B0604020202020204" charset="0"/>
                <a:cs typeface="Lao UI" panose="020B0502040204020203" pitchFamily="34" charset="0"/>
                <a:sym typeface="Karla"/>
              </a:rPr>
              <a:t>n</a:t>
            </a:r>
            <a:r>
              <a:rPr lang="en" kern="0" dirty="0">
                <a:solidFill>
                  <a:schemeClr val="bg1"/>
                </a:solidFill>
                <a:latin typeface="Karla" panose="020B0604020202020204" charset="0"/>
                <a:ea typeface="Karla" panose="020B0604020202020204" charset="0"/>
                <a:cs typeface="Lao UI" panose="020B0502040204020203" pitchFamily="34" charset="0"/>
                <a:sym typeface="Karla"/>
              </a:rPr>
              <a:t>=10</a:t>
            </a:r>
          </a:p>
        </p:txBody>
      </p:sp>
      <p:sp>
        <p:nvSpPr>
          <p:cNvPr id="12" name="Rectangle 11">
            <a:extLst>
              <a:ext uri="{FF2B5EF4-FFF2-40B4-BE49-F238E27FC236}">
                <a16:creationId xmlns:a16="http://schemas.microsoft.com/office/drawing/2014/main" id="{E8DF57A7-49AE-487C-B368-A81A5BC024BC}"/>
              </a:ext>
            </a:extLst>
          </p:cNvPr>
          <p:cNvSpPr/>
          <p:nvPr/>
        </p:nvSpPr>
        <p:spPr>
          <a:xfrm>
            <a:off x="3167951" y="2656296"/>
            <a:ext cx="6096000" cy="646331"/>
          </a:xfrm>
          <a:prstGeom prst="rect">
            <a:avLst/>
          </a:prstGeom>
        </p:spPr>
        <p:txBody>
          <a:bodyPr>
            <a:spAutoFit/>
          </a:bodyPr>
          <a:lstStyle/>
          <a:p>
            <a:pPr algn="ctr"/>
            <a:r>
              <a:rPr lang="en" b="1" kern="0" dirty="0">
                <a:solidFill>
                  <a:schemeClr val="bg1"/>
                </a:solidFill>
                <a:latin typeface="Karla" panose="020B0604020202020204" charset="0"/>
                <a:ea typeface="Karla" panose="020B0604020202020204" charset="0"/>
                <a:cs typeface="Karla"/>
                <a:sym typeface="Karla"/>
              </a:rPr>
              <a:t>Currently homeless people</a:t>
            </a:r>
          </a:p>
          <a:p>
            <a:pPr algn="ctr"/>
            <a:r>
              <a:rPr lang="en-GB" kern="0" dirty="0">
                <a:solidFill>
                  <a:schemeClr val="bg1"/>
                </a:solidFill>
                <a:latin typeface="Karla" panose="020B0604020202020204" charset="0"/>
                <a:ea typeface="Karla" panose="020B0604020202020204" charset="0"/>
                <a:cs typeface="Karla"/>
                <a:sym typeface="Karla"/>
              </a:rPr>
              <a:t>n</a:t>
            </a:r>
            <a:r>
              <a:rPr lang="en" kern="0" dirty="0">
                <a:solidFill>
                  <a:schemeClr val="bg1"/>
                </a:solidFill>
                <a:latin typeface="Karla" panose="020B0604020202020204" charset="0"/>
                <a:ea typeface="Karla" panose="020B0604020202020204" charset="0"/>
                <a:cs typeface="Karla"/>
                <a:sym typeface="Karla"/>
              </a:rPr>
              <a:t>=28</a:t>
            </a:r>
          </a:p>
        </p:txBody>
      </p:sp>
      <p:grpSp>
        <p:nvGrpSpPr>
          <p:cNvPr id="13" name="Group 12">
            <a:extLst>
              <a:ext uri="{FF2B5EF4-FFF2-40B4-BE49-F238E27FC236}">
                <a16:creationId xmlns:a16="http://schemas.microsoft.com/office/drawing/2014/main" id="{CE914E69-2D2C-465D-8DDC-377E667141E5}"/>
              </a:ext>
            </a:extLst>
          </p:cNvPr>
          <p:cNvGrpSpPr/>
          <p:nvPr/>
        </p:nvGrpSpPr>
        <p:grpSpPr>
          <a:xfrm>
            <a:off x="609820" y="4289910"/>
            <a:ext cx="11290432" cy="1254896"/>
            <a:chOff x="210937" y="5442411"/>
            <a:chExt cx="11290432" cy="1254896"/>
          </a:xfrm>
        </p:grpSpPr>
        <p:pic>
          <p:nvPicPr>
            <p:cNvPr id="14" name="Picture 13">
              <a:extLst>
                <a:ext uri="{FF2B5EF4-FFF2-40B4-BE49-F238E27FC236}">
                  <a16:creationId xmlns:a16="http://schemas.microsoft.com/office/drawing/2014/main" id="{1D1C4FD6-9AB2-4F0B-B1BA-F06E68918956}"/>
                </a:ext>
              </a:extLst>
            </p:cNvPr>
            <p:cNvPicPr>
              <a:picLocks noChangeAspect="1"/>
            </p:cNvPicPr>
            <p:nvPr/>
          </p:nvPicPr>
          <p:blipFill>
            <a:blip r:embed="rId3"/>
            <a:stretch>
              <a:fillRect/>
            </a:stretch>
          </p:blipFill>
          <p:spPr>
            <a:xfrm>
              <a:off x="7810557" y="5442411"/>
              <a:ext cx="1691381" cy="1254896"/>
            </a:xfrm>
            <a:prstGeom prst="rect">
              <a:avLst/>
            </a:prstGeom>
          </p:spPr>
        </p:pic>
        <p:pic>
          <p:nvPicPr>
            <p:cNvPr id="15" name="Picture 14">
              <a:extLst>
                <a:ext uri="{FF2B5EF4-FFF2-40B4-BE49-F238E27FC236}">
                  <a16:creationId xmlns:a16="http://schemas.microsoft.com/office/drawing/2014/main" id="{7FED5C06-0A66-4037-AF9C-DD553419A8F7}"/>
                </a:ext>
              </a:extLst>
            </p:cNvPr>
            <p:cNvPicPr>
              <a:picLocks noChangeAspect="1"/>
            </p:cNvPicPr>
            <p:nvPr/>
          </p:nvPicPr>
          <p:blipFill>
            <a:blip r:embed="rId4"/>
            <a:stretch>
              <a:fillRect/>
            </a:stretch>
          </p:blipFill>
          <p:spPr>
            <a:xfrm>
              <a:off x="10073049" y="5509000"/>
              <a:ext cx="1428320" cy="1168626"/>
            </a:xfrm>
            <a:prstGeom prst="rect">
              <a:avLst/>
            </a:prstGeom>
          </p:spPr>
        </p:pic>
        <p:pic>
          <p:nvPicPr>
            <p:cNvPr id="17" name="Picture 16">
              <a:extLst>
                <a:ext uri="{FF2B5EF4-FFF2-40B4-BE49-F238E27FC236}">
                  <a16:creationId xmlns:a16="http://schemas.microsoft.com/office/drawing/2014/main" id="{9A38FDEF-8D73-455D-AE53-6A6FA848CC12}"/>
                </a:ext>
              </a:extLst>
            </p:cNvPr>
            <p:cNvPicPr>
              <a:picLocks noChangeAspect="1"/>
            </p:cNvPicPr>
            <p:nvPr/>
          </p:nvPicPr>
          <p:blipFill>
            <a:blip r:embed="rId5"/>
            <a:stretch>
              <a:fillRect/>
            </a:stretch>
          </p:blipFill>
          <p:spPr>
            <a:xfrm>
              <a:off x="210937" y="5723020"/>
              <a:ext cx="1918438" cy="752475"/>
            </a:xfrm>
            <a:prstGeom prst="rect">
              <a:avLst/>
            </a:prstGeom>
          </p:spPr>
        </p:pic>
        <p:pic>
          <p:nvPicPr>
            <p:cNvPr id="18" name="Picture 17">
              <a:extLst>
                <a:ext uri="{FF2B5EF4-FFF2-40B4-BE49-F238E27FC236}">
                  <a16:creationId xmlns:a16="http://schemas.microsoft.com/office/drawing/2014/main" id="{A4C5722F-BCB9-4D47-AADD-7E1D5E175AB9}"/>
                </a:ext>
              </a:extLst>
            </p:cNvPr>
            <p:cNvPicPr/>
            <p:nvPr/>
          </p:nvPicPr>
          <p:blipFill rotWithShape="1">
            <a:blip r:embed="rId6"/>
            <a:srcRect t="8897" r="88616" b="84884"/>
            <a:stretch/>
          </p:blipFill>
          <p:spPr bwMode="auto">
            <a:xfrm>
              <a:off x="2439076" y="5768197"/>
              <a:ext cx="2420357" cy="729823"/>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7BD332FE-6AA8-44EE-AEFB-3D3A72A780E1}"/>
                </a:ext>
              </a:extLst>
            </p:cNvPr>
            <p:cNvPicPr>
              <a:picLocks noChangeAspect="1"/>
            </p:cNvPicPr>
            <p:nvPr/>
          </p:nvPicPr>
          <p:blipFill>
            <a:blip r:embed="rId7"/>
            <a:stretch>
              <a:fillRect/>
            </a:stretch>
          </p:blipFill>
          <p:spPr>
            <a:xfrm>
              <a:off x="5237298" y="5661967"/>
              <a:ext cx="1691380" cy="1020787"/>
            </a:xfrm>
            <a:prstGeom prst="rect">
              <a:avLst/>
            </a:prstGeom>
          </p:spPr>
        </p:pic>
      </p:grpSp>
      <p:sp>
        <p:nvSpPr>
          <p:cNvPr id="21" name="Rectangle 20">
            <a:extLst>
              <a:ext uri="{FF2B5EF4-FFF2-40B4-BE49-F238E27FC236}">
                <a16:creationId xmlns:a16="http://schemas.microsoft.com/office/drawing/2014/main" id="{56A35EE1-D6CF-423B-ACE6-B2F3B30CA4EF}"/>
              </a:ext>
            </a:extLst>
          </p:cNvPr>
          <p:cNvSpPr/>
          <p:nvPr/>
        </p:nvSpPr>
        <p:spPr>
          <a:xfrm>
            <a:off x="94083" y="8213296"/>
            <a:ext cx="12192000" cy="584775"/>
          </a:xfrm>
          <a:prstGeom prst="rect">
            <a:avLst/>
          </a:prstGeom>
        </p:spPr>
        <p:txBody>
          <a:bodyPr wrap="square">
            <a:spAutoFit/>
          </a:bodyPr>
          <a:lstStyle/>
          <a:p>
            <a:r>
              <a:rPr lang="en-GB"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Shulman C, Hudson B F, Low J, Hewett N et al (2018) End-of-life care for homeless people: a qualitative analysis exploring the challenges to access and provision of palliative care. </a:t>
            </a:r>
            <a:r>
              <a:rPr lang="en-GB" sz="1600" i="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Palliative Medicine</a:t>
            </a:r>
            <a:r>
              <a:rPr lang="en-GB"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32(1): 36-45 https://doi.org/10.1177/0269216317717101</a:t>
            </a:r>
            <a:endParaRPr lang="en-GB" sz="1600" dirty="0">
              <a:solidFill>
                <a:schemeClr val="bg1"/>
              </a:solidFill>
            </a:endParaRPr>
          </a:p>
        </p:txBody>
      </p:sp>
      <p:sp>
        <p:nvSpPr>
          <p:cNvPr id="22" name="Rectangle 21">
            <a:extLst>
              <a:ext uri="{FF2B5EF4-FFF2-40B4-BE49-F238E27FC236}">
                <a16:creationId xmlns:a16="http://schemas.microsoft.com/office/drawing/2014/main" id="{48096AF5-06C0-44D6-9374-436C7066291E}"/>
              </a:ext>
            </a:extLst>
          </p:cNvPr>
          <p:cNvSpPr/>
          <p:nvPr/>
        </p:nvSpPr>
        <p:spPr>
          <a:xfrm>
            <a:off x="206728" y="6239584"/>
            <a:ext cx="12018445" cy="461665"/>
          </a:xfrm>
          <a:prstGeom prst="rect">
            <a:avLst/>
          </a:prstGeom>
        </p:spPr>
        <p:txBody>
          <a:bodyPr wrap="square">
            <a:spAutoFit/>
          </a:bodyPr>
          <a:lstStyle/>
          <a:p>
            <a:r>
              <a:rPr lang="en-GB" sz="1200" dirty="0">
                <a:solidFill>
                  <a:schemeClr val="bg1"/>
                </a:solidFill>
              </a:rPr>
              <a:t>Hudson BF, Shulman C, Low J, et al. Challenges to discussing palliative care with people experiencing homelessness: a qualitative study. BMJ Open 2017;7:e017502. doi:10.1136/ bmjopen-2017-017502</a:t>
            </a:r>
          </a:p>
        </p:txBody>
      </p:sp>
      <p:sp>
        <p:nvSpPr>
          <p:cNvPr id="23" name="Rectangle 22">
            <a:extLst>
              <a:ext uri="{FF2B5EF4-FFF2-40B4-BE49-F238E27FC236}">
                <a16:creationId xmlns:a16="http://schemas.microsoft.com/office/drawing/2014/main" id="{253086A6-3135-4863-95E1-817D6B0B10BB}"/>
              </a:ext>
            </a:extLst>
          </p:cNvPr>
          <p:cNvSpPr/>
          <p:nvPr/>
        </p:nvSpPr>
        <p:spPr>
          <a:xfrm>
            <a:off x="206728" y="5727012"/>
            <a:ext cx="11657328" cy="461665"/>
          </a:xfrm>
          <a:prstGeom prst="rect">
            <a:avLst/>
          </a:prstGeom>
        </p:spPr>
        <p:txBody>
          <a:bodyPr wrap="square">
            <a:spAutoFit/>
          </a:bodyPr>
          <a:lstStyle/>
          <a:p>
            <a:r>
              <a:rPr lang="en-GB" sz="1200" dirty="0">
                <a:solidFill>
                  <a:schemeClr val="bg1"/>
                </a:solidFill>
              </a:rPr>
              <a:t>Shulman C, Hudson B F, Low J, Hewett N et al (2018) End-of-life care for homeless people: a qualitative analysis exploring the challenges to access and provision of palliative care. Palliative Medicine 32(1): 36-45 https://doi.org/10.1177/0269216317717101</a:t>
            </a:r>
          </a:p>
        </p:txBody>
      </p:sp>
      <p:sp>
        <p:nvSpPr>
          <p:cNvPr id="25" name="TextBox 24">
            <a:extLst>
              <a:ext uri="{FF2B5EF4-FFF2-40B4-BE49-F238E27FC236}">
                <a16:creationId xmlns:a16="http://schemas.microsoft.com/office/drawing/2014/main" id="{2906DAFF-C221-4B47-920D-B81ED50AF950}"/>
              </a:ext>
            </a:extLst>
          </p:cNvPr>
          <p:cNvSpPr txBox="1"/>
          <p:nvPr/>
        </p:nvSpPr>
        <p:spPr>
          <a:xfrm>
            <a:off x="842211" y="1130968"/>
            <a:ext cx="10343881" cy="830997"/>
          </a:xfrm>
          <a:prstGeom prst="rect">
            <a:avLst/>
          </a:prstGeom>
          <a:noFill/>
        </p:spPr>
        <p:txBody>
          <a:bodyPr wrap="square" rtlCol="0">
            <a:spAutoFit/>
          </a:bodyPr>
          <a:lstStyle/>
          <a:p>
            <a:r>
              <a:rPr lang="en-US" sz="2400" i="1" dirty="0">
                <a:solidFill>
                  <a:schemeClr val="bg2"/>
                </a:solidFill>
              </a:rPr>
              <a:t>What are the challenges for palliative care for people who are homeless in London and what can be done to improve care for this group</a:t>
            </a:r>
          </a:p>
        </p:txBody>
      </p:sp>
    </p:spTree>
    <p:extLst>
      <p:ext uri="{BB962C8B-B14F-4D97-AF65-F5344CB8AC3E}">
        <p14:creationId xmlns:p14="http://schemas.microsoft.com/office/powerpoint/2010/main" val="217873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E279-3AE8-4A27-8D65-45A188981CEC}"/>
              </a:ext>
            </a:extLst>
          </p:cNvPr>
          <p:cNvSpPr>
            <a:spLocks noGrp="1"/>
          </p:cNvSpPr>
          <p:nvPr>
            <p:ph type="title"/>
          </p:nvPr>
        </p:nvSpPr>
        <p:spPr bwMode="auto">
          <a:xfrm>
            <a:off x="1676400" y="1026317"/>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4800" b="1" dirty="0">
                <a:solidFill>
                  <a:schemeClr val="accent2"/>
                </a:solidFill>
              </a:rPr>
              <a:t>Palliative care &amp; homelessness</a:t>
            </a:r>
          </a:p>
        </p:txBody>
      </p:sp>
      <p:sp>
        <p:nvSpPr>
          <p:cNvPr id="3" name="Rounded Rectangular Callout 2">
            <a:extLst>
              <a:ext uri="{FF2B5EF4-FFF2-40B4-BE49-F238E27FC236}">
                <a16:creationId xmlns:a16="http://schemas.microsoft.com/office/drawing/2014/main" id="{1F882231-1AAF-4929-B82D-A8AA566FFF35}"/>
              </a:ext>
            </a:extLst>
          </p:cNvPr>
          <p:cNvSpPr/>
          <p:nvPr/>
        </p:nvSpPr>
        <p:spPr>
          <a:xfrm>
            <a:off x="1981200" y="2537279"/>
            <a:ext cx="7874000" cy="2532062"/>
          </a:xfrm>
          <a:prstGeom prst="wedgeRoundRectCallout">
            <a:avLst>
              <a:gd name="adj1" fmla="val 3909"/>
              <a:gd name="adj2" fmla="val 77888"/>
              <a:gd name="adj3" fmla="val 16667"/>
            </a:avLst>
          </a:prstGeom>
          <a:solidFill>
            <a:schemeClr val="bg1"/>
          </a:solidFill>
          <a:ln>
            <a:solidFill>
              <a:srgbClr val="F25B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TextBox 3">
            <a:extLst>
              <a:ext uri="{FF2B5EF4-FFF2-40B4-BE49-F238E27FC236}">
                <a16:creationId xmlns:a16="http://schemas.microsoft.com/office/drawing/2014/main" id="{4AEEAF03-39EE-4A37-8591-586A569BC045}"/>
              </a:ext>
            </a:extLst>
          </p:cNvPr>
          <p:cNvSpPr txBox="1">
            <a:spLocks noChangeArrowheads="1"/>
          </p:cNvSpPr>
          <p:nvPr/>
        </p:nvSpPr>
        <p:spPr bwMode="auto">
          <a:xfrm>
            <a:off x="2620964" y="2798764"/>
            <a:ext cx="694848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GB" altLang="en-US" sz="2400" i="1" dirty="0">
                <a:solidFill>
                  <a:srgbClr val="00275B"/>
                </a:solidFill>
              </a:rPr>
              <a:t>“I think that people are just resistant to the concept of them [homeless people] being palliative patients. You are dealing with people who are still relatively young…it's difficult”.</a:t>
            </a:r>
          </a:p>
          <a:p>
            <a:r>
              <a:rPr lang="en-US" altLang="en-US" sz="2400" b="1" dirty="0">
                <a:solidFill>
                  <a:srgbClr val="00275B"/>
                </a:solidFill>
              </a:rPr>
              <a:t>Specialist GP</a:t>
            </a:r>
            <a:endParaRPr lang="en-GB" altLang="en-US" sz="2400" b="1" dirty="0">
              <a:solidFill>
                <a:srgbClr val="00275B"/>
              </a:solidFill>
            </a:endParaRPr>
          </a:p>
          <a:p>
            <a:endParaRPr lang="en-GB" altLang="en-US" dirty="0"/>
          </a:p>
        </p:txBody>
      </p:sp>
    </p:spTree>
    <p:extLst>
      <p:ext uri="{BB962C8B-B14F-4D97-AF65-F5344CB8AC3E}">
        <p14:creationId xmlns:p14="http://schemas.microsoft.com/office/powerpoint/2010/main" val="159304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B769-984A-4F62-AE3D-343D98AD27B2}"/>
              </a:ext>
            </a:extLst>
          </p:cNvPr>
          <p:cNvSpPr>
            <a:spLocks noGrp="1"/>
          </p:cNvSpPr>
          <p:nvPr>
            <p:ph type="title"/>
          </p:nvPr>
        </p:nvSpPr>
        <p:spPr bwMode="auto">
          <a:xfrm>
            <a:off x="2181987" y="598980"/>
            <a:ext cx="71755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GB" altLang="en-US" sz="4800" b="1" dirty="0">
                <a:solidFill>
                  <a:schemeClr val="accent2"/>
                </a:solidFill>
              </a:rPr>
              <a:t>Uncertainty &amp; complexity</a:t>
            </a:r>
          </a:p>
        </p:txBody>
      </p:sp>
      <p:sp>
        <p:nvSpPr>
          <p:cNvPr id="3" name="Shape 131">
            <a:extLst>
              <a:ext uri="{FF2B5EF4-FFF2-40B4-BE49-F238E27FC236}">
                <a16:creationId xmlns:a16="http://schemas.microsoft.com/office/drawing/2014/main" id="{C1281C78-891C-41F7-BCD7-BB8CA636E1A8}"/>
              </a:ext>
            </a:extLst>
          </p:cNvPr>
          <p:cNvSpPr txBox="1">
            <a:spLocks/>
          </p:cNvSpPr>
          <p:nvPr/>
        </p:nvSpPr>
        <p:spPr bwMode="auto">
          <a:xfrm>
            <a:off x="1980973" y="1539833"/>
            <a:ext cx="911905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91423" rIns="91423" bIns="91423"/>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GB" altLang="en-US" sz="4000" dirty="0">
                <a:solidFill>
                  <a:schemeClr val="bg1"/>
                </a:solidFill>
              </a:rPr>
              <a:t>…around who is palliative due to:</a:t>
            </a:r>
          </a:p>
          <a:p>
            <a:br>
              <a:rPr lang="en-GB" altLang="en-US" sz="4800" b="1" dirty="0">
                <a:solidFill>
                  <a:schemeClr val="bg1"/>
                </a:solidFill>
              </a:rPr>
            </a:br>
            <a:r>
              <a:rPr lang="en-GB" altLang="en-US" sz="2400" b="1" dirty="0">
                <a:solidFill>
                  <a:schemeClr val="bg1"/>
                </a:solidFill>
              </a:rPr>
              <a:t> - </a:t>
            </a:r>
            <a:r>
              <a:rPr lang="en-GB" altLang="en-US" b="1" dirty="0">
                <a:solidFill>
                  <a:schemeClr val="bg1"/>
                </a:solidFill>
              </a:rPr>
              <a:t>disease trajectory </a:t>
            </a:r>
            <a:br>
              <a:rPr lang="en-GB" altLang="en-US" b="1" dirty="0">
                <a:solidFill>
                  <a:schemeClr val="bg1"/>
                </a:solidFill>
              </a:rPr>
            </a:br>
            <a:r>
              <a:rPr lang="en-GB" altLang="en-US" b="1" dirty="0">
                <a:solidFill>
                  <a:schemeClr val="bg1"/>
                </a:solidFill>
              </a:rPr>
              <a:t> - substance misuse / complex behaviour</a:t>
            </a:r>
            <a:br>
              <a:rPr lang="en-GB" altLang="en-US" b="1" dirty="0">
                <a:solidFill>
                  <a:schemeClr val="bg1"/>
                </a:solidFill>
              </a:rPr>
            </a:br>
            <a:r>
              <a:rPr lang="en-GB" altLang="en-US" b="1" dirty="0">
                <a:solidFill>
                  <a:schemeClr val="bg1"/>
                </a:solidFill>
              </a:rPr>
              <a:t> </a:t>
            </a:r>
            <a:br>
              <a:rPr lang="en-GB" altLang="en-US" sz="2400" b="1" dirty="0">
                <a:solidFill>
                  <a:schemeClr val="bg1"/>
                </a:solidFill>
              </a:rPr>
            </a:br>
            <a:br>
              <a:rPr lang="en-GB" altLang="en-US" sz="6600" b="1" dirty="0">
                <a:solidFill>
                  <a:schemeClr val="bg1"/>
                </a:solidFill>
              </a:rPr>
            </a:br>
            <a:endParaRPr lang="en-GB" altLang="en-US" sz="6600" b="1" dirty="0">
              <a:solidFill>
                <a:schemeClr val="bg1"/>
              </a:solidFill>
            </a:endParaRPr>
          </a:p>
        </p:txBody>
      </p:sp>
      <p:grpSp>
        <p:nvGrpSpPr>
          <p:cNvPr id="4" name="Group 1">
            <a:extLst>
              <a:ext uri="{FF2B5EF4-FFF2-40B4-BE49-F238E27FC236}">
                <a16:creationId xmlns:a16="http://schemas.microsoft.com/office/drawing/2014/main" id="{A4FD34F7-6819-422C-BE8D-28D4B4C61466}"/>
              </a:ext>
            </a:extLst>
          </p:cNvPr>
          <p:cNvGrpSpPr>
            <a:grpSpLocks/>
          </p:cNvGrpSpPr>
          <p:nvPr/>
        </p:nvGrpSpPr>
        <p:grpSpPr bwMode="auto">
          <a:xfrm>
            <a:off x="6540500" y="4627564"/>
            <a:ext cx="3970338" cy="1697037"/>
            <a:chOff x="1672890" y="3185127"/>
            <a:chExt cx="3970264" cy="1696931"/>
          </a:xfrm>
        </p:grpSpPr>
        <p:pic>
          <p:nvPicPr>
            <p:cNvPr id="5" name="Picture 19">
              <a:extLst>
                <a:ext uri="{FF2B5EF4-FFF2-40B4-BE49-F238E27FC236}">
                  <a16:creationId xmlns:a16="http://schemas.microsoft.com/office/drawing/2014/main" id="{C6B2C11A-4C37-4975-AF6C-709BFA65B7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7667" y="3597268"/>
              <a:ext cx="3287939" cy="89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E3FBB71-9A3C-4426-999C-DBB3603983BB}"/>
                </a:ext>
              </a:extLst>
            </p:cNvPr>
            <p:cNvSpPr txBox="1">
              <a:spLocks noChangeArrowheads="1"/>
            </p:cNvSpPr>
            <p:nvPr/>
          </p:nvSpPr>
          <p:spPr bwMode="auto">
            <a:xfrm rot="5400000">
              <a:off x="1292044" y="3854880"/>
              <a:ext cx="14080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US" altLang="en-US" sz="1800">
                  <a:solidFill>
                    <a:schemeClr val="bg1"/>
                  </a:solidFill>
                </a:rPr>
                <a:t>Functional state</a:t>
              </a:r>
              <a:endParaRPr lang="en-GB" altLang="en-US" sz="1800">
                <a:solidFill>
                  <a:schemeClr val="bg1"/>
                </a:solidFill>
              </a:endParaRPr>
            </a:p>
          </p:txBody>
        </p:sp>
        <p:sp>
          <p:nvSpPr>
            <p:cNvPr id="7" name="TextBox 6">
              <a:extLst>
                <a:ext uri="{FF2B5EF4-FFF2-40B4-BE49-F238E27FC236}">
                  <a16:creationId xmlns:a16="http://schemas.microsoft.com/office/drawing/2014/main" id="{75CFD857-832C-4217-B5FC-C1A2BB13C1D4}"/>
                </a:ext>
              </a:extLst>
            </p:cNvPr>
            <p:cNvSpPr txBox="1">
              <a:spLocks noChangeArrowheads="1"/>
            </p:cNvSpPr>
            <p:nvPr/>
          </p:nvSpPr>
          <p:spPr bwMode="auto">
            <a:xfrm>
              <a:off x="4751435" y="4481948"/>
              <a:ext cx="8917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US" altLang="en-US" sz="2000">
                  <a:solidFill>
                    <a:schemeClr val="bg1"/>
                  </a:solidFill>
                </a:rPr>
                <a:t>death</a:t>
              </a:r>
              <a:endParaRPr lang="en-GB" altLang="en-US" sz="2000">
                <a:solidFill>
                  <a:schemeClr val="bg1"/>
                </a:solidFill>
              </a:endParaRPr>
            </a:p>
          </p:txBody>
        </p:sp>
        <p:sp>
          <p:nvSpPr>
            <p:cNvPr id="8" name="TextBox 7">
              <a:extLst>
                <a:ext uri="{FF2B5EF4-FFF2-40B4-BE49-F238E27FC236}">
                  <a16:creationId xmlns:a16="http://schemas.microsoft.com/office/drawing/2014/main" id="{D95953A1-09EF-4CFB-AEA6-46E8D40B39EC}"/>
                </a:ext>
              </a:extLst>
            </p:cNvPr>
            <p:cNvSpPr txBox="1">
              <a:spLocks noChangeArrowheads="1"/>
            </p:cNvSpPr>
            <p:nvPr/>
          </p:nvSpPr>
          <p:spPr bwMode="auto">
            <a:xfrm>
              <a:off x="2900551" y="4481946"/>
              <a:ext cx="15892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US" altLang="en-US" sz="1800">
                  <a:solidFill>
                    <a:schemeClr val="bg1"/>
                  </a:solidFill>
                </a:rPr>
                <a:t>Months/years</a:t>
              </a:r>
              <a:endParaRPr lang="en-GB" altLang="en-US" sz="1800">
                <a:solidFill>
                  <a:schemeClr val="bg1"/>
                </a:solidFill>
              </a:endParaRPr>
            </a:p>
          </p:txBody>
        </p:sp>
        <p:sp>
          <p:nvSpPr>
            <p:cNvPr id="9" name="TextBox 8">
              <a:extLst>
                <a:ext uri="{FF2B5EF4-FFF2-40B4-BE49-F238E27FC236}">
                  <a16:creationId xmlns:a16="http://schemas.microsoft.com/office/drawing/2014/main" id="{798B97B4-09C4-4689-99E9-9D25A9F586B5}"/>
                </a:ext>
              </a:extLst>
            </p:cNvPr>
            <p:cNvSpPr txBox="1">
              <a:spLocks noChangeArrowheads="1"/>
            </p:cNvSpPr>
            <p:nvPr/>
          </p:nvSpPr>
          <p:spPr bwMode="auto">
            <a:xfrm>
              <a:off x="2861886" y="3185127"/>
              <a:ext cx="2674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US" altLang="en-US" sz="1800" dirty="0">
                  <a:solidFill>
                    <a:schemeClr val="bg1"/>
                  </a:solidFill>
                </a:rPr>
                <a:t>Organ failure </a:t>
              </a:r>
              <a:r>
                <a:rPr lang="en-US" altLang="en-US" sz="1800" dirty="0" err="1">
                  <a:solidFill>
                    <a:schemeClr val="bg1"/>
                  </a:solidFill>
                </a:rPr>
                <a:t>eg</a:t>
              </a:r>
              <a:r>
                <a:rPr lang="en-US" altLang="en-US" sz="1800" dirty="0">
                  <a:solidFill>
                    <a:schemeClr val="bg1"/>
                  </a:solidFill>
                </a:rPr>
                <a:t> liver disease</a:t>
              </a:r>
              <a:endParaRPr lang="en-GB" altLang="en-US" sz="1800" dirty="0">
                <a:solidFill>
                  <a:schemeClr val="bg1"/>
                </a:solidFill>
              </a:endParaRPr>
            </a:p>
          </p:txBody>
        </p:sp>
      </p:grpSp>
      <p:sp>
        <p:nvSpPr>
          <p:cNvPr id="10" name="Shape 132">
            <a:extLst>
              <a:ext uri="{FF2B5EF4-FFF2-40B4-BE49-F238E27FC236}">
                <a16:creationId xmlns:a16="http://schemas.microsoft.com/office/drawing/2014/main" id="{3A78F0E5-FB25-4D79-BE6E-D91CCD503907}"/>
              </a:ext>
            </a:extLst>
          </p:cNvPr>
          <p:cNvSpPr txBox="1">
            <a:spLocks/>
          </p:cNvSpPr>
          <p:nvPr/>
        </p:nvSpPr>
        <p:spPr bwMode="auto">
          <a:xfrm>
            <a:off x="1496153" y="5027699"/>
            <a:ext cx="4913539" cy="1033462"/>
          </a:xfrm>
          <a:prstGeom prst="rect">
            <a:avLst/>
          </a:prstGeom>
          <a:noFill/>
          <a:ln>
            <a:miter lim="800000"/>
            <a:headEnd/>
            <a:tailEnd/>
          </a:ln>
        </p:spPr>
        <p:txBody>
          <a:bodyPr lIns="91423" tIns="91423" rIns="91423" bIns="91423"/>
          <a:lstStyle/>
          <a:p>
            <a:pPr marL="533400">
              <a:tabLst>
                <a:tab pos="533400" algn="l"/>
                <a:tab pos="1162050" algn="l"/>
                <a:tab pos="1695450" algn="l"/>
                <a:tab pos="2247900" algn="l"/>
                <a:tab pos="2781300" algn="l"/>
              </a:tabLst>
              <a:defRPr/>
            </a:pPr>
            <a:r>
              <a:rPr lang="en-US" sz="2800" kern="0" dirty="0">
                <a:solidFill>
                  <a:schemeClr val="bg1"/>
                </a:solidFill>
                <a:ea typeface="Raleway" charset="0"/>
                <a:cs typeface="Raleway" charset="0"/>
              </a:rPr>
              <a:t>Many deaths are sudden, but not unexpected</a:t>
            </a:r>
          </a:p>
        </p:txBody>
      </p:sp>
    </p:spTree>
    <p:extLst>
      <p:ext uri="{BB962C8B-B14F-4D97-AF65-F5344CB8AC3E}">
        <p14:creationId xmlns:p14="http://schemas.microsoft.com/office/powerpoint/2010/main" val="164206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ounded Rectangular Callout 3">
            <a:extLst>
              <a:ext uri="{FF2B5EF4-FFF2-40B4-BE49-F238E27FC236}">
                <a16:creationId xmlns:a16="http://schemas.microsoft.com/office/drawing/2014/main" id="{6B934F7E-B2A1-4EA5-B957-E195999A012A}"/>
              </a:ext>
            </a:extLst>
          </p:cNvPr>
          <p:cNvSpPr/>
          <p:nvPr/>
        </p:nvSpPr>
        <p:spPr>
          <a:xfrm>
            <a:off x="1683104" y="1837615"/>
            <a:ext cx="8825792" cy="1832018"/>
          </a:xfrm>
          <a:prstGeom prst="wedgeRoundRectCallout">
            <a:avLst>
              <a:gd name="adj1" fmla="val 3909"/>
              <a:gd name="adj2" fmla="val 77888"/>
              <a:gd name="adj3" fmla="val 16667"/>
            </a:avLst>
          </a:prstGeom>
          <a:solidFill>
            <a:schemeClr val="bg1"/>
          </a:solidFill>
          <a:ln>
            <a:solidFill>
              <a:srgbClr val="F25B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400" dirty="0">
                <a:solidFill>
                  <a:schemeClr val="tx2"/>
                </a:solidFill>
                <a:latin typeface="Arial" panose="020B0604020202020204" pitchFamily="34" charset="0"/>
                <a:cs typeface="Arial" panose="020B0604020202020204" pitchFamily="34" charset="0"/>
              </a:rPr>
              <a:t>“</a:t>
            </a:r>
            <a:r>
              <a:rPr lang="en-GB" sz="2000" dirty="0">
                <a:solidFill>
                  <a:schemeClr val="tx2"/>
                </a:solidFill>
                <a:latin typeface="Arial" panose="020B0604020202020204" pitchFamily="34" charset="0"/>
                <a:cs typeface="Arial" panose="020B0604020202020204" pitchFamily="34" charset="0"/>
              </a:rPr>
              <a:t>I think everyone knew she was very, very sick. But… I sort of have an informal list of people…a </a:t>
            </a:r>
            <a:r>
              <a:rPr lang="en-GB" sz="2000" b="1" dirty="0">
                <a:solidFill>
                  <a:schemeClr val="tx2"/>
                </a:solidFill>
                <a:latin typeface="Arial" panose="020B0604020202020204" pitchFamily="34" charset="0"/>
                <a:cs typeface="Arial" panose="020B0604020202020204" pitchFamily="34" charset="0"/>
              </a:rPr>
              <a:t>“this isn’t good list”. </a:t>
            </a:r>
            <a:r>
              <a:rPr lang="en-GB" sz="2000" dirty="0">
                <a:solidFill>
                  <a:schemeClr val="tx2"/>
                </a:solidFill>
                <a:latin typeface="Arial" panose="020B0604020202020204" pitchFamily="34" charset="0"/>
                <a:cs typeface="Arial" panose="020B0604020202020204" pitchFamily="34" charset="0"/>
              </a:rPr>
              <a:t>But actually, then a third of them probably move up to my “</a:t>
            </a:r>
            <a:r>
              <a:rPr lang="en-GB" sz="2000" b="1" dirty="0">
                <a:solidFill>
                  <a:schemeClr val="tx2"/>
                </a:solidFill>
                <a:latin typeface="Arial" panose="020B0604020202020204" pitchFamily="34" charset="0"/>
                <a:cs typeface="Arial" panose="020B0604020202020204" pitchFamily="34" charset="0"/>
              </a:rPr>
              <a:t>this is really bad” list</a:t>
            </a:r>
            <a:r>
              <a:rPr lang="en-GB" sz="2000" dirty="0">
                <a:solidFill>
                  <a:schemeClr val="tx2"/>
                </a:solidFill>
                <a:latin typeface="Arial" panose="020B0604020202020204" pitchFamily="34" charset="0"/>
                <a:cs typeface="Arial" panose="020B0604020202020204" pitchFamily="34" charset="0"/>
              </a:rPr>
              <a:t>. But….how do you know out of those….?” </a:t>
            </a:r>
          </a:p>
          <a:p>
            <a:r>
              <a:rPr lang="en-US" sz="2000" b="1" dirty="0">
                <a:solidFill>
                  <a:schemeClr val="tx2"/>
                </a:solidFill>
                <a:latin typeface="Arial" panose="020B0604020202020204" pitchFamily="34" charset="0"/>
                <a:cs typeface="Arial" panose="020B0604020202020204" pitchFamily="34" charset="0"/>
              </a:rPr>
              <a:t>							In-reach nurse</a:t>
            </a:r>
          </a:p>
        </p:txBody>
      </p:sp>
    </p:spTree>
    <p:extLst>
      <p:ext uri="{BB962C8B-B14F-4D97-AF65-F5344CB8AC3E}">
        <p14:creationId xmlns:p14="http://schemas.microsoft.com/office/powerpoint/2010/main" val="235559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B44A-FCBA-461E-A065-CBFA8F67A422}"/>
              </a:ext>
            </a:extLst>
          </p:cNvPr>
          <p:cNvSpPr>
            <a:spLocks noGrp="1"/>
          </p:cNvSpPr>
          <p:nvPr>
            <p:ph type="title"/>
          </p:nvPr>
        </p:nvSpPr>
        <p:spPr bwMode="auto">
          <a:xfrm>
            <a:off x="794544" y="748181"/>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4800" b="1" dirty="0">
                <a:solidFill>
                  <a:schemeClr val="accent2"/>
                </a:solidFill>
              </a:rPr>
              <a:t>Where is palliative care being delivered?</a:t>
            </a:r>
            <a:endParaRPr lang="en-GB" altLang="en-US" sz="4800" b="1" dirty="0">
              <a:solidFill>
                <a:schemeClr val="accent2"/>
              </a:solidFill>
            </a:endParaRPr>
          </a:p>
        </p:txBody>
      </p:sp>
      <p:sp>
        <p:nvSpPr>
          <p:cNvPr id="3" name="Shape 131">
            <a:extLst>
              <a:ext uri="{FF2B5EF4-FFF2-40B4-BE49-F238E27FC236}">
                <a16:creationId xmlns:a16="http://schemas.microsoft.com/office/drawing/2014/main" id="{0A1FD880-E318-4464-B00F-EAFAF5033EF6}"/>
              </a:ext>
            </a:extLst>
          </p:cNvPr>
          <p:cNvSpPr txBox="1">
            <a:spLocks/>
          </p:cNvSpPr>
          <p:nvPr/>
        </p:nvSpPr>
        <p:spPr bwMode="auto">
          <a:xfrm>
            <a:off x="3143250" y="2160589"/>
            <a:ext cx="7772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eaLnBrk="1" hangingPunct="1">
              <a:buClr>
                <a:srgbClr val="FFFFFF"/>
              </a:buClr>
              <a:buSzPct val="100000"/>
              <a:buFont typeface="Raleway" charset="0"/>
              <a:buNone/>
            </a:pPr>
            <a:r>
              <a:rPr lang="en-GB" altLang="en-US" sz="4000" b="1" dirty="0">
                <a:solidFill>
                  <a:schemeClr val="bg1"/>
                </a:solidFill>
                <a:sym typeface="Raleway" charset="0"/>
              </a:rPr>
              <a:t>Lack of options</a:t>
            </a:r>
            <a:br>
              <a:rPr lang="en-GB" altLang="en-US" sz="6000" b="1" dirty="0">
                <a:solidFill>
                  <a:schemeClr val="bg1"/>
                </a:solidFill>
                <a:latin typeface="Raleway" charset="0"/>
                <a:sym typeface="Raleway" charset="0"/>
              </a:rPr>
            </a:br>
            <a:br>
              <a:rPr lang="en-GB" altLang="en-US" sz="6000" b="1" dirty="0">
                <a:solidFill>
                  <a:schemeClr val="bg1"/>
                </a:solidFill>
                <a:latin typeface="Raleway" charset="0"/>
                <a:sym typeface="Raleway" charset="0"/>
              </a:rPr>
            </a:br>
            <a:endParaRPr lang="en-GB" altLang="en-US" sz="6000" b="1" dirty="0">
              <a:solidFill>
                <a:schemeClr val="bg1"/>
              </a:solidFill>
              <a:latin typeface="Raleway" charset="0"/>
              <a:sym typeface="Raleway" charset="0"/>
            </a:endParaRPr>
          </a:p>
        </p:txBody>
      </p:sp>
      <p:sp>
        <p:nvSpPr>
          <p:cNvPr id="4" name="Shape 132">
            <a:extLst>
              <a:ext uri="{FF2B5EF4-FFF2-40B4-BE49-F238E27FC236}">
                <a16:creationId xmlns:a16="http://schemas.microsoft.com/office/drawing/2014/main" id="{23333DF0-8BD4-4C44-BEE2-AAEE331C7031}"/>
              </a:ext>
            </a:extLst>
          </p:cNvPr>
          <p:cNvSpPr txBox="1">
            <a:spLocks/>
          </p:cNvSpPr>
          <p:nvPr/>
        </p:nvSpPr>
        <p:spPr bwMode="auto">
          <a:xfrm>
            <a:off x="1900988" y="3700964"/>
            <a:ext cx="803709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342900" indent="-3429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1" hangingPunct="1">
              <a:buClr>
                <a:srgbClr val="ABE33F"/>
              </a:buClr>
              <a:buSzPct val="100000"/>
              <a:buFont typeface="Karla" charset="0"/>
              <a:buNone/>
            </a:pPr>
            <a:r>
              <a:rPr lang="en-US" altLang="en-US" dirty="0">
                <a:solidFill>
                  <a:schemeClr val="bg1"/>
                </a:solidFill>
                <a:sym typeface="Karla" charset="0"/>
              </a:rPr>
              <a:t>Many people with very complex needs, at risk of dying, are in hostels or temporary accommodation with inadequate support &amp; care.</a:t>
            </a:r>
          </a:p>
          <a:p>
            <a:pPr algn="ctr" eaLnBrk="1" hangingPunct="1">
              <a:buClr>
                <a:srgbClr val="ABE33F"/>
              </a:buClr>
              <a:buSzPct val="100000"/>
              <a:buFont typeface="Karla" charset="0"/>
              <a:buNone/>
            </a:pPr>
            <a:endParaRPr lang="en-US" altLang="en-US" dirty="0">
              <a:solidFill>
                <a:schemeClr val="bg1"/>
              </a:solidFill>
              <a:sym typeface="Karla" charset="0"/>
            </a:endParaRPr>
          </a:p>
          <a:p>
            <a:pPr algn="ctr" eaLnBrk="1" hangingPunct="1">
              <a:buClr>
                <a:srgbClr val="ABE33F"/>
              </a:buClr>
              <a:buSzPct val="100000"/>
              <a:buFont typeface="Karla" charset="0"/>
              <a:buNone/>
            </a:pPr>
            <a:r>
              <a:rPr lang="en-US" altLang="en-US" b="1" dirty="0">
                <a:solidFill>
                  <a:schemeClr val="accent2"/>
                </a:solidFill>
                <a:sym typeface="Karla" charset="0"/>
              </a:rPr>
              <a:t>WHY? </a:t>
            </a:r>
            <a:r>
              <a:rPr lang="en-US" altLang="en-US" dirty="0">
                <a:solidFill>
                  <a:schemeClr val="bg1"/>
                </a:solidFill>
                <a:sym typeface="Karla" charset="0"/>
              </a:rPr>
              <a:t>Young age, challenging behavior, substance misuse</a:t>
            </a:r>
          </a:p>
          <a:p>
            <a:pPr lvl="3" eaLnBrk="1" hangingPunct="1">
              <a:buClr>
                <a:srgbClr val="004C52"/>
              </a:buClr>
              <a:buSzPct val="100000"/>
              <a:buFont typeface="Wingdings" panose="05000000000000000000" pitchFamily="2" charset="2"/>
              <a:buChar char="§"/>
            </a:pPr>
            <a:endParaRPr lang="en-US" altLang="en-US" sz="2400" dirty="0">
              <a:solidFill>
                <a:schemeClr val="bg1"/>
              </a:solidFill>
              <a:latin typeface="Karla" charset="0"/>
              <a:sym typeface="Karla" charset="0"/>
            </a:endParaRPr>
          </a:p>
          <a:p>
            <a:pPr lvl="3" eaLnBrk="1" hangingPunct="1">
              <a:buClr>
                <a:srgbClr val="004C52"/>
              </a:buClr>
              <a:buSzPct val="100000"/>
              <a:buFont typeface="Karla" charset="0"/>
              <a:buNone/>
            </a:pPr>
            <a:endParaRPr lang="en-US" altLang="en-US" sz="2400" dirty="0">
              <a:solidFill>
                <a:schemeClr val="bg1"/>
              </a:solidFill>
              <a:latin typeface="Karla" charset="0"/>
              <a:sym typeface="Karla" charset="0"/>
            </a:endParaRPr>
          </a:p>
        </p:txBody>
      </p:sp>
      <p:pic>
        <p:nvPicPr>
          <p:cNvPr id="5" name="Picture 4">
            <a:extLst>
              <a:ext uri="{FF2B5EF4-FFF2-40B4-BE49-F238E27FC236}">
                <a16:creationId xmlns:a16="http://schemas.microsoft.com/office/drawing/2014/main" id="{D8E58ACE-B463-40C5-BA6D-D914EEAAE59B}"/>
              </a:ext>
            </a:extLst>
          </p:cNvPr>
          <p:cNvPicPr>
            <a:picLocks noChangeAspect="1"/>
          </p:cNvPicPr>
          <p:nvPr/>
        </p:nvPicPr>
        <p:blipFill>
          <a:blip r:embed="rId3"/>
          <a:stretch>
            <a:fillRect/>
          </a:stretch>
        </p:blipFill>
        <p:spPr>
          <a:xfrm>
            <a:off x="7415673" y="1473278"/>
            <a:ext cx="2834289" cy="19131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926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ounded Rectangular Callout 3">
            <a:extLst>
              <a:ext uri="{FF2B5EF4-FFF2-40B4-BE49-F238E27FC236}">
                <a16:creationId xmlns:a16="http://schemas.microsoft.com/office/drawing/2014/main" id="{95EDEA6F-4E3C-4260-8D69-B0977AB51F10}"/>
              </a:ext>
            </a:extLst>
          </p:cNvPr>
          <p:cNvSpPr/>
          <p:nvPr/>
        </p:nvSpPr>
        <p:spPr>
          <a:xfrm>
            <a:off x="397777" y="1731688"/>
            <a:ext cx="5555348" cy="2443438"/>
          </a:xfrm>
          <a:prstGeom prst="wedgeRoundRect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02BA8C43-8EA7-4FD0-8768-A7D237585801}"/>
              </a:ext>
            </a:extLst>
          </p:cNvPr>
          <p:cNvSpPr>
            <a:spLocks noGrp="1"/>
          </p:cNvSpPr>
          <p:nvPr>
            <p:ph type="title"/>
          </p:nvPr>
        </p:nvSpPr>
        <p:spPr>
          <a:xfrm>
            <a:off x="154982" y="321275"/>
            <a:ext cx="12037017" cy="1320800"/>
          </a:xfrm>
        </p:spPr>
        <p:txBody>
          <a:bodyPr>
            <a:normAutofit/>
          </a:bodyPr>
          <a:lstStyle/>
          <a:p>
            <a:pPr algn="ctr" eaLnBrk="1" hangingPunct="1"/>
            <a:r>
              <a:rPr lang="en-GB" sz="3600" b="1" dirty="0">
                <a:solidFill>
                  <a:schemeClr val="accent2"/>
                </a:solidFill>
                <a:latin typeface="Arial" pitchFamily="4" charset="0"/>
                <a:ea typeface="Arial" pitchFamily="4" charset="0"/>
                <a:cs typeface="Arial" pitchFamily="4" charset="0"/>
                <a:sym typeface="Arial" pitchFamily="4" charset="0"/>
              </a:rPr>
              <a:t>Challenges for hostels as a place of care</a:t>
            </a:r>
            <a:endParaRPr lang="en-US" sz="3600" b="1" dirty="0">
              <a:solidFill>
                <a:schemeClr val="accent2"/>
              </a:solidFill>
              <a:latin typeface="Arial" pitchFamily="4" charset="0"/>
              <a:ea typeface="Arial" pitchFamily="4" charset="0"/>
              <a:cs typeface="Arial" pitchFamily="4" charset="0"/>
              <a:sym typeface="Arial" pitchFamily="4" charset="0"/>
            </a:endParaRPr>
          </a:p>
        </p:txBody>
      </p:sp>
      <p:sp>
        <p:nvSpPr>
          <p:cNvPr id="4" name="Rounded Rectangular Callout 8">
            <a:extLst>
              <a:ext uri="{FF2B5EF4-FFF2-40B4-BE49-F238E27FC236}">
                <a16:creationId xmlns:a16="http://schemas.microsoft.com/office/drawing/2014/main" id="{4BC3C847-AFE3-4752-A168-BB52B0AD9250}"/>
              </a:ext>
            </a:extLst>
          </p:cNvPr>
          <p:cNvSpPr>
            <a:spLocks noChangeArrowheads="1"/>
          </p:cNvSpPr>
          <p:nvPr/>
        </p:nvSpPr>
        <p:spPr bwMode="auto">
          <a:xfrm>
            <a:off x="6495737" y="1731688"/>
            <a:ext cx="5236480" cy="2644102"/>
          </a:xfrm>
          <a:prstGeom prst="wedgeRoundRectCallout">
            <a:avLst>
              <a:gd name="adj1" fmla="val -1880"/>
              <a:gd name="adj2" fmla="val 69236"/>
              <a:gd name="adj3" fmla="val 16667"/>
            </a:avLst>
          </a:prstGeom>
          <a:solidFill>
            <a:srgbClr val="DFE9FF"/>
          </a:solidFill>
          <a:ln w="9525">
            <a:solidFill>
              <a:srgbClr val="F25B21"/>
            </a:solidFill>
            <a:miter lim="800000"/>
            <a:headEnd/>
            <a:tailEnd/>
          </a:ln>
          <a:effectLst>
            <a:outerShdw blurRad="40000" dist="20000" dir="5400000" rotWithShape="0">
              <a:srgbClr val="000000">
                <a:alpha val="37999"/>
              </a:srgbClr>
            </a:outerShdw>
          </a:effectLst>
        </p:spPr>
        <p:txBody>
          <a:bodyPr lIns="68580" tIns="34290" rIns="68580" bIns="34290" anchor="ctr">
            <a:prstTxWarp prst="textNoShape">
              <a:avLst/>
            </a:prstTxWarp>
          </a:bodyPr>
          <a:lstStyle/>
          <a:p>
            <a:pPr marL="88900" eaLnBrk="1" hangingPunct="1">
              <a:lnSpc>
                <a:spcPts val="2463"/>
              </a:lnSpc>
              <a:spcBef>
                <a:spcPts val="1200"/>
              </a:spcBef>
            </a:pPr>
            <a:r>
              <a:rPr lang="en-GB" sz="2000" dirty="0">
                <a:solidFill>
                  <a:srgbClr val="00275B"/>
                </a:solidFill>
                <a:latin typeface="Arial" pitchFamily="4" charset="0"/>
                <a:ea typeface="ヒラギノ角ゴ Pro W3" pitchFamily="4" charset="-128"/>
                <a:cs typeface="Arial" pitchFamily="4" charset="0"/>
              </a:rPr>
              <a:t>“…</a:t>
            </a:r>
            <a:r>
              <a:rPr lang="en-GB" sz="2000" i="1" dirty="0">
                <a:solidFill>
                  <a:srgbClr val="00275B"/>
                </a:solidFill>
                <a:latin typeface="Arial" pitchFamily="4" charset="0"/>
                <a:ea typeface="ヒラギノ角ゴ Pro W3" pitchFamily="4" charset="-128"/>
                <a:cs typeface="Arial" pitchFamily="4" charset="0"/>
              </a:rPr>
              <a:t>In the past we have tried to put people into hospice … one person [in his 40’s]  we did get in there.  And he was asked to leave because of his behaviour when drunk.  And in the end he died in the hostel, he had cancer</a:t>
            </a:r>
            <a:r>
              <a:rPr lang="en-US" sz="2000" dirty="0">
                <a:solidFill>
                  <a:srgbClr val="00275B"/>
                </a:solidFill>
                <a:latin typeface="Arial" pitchFamily="4" charset="0"/>
                <a:ea typeface="ヒラギノ角ゴ Pro W3" pitchFamily="4" charset="-128"/>
                <a:cs typeface="Arial" pitchFamily="4" charset="0"/>
              </a:rPr>
              <a:t>”- Hostel staff   </a:t>
            </a:r>
            <a:endParaRPr lang="en-US" sz="2000" b="1" dirty="0">
              <a:solidFill>
                <a:srgbClr val="00275B"/>
              </a:solidFill>
              <a:latin typeface="Karia" charset="0"/>
              <a:ea typeface="ヒラギノ角ゴ Pro W3" pitchFamily="4" charset="-128"/>
              <a:cs typeface="ヒラギノ角ゴ Pro W3" pitchFamily="4" charset="-128"/>
            </a:endParaRPr>
          </a:p>
        </p:txBody>
      </p:sp>
      <p:sp>
        <p:nvSpPr>
          <p:cNvPr id="5" name="TextBox 4">
            <a:extLst>
              <a:ext uri="{FF2B5EF4-FFF2-40B4-BE49-F238E27FC236}">
                <a16:creationId xmlns:a16="http://schemas.microsoft.com/office/drawing/2014/main" id="{78B25359-E686-4A39-BBA3-902C167A5D07}"/>
              </a:ext>
            </a:extLst>
          </p:cNvPr>
          <p:cNvSpPr txBox="1"/>
          <p:nvPr/>
        </p:nvSpPr>
        <p:spPr>
          <a:xfrm>
            <a:off x="891637" y="1992863"/>
            <a:ext cx="5087156" cy="1938992"/>
          </a:xfrm>
          <a:prstGeom prst="rect">
            <a:avLst/>
          </a:prstGeom>
          <a:noFill/>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“…so he's young &amp; he’s got HIV. He lives in a hostel….he hates it…it's got 28 beds &amp; 2 staff. He's incontinent...  lives in complete squalor... But there is no more suitable place, there is no alternative.  So the big question is 'where should he go?”   - GP</a:t>
            </a:r>
          </a:p>
        </p:txBody>
      </p:sp>
      <p:grpSp>
        <p:nvGrpSpPr>
          <p:cNvPr id="6" name="Group 5">
            <a:extLst>
              <a:ext uri="{FF2B5EF4-FFF2-40B4-BE49-F238E27FC236}">
                <a16:creationId xmlns:a16="http://schemas.microsoft.com/office/drawing/2014/main" id="{253278D2-4EB1-4559-ABA6-BC631FE91889}"/>
              </a:ext>
            </a:extLst>
          </p:cNvPr>
          <p:cNvGrpSpPr>
            <a:grpSpLocks/>
          </p:cNvGrpSpPr>
          <p:nvPr/>
        </p:nvGrpSpPr>
        <p:grpSpPr bwMode="auto">
          <a:xfrm>
            <a:off x="2633832" y="4737062"/>
            <a:ext cx="6113292" cy="1781786"/>
            <a:chOff x="11015354" y="2375077"/>
            <a:chExt cx="5687471" cy="3440183"/>
          </a:xfrm>
        </p:grpSpPr>
        <p:sp>
          <p:nvSpPr>
            <p:cNvPr id="7" name="Rounded Rectangular Callout 6">
              <a:extLst>
                <a:ext uri="{FF2B5EF4-FFF2-40B4-BE49-F238E27FC236}">
                  <a16:creationId xmlns:a16="http://schemas.microsoft.com/office/drawing/2014/main" id="{872FADD5-E75B-43F0-BFD3-F4F4382DFCF9}"/>
                </a:ext>
              </a:extLst>
            </p:cNvPr>
            <p:cNvSpPr/>
            <p:nvPr/>
          </p:nvSpPr>
          <p:spPr>
            <a:xfrm>
              <a:off x="11037349" y="2375077"/>
              <a:ext cx="5665476" cy="3440183"/>
            </a:xfrm>
            <a:prstGeom prst="wedgeRoundRectCallout">
              <a:avLst>
                <a:gd name="adj1" fmla="val 46236"/>
                <a:gd name="adj2" fmla="val 74074"/>
                <a:gd name="adj3" fmla="val 16667"/>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en-GB"/>
            </a:p>
          </p:txBody>
        </p:sp>
        <p:sp>
          <p:nvSpPr>
            <p:cNvPr id="8" name="Rectangle 7">
              <a:extLst>
                <a:ext uri="{FF2B5EF4-FFF2-40B4-BE49-F238E27FC236}">
                  <a16:creationId xmlns:a16="http://schemas.microsoft.com/office/drawing/2014/main" id="{AA312530-98E2-4CB5-8E76-8E12603E1315}"/>
                </a:ext>
              </a:extLst>
            </p:cNvPr>
            <p:cNvSpPr/>
            <p:nvPr/>
          </p:nvSpPr>
          <p:spPr>
            <a:xfrm>
              <a:off x="11015354" y="2548097"/>
              <a:ext cx="5362549" cy="3149470"/>
            </a:xfrm>
            <a:prstGeom prst="rect">
              <a:avLst/>
            </a:prstGeom>
          </p:spPr>
          <p:txBody>
            <a:bodyPr wrap="square">
              <a:prstTxWarp prst="textNoShape">
                <a:avLst/>
              </a:prstTxWarp>
              <a:spAutoFit/>
            </a:bodyPr>
            <a:lstStyle/>
            <a:p>
              <a:pPr eaLnBrk="1" hangingPunct="1"/>
              <a:r>
                <a:rPr lang="en-US" sz="2000" i="1" dirty="0">
                  <a:solidFill>
                    <a:srgbClr val="002060"/>
                  </a:solidFill>
                  <a:latin typeface="Arial"/>
                  <a:cs typeface="Arial"/>
                </a:rPr>
                <a:t>“At least three times a shift we check she’s okay. It’s hard… when we only have two staff… it’s a big hostel [60  residents]… you really can only do so much … this isn’t an appropriate environment, but it’s the best we have” hostel staff </a:t>
              </a:r>
            </a:p>
          </p:txBody>
        </p:sp>
      </p:grpSp>
    </p:spTree>
    <p:extLst>
      <p:ext uri="{BB962C8B-B14F-4D97-AF65-F5344CB8AC3E}">
        <p14:creationId xmlns:p14="http://schemas.microsoft.com/office/powerpoint/2010/main" val="188092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2242-DB92-457F-8DC2-B417C80F52B7}"/>
              </a:ext>
            </a:extLst>
          </p:cNvPr>
          <p:cNvSpPr>
            <a:spLocks noGrp="1"/>
          </p:cNvSpPr>
          <p:nvPr>
            <p:ph type="title"/>
          </p:nvPr>
        </p:nvSpPr>
        <p:spPr>
          <a:xfrm>
            <a:off x="309966" y="232473"/>
            <a:ext cx="11375756" cy="1313819"/>
          </a:xfrm>
        </p:spPr>
        <p:txBody>
          <a:bodyPr/>
          <a:lstStyle/>
          <a:p>
            <a:pPr eaLnBrk="1" hangingPunct="1"/>
            <a:r>
              <a:rPr lang="en-GB" b="1" dirty="0">
                <a:solidFill>
                  <a:schemeClr val="accent2"/>
                </a:solidFill>
                <a:latin typeface="Arial" pitchFamily="4" charset="0"/>
                <a:ea typeface="Arial" pitchFamily="4" charset="0"/>
                <a:cs typeface="Arial" pitchFamily="4" charset="0"/>
                <a:sym typeface="Arial" pitchFamily="4" charset="0"/>
              </a:rPr>
              <a:t>Challenges for hostels as a place of care</a:t>
            </a:r>
            <a:endParaRPr lang="en-GB" b="1" dirty="0">
              <a:solidFill>
                <a:schemeClr val="accent2"/>
              </a:solidFill>
              <a:latin typeface="Arial" pitchFamily="4" charset="0"/>
              <a:ea typeface="Arial" pitchFamily="4" charset="0"/>
              <a:cs typeface="Arial" pitchFamily="4" charset="0"/>
            </a:endParaRPr>
          </a:p>
        </p:txBody>
      </p:sp>
      <p:sp>
        <p:nvSpPr>
          <p:cNvPr id="3" name="TextBox 2">
            <a:extLst>
              <a:ext uri="{FF2B5EF4-FFF2-40B4-BE49-F238E27FC236}">
                <a16:creationId xmlns:a16="http://schemas.microsoft.com/office/drawing/2014/main" id="{EDAB7363-A577-4BCD-AEEF-B097A1417379}"/>
              </a:ext>
            </a:extLst>
          </p:cNvPr>
          <p:cNvSpPr txBox="1">
            <a:spLocks noChangeArrowheads="1"/>
          </p:cNvSpPr>
          <p:nvPr/>
        </p:nvSpPr>
        <p:spPr bwMode="auto">
          <a:xfrm>
            <a:off x="-198051" y="1425790"/>
            <a:ext cx="12023258" cy="6384825"/>
          </a:xfrm>
          <a:prstGeom prst="rect">
            <a:avLst/>
          </a:prstGeom>
          <a:noFill/>
          <a:ln w="9525">
            <a:noFill/>
            <a:miter lim="800000"/>
            <a:headEnd/>
            <a:tailEnd/>
          </a:ln>
        </p:spPr>
        <p:txBody>
          <a:bodyPr wrap="square" lIns="68580" tIns="34290" rIns="68580" bIns="34290">
            <a:prstTxWarp prst="textNoShape">
              <a:avLst/>
            </a:prstTxWarp>
            <a:spAutoFit/>
          </a:bodyPr>
          <a:lstStyle/>
          <a:p>
            <a:pPr marL="942975" lvl="2" indent="-257175" eaLnBrk="1" hangingPunct="1">
              <a:lnSpc>
                <a:spcPct val="120000"/>
              </a:lnSpc>
              <a:buFont typeface="Arial" pitchFamily="4" charset="0"/>
              <a:buChar char="•"/>
            </a:pPr>
            <a:r>
              <a:rPr lang="en-US" sz="2400" dirty="0">
                <a:solidFill>
                  <a:schemeClr val="bg1"/>
                </a:solidFill>
                <a:latin typeface="Arial" pitchFamily="4" charset="0"/>
                <a:ea typeface="ヒラギノ角ゴ Pro W3" pitchFamily="4" charset="-128"/>
                <a:cs typeface="Arial" pitchFamily="4" charset="0"/>
              </a:rPr>
              <a:t>Hostels designed to provide temporary accommodation &amp; focus on recovery</a:t>
            </a:r>
          </a:p>
          <a:p>
            <a:pPr marL="942975" lvl="2" indent="-257175" eaLnBrk="1" hangingPunct="1">
              <a:lnSpc>
                <a:spcPct val="120000"/>
              </a:lnSpc>
              <a:buFont typeface="Arial" pitchFamily="4" charset="0"/>
              <a:buChar char="•"/>
            </a:pPr>
            <a:r>
              <a:rPr lang="en-US" sz="2400" dirty="0">
                <a:solidFill>
                  <a:schemeClr val="bg1"/>
                </a:solidFill>
                <a:latin typeface="Arial" pitchFamily="4" charset="0"/>
                <a:ea typeface="ヒラギノ角ゴ Pro W3" pitchFamily="4" charset="-128"/>
                <a:cs typeface="Arial" pitchFamily="4" charset="0"/>
              </a:rPr>
              <a:t>Hostel are supporting people with </a:t>
            </a:r>
            <a:r>
              <a:rPr lang="en-GB" sz="2400" dirty="0">
                <a:solidFill>
                  <a:schemeClr val="bg1"/>
                </a:solidFill>
                <a:latin typeface="Arial" pitchFamily="4" charset="0"/>
                <a:ea typeface="ヒラギノ角ゴ Pro W3" pitchFamily="4" charset="-128"/>
                <a:cs typeface="Arial" pitchFamily="4" charset="0"/>
              </a:rPr>
              <a:t>increasing complexity at a young age, with limited training and resources</a:t>
            </a:r>
          </a:p>
          <a:p>
            <a:pPr marL="942975" lvl="2" indent="-257175" eaLnBrk="1" hangingPunct="1">
              <a:lnSpc>
                <a:spcPct val="120000"/>
              </a:lnSpc>
              <a:buFont typeface="Arial" pitchFamily="4" charset="0"/>
              <a:buChar char="•"/>
            </a:pPr>
            <a:r>
              <a:rPr lang="en-GB" sz="2400" dirty="0">
                <a:solidFill>
                  <a:schemeClr val="bg1"/>
                </a:solidFill>
                <a:latin typeface="Arial" pitchFamily="4" charset="0"/>
                <a:ea typeface="ヒラギノ角ゴ Pro W3" pitchFamily="4" charset="-128"/>
                <a:cs typeface="Arial" pitchFamily="4" charset="0"/>
              </a:rPr>
              <a:t>Difficulty accessing social services or district nurse support</a:t>
            </a:r>
          </a:p>
          <a:p>
            <a:pPr marL="942975" lvl="2" indent="-257175" eaLnBrk="1" hangingPunct="1">
              <a:lnSpc>
                <a:spcPct val="120000"/>
              </a:lnSpc>
              <a:buFont typeface="Arial" pitchFamily="4" charset="0"/>
              <a:buChar char="•"/>
            </a:pPr>
            <a:r>
              <a:rPr lang="en-GB" sz="2400" dirty="0">
                <a:solidFill>
                  <a:schemeClr val="bg1"/>
                </a:solidFill>
                <a:latin typeface="Arial" pitchFamily="4" charset="0"/>
                <a:ea typeface="ヒラギノ角ゴ Pro W3" pitchFamily="4" charset="-128"/>
                <a:cs typeface="Arial" pitchFamily="4" charset="0"/>
              </a:rPr>
              <a:t>Chaotic environment / safeguarding concerns</a:t>
            </a:r>
          </a:p>
          <a:p>
            <a:pPr marL="942975" lvl="2" indent="-257175" eaLnBrk="1" hangingPunct="1">
              <a:lnSpc>
                <a:spcPct val="120000"/>
              </a:lnSpc>
              <a:buFont typeface="Arial" pitchFamily="4" charset="0"/>
              <a:buChar char="•"/>
            </a:pPr>
            <a:r>
              <a:rPr lang="en-GB" sz="2400" dirty="0">
                <a:solidFill>
                  <a:schemeClr val="bg1"/>
                </a:solidFill>
                <a:latin typeface="Arial" pitchFamily="4" charset="0"/>
                <a:ea typeface="ヒラギノ角ゴ Pro W3" pitchFamily="4" charset="-128"/>
                <a:cs typeface="Arial" pitchFamily="4" charset="0"/>
              </a:rPr>
              <a:t>Difficulty supporting individual needs (wet / dry) </a:t>
            </a:r>
          </a:p>
          <a:p>
            <a:pPr marL="942975" lvl="2" indent="-257175" eaLnBrk="1" hangingPunct="1">
              <a:lnSpc>
                <a:spcPct val="120000"/>
              </a:lnSpc>
              <a:buFont typeface="Arial" pitchFamily="4" charset="0"/>
              <a:buChar char="•"/>
            </a:pPr>
            <a:r>
              <a:rPr lang="en-US" sz="2400" dirty="0">
                <a:solidFill>
                  <a:schemeClr val="bg1"/>
                </a:solidFill>
                <a:latin typeface="Arial" pitchFamily="4" charset="0"/>
                <a:ea typeface="ヒラギノ角ゴ Pro W3" pitchFamily="4" charset="-128"/>
                <a:cs typeface="Arial" pitchFamily="4" charset="0"/>
              </a:rPr>
              <a:t>Practical difficulties (methadone pick up / storage of medication)</a:t>
            </a:r>
          </a:p>
          <a:p>
            <a:pPr marL="942975" lvl="2" indent="-257175" eaLnBrk="1" hangingPunct="1">
              <a:lnSpc>
                <a:spcPct val="120000"/>
              </a:lnSpc>
              <a:buFont typeface="Arial" pitchFamily="4" charset="0"/>
              <a:buChar char="•"/>
            </a:pPr>
            <a:r>
              <a:rPr lang="en-GB" sz="2400" dirty="0">
                <a:solidFill>
                  <a:schemeClr val="bg1"/>
                </a:solidFill>
                <a:latin typeface="Arial" pitchFamily="4" charset="0"/>
                <a:ea typeface="ヒラギノ角ゴ Pro W3" pitchFamily="4" charset="-128"/>
                <a:cs typeface="Arial" pitchFamily="4" charset="0"/>
              </a:rPr>
              <a:t>Significant impact on staff / high rates of burnout</a:t>
            </a:r>
          </a:p>
          <a:p>
            <a:pPr marL="942975" lvl="2" indent="-257175" eaLnBrk="1" hangingPunct="1">
              <a:lnSpc>
                <a:spcPct val="120000"/>
              </a:lnSpc>
              <a:buFont typeface="Arial" pitchFamily="4" charset="0"/>
              <a:buChar char="•"/>
            </a:pPr>
            <a:endParaRPr lang="en-GB" sz="2400" dirty="0">
              <a:solidFill>
                <a:schemeClr val="bg1"/>
              </a:solidFill>
              <a:latin typeface="Arial" pitchFamily="4" charset="0"/>
              <a:ea typeface="ヒラギノ角ゴ Pro W3" pitchFamily="4" charset="-128"/>
              <a:cs typeface="Arial" pitchFamily="4" charset="0"/>
            </a:endParaRPr>
          </a:p>
          <a:p>
            <a:pPr marL="685800" lvl="2">
              <a:lnSpc>
                <a:spcPct val="120000"/>
              </a:lnSpc>
            </a:pPr>
            <a:r>
              <a:rPr lang="en-US" altLang="en-US" sz="2400" i="1" dirty="0">
                <a:solidFill>
                  <a:schemeClr val="bg1"/>
                </a:solidFill>
              </a:rPr>
              <a:t>Challenges can be even greater for someone in temporary accommodation with less support</a:t>
            </a:r>
            <a:endParaRPr lang="en-GB" altLang="en-US" sz="2400" i="1" dirty="0">
              <a:solidFill>
                <a:schemeClr val="bg1"/>
              </a:solidFill>
            </a:endParaRPr>
          </a:p>
          <a:p>
            <a:pPr marL="685800" lvl="2" eaLnBrk="1" hangingPunct="1">
              <a:lnSpc>
                <a:spcPct val="120000"/>
              </a:lnSpc>
            </a:pPr>
            <a:endParaRPr lang="en-GB" sz="2400" dirty="0">
              <a:solidFill>
                <a:schemeClr val="bg1"/>
              </a:solidFill>
              <a:latin typeface="Arial" pitchFamily="4" charset="0"/>
              <a:ea typeface="ヒラギノ角ゴ Pro W3" pitchFamily="4" charset="-128"/>
              <a:cs typeface="Arial" pitchFamily="4" charset="0"/>
            </a:endParaRPr>
          </a:p>
          <a:p>
            <a:pPr marL="942975" lvl="2" indent="-257175" eaLnBrk="1" hangingPunct="1">
              <a:lnSpc>
                <a:spcPct val="120000"/>
              </a:lnSpc>
              <a:buFont typeface="Arial" pitchFamily="4" charset="0"/>
              <a:buChar char="•"/>
            </a:pPr>
            <a:endParaRPr lang="en-GB" sz="2400" dirty="0">
              <a:solidFill>
                <a:schemeClr val="bg1"/>
              </a:solidFill>
              <a:latin typeface="Arial" pitchFamily="4" charset="0"/>
              <a:ea typeface="ヒラギノ角ゴ Pro W3" pitchFamily="4" charset="-128"/>
              <a:cs typeface="Arial" pitchFamily="4" charset="0"/>
            </a:endParaRPr>
          </a:p>
          <a:p>
            <a:pPr marL="942975" lvl="2" indent="-257175" eaLnBrk="1" hangingPunct="1">
              <a:lnSpc>
                <a:spcPct val="150000"/>
              </a:lnSpc>
            </a:pPr>
            <a:endParaRPr lang="en-GB" sz="2400" dirty="0">
              <a:solidFill>
                <a:schemeClr val="bg1"/>
              </a:solidFill>
              <a:latin typeface="Arial" pitchFamily="4" charset="0"/>
              <a:ea typeface="ヒラギノ角ゴ Pro W3" pitchFamily="4" charset="-128"/>
              <a:cs typeface="Arial" pitchFamily="4" charset="0"/>
            </a:endParaRPr>
          </a:p>
        </p:txBody>
      </p:sp>
    </p:spTree>
    <p:extLst>
      <p:ext uri="{BB962C8B-B14F-4D97-AF65-F5344CB8AC3E}">
        <p14:creationId xmlns:p14="http://schemas.microsoft.com/office/powerpoint/2010/main" val="265872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F574-DEED-4E24-85AC-61CA514AB317}"/>
              </a:ext>
            </a:extLst>
          </p:cNvPr>
          <p:cNvSpPr>
            <a:spLocks noGrp="1"/>
          </p:cNvSpPr>
          <p:nvPr>
            <p:ph type="title"/>
          </p:nvPr>
        </p:nvSpPr>
        <p:spPr bwMode="auto">
          <a:xfrm>
            <a:off x="1206230" y="785934"/>
            <a:ext cx="946177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ct val="90000"/>
              </a:lnSpc>
            </a:pPr>
            <a:r>
              <a:rPr lang="en-US" altLang="en-US" sz="4000" b="1" dirty="0">
                <a:solidFill>
                  <a:schemeClr val="accent2"/>
                </a:solidFill>
              </a:rPr>
              <a:t>But what if the hostel is seen as their home?</a:t>
            </a:r>
            <a:endParaRPr lang="en-GB" altLang="en-US" sz="4000" b="1" dirty="0">
              <a:solidFill>
                <a:schemeClr val="accent2"/>
              </a:solidFill>
            </a:endParaRPr>
          </a:p>
        </p:txBody>
      </p:sp>
      <p:sp>
        <p:nvSpPr>
          <p:cNvPr id="3" name="Rounded Rectangular Callout 3">
            <a:extLst>
              <a:ext uri="{FF2B5EF4-FFF2-40B4-BE49-F238E27FC236}">
                <a16:creationId xmlns:a16="http://schemas.microsoft.com/office/drawing/2014/main" id="{31AFCA3D-2316-4555-8617-2E10650DE37A}"/>
              </a:ext>
            </a:extLst>
          </p:cNvPr>
          <p:cNvSpPr>
            <a:spLocks noChangeArrowheads="1"/>
          </p:cNvSpPr>
          <p:nvPr/>
        </p:nvSpPr>
        <p:spPr bwMode="auto">
          <a:xfrm>
            <a:off x="453957" y="1732516"/>
            <a:ext cx="10214043" cy="1050587"/>
          </a:xfrm>
          <a:prstGeom prst="wedgeRoundRectCallout">
            <a:avLst>
              <a:gd name="adj1" fmla="val -41356"/>
              <a:gd name="adj2" fmla="val 64134"/>
              <a:gd name="adj3" fmla="val 16667"/>
            </a:avLst>
          </a:prstGeom>
          <a:solidFill>
            <a:schemeClr val="bg1"/>
          </a:solidFill>
          <a:ln w="9525">
            <a:solidFill>
              <a:srgbClr val="F25B21"/>
            </a:solidFill>
            <a:miter lim="800000"/>
            <a:headEnd/>
            <a:tailEnd/>
          </a:ln>
          <a:effectLst>
            <a:outerShdw blurRad="40000" dist="20000" dir="5400000" rotWithShape="0">
              <a:srgbClr val="808080">
                <a:alpha val="37999"/>
              </a:srgbClr>
            </a:outerShdw>
          </a:effectLst>
        </p:spPr>
        <p:txBody>
          <a:bodyPr lIns="68580" tIns="34290" rIns="68580" bIns="34290" anchor="ct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a:defRPr sz="2800">
                <a:solidFill>
                  <a:schemeClr val="tx1"/>
                </a:solidFill>
                <a:latin typeface="Arial" panose="020B0604020202020204" pitchFamily="34" charset="0"/>
                <a:ea typeface="ヒラギノ角ゴ Pro W3" pitchFamily="4" charset="-128"/>
              </a:defRPr>
            </a:lvl3pPr>
            <a:lvl4pPr>
              <a:defRPr sz="2800">
                <a:solidFill>
                  <a:schemeClr val="tx1"/>
                </a:solidFill>
                <a:latin typeface="Arial" panose="020B0604020202020204" pitchFamily="34" charset="0"/>
                <a:ea typeface="ヒラギノ角ゴ Pro W3" pitchFamily="4" charset="-128"/>
              </a:defRPr>
            </a:lvl4pPr>
            <a:lvl5pPr>
              <a:defRPr sz="2800">
                <a:solidFill>
                  <a:schemeClr val="tx1"/>
                </a:solidFill>
                <a:latin typeface="Arial" panose="020B0604020202020204" pitchFamily="34" charset="0"/>
                <a:ea typeface="ヒラギノ角ゴ Pro W3" pitchFamily="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spcBef>
                <a:spcPts val="1200"/>
              </a:spcBef>
              <a:spcAft>
                <a:spcPts val="600"/>
              </a:spcAft>
              <a:defRPr/>
            </a:pPr>
            <a:r>
              <a:rPr lang="en-US" altLang="en-US" i="1" dirty="0">
                <a:solidFill>
                  <a:srgbClr val="00275B"/>
                </a:solidFill>
                <a:latin typeface="+mn-lt"/>
              </a:rPr>
              <a:t>It was his desire to remain here, he wanted to remain here, and …for me personally…I don’t think we should go against that….</a:t>
            </a:r>
            <a:endParaRPr lang="en-GB" altLang="en-US" b="1" i="1" dirty="0">
              <a:solidFill>
                <a:srgbClr val="00275B"/>
              </a:solidFill>
              <a:latin typeface="+mn-lt"/>
            </a:endParaRPr>
          </a:p>
        </p:txBody>
      </p:sp>
      <p:pic>
        <p:nvPicPr>
          <p:cNvPr id="4" name="Picture 5">
            <a:extLst>
              <a:ext uri="{FF2B5EF4-FFF2-40B4-BE49-F238E27FC236}">
                <a16:creationId xmlns:a16="http://schemas.microsoft.com/office/drawing/2014/main" id="{54578898-43EE-4845-955B-2D5749B690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2887" y="3183120"/>
            <a:ext cx="4010879" cy="22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C99730F5-42F6-4CB1-AE4D-B147ABA43F0A}"/>
              </a:ext>
            </a:extLst>
          </p:cNvPr>
          <p:cNvGrpSpPr/>
          <p:nvPr/>
        </p:nvGrpSpPr>
        <p:grpSpPr>
          <a:xfrm>
            <a:off x="168442" y="3092115"/>
            <a:ext cx="7694445" cy="3468533"/>
            <a:chOff x="6956466" y="3595489"/>
            <a:chExt cx="6032545" cy="3460227"/>
          </a:xfrm>
        </p:grpSpPr>
        <p:grpSp>
          <p:nvGrpSpPr>
            <p:cNvPr id="6" name="Group 5">
              <a:extLst>
                <a:ext uri="{FF2B5EF4-FFF2-40B4-BE49-F238E27FC236}">
                  <a16:creationId xmlns:a16="http://schemas.microsoft.com/office/drawing/2014/main" id="{E9AC2628-FD94-44D1-AAC8-246E752ADAEA}"/>
                </a:ext>
              </a:extLst>
            </p:cNvPr>
            <p:cNvGrpSpPr/>
            <p:nvPr/>
          </p:nvGrpSpPr>
          <p:grpSpPr>
            <a:xfrm>
              <a:off x="6956466" y="3595489"/>
              <a:ext cx="5816695" cy="3460227"/>
              <a:chOff x="7076386" y="3851357"/>
              <a:chExt cx="5816695" cy="3460227"/>
            </a:xfrm>
          </p:grpSpPr>
          <p:sp>
            <p:nvSpPr>
              <p:cNvPr id="8" name="Rounded Rectangular Callout 9">
                <a:extLst>
                  <a:ext uri="{FF2B5EF4-FFF2-40B4-BE49-F238E27FC236}">
                    <a16:creationId xmlns:a16="http://schemas.microsoft.com/office/drawing/2014/main" id="{7E7A5014-F0EE-4953-BA53-14BA3CAAB45E}"/>
                  </a:ext>
                </a:extLst>
              </p:cNvPr>
              <p:cNvSpPr>
                <a:spLocks noChangeArrowheads="1"/>
              </p:cNvSpPr>
              <p:nvPr/>
            </p:nvSpPr>
            <p:spPr bwMode="auto">
              <a:xfrm>
                <a:off x="7076386" y="3851357"/>
                <a:ext cx="5816695" cy="3460227"/>
              </a:xfrm>
              <a:prstGeom prst="wedgeRoundRectCallout">
                <a:avLst>
                  <a:gd name="adj1" fmla="val 469"/>
                  <a:gd name="adj2" fmla="val 44456"/>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a:defRPr sz="2800">
                    <a:solidFill>
                      <a:schemeClr val="tx1"/>
                    </a:solidFill>
                    <a:latin typeface="Arial" panose="020B0604020202020204" pitchFamily="34" charset="0"/>
                    <a:ea typeface="ヒラギノ角ゴ Pro W3" pitchFamily="4" charset="-128"/>
                  </a:defRPr>
                </a:lvl3pPr>
                <a:lvl4pPr>
                  <a:defRPr sz="2800">
                    <a:solidFill>
                      <a:schemeClr val="tx1"/>
                    </a:solidFill>
                    <a:latin typeface="Arial" panose="020B0604020202020204" pitchFamily="34" charset="0"/>
                    <a:ea typeface="ヒラギノ角ゴ Pro W3" pitchFamily="4" charset="-128"/>
                  </a:defRPr>
                </a:lvl4pPr>
                <a:lvl5pPr>
                  <a:defRPr sz="2800">
                    <a:solidFill>
                      <a:schemeClr val="tx1"/>
                    </a:solidFill>
                    <a:latin typeface="Arial" panose="020B0604020202020204" pitchFamily="34" charset="0"/>
                    <a:ea typeface="ヒラギノ角ゴ Pro W3" pitchFamily="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nSpc>
                    <a:spcPct val="150000"/>
                  </a:lnSpc>
                  <a:spcBef>
                    <a:spcPts val="1200"/>
                  </a:spcBef>
                  <a:spcAft>
                    <a:spcPts val="600"/>
                  </a:spcAft>
                  <a:defRPr/>
                </a:pPr>
                <a:endParaRPr lang="en-US" altLang="en-US" sz="1800" i="1" dirty="0">
                  <a:solidFill>
                    <a:srgbClr val="00275B"/>
                  </a:solidFill>
                </a:endParaRPr>
              </a:p>
            </p:txBody>
          </p:sp>
          <p:sp>
            <p:nvSpPr>
              <p:cNvPr id="9" name="Rectangle 8">
                <a:extLst>
                  <a:ext uri="{FF2B5EF4-FFF2-40B4-BE49-F238E27FC236}">
                    <a16:creationId xmlns:a16="http://schemas.microsoft.com/office/drawing/2014/main" id="{B8E92933-CF42-4DDB-AC75-714C53D8AE92}"/>
                  </a:ext>
                </a:extLst>
              </p:cNvPr>
              <p:cNvSpPr/>
              <p:nvPr/>
            </p:nvSpPr>
            <p:spPr>
              <a:xfrm>
                <a:off x="7275876" y="3968722"/>
                <a:ext cx="5417715" cy="2860728"/>
              </a:xfrm>
              <a:prstGeom prst="rect">
                <a:avLst/>
              </a:prstGeom>
            </p:spPr>
            <p:txBody>
              <a:bodyPr wrap="square">
                <a:spAutoFit/>
              </a:bodyPr>
              <a:lstStyle/>
              <a:p>
                <a:pPr>
                  <a:spcBef>
                    <a:spcPts val="1200"/>
                  </a:spcBef>
                  <a:spcAft>
                    <a:spcPts val="600"/>
                  </a:spcAft>
                </a:pPr>
                <a:r>
                  <a:rPr lang="en-GB" sz="2800" dirty="0">
                    <a:solidFill>
                      <a:srgbClr val="002060"/>
                    </a:solidFill>
                  </a:rPr>
                  <a:t>“</a:t>
                </a:r>
                <a:r>
                  <a:rPr lang="en-GB" sz="2800" i="1" dirty="0">
                    <a:solidFill>
                      <a:srgbClr val="002060"/>
                    </a:solidFill>
                  </a:rPr>
                  <a:t>People just need to be themselves.. at the end of life .. everything normal, like Dave; bargain hunt on the telly, can in one hand, cigarette in the other. He was happy. And people shouting? Not a problem, because its like “ I feel like I can be myself, right up to my last breath in here”. </a:t>
                </a:r>
              </a:p>
            </p:txBody>
          </p:sp>
        </p:grpSp>
        <p:sp>
          <p:nvSpPr>
            <p:cNvPr id="7" name="Rectangle 6">
              <a:extLst>
                <a:ext uri="{FF2B5EF4-FFF2-40B4-BE49-F238E27FC236}">
                  <a16:creationId xmlns:a16="http://schemas.microsoft.com/office/drawing/2014/main" id="{4E29A23B-DAC6-4181-9411-E31AF68E6797}"/>
                </a:ext>
              </a:extLst>
            </p:cNvPr>
            <p:cNvSpPr/>
            <p:nvPr/>
          </p:nvSpPr>
          <p:spPr>
            <a:xfrm>
              <a:off x="10948706" y="6581988"/>
              <a:ext cx="2040305" cy="399152"/>
            </a:xfrm>
            <a:prstGeom prst="rect">
              <a:avLst/>
            </a:prstGeom>
          </p:spPr>
          <p:txBody>
            <a:bodyPr wrap="square">
              <a:spAutoFit/>
            </a:bodyPr>
            <a:lstStyle/>
            <a:p>
              <a:r>
                <a:rPr lang="en-US" sz="2000" i="1" dirty="0">
                  <a:solidFill>
                    <a:schemeClr val="tx2"/>
                  </a:solidFill>
                </a:rPr>
                <a:t>Hostel worker</a:t>
              </a:r>
              <a:endParaRPr lang="en-GB" sz="2000" i="1" dirty="0">
                <a:solidFill>
                  <a:schemeClr val="tx2"/>
                </a:solidFill>
              </a:endParaRPr>
            </a:p>
          </p:txBody>
        </p:sp>
      </p:grpSp>
      <p:sp>
        <p:nvSpPr>
          <p:cNvPr id="10" name="Rectangle 9">
            <a:extLst>
              <a:ext uri="{FF2B5EF4-FFF2-40B4-BE49-F238E27FC236}">
                <a16:creationId xmlns:a16="http://schemas.microsoft.com/office/drawing/2014/main" id="{CD9C72E5-66E7-40AC-B545-94104229CCED}"/>
              </a:ext>
            </a:extLst>
          </p:cNvPr>
          <p:cNvSpPr/>
          <p:nvPr/>
        </p:nvSpPr>
        <p:spPr>
          <a:xfrm>
            <a:off x="8921306" y="2257809"/>
            <a:ext cx="2541632" cy="400110"/>
          </a:xfrm>
          <a:prstGeom prst="rect">
            <a:avLst/>
          </a:prstGeom>
        </p:spPr>
        <p:txBody>
          <a:bodyPr wrap="square">
            <a:spAutoFit/>
          </a:bodyPr>
          <a:lstStyle/>
          <a:p>
            <a:r>
              <a:rPr lang="en-US" sz="2000" i="1" dirty="0">
                <a:solidFill>
                  <a:schemeClr val="tx2"/>
                </a:solidFill>
              </a:rPr>
              <a:t>Hostel worker</a:t>
            </a:r>
            <a:endParaRPr lang="en-GB" sz="2000" i="1" dirty="0">
              <a:solidFill>
                <a:schemeClr val="tx2"/>
              </a:solidFill>
            </a:endParaRPr>
          </a:p>
        </p:txBody>
      </p:sp>
    </p:spTree>
    <p:extLst>
      <p:ext uri="{BB962C8B-B14F-4D97-AF65-F5344CB8AC3E}">
        <p14:creationId xmlns:p14="http://schemas.microsoft.com/office/powerpoint/2010/main" val="3278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537B-E3DF-4312-A5F4-4474FCAE6D11}"/>
              </a:ext>
            </a:extLst>
          </p:cNvPr>
          <p:cNvSpPr>
            <a:spLocks noGrp="1"/>
          </p:cNvSpPr>
          <p:nvPr>
            <p:ph type="ctrTitle"/>
          </p:nvPr>
        </p:nvSpPr>
        <p:spPr>
          <a:xfrm>
            <a:off x="1541721" y="1494503"/>
            <a:ext cx="9144000" cy="2387600"/>
          </a:xfrm>
        </p:spPr>
        <p:txBody>
          <a:bodyPr/>
          <a:lstStyle/>
          <a:p>
            <a:r>
              <a:rPr lang="en-GB" dirty="0">
                <a:solidFill>
                  <a:schemeClr val="accent4">
                    <a:lumMod val="75000"/>
                  </a:schemeClr>
                </a:solidFill>
              </a:rPr>
              <a:t>Homelessness and Palliative care</a:t>
            </a:r>
            <a:endParaRPr lang="en-GB" dirty="0">
              <a:solidFill>
                <a:schemeClr val="bg1"/>
              </a:solidFill>
            </a:endParaRPr>
          </a:p>
        </p:txBody>
      </p:sp>
      <p:sp>
        <p:nvSpPr>
          <p:cNvPr id="3" name="Subtitle 2">
            <a:extLst>
              <a:ext uri="{FF2B5EF4-FFF2-40B4-BE49-F238E27FC236}">
                <a16:creationId xmlns:a16="http://schemas.microsoft.com/office/drawing/2014/main" id="{368C5ABB-462D-453F-BA20-E724C97D8D85}"/>
              </a:ext>
            </a:extLst>
          </p:cNvPr>
          <p:cNvSpPr>
            <a:spLocks noGrp="1"/>
          </p:cNvSpPr>
          <p:nvPr>
            <p:ph type="subTitle" idx="1"/>
          </p:nvPr>
        </p:nvSpPr>
        <p:spPr>
          <a:xfrm>
            <a:off x="1541721" y="3974178"/>
            <a:ext cx="9144000" cy="1655762"/>
          </a:xfrm>
        </p:spPr>
        <p:txBody>
          <a:bodyPr>
            <a:normAutofit lnSpcReduction="10000"/>
          </a:bodyPr>
          <a:lstStyle/>
          <a:p>
            <a:r>
              <a:rPr lang="en-GB" dirty="0">
                <a:solidFill>
                  <a:schemeClr val="bg1"/>
                </a:solidFill>
              </a:rPr>
              <a:t>Dr Caroline Shulman</a:t>
            </a:r>
          </a:p>
          <a:p>
            <a:r>
              <a:rPr lang="en-GB" dirty="0">
                <a:solidFill>
                  <a:schemeClr val="bg1"/>
                </a:solidFill>
              </a:rPr>
              <a:t>GP in Homeless and Inclusion health</a:t>
            </a:r>
          </a:p>
          <a:p>
            <a:r>
              <a:rPr lang="en-GB" dirty="0">
                <a:solidFill>
                  <a:schemeClr val="bg1"/>
                </a:solidFill>
              </a:rPr>
              <a:t>Kings Health Partners, University College London, Pathway</a:t>
            </a:r>
          </a:p>
          <a:p>
            <a:r>
              <a:rPr lang="en-GB" dirty="0">
                <a:solidFill>
                  <a:schemeClr val="bg1"/>
                </a:solidFill>
              </a:rPr>
              <a:t>@</a:t>
            </a:r>
            <a:r>
              <a:rPr lang="en-GB" dirty="0" err="1">
                <a:solidFill>
                  <a:schemeClr val="bg1"/>
                </a:solidFill>
              </a:rPr>
              <a:t>carolineshulman</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670385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917A-0531-46CB-A488-EB0331B6DF8E}"/>
              </a:ext>
            </a:extLst>
          </p:cNvPr>
          <p:cNvSpPr>
            <a:spLocks noGrp="1"/>
          </p:cNvSpPr>
          <p:nvPr>
            <p:ph type="title"/>
          </p:nvPr>
        </p:nvSpPr>
        <p:spPr bwMode="auto">
          <a:xfrm>
            <a:off x="1828800" y="767932"/>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GB" altLang="en-US" sz="3600" b="1" dirty="0">
                <a:solidFill>
                  <a:srgbClr val="F25B21"/>
                </a:solidFill>
              </a:rPr>
              <a:t>Barriers to Advance Care Planning</a:t>
            </a:r>
          </a:p>
        </p:txBody>
      </p:sp>
      <p:graphicFrame>
        <p:nvGraphicFramePr>
          <p:cNvPr id="3" name="Diagram 2">
            <a:extLst>
              <a:ext uri="{FF2B5EF4-FFF2-40B4-BE49-F238E27FC236}">
                <a16:creationId xmlns:a16="http://schemas.microsoft.com/office/drawing/2014/main" id="{7543C89B-30BA-47C1-A966-5109B86E9DCE}"/>
              </a:ext>
            </a:extLst>
          </p:cNvPr>
          <p:cNvGraphicFramePr/>
          <p:nvPr/>
        </p:nvGraphicFramePr>
        <p:xfrm>
          <a:off x="2108391" y="1533670"/>
          <a:ext cx="8150536" cy="341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70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F45A-F6D9-4EA9-9D90-ACB5C577D856}"/>
              </a:ext>
            </a:extLst>
          </p:cNvPr>
          <p:cNvSpPr>
            <a:spLocks noGrp="1"/>
          </p:cNvSpPr>
          <p:nvPr>
            <p:ph type="title"/>
          </p:nvPr>
        </p:nvSpPr>
        <p:spPr bwMode="auto">
          <a:xfrm>
            <a:off x="2209801" y="762167"/>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4800" b="1" dirty="0">
                <a:solidFill>
                  <a:schemeClr val="accent2"/>
                </a:solidFill>
              </a:rPr>
              <a:t>Overcoming the challenges </a:t>
            </a:r>
            <a:endParaRPr lang="en-GB" altLang="en-US" sz="4800" b="1" dirty="0">
              <a:solidFill>
                <a:schemeClr val="accent2"/>
              </a:solidFill>
            </a:endParaRPr>
          </a:p>
        </p:txBody>
      </p:sp>
      <p:pic>
        <p:nvPicPr>
          <p:cNvPr id="3" name="Content Placeholder 3">
            <a:extLst>
              <a:ext uri="{FF2B5EF4-FFF2-40B4-BE49-F238E27FC236}">
                <a16:creationId xmlns:a16="http://schemas.microsoft.com/office/drawing/2014/main" id="{255209FF-ED15-4C7F-B0FD-A756AD7B105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70238" y="1952042"/>
            <a:ext cx="5963885" cy="44714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E90A4E2-1873-4169-B07A-2113BAD093B3}"/>
              </a:ext>
            </a:extLst>
          </p:cNvPr>
          <p:cNvSpPr txBox="1">
            <a:spLocks noChangeArrowheads="1"/>
          </p:cNvSpPr>
          <p:nvPr/>
        </p:nvSpPr>
        <p:spPr bwMode="auto">
          <a:xfrm>
            <a:off x="2209801" y="5486401"/>
            <a:ext cx="1920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US" altLang="en-US" sz="1800" dirty="0">
                <a:solidFill>
                  <a:schemeClr val="bg1"/>
                </a:solidFill>
              </a:rPr>
              <a:t>©STIK</a:t>
            </a:r>
            <a:endParaRPr lang="en-GB" altLang="en-US" sz="1800" dirty="0">
              <a:solidFill>
                <a:schemeClr val="bg1"/>
              </a:solidFill>
            </a:endParaRPr>
          </a:p>
        </p:txBody>
      </p:sp>
    </p:spTree>
    <p:extLst>
      <p:ext uri="{BB962C8B-B14F-4D97-AF65-F5344CB8AC3E}">
        <p14:creationId xmlns:p14="http://schemas.microsoft.com/office/powerpoint/2010/main" val="89958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666E-C512-422C-9023-B542CB686E36}"/>
              </a:ext>
            </a:extLst>
          </p:cNvPr>
          <p:cNvSpPr>
            <a:spLocks noGrp="1"/>
          </p:cNvSpPr>
          <p:nvPr>
            <p:ph type="title"/>
          </p:nvPr>
        </p:nvSpPr>
        <p:spPr bwMode="auto">
          <a:xfrm>
            <a:off x="1415349" y="661773"/>
            <a:ext cx="8534766" cy="7117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4000" b="1" dirty="0">
                <a:solidFill>
                  <a:schemeClr val="accent2"/>
                </a:solidFill>
              </a:rPr>
              <a:t>Recommendation</a:t>
            </a:r>
            <a:r>
              <a:rPr lang="en-US" altLang="en-US" sz="3600" b="1" dirty="0">
                <a:solidFill>
                  <a:schemeClr val="accent2"/>
                </a:solidFill>
              </a:rPr>
              <a:t> 1: A shift in focus</a:t>
            </a:r>
            <a:endParaRPr lang="en-GB" altLang="en-US" sz="3600" b="1" dirty="0">
              <a:solidFill>
                <a:schemeClr val="accent2"/>
              </a:solidFill>
            </a:endParaRPr>
          </a:p>
        </p:txBody>
      </p:sp>
      <p:sp>
        <p:nvSpPr>
          <p:cNvPr id="3" name="TextBox 14">
            <a:extLst>
              <a:ext uri="{FF2B5EF4-FFF2-40B4-BE49-F238E27FC236}">
                <a16:creationId xmlns:a16="http://schemas.microsoft.com/office/drawing/2014/main" id="{4547522D-5E00-4A29-B6E6-C80FF3A9D618}"/>
              </a:ext>
            </a:extLst>
          </p:cNvPr>
          <p:cNvSpPr txBox="1">
            <a:spLocks noChangeArrowheads="1"/>
          </p:cNvSpPr>
          <p:nvPr/>
        </p:nvSpPr>
        <p:spPr bwMode="auto">
          <a:xfrm>
            <a:off x="234950" y="2415772"/>
            <a:ext cx="8909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GB" altLang="en-US" sz="3200" dirty="0">
                <a:solidFill>
                  <a:schemeClr val="bg1"/>
                </a:solidFill>
              </a:rPr>
              <a:t>If you can’t predict, how do you plan?</a:t>
            </a:r>
          </a:p>
        </p:txBody>
      </p:sp>
      <p:sp>
        <p:nvSpPr>
          <p:cNvPr id="4" name="Shape 131">
            <a:extLst>
              <a:ext uri="{FF2B5EF4-FFF2-40B4-BE49-F238E27FC236}">
                <a16:creationId xmlns:a16="http://schemas.microsoft.com/office/drawing/2014/main" id="{BE537566-8561-407B-85E7-FBA61E3DDDB2}"/>
              </a:ext>
            </a:extLst>
          </p:cNvPr>
          <p:cNvSpPr txBox="1">
            <a:spLocks/>
          </p:cNvSpPr>
          <p:nvPr/>
        </p:nvSpPr>
        <p:spPr bwMode="auto">
          <a:xfrm>
            <a:off x="234950" y="3534676"/>
            <a:ext cx="12095595" cy="96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eaLnBrk="1" hangingPunct="1">
              <a:buClr>
                <a:srgbClr val="FFFFFF"/>
              </a:buClr>
              <a:buSzPct val="100000"/>
              <a:buFont typeface="Raleway" charset="0"/>
              <a:buNone/>
            </a:pPr>
            <a:r>
              <a:rPr lang="en-GB" altLang="en-US" b="1" dirty="0">
                <a:solidFill>
                  <a:schemeClr val="bg1"/>
                </a:solidFill>
                <a:sym typeface="Raleway" charset="0"/>
              </a:rPr>
              <a:t>Parallel planning supporting decisions, while keeping options open </a:t>
            </a:r>
            <a:br>
              <a:rPr lang="en-GB" altLang="en-US" sz="6000" b="1" dirty="0">
                <a:solidFill>
                  <a:schemeClr val="bg1"/>
                </a:solidFill>
                <a:latin typeface="Raleway" charset="0"/>
                <a:sym typeface="Raleway" charset="0"/>
              </a:rPr>
            </a:br>
            <a:endParaRPr lang="en-US" altLang="en-US" sz="6000" b="1" dirty="0">
              <a:solidFill>
                <a:schemeClr val="bg1"/>
              </a:solidFill>
              <a:latin typeface="Raleway" charset="0"/>
              <a:sym typeface="Raleway" charset="0"/>
            </a:endParaRPr>
          </a:p>
        </p:txBody>
      </p:sp>
      <p:graphicFrame>
        <p:nvGraphicFramePr>
          <p:cNvPr id="5" name="Content Placeholder 5">
            <a:extLst>
              <a:ext uri="{FF2B5EF4-FFF2-40B4-BE49-F238E27FC236}">
                <a16:creationId xmlns:a16="http://schemas.microsoft.com/office/drawing/2014/main" id="{5D19736D-A19A-4A77-96A4-9E997D967807}"/>
              </a:ext>
            </a:extLst>
          </p:cNvPr>
          <p:cNvGraphicFramePr>
            <a:graphicFrameLocks/>
          </p:cNvGraphicFramePr>
          <p:nvPr>
            <p:extLst>
              <p:ext uri="{D42A27DB-BD31-4B8C-83A1-F6EECF244321}">
                <p14:modId xmlns:p14="http://schemas.microsoft.com/office/powerpoint/2010/main" val="1939855962"/>
              </p:ext>
            </p:extLst>
          </p:nvPr>
        </p:nvGraphicFramePr>
        <p:xfrm>
          <a:off x="-436999" y="1062242"/>
          <a:ext cx="12095594" cy="193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160A9B9B-5897-41D3-93D6-BCC54D7FD731}"/>
              </a:ext>
            </a:extLst>
          </p:cNvPr>
          <p:cNvSpPr/>
          <p:nvPr/>
        </p:nvSpPr>
        <p:spPr>
          <a:xfrm>
            <a:off x="332509" y="4496873"/>
            <a:ext cx="11398280" cy="1569660"/>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Exploration of insights into illness, wishes and choices, not just warnings</a:t>
            </a:r>
          </a:p>
          <a:p>
            <a:pPr marL="285750" indent="-285750">
              <a:buFont typeface="Arial" panose="020B0604020202020204" pitchFamily="34" charset="0"/>
              <a:buChar char="•"/>
            </a:pPr>
            <a:r>
              <a:rPr lang="en-US" sz="2400" dirty="0">
                <a:solidFill>
                  <a:schemeClr val="bg1"/>
                </a:solidFill>
              </a:rPr>
              <a:t>Early &amp; repeated conversations</a:t>
            </a:r>
          </a:p>
          <a:p>
            <a:pPr marL="285750" indent="-285750">
              <a:buFont typeface="Arial" panose="020B0604020202020204" pitchFamily="34" charset="0"/>
              <a:buChar char="•"/>
            </a:pPr>
            <a:r>
              <a:rPr lang="en-US" sz="2400" dirty="0">
                <a:solidFill>
                  <a:schemeClr val="bg1"/>
                </a:solidFill>
              </a:rPr>
              <a:t>Not just issues for the very end of life, but about living well.</a:t>
            </a:r>
          </a:p>
          <a:p>
            <a:pPr marL="285750" indent="-285750">
              <a:buFont typeface="Arial" panose="020B0604020202020204" pitchFamily="34" charset="0"/>
              <a:buChar char="•"/>
            </a:pPr>
            <a:r>
              <a:rPr lang="en-US" sz="2400" dirty="0">
                <a:solidFill>
                  <a:schemeClr val="bg1"/>
                </a:solidFill>
              </a:rPr>
              <a:t>Person centered  -  respecting choices even if we feel they are unwise.</a:t>
            </a:r>
          </a:p>
        </p:txBody>
      </p:sp>
    </p:spTree>
    <p:extLst>
      <p:ext uri="{BB962C8B-B14F-4D97-AF65-F5344CB8AC3E}">
        <p14:creationId xmlns:p14="http://schemas.microsoft.com/office/powerpoint/2010/main" val="2891614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7557-5BEC-4542-858F-3D5E8B3366DB}"/>
              </a:ext>
            </a:extLst>
          </p:cNvPr>
          <p:cNvSpPr>
            <a:spLocks noGrp="1"/>
          </p:cNvSpPr>
          <p:nvPr>
            <p:ph type="title"/>
          </p:nvPr>
        </p:nvSpPr>
        <p:spPr bwMode="auto">
          <a:xfrm>
            <a:off x="-77383" y="185489"/>
            <a:ext cx="12008627" cy="78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defTabSz="685800"/>
            <a:r>
              <a:rPr lang="en-GB" altLang="en-US" sz="3600" b="1" dirty="0">
                <a:solidFill>
                  <a:schemeClr val="accent2"/>
                </a:solidFill>
                <a:ea typeface="ヒラギノ角ゴ Pro W3" pitchFamily="-104" charset="-128"/>
              </a:rPr>
              <a:t>Person centred care</a:t>
            </a:r>
            <a:br>
              <a:rPr lang="en-GB" altLang="en-US" sz="2800" dirty="0">
                <a:solidFill>
                  <a:schemeClr val="accent2"/>
                </a:solidFill>
                <a:ea typeface="ヒラギノ角ゴ Pro W3" pitchFamily="-104" charset="-128"/>
              </a:rPr>
            </a:br>
            <a:r>
              <a:rPr lang="en-GB" altLang="en-US" sz="2800" dirty="0">
                <a:solidFill>
                  <a:schemeClr val="accent2"/>
                </a:solidFill>
                <a:ea typeface="ヒラギノ角ゴ Pro W3" pitchFamily="-104" charset="-128"/>
              </a:rPr>
              <a:t>Support and concern mapping</a:t>
            </a:r>
            <a:br>
              <a:rPr lang="en-GB" altLang="en-US" sz="2800" dirty="0">
                <a:solidFill>
                  <a:schemeClr val="accent6"/>
                </a:solidFill>
                <a:latin typeface="Century Gothic" panose="020B0502020202020204" pitchFamily="34" charset="0"/>
                <a:ea typeface="ヒラギノ角ゴ Pro W3" pitchFamily="-104" charset="-128"/>
              </a:rPr>
            </a:br>
            <a:r>
              <a:rPr lang="en-GB" altLang="en-US" sz="3600" b="1" dirty="0">
                <a:solidFill>
                  <a:schemeClr val="accent6"/>
                </a:solidFill>
                <a:latin typeface="Century Gothic" panose="020B0502020202020204" pitchFamily="34" charset="0"/>
                <a:ea typeface="ヒラギノ角ゴ Pro W3" pitchFamily="-104" charset="-128"/>
              </a:rPr>
              <a:t> </a:t>
            </a:r>
            <a:endParaRPr lang="en-GB" altLang="en-US" sz="2800" b="1" dirty="0">
              <a:solidFill>
                <a:schemeClr val="accent6"/>
              </a:solidFill>
              <a:latin typeface="Century Gothic" panose="020B0502020202020204" pitchFamily="34" charset="0"/>
              <a:ea typeface="ヒラギノ角ゴ Pro W3" pitchFamily="-104" charset="-128"/>
            </a:endParaRPr>
          </a:p>
        </p:txBody>
      </p:sp>
      <p:sp>
        <p:nvSpPr>
          <p:cNvPr id="3" name="Oval 2">
            <a:extLst>
              <a:ext uri="{FF2B5EF4-FFF2-40B4-BE49-F238E27FC236}">
                <a16:creationId xmlns:a16="http://schemas.microsoft.com/office/drawing/2014/main" id="{F608BB1F-9370-469E-9A21-ABDA4F2AFB39}"/>
              </a:ext>
            </a:extLst>
          </p:cNvPr>
          <p:cNvSpPr/>
          <p:nvPr/>
        </p:nvSpPr>
        <p:spPr>
          <a:xfrm>
            <a:off x="4495800" y="1628527"/>
            <a:ext cx="2029560" cy="1429000"/>
          </a:xfrm>
          <a:prstGeom prst="ellipse">
            <a:avLst/>
          </a:prstGeom>
          <a:ln w="63500"/>
        </p:spPr>
        <p:style>
          <a:lnRef idx="2">
            <a:schemeClr val="accent2"/>
          </a:lnRef>
          <a:fillRef idx="1">
            <a:schemeClr val="lt1"/>
          </a:fillRef>
          <a:effectRef idx="0">
            <a:schemeClr val="accent2"/>
          </a:effectRef>
          <a:fontRef idx="minor">
            <a:schemeClr val="dk1"/>
          </a:fontRef>
        </p:style>
        <p:txBody>
          <a:bodyPr wrap="none" lIns="0" tIns="0" rIns="0" bIns="0" anchorCtr="1"/>
          <a:lstStyle/>
          <a:p>
            <a:pPr algn="ctr" defTabSz="685800">
              <a:defRPr/>
            </a:pPr>
            <a:endParaRPr lang="en-GB" sz="1600" dirty="0">
              <a:solidFill>
                <a:schemeClr val="accent6"/>
              </a:solidFill>
              <a:latin typeface="Source Sans Pro Light" charset="0"/>
            </a:endParaRPr>
          </a:p>
          <a:p>
            <a:pPr algn="ctr" defTabSz="685800">
              <a:defRPr/>
            </a:pPr>
            <a:r>
              <a:rPr lang="en-GB" sz="2000" b="1" dirty="0">
                <a:solidFill>
                  <a:srgbClr val="0070C0"/>
                </a:solidFill>
                <a:latin typeface="Source Sans Pro Light" charset="0"/>
              </a:rPr>
              <a:t>Hopes for the</a:t>
            </a:r>
            <a:br>
              <a:rPr lang="en-GB" sz="2000" b="1" dirty="0">
                <a:solidFill>
                  <a:srgbClr val="0070C0"/>
                </a:solidFill>
                <a:latin typeface="Source Sans Pro Light" charset="0"/>
              </a:rPr>
            </a:br>
            <a:r>
              <a:rPr lang="en-GB" sz="2000" b="1" dirty="0">
                <a:solidFill>
                  <a:srgbClr val="0070C0"/>
                </a:solidFill>
                <a:latin typeface="Source Sans Pro Light" charset="0"/>
              </a:rPr>
              <a:t>future</a:t>
            </a:r>
          </a:p>
        </p:txBody>
      </p:sp>
      <p:sp>
        <p:nvSpPr>
          <p:cNvPr id="4" name="Oval 3">
            <a:extLst>
              <a:ext uri="{FF2B5EF4-FFF2-40B4-BE49-F238E27FC236}">
                <a16:creationId xmlns:a16="http://schemas.microsoft.com/office/drawing/2014/main" id="{51EE4C33-DD59-45CD-900D-D0FE3FEBD3B8}"/>
              </a:ext>
            </a:extLst>
          </p:cNvPr>
          <p:cNvSpPr/>
          <p:nvPr/>
        </p:nvSpPr>
        <p:spPr>
          <a:xfrm>
            <a:off x="6095999" y="1160199"/>
            <a:ext cx="1966137" cy="1508389"/>
          </a:xfrm>
          <a:prstGeom prst="ellipse">
            <a:avLst/>
          </a:prstGeom>
          <a:ln w="57150"/>
        </p:spPr>
        <p:style>
          <a:lnRef idx="2">
            <a:schemeClr val="accent6"/>
          </a:lnRef>
          <a:fillRef idx="1">
            <a:schemeClr val="lt1"/>
          </a:fillRef>
          <a:effectRef idx="0">
            <a:schemeClr val="accent6"/>
          </a:effectRef>
          <a:fontRef idx="minor">
            <a:schemeClr val="dk1"/>
          </a:fontRef>
        </p:style>
        <p:txBody>
          <a:bodyPr wrap="none" lIns="0" tIns="0" rIns="0" bIns="0" anchorCtr="1"/>
          <a:lstStyle>
            <a:lvl1pPr defTabSz="685800">
              <a:defRPr sz="2800">
                <a:solidFill>
                  <a:schemeClr val="tx1"/>
                </a:solidFill>
                <a:latin typeface="Arial" panose="020B0604020202020204" pitchFamily="34" charset="0"/>
                <a:ea typeface="ヒラギノ角ゴ Pro W3" pitchFamily="-104" charset="-128"/>
              </a:defRPr>
            </a:lvl1pPr>
            <a:lvl2pPr marL="37931725" indent="-37474525" defTabSz="685800">
              <a:defRPr sz="2800">
                <a:solidFill>
                  <a:schemeClr val="tx1"/>
                </a:solidFill>
                <a:latin typeface="Arial" panose="020B0604020202020204" pitchFamily="34" charset="0"/>
                <a:ea typeface="ヒラギノ角ゴ Pro W3" pitchFamily="-104" charset="-128"/>
              </a:defRPr>
            </a:lvl2pPr>
            <a:lvl3pPr>
              <a:defRPr sz="2800">
                <a:solidFill>
                  <a:schemeClr val="tx1"/>
                </a:solidFill>
                <a:latin typeface="Arial" panose="020B0604020202020204" pitchFamily="34" charset="0"/>
                <a:ea typeface="ヒラギノ角ゴ Pro W3" pitchFamily="-104" charset="-128"/>
              </a:defRPr>
            </a:lvl3pPr>
            <a:lvl4pPr>
              <a:defRPr sz="2800">
                <a:solidFill>
                  <a:schemeClr val="tx1"/>
                </a:solidFill>
                <a:latin typeface="Arial" panose="020B0604020202020204" pitchFamily="34" charset="0"/>
                <a:ea typeface="ヒラギノ角ゴ Pro W3" pitchFamily="-104" charset="-128"/>
              </a:defRPr>
            </a:lvl4pPr>
            <a:lvl5pPr>
              <a:defRPr sz="2800">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9pPr>
          </a:lstStyle>
          <a:p>
            <a:pPr>
              <a:spcBef>
                <a:spcPts val="1200"/>
              </a:spcBef>
            </a:pPr>
            <a:endParaRPr lang="en-GB" altLang="en-US" sz="1600" dirty="0">
              <a:solidFill>
                <a:schemeClr val="accent6"/>
              </a:solidFill>
              <a:latin typeface="Source Sans Pro Light" charset="0"/>
            </a:endParaRPr>
          </a:p>
          <a:p>
            <a:pPr>
              <a:spcBef>
                <a:spcPts val="1200"/>
              </a:spcBef>
            </a:pPr>
            <a:r>
              <a:rPr lang="en-GB" altLang="en-US" sz="2000" b="1" dirty="0">
                <a:solidFill>
                  <a:srgbClr val="0070C0"/>
                </a:solidFill>
                <a:latin typeface="Source Sans Pro Light" charset="0"/>
              </a:rPr>
              <a:t>Physical</a:t>
            </a:r>
            <a:endParaRPr lang="en-GB" altLang="en-US" sz="2000" b="1" dirty="0">
              <a:solidFill>
                <a:schemeClr val="accent6"/>
              </a:solidFill>
              <a:latin typeface="Source Sans Pro Light" charset="0"/>
            </a:endParaRPr>
          </a:p>
        </p:txBody>
      </p:sp>
      <p:sp>
        <p:nvSpPr>
          <p:cNvPr id="5" name="Oval 4">
            <a:extLst>
              <a:ext uri="{FF2B5EF4-FFF2-40B4-BE49-F238E27FC236}">
                <a16:creationId xmlns:a16="http://schemas.microsoft.com/office/drawing/2014/main" id="{7F984334-C882-4A09-837B-3B5F3A88A59C}"/>
              </a:ext>
            </a:extLst>
          </p:cNvPr>
          <p:cNvSpPr/>
          <p:nvPr/>
        </p:nvSpPr>
        <p:spPr>
          <a:xfrm>
            <a:off x="7581899" y="1637414"/>
            <a:ext cx="1966137" cy="1478849"/>
          </a:xfrm>
          <a:prstGeom prst="ellipse">
            <a:avLst/>
          </a:prstGeom>
          <a:ln w="63500">
            <a:solidFill>
              <a:schemeClr val="accent2">
                <a:alpha val="95000"/>
              </a:schemeClr>
            </a:solidFill>
          </a:ln>
        </p:spPr>
        <p:style>
          <a:lnRef idx="2">
            <a:schemeClr val="accent2"/>
          </a:lnRef>
          <a:fillRef idx="1">
            <a:schemeClr val="lt1"/>
          </a:fillRef>
          <a:effectRef idx="0">
            <a:schemeClr val="accent2"/>
          </a:effectRef>
          <a:fontRef idx="minor">
            <a:schemeClr val="dk1"/>
          </a:fontRef>
        </p:style>
        <p:txBody>
          <a:bodyPr wrap="none" lIns="0" tIns="0" rIns="0" bIns="0" anchorCtr="1"/>
          <a:lstStyle/>
          <a:p>
            <a:pPr defTabSz="685800">
              <a:defRPr/>
            </a:pPr>
            <a:endParaRPr lang="en-GB" sz="1600" dirty="0">
              <a:solidFill>
                <a:schemeClr val="accent6"/>
              </a:solidFill>
              <a:latin typeface="Source Sans Pro Light" panose="020B0403030403020204" pitchFamily="34" charset="0"/>
            </a:endParaRPr>
          </a:p>
          <a:p>
            <a:pPr defTabSz="685800">
              <a:defRPr/>
            </a:pPr>
            <a:r>
              <a:rPr lang="en-GB" sz="2000" b="1" dirty="0">
                <a:solidFill>
                  <a:srgbClr val="0070C0"/>
                </a:solidFill>
                <a:latin typeface="Source Sans Pro Light" panose="020B0403030403020204" pitchFamily="34" charset="0"/>
              </a:rPr>
              <a:t>Emotional</a:t>
            </a:r>
          </a:p>
        </p:txBody>
      </p:sp>
      <p:sp>
        <p:nvSpPr>
          <p:cNvPr id="6" name="Oval 5">
            <a:extLst>
              <a:ext uri="{FF2B5EF4-FFF2-40B4-BE49-F238E27FC236}">
                <a16:creationId xmlns:a16="http://schemas.microsoft.com/office/drawing/2014/main" id="{2E173F50-4198-41BB-A8C8-7C16F4A0FAE6}"/>
              </a:ext>
            </a:extLst>
          </p:cNvPr>
          <p:cNvSpPr/>
          <p:nvPr/>
        </p:nvSpPr>
        <p:spPr>
          <a:xfrm>
            <a:off x="8077199" y="3243993"/>
            <a:ext cx="1966137" cy="1320071"/>
          </a:xfrm>
          <a:prstGeom prst="ellipse">
            <a:avLst/>
          </a:prstGeom>
          <a:ln w="63500"/>
        </p:spPr>
        <p:style>
          <a:lnRef idx="2">
            <a:schemeClr val="accent6"/>
          </a:lnRef>
          <a:fillRef idx="1">
            <a:schemeClr val="lt1"/>
          </a:fillRef>
          <a:effectRef idx="0">
            <a:schemeClr val="accent6"/>
          </a:effectRef>
          <a:fontRef idx="minor">
            <a:schemeClr val="dk1"/>
          </a:fontRef>
        </p:style>
        <p:txBody>
          <a:bodyPr wrap="none" lIns="0" tIns="0" rIns="0" bIns="0" anchorCtr="1"/>
          <a:lstStyle/>
          <a:p>
            <a:pPr defTabSz="685800">
              <a:defRPr/>
            </a:pPr>
            <a:endParaRPr lang="en-GB" sz="1600" dirty="0">
              <a:solidFill>
                <a:schemeClr val="accent6"/>
              </a:solidFill>
              <a:latin typeface="Source Sans Pro Light" charset="0"/>
            </a:endParaRPr>
          </a:p>
          <a:p>
            <a:pPr defTabSz="685800">
              <a:defRPr/>
            </a:pPr>
            <a:r>
              <a:rPr lang="en-GB" sz="2000" b="1" dirty="0">
                <a:solidFill>
                  <a:srgbClr val="0070C0"/>
                </a:solidFill>
                <a:latin typeface="Source Sans Pro Light" charset="0"/>
              </a:rPr>
              <a:t>Social / </a:t>
            </a:r>
          </a:p>
          <a:p>
            <a:pPr defTabSz="685800">
              <a:defRPr/>
            </a:pPr>
            <a:r>
              <a:rPr lang="en-GB" sz="2000" b="1" dirty="0">
                <a:solidFill>
                  <a:srgbClr val="0070C0"/>
                </a:solidFill>
                <a:latin typeface="Source Sans Pro Light" charset="0"/>
              </a:rPr>
              <a:t>Practical</a:t>
            </a:r>
          </a:p>
        </p:txBody>
      </p:sp>
      <p:sp>
        <p:nvSpPr>
          <p:cNvPr id="7" name="Oval 6">
            <a:extLst>
              <a:ext uri="{FF2B5EF4-FFF2-40B4-BE49-F238E27FC236}">
                <a16:creationId xmlns:a16="http://schemas.microsoft.com/office/drawing/2014/main" id="{34F9B393-55DF-4253-AEEA-8B940F366B0A}"/>
              </a:ext>
            </a:extLst>
          </p:cNvPr>
          <p:cNvSpPr/>
          <p:nvPr/>
        </p:nvSpPr>
        <p:spPr>
          <a:xfrm>
            <a:off x="7010400" y="4537063"/>
            <a:ext cx="2238624" cy="1336687"/>
          </a:xfrm>
          <a:prstGeom prst="ellipse">
            <a:avLst/>
          </a:prstGeom>
          <a:ln w="63500"/>
        </p:spPr>
        <p:style>
          <a:lnRef idx="2">
            <a:schemeClr val="accent5"/>
          </a:lnRef>
          <a:fillRef idx="1">
            <a:schemeClr val="lt1"/>
          </a:fillRef>
          <a:effectRef idx="0">
            <a:schemeClr val="accent5"/>
          </a:effectRef>
          <a:fontRef idx="minor">
            <a:schemeClr val="dk1"/>
          </a:fontRef>
        </p:style>
        <p:txBody>
          <a:bodyPr wrap="none" lIns="0" tIns="0" rIns="0" bIns="0" anchorCtr="1"/>
          <a:lstStyle/>
          <a:p>
            <a:pPr defTabSz="685800">
              <a:defRPr/>
            </a:pPr>
            <a:endParaRPr lang="en-GB" sz="1600" dirty="0">
              <a:solidFill>
                <a:schemeClr val="accent6"/>
              </a:solidFill>
              <a:latin typeface="Source Sans Pro Light" panose="020B0403030403020204" pitchFamily="34" charset="0"/>
            </a:endParaRPr>
          </a:p>
          <a:p>
            <a:pPr defTabSz="685800">
              <a:defRPr/>
            </a:pPr>
            <a:r>
              <a:rPr lang="en-GB" sz="2000" b="1" dirty="0">
                <a:solidFill>
                  <a:srgbClr val="0070C0"/>
                </a:solidFill>
                <a:latin typeface="Source Sans Pro Light" panose="020B0403030403020204" pitchFamily="34" charset="0"/>
              </a:rPr>
              <a:t>Relationships</a:t>
            </a:r>
          </a:p>
        </p:txBody>
      </p:sp>
      <p:sp>
        <p:nvSpPr>
          <p:cNvPr id="8" name="Oval 7">
            <a:extLst>
              <a:ext uri="{FF2B5EF4-FFF2-40B4-BE49-F238E27FC236}">
                <a16:creationId xmlns:a16="http://schemas.microsoft.com/office/drawing/2014/main" id="{07A68BEB-65AE-4519-8E36-C4A38873B369}"/>
              </a:ext>
            </a:extLst>
          </p:cNvPr>
          <p:cNvSpPr/>
          <p:nvPr/>
        </p:nvSpPr>
        <p:spPr>
          <a:xfrm>
            <a:off x="4847667" y="4497412"/>
            <a:ext cx="2168153" cy="1347764"/>
          </a:xfrm>
          <a:prstGeom prst="ellipse">
            <a:avLst/>
          </a:prstGeom>
          <a:ln w="63500"/>
        </p:spPr>
        <p:style>
          <a:lnRef idx="2">
            <a:schemeClr val="accent5"/>
          </a:lnRef>
          <a:fillRef idx="1">
            <a:schemeClr val="lt1"/>
          </a:fillRef>
          <a:effectRef idx="0">
            <a:schemeClr val="accent5"/>
          </a:effectRef>
          <a:fontRef idx="minor">
            <a:schemeClr val="dk1"/>
          </a:fontRef>
        </p:style>
        <p:txBody>
          <a:bodyPr wrap="none" lIns="0" tIns="0" rIns="0" bIns="0" anchorCtr="1"/>
          <a:lstStyle/>
          <a:p>
            <a:pPr defTabSz="685800">
              <a:defRPr/>
            </a:pPr>
            <a:endParaRPr lang="en-GB" sz="1600" dirty="0">
              <a:solidFill>
                <a:schemeClr val="accent6"/>
              </a:solidFill>
              <a:latin typeface="Source Sans Pro Light" charset="0"/>
            </a:endParaRPr>
          </a:p>
          <a:p>
            <a:pPr defTabSz="685800">
              <a:defRPr/>
            </a:pPr>
            <a:r>
              <a:rPr lang="en-GB" sz="2000" b="1" dirty="0">
                <a:solidFill>
                  <a:srgbClr val="0070C0"/>
                </a:solidFill>
                <a:latin typeface="Source Sans Pro Light" charset="0"/>
              </a:rPr>
              <a:t>Substance Use</a:t>
            </a:r>
          </a:p>
        </p:txBody>
      </p:sp>
      <p:sp>
        <p:nvSpPr>
          <p:cNvPr id="9" name="Oval 8">
            <a:extLst>
              <a:ext uri="{FF2B5EF4-FFF2-40B4-BE49-F238E27FC236}">
                <a16:creationId xmlns:a16="http://schemas.microsoft.com/office/drawing/2014/main" id="{1D9B530C-DA4A-47AF-BB79-421661257966}"/>
              </a:ext>
            </a:extLst>
          </p:cNvPr>
          <p:cNvSpPr/>
          <p:nvPr/>
        </p:nvSpPr>
        <p:spPr>
          <a:xfrm>
            <a:off x="4142580" y="3073512"/>
            <a:ext cx="1966137" cy="1375459"/>
          </a:xfrm>
          <a:prstGeom prst="ellipse">
            <a:avLst/>
          </a:prstGeom>
          <a:ln w="63500"/>
        </p:spPr>
        <p:style>
          <a:lnRef idx="2">
            <a:schemeClr val="accent6"/>
          </a:lnRef>
          <a:fillRef idx="1">
            <a:schemeClr val="lt1"/>
          </a:fillRef>
          <a:effectRef idx="0">
            <a:schemeClr val="accent6"/>
          </a:effectRef>
          <a:fontRef idx="minor">
            <a:schemeClr val="dk1"/>
          </a:fontRef>
        </p:style>
        <p:txBody>
          <a:bodyPr wrap="none" lIns="0" tIns="0" rIns="0" bIns="0" anchorCtr="1"/>
          <a:lstStyle/>
          <a:p>
            <a:pPr defTabSz="685800">
              <a:defRPr/>
            </a:pPr>
            <a:endParaRPr lang="en-GB" sz="1600" dirty="0">
              <a:solidFill>
                <a:schemeClr val="accent6"/>
              </a:solidFill>
              <a:latin typeface="Source Sans Pro Light" charset="0"/>
            </a:endParaRPr>
          </a:p>
          <a:p>
            <a:pPr defTabSz="685800">
              <a:defRPr/>
            </a:pPr>
            <a:r>
              <a:rPr lang="en-GB" sz="2000" b="1" dirty="0">
                <a:solidFill>
                  <a:srgbClr val="0070C0"/>
                </a:solidFill>
                <a:latin typeface="Source Sans Pro Light" charset="0"/>
              </a:rPr>
              <a:t>Treatment</a:t>
            </a:r>
          </a:p>
          <a:p>
            <a:pPr defTabSz="685800">
              <a:defRPr/>
            </a:pPr>
            <a:r>
              <a:rPr lang="en-GB" sz="2000" b="1" dirty="0">
                <a:solidFill>
                  <a:srgbClr val="0070C0"/>
                </a:solidFill>
                <a:latin typeface="Source Sans Pro Light" charset="0"/>
              </a:rPr>
              <a:t>and Care</a:t>
            </a:r>
          </a:p>
        </p:txBody>
      </p:sp>
      <p:grpSp>
        <p:nvGrpSpPr>
          <p:cNvPr id="10" name="Group 11">
            <a:extLst>
              <a:ext uri="{FF2B5EF4-FFF2-40B4-BE49-F238E27FC236}">
                <a16:creationId xmlns:a16="http://schemas.microsoft.com/office/drawing/2014/main" id="{FAFE19FB-3423-42E7-B1AA-AB34AAB89726}"/>
              </a:ext>
            </a:extLst>
          </p:cNvPr>
          <p:cNvGrpSpPr>
            <a:grpSpLocks/>
          </p:cNvGrpSpPr>
          <p:nvPr/>
        </p:nvGrpSpPr>
        <p:grpSpPr bwMode="auto">
          <a:xfrm>
            <a:off x="5926931" y="2696235"/>
            <a:ext cx="2593327" cy="1899793"/>
            <a:chOff x="5422740" y="3298011"/>
            <a:chExt cx="1659419" cy="1659419"/>
          </a:xfrm>
          <a:solidFill>
            <a:schemeClr val="bg1"/>
          </a:solidFill>
        </p:grpSpPr>
        <p:sp>
          <p:nvSpPr>
            <p:cNvPr id="11" name="7-Point Star 22">
              <a:extLst>
                <a:ext uri="{FF2B5EF4-FFF2-40B4-BE49-F238E27FC236}">
                  <a16:creationId xmlns:a16="http://schemas.microsoft.com/office/drawing/2014/main" id="{3D610B9D-83BC-417B-835E-9089EE0F0367}"/>
                </a:ext>
              </a:extLst>
            </p:cNvPr>
            <p:cNvSpPr/>
            <p:nvPr/>
          </p:nvSpPr>
          <p:spPr>
            <a:xfrm>
              <a:off x="5422740" y="3298011"/>
              <a:ext cx="1659419" cy="1659419"/>
            </a:xfrm>
            <a:prstGeom prst="star7">
              <a:avLst>
                <a:gd name="adj" fmla="val 28487"/>
                <a:gd name="hf" fmla="val 102572"/>
                <a:gd name="vf" fmla="val 105210"/>
              </a:avLst>
            </a:prstGeom>
            <a:grpFill/>
            <a:ln/>
          </p:spPr>
          <p:style>
            <a:lnRef idx="1">
              <a:schemeClr val="accent2"/>
            </a:lnRef>
            <a:fillRef idx="2">
              <a:schemeClr val="accent2"/>
            </a:fillRef>
            <a:effectRef idx="1">
              <a:schemeClr val="accent2"/>
            </a:effectRef>
            <a:fontRef idx="minor">
              <a:schemeClr val="dk1"/>
            </a:fontRef>
          </p:style>
          <p:txBody>
            <a:bodyPr anchor="ctr"/>
            <a:lstStyle/>
            <a:p>
              <a:pPr algn="ctr" defTabSz="685800">
                <a:defRPr/>
              </a:pPr>
              <a:endParaRPr lang="en-GB" sz="1200" dirty="0">
                <a:solidFill>
                  <a:schemeClr val="accent6"/>
                </a:solidFill>
              </a:endParaRPr>
            </a:p>
          </p:txBody>
        </p:sp>
        <p:sp>
          <p:nvSpPr>
            <p:cNvPr id="12" name="Freeform 23">
              <a:extLst>
                <a:ext uri="{FF2B5EF4-FFF2-40B4-BE49-F238E27FC236}">
                  <a16:creationId xmlns:a16="http://schemas.microsoft.com/office/drawing/2014/main" id="{DE49580F-742D-4707-8BAA-51D7D999D514}"/>
                </a:ext>
              </a:extLst>
            </p:cNvPr>
            <p:cNvSpPr/>
            <p:nvPr/>
          </p:nvSpPr>
          <p:spPr>
            <a:xfrm>
              <a:off x="5788216" y="3932998"/>
              <a:ext cx="928468" cy="483903"/>
            </a:xfrm>
            <a:custGeom>
              <a:avLst/>
              <a:gdLst>
                <a:gd name="connsiteX0" fmla="*/ 0 w 2506878"/>
                <a:gd name="connsiteY0" fmla="*/ 0 h 1699971"/>
                <a:gd name="connsiteX1" fmla="*/ 2506878 w 2506878"/>
                <a:gd name="connsiteY1" fmla="*/ 0 h 1699971"/>
                <a:gd name="connsiteX2" fmla="*/ 2506878 w 2506878"/>
                <a:gd name="connsiteY2" fmla="*/ 1699971 h 1699971"/>
                <a:gd name="connsiteX3" fmla="*/ 0 w 2506878"/>
                <a:gd name="connsiteY3" fmla="*/ 1699971 h 1699971"/>
                <a:gd name="connsiteX4" fmla="*/ 0 w 2506878"/>
                <a:gd name="connsiteY4" fmla="*/ 0 h 1699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878" h="1699971">
                  <a:moveTo>
                    <a:pt x="0" y="0"/>
                  </a:moveTo>
                  <a:lnTo>
                    <a:pt x="2506878" y="0"/>
                  </a:lnTo>
                  <a:lnTo>
                    <a:pt x="2506878" y="1699971"/>
                  </a:lnTo>
                  <a:lnTo>
                    <a:pt x="0" y="1699971"/>
                  </a:lnTo>
                  <a:lnTo>
                    <a:pt x="0" y="0"/>
                  </a:lnTo>
                  <a:close/>
                </a:path>
              </a:pathLst>
            </a:custGeom>
            <a:grpFill/>
            <a:ln>
              <a:noFill/>
            </a:ln>
          </p:spPr>
          <p:style>
            <a:lnRef idx="1">
              <a:schemeClr val="accent2"/>
            </a:lnRef>
            <a:fillRef idx="2">
              <a:schemeClr val="accent2"/>
            </a:fillRef>
            <a:effectRef idx="1">
              <a:schemeClr val="accent2"/>
            </a:effectRef>
            <a:fontRef idx="minor">
              <a:schemeClr val="dk1"/>
            </a:fontRef>
          </p:style>
          <p:txBody>
            <a:bodyPr wrap="square" lIns="0" tIns="0" rIns="0" bIns="0" spcCol="1270" anchor="ctr">
              <a:spAutoFit/>
            </a:bodyPr>
            <a:lstStyle/>
            <a:p>
              <a:pPr algn="ctr" defTabSz="362925">
                <a:lnSpc>
                  <a:spcPct val="90000"/>
                </a:lnSpc>
                <a:spcAft>
                  <a:spcPct val="35000"/>
                </a:spcAft>
                <a:defRPr/>
              </a:pPr>
              <a:r>
                <a:rPr lang="en-GB" sz="2000" b="1" dirty="0">
                  <a:solidFill>
                    <a:schemeClr val="accent2"/>
                  </a:solidFill>
                  <a:latin typeface="Source Sans Pro Light" panose="020B0403030403020204" pitchFamily="34" charset="0"/>
                </a:rPr>
                <a:t>Patient / client</a:t>
              </a:r>
            </a:p>
          </p:txBody>
        </p:sp>
      </p:grpSp>
      <p:sp>
        <p:nvSpPr>
          <p:cNvPr id="13" name="Text Box 2">
            <a:extLst>
              <a:ext uri="{FF2B5EF4-FFF2-40B4-BE49-F238E27FC236}">
                <a16:creationId xmlns:a16="http://schemas.microsoft.com/office/drawing/2014/main" id="{2E427E6A-35A1-4D55-B2A9-D160F6170655}"/>
              </a:ext>
            </a:extLst>
          </p:cNvPr>
          <p:cNvSpPr txBox="1">
            <a:spLocks noChangeArrowheads="1"/>
          </p:cNvSpPr>
          <p:nvPr/>
        </p:nvSpPr>
        <p:spPr bwMode="auto">
          <a:xfrm>
            <a:off x="341312" y="1844675"/>
            <a:ext cx="2822575" cy="177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2215" tIns="31107" rIns="62215" bIns="31107" anchor="ctr"/>
          <a:lstStyle/>
          <a:p>
            <a:pPr marL="122238" indent="-122238" defTabSz="685800">
              <a:buFont typeface="Arial" pitchFamily="-109" charset="0"/>
              <a:buChar char="•"/>
              <a:defRPr/>
            </a:pPr>
            <a:r>
              <a:rPr lang="en-GB" sz="1600" dirty="0">
                <a:solidFill>
                  <a:schemeClr val="bg1"/>
                </a:solidFill>
                <a:latin typeface="Century Gothic" charset="0"/>
              </a:rPr>
              <a:t>Place patient in centre</a:t>
            </a:r>
          </a:p>
          <a:p>
            <a:pPr marL="122238" indent="-122238" defTabSz="685800">
              <a:buFont typeface="Arial" pitchFamily="-109" charset="0"/>
              <a:buChar char="•"/>
              <a:defRPr/>
            </a:pPr>
            <a:r>
              <a:rPr lang="en-GB" sz="1600" dirty="0">
                <a:solidFill>
                  <a:schemeClr val="bg1"/>
                </a:solidFill>
                <a:latin typeface="Century Gothic" charset="0"/>
              </a:rPr>
              <a:t>Locate important issues to address</a:t>
            </a:r>
          </a:p>
          <a:p>
            <a:pPr marL="122238" indent="-122238" defTabSz="685800">
              <a:buFont typeface="Arial" pitchFamily="-109" charset="0"/>
              <a:buChar char="•"/>
              <a:defRPr/>
            </a:pPr>
            <a:r>
              <a:rPr lang="en-GB" sz="1600" dirty="0">
                <a:solidFill>
                  <a:schemeClr val="bg1"/>
                </a:solidFill>
                <a:latin typeface="Century Gothic" charset="0"/>
              </a:rPr>
              <a:t>Colour lines according to priority</a:t>
            </a:r>
          </a:p>
        </p:txBody>
      </p:sp>
      <p:grpSp>
        <p:nvGrpSpPr>
          <p:cNvPr id="14" name="Group 9">
            <a:extLst>
              <a:ext uri="{FF2B5EF4-FFF2-40B4-BE49-F238E27FC236}">
                <a16:creationId xmlns:a16="http://schemas.microsoft.com/office/drawing/2014/main" id="{63F1BCFA-8512-4137-88CB-F9E5924F5BC9}"/>
              </a:ext>
            </a:extLst>
          </p:cNvPr>
          <p:cNvGrpSpPr>
            <a:grpSpLocks/>
          </p:cNvGrpSpPr>
          <p:nvPr/>
        </p:nvGrpSpPr>
        <p:grpSpPr bwMode="auto">
          <a:xfrm>
            <a:off x="1413795" y="4234724"/>
            <a:ext cx="2168153" cy="1375458"/>
            <a:chOff x="9148763" y="5625661"/>
            <a:chExt cx="1911362" cy="963258"/>
          </a:xfrm>
        </p:grpSpPr>
        <p:sp>
          <p:nvSpPr>
            <p:cNvPr id="15" name="Rectangle 14">
              <a:extLst>
                <a:ext uri="{FF2B5EF4-FFF2-40B4-BE49-F238E27FC236}">
                  <a16:creationId xmlns:a16="http://schemas.microsoft.com/office/drawing/2014/main" id="{8FF2BA33-672E-405B-9FA5-9F19EA78D268}"/>
                </a:ext>
              </a:extLst>
            </p:cNvPr>
            <p:cNvSpPr/>
            <p:nvPr/>
          </p:nvSpPr>
          <p:spPr>
            <a:xfrm>
              <a:off x="9148763" y="5625661"/>
              <a:ext cx="1911362" cy="963258"/>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defTabSz="685800">
                <a:defRPr/>
              </a:pPr>
              <a:endParaRPr lang="en-GB" sz="1500" dirty="0">
                <a:solidFill>
                  <a:schemeClr val="accent6"/>
                </a:solidFill>
              </a:endParaRPr>
            </a:p>
          </p:txBody>
        </p:sp>
        <p:sp>
          <p:nvSpPr>
            <p:cNvPr id="16" name="TextBox 27">
              <a:extLst>
                <a:ext uri="{FF2B5EF4-FFF2-40B4-BE49-F238E27FC236}">
                  <a16:creationId xmlns:a16="http://schemas.microsoft.com/office/drawing/2014/main" id="{B6E660E2-7DDE-4705-A8D8-9D7B9BB8FED3}"/>
                </a:ext>
              </a:extLst>
            </p:cNvPr>
            <p:cNvSpPr txBox="1">
              <a:spLocks noChangeArrowheads="1"/>
            </p:cNvSpPr>
            <p:nvPr/>
          </p:nvSpPr>
          <p:spPr bwMode="auto">
            <a:xfrm>
              <a:off x="9645677" y="5764348"/>
              <a:ext cx="1414448" cy="19398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defTabSz="685800">
                <a:defRPr sz="2800">
                  <a:solidFill>
                    <a:schemeClr val="tx1"/>
                  </a:solidFill>
                  <a:latin typeface="Arial" panose="020B0604020202020204" pitchFamily="34" charset="0"/>
                  <a:ea typeface="ヒラギノ角ゴ Pro W3" pitchFamily="-104" charset="-128"/>
                </a:defRPr>
              </a:lvl1pPr>
              <a:lvl2pPr marL="37931725" indent="-37474525" defTabSz="685800">
                <a:defRPr sz="2800">
                  <a:solidFill>
                    <a:schemeClr val="tx1"/>
                  </a:solidFill>
                  <a:latin typeface="Arial" panose="020B0604020202020204" pitchFamily="34" charset="0"/>
                  <a:ea typeface="ヒラギノ角ゴ Pro W3" pitchFamily="-104" charset="-128"/>
                </a:defRPr>
              </a:lvl2pPr>
              <a:lvl3pPr>
                <a:defRPr sz="2800">
                  <a:solidFill>
                    <a:schemeClr val="tx1"/>
                  </a:solidFill>
                  <a:latin typeface="Arial" panose="020B0604020202020204" pitchFamily="34" charset="0"/>
                  <a:ea typeface="ヒラギノ角ゴ Pro W3" pitchFamily="-104" charset="-128"/>
                </a:defRPr>
              </a:lvl3pPr>
              <a:lvl4pPr>
                <a:defRPr sz="2800">
                  <a:solidFill>
                    <a:schemeClr val="tx1"/>
                  </a:solidFill>
                  <a:latin typeface="Arial" panose="020B0604020202020204" pitchFamily="34" charset="0"/>
                  <a:ea typeface="ヒラギノ角ゴ Pro W3" pitchFamily="-104" charset="-128"/>
                </a:defRPr>
              </a:lvl4pPr>
              <a:lvl5pPr>
                <a:defRPr sz="2800">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9pPr>
            </a:lstStyle>
            <a:p>
              <a:r>
                <a:rPr lang="en-GB" altLang="en-US" sz="1200" b="1" dirty="0">
                  <a:solidFill>
                    <a:schemeClr val="accent6"/>
                  </a:solidFill>
                  <a:latin typeface="Source Sans Pro Light" charset="0"/>
                </a:rPr>
                <a:t>High Priority</a:t>
              </a:r>
            </a:p>
          </p:txBody>
        </p:sp>
        <p:sp>
          <p:nvSpPr>
            <p:cNvPr id="17" name="TextBox 28">
              <a:extLst>
                <a:ext uri="{FF2B5EF4-FFF2-40B4-BE49-F238E27FC236}">
                  <a16:creationId xmlns:a16="http://schemas.microsoft.com/office/drawing/2014/main" id="{66C9200B-2E26-4A35-A4A0-393B8D33AA60}"/>
                </a:ext>
              </a:extLst>
            </p:cNvPr>
            <p:cNvSpPr txBox="1">
              <a:spLocks noChangeArrowheads="1"/>
            </p:cNvSpPr>
            <p:nvPr/>
          </p:nvSpPr>
          <p:spPr bwMode="auto">
            <a:xfrm>
              <a:off x="9645678" y="5999898"/>
              <a:ext cx="1414447" cy="19398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defTabSz="685800">
                <a:defRPr sz="2800">
                  <a:solidFill>
                    <a:schemeClr val="tx1"/>
                  </a:solidFill>
                  <a:latin typeface="Arial" panose="020B0604020202020204" pitchFamily="34" charset="0"/>
                  <a:ea typeface="ヒラギノ角ゴ Pro W3" pitchFamily="-104" charset="-128"/>
                </a:defRPr>
              </a:lvl1pPr>
              <a:lvl2pPr marL="37931725" indent="-37474525" defTabSz="685800">
                <a:defRPr sz="2800">
                  <a:solidFill>
                    <a:schemeClr val="tx1"/>
                  </a:solidFill>
                  <a:latin typeface="Arial" panose="020B0604020202020204" pitchFamily="34" charset="0"/>
                  <a:ea typeface="ヒラギノ角ゴ Pro W3" pitchFamily="-104" charset="-128"/>
                </a:defRPr>
              </a:lvl2pPr>
              <a:lvl3pPr>
                <a:defRPr sz="2800">
                  <a:solidFill>
                    <a:schemeClr val="tx1"/>
                  </a:solidFill>
                  <a:latin typeface="Arial" panose="020B0604020202020204" pitchFamily="34" charset="0"/>
                  <a:ea typeface="ヒラギノ角ゴ Pro W3" pitchFamily="-104" charset="-128"/>
                </a:defRPr>
              </a:lvl3pPr>
              <a:lvl4pPr>
                <a:defRPr sz="2800">
                  <a:solidFill>
                    <a:schemeClr val="tx1"/>
                  </a:solidFill>
                  <a:latin typeface="Arial" panose="020B0604020202020204" pitchFamily="34" charset="0"/>
                  <a:ea typeface="ヒラギノ角ゴ Pro W3" pitchFamily="-104" charset="-128"/>
                </a:defRPr>
              </a:lvl4pPr>
              <a:lvl5pPr>
                <a:defRPr sz="2800">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9pPr>
            </a:lstStyle>
            <a:p>
              <a:r>
                <a:rPr lang="en-GB" altLang="en-US" sz="1200" b="1" dirty="0">
                  <a:solidFill>
                    <a:schemeClr val="accent1"/>
                  </a:solidFill>
                  <a:latin typeface="Source Sans Pro Light" charset="0"/>
                </a:rPr>
                <a:t>Low Priority</a:t>
              </a:r>
            </a:p>
          </p:txBody>
        </p:sp>
        <p:sp>
          <p:nvSpPr>
            <p:cNvPr id="18" name="TextBox 29">
              <a:extLst>
                <a:ext uri="{FF2B5EF4-FFF2-40B4-BE49-F238E27FC236}">
                  <a16:creationId xmlns:a16="http://schemas.microsoft.com/office/drawing/2014/main" id="{EED4B4C3-22EA-4D0D-A270-D03E93280686}"/>
                </a:ext>
              </a:extLst>
            </p:cNvPr>
            <p:cNvSpPr txBox="1">
              <a:spLocks noChangeArrowheads="1"/>
            </p:cNvSpPr>
            <p:nvPr/>
          </p:nvSpPr>
          <p:spPr bwMode="auto">
            <a:xfrm>
              <a:off x="9637543" y="6231076"/>
              <a:ext cx="1422582" cy="19398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defTabSz="685800">
                <a:defRPr sz="2800">
                  <a:solidFill>
                    <a:schemeClr val="tx1"/>
                  </a:solidFill>
                  <a:latin typeface="Arial" panose="020B0604020202020204" pitchFamily="34" charset="0"/>
                  <a:ea typeface="ヒラギノ角ゴ Pro W3" pitchFamily="-104" charset="-128"/>
                </a:defRPr>
              </a:lvl1pPr>
              <a:lvl2pPr marL="37931725" indent="-37474525" defTabSz="685800">
                <a:defRPr sz="2800">
                  <a:solidFill>
                    <a:schemeClr val="tx1"/>
                  </a:solidFill>
                  <a:latin typeface="Arial" panose="020B0604020202020204" pitchFamily="34" charset="0"/>
                  <a:ea typeface="ヒラギノ角ゴ Pro W3" pitchFamily="-104" charset="-128"/>
                </a:defRPr>
              </a:lvl2pPr>
              <a:lvl3pPr>
                <a:defRPr sz="2800">
                  <a:solidFill>
                    <a:schemeClr val="tx1"/>
                  </a:solidFill>
                  <a:latin typeface="Arial" panose="020B0604020202020204" pitchFamily="34" charset="0"/>
                  <a:ea typeface="ヒラギノ角ゴ Pro W3" pitchFamily="-104" charset="-128"/>
                </a:defRPr>
              </a:lvl3pPr>
              <a:lvl4pPr>
                <a:defRPr sz="2800">
                  <a:solidFill>
                    <a:schemeClr val="tx1"/>
                  </a:solidFill>
                  <a:latin typeface="Arial" panose="020B0604020202020204" pitchFamily="34" charset="0"/>
                  <a:ea typeface="ヒラギノ角ゴ Pro W3" pitchFamily="-104" charset="-128"/>
                </a:defRPr>
              </a:lvl4pPr>
              <a:lvl5pPr>
                <a:defRPr sz="2800">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9pPr>
            </a:lstStyle>
            <a:p>
              <a:r>
                <a:rPr lang="en-GB" altLang="en-US" sz="1200" b="1" dirty="0">
                  <a:solidFill>
                    <a:schemeClr val="accent2"/>
                  </a:solidFill>
                  <a:latin typeface="Source Sans Pro Light" charset="0"/>
                </a:rPr>
                <a:t>Difficult</a:t>
              </a:r>
            </a:p>
          </p:txBody>
        </p:sp>
        <p:cxnSp>
          <p:nvCxnSpPr>
            <p:cNvPr id="19" name="Straight Connector 18">
              <a:extLst>
                <a:ext uri="{FF2B5EF4-FFF2-40B4-BE49-F238E27FC236}">
                  <a16:creationId xmlns:a16="http://schemas.microsoft.com/office/drawing/2014/main" id="{0FC1BB3D-E790-4719-9C07-1D0DDC511031}"/>
                </a:ext>
              </a:extLst>
            </p:cNvPr>
            <p:cNvCxnSpPr/>
            <p:nvPr/>
          </p:nvCxnSpPr>
          <p:spPr>
            <a:xfrm>
              <a:off x="9224082" y="5861342"/>
              <a:ext cx="346276" cy="0"/>
            </a:xfrm>
            <a:prstGeom prst="line">
              <a:avLst/>
            </a:prstGeom>
            <a:ln w="63500"/>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A2DD7697-1D01-40DA-B924-BDC863650567}"/>
                </a:ext>
              </a:extLst>
            </p:cNvPr>
            <p:cNvCxnSpPr/>
            <p:nvPr/>
          </p:nvCxnSpPr>
          <p:spPr>
            <a:xfrm>
              <a:off x="9224082" y="6072850"/>
              <a:ext cx="346276" cy="0"/>
            </a:xfrm>
            <a:prstGeom prst="line">
              <a:avLst/>
            </a:prstGeom>
            <a:ln w="63500"/>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CC04FE78-CDC2-4199-B127-39C43DAFE00B}"/>
                </a:ext>
              </a:extLst>
            </p:cNvPr>
            <p:cNvCxnSpPr/>
            <p:nvPr/>
          </p:nvCxnSpPr>
          <p:spPr>
            <a:xfrm>
              <a:off x="9224082" y="6307963"/>
              <a:ext cx="346276" cy="0"/>
            </a:xfrm>
            <a:prstGeom prst="line">
              <a:avLst/>
            </a:prstGeom>
            <a:ln w="63500"/>
          </p:spPr>
          <p:style>
            <a:lnRef idx="2">
              <a:schemeClr val="accent2"/>
            </a:lnRef>
            <a:fillRef idx="1">
              <a:schemeClr val="lt1"/>
            </a:fillRef>
            <a:effectRef idx="0">
              <a:schemeClr val="accent2"/>
            </a:effectRef>
            <a:fontRef idx="minor">
              <a:schemeClr val="dk1"/>
            </a:fontRef>
          </p:style>
        </p:cxnSp>
      </p:grpSp>
      <p:sp>
        <p:nvSpPr>
          <p:cNvPr id="22" name="TextBox 33">
            <a:extLst>
              <a:ext uri="{FF2B5EF4-FFF2-40B4-BE49-F238E27FC236}">
                <a16:creationId xmlns:a16="http://schemas.microsoft.com/office/drawing/2014/main" id="{A3811EF9-0244-45A6-A83A-F12F53CD41F6}"/>
              </a:ext>
            </a:extLst>
          </p:cNvPr>
          <p:cNvSpPr txBox="1">
            <a:spLocks noChangeArrowheads="1"/>
          </p:cNvSpPr>
          <p:nvPr/>
        </p:nvSpPr>
        <p:spPr bwMode="auto">
          <a:xfrm>
            <a:off x="458788" y="5993392"/>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104" charset="-128"/>
              </a:defRPr>
            </a:lvl1pPr>
            <a:lvl2pPr marL="37931725" indent="-37474525">
              <a:defRPr sz="2800">
                <a:solidFill>
                  <a:schemeClr val="tx1"/>
                </a:solidFill>
                <a:latin typeface="Arial" panose="020B0604020202020204" pitchFamily="34" charset="0"/>
                <a:ea typeface="ヒラギノ角ゴ Pro W3" pitchFamily="-104" charset="-128"/>
              </a:defRPr>
            </a:lvl2pPr>
            <a:lvl3pPr>
              <a:defRPr sz="2800">
                <a:solidFill>
                  <a:schemeClr val="tx1"/>
                </a:solidFill>
                <a:latin typeface="Arial" panose="020B0604020202020204" pitchFamily="34" charset="0"/>
                <a:ea typeface="ヒラギノ角ゴ Pro W3" pitchFamily="-104" charset="-128"/>
              </a:defRPr>
            </a:lvl3pPr>
            <a:lvl4pPr>
              <a:defRPr sz="2800">
                <a:solidFill>
                  <a:schemeClr val="tx1"/>
                </a:solidFill>
                <a:latin typeface="Arial" panose="020B0604020202020204" pitchFamily="34" charset="0"/>
                <a:ea typeface="ヒラギノ角ゴ Pro W3" pitchFamily="-104" charset="-128"/>
              </a:defRPr>
            </a:lvl4pPr>
            <a:lvl5pPr>
              <a:defRPr sz="2800">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ヒラギノ角ゴ Pro W3" pitchFamily="-104" charset="-128"/>
              </a:defRPr>
            </a:lvl9pPr>
          </a:lstStyle>
          <a:p>
            <a:r>
              <a:rPr lang="en-US" altLang="en-US" sz="1800" i="1" dirty="0">
                <a:solidFill>
                  <a:schemeClr val="bg1"/>
                </a:solidFill>
              </a:rPr>
              <a:t>Supporting staff to start from where their client is  – work alongside them</a:t>
            </a:r>
          </a:p>
        </p:txBody>
      </p:sp>
      <p:sp>
        <p:nvSpPr>
          <p:cNvPr id="23" name="TextBox 22">
            <a:extLst>
              <a:ext uri="{FF2B5EF4-FFF2-40B4-BE49-F238E27FC236}">
                <a16:creationId xmlns:a16="http://schemas.microsoft.com/office/drawing/2014/main" id="{19F0749A-8031-400B-9CEC-D36DDC8A24C9}"/>
              </a:ext>
            </a:extLst>
          </p:cNvPr>
          <p:cNvSpPr txBox="1"/>
          <p:nvPr/>
        </p:nvSpPr>
        <p:spPr>
          <a:xfrm>
            <a:off x="7175715" y="6261315"/>
            <a:ext cx="4556502" cy="461665"/>
          </a:xfrm>
          <a:prstGeom prst="rect">
            <a:avLst/>
          </a:prstGeom>
          <a:noFill/>
        </p:spPr>
        <p:txBody>
          <a:bodyPr wrap="square" rtlCol="0">
            <a:spAutoFit/>
          </a:bodyPr>
          <a:lstStyle/>
          <a:p>
            <a:r>
              <a:rPr lang="en-GB" sz="2400" dirty="0">
                <a:solidFill>
                  <a:schemeClr val="accent2"/>
                </a:solidFill>
              </a:rPr>
              <a:t>www.homelesspalliativecare.com</a:t>
            </a:r>
          </a:p>
        </p:txBody>
      </p:sp>
    </p:spTree>
    <p:extLst>
      <p:ext uri="{BB962C8B-B14F-4D97-AF65-F5344CB8AC3E}">
        <p14:creationId xmlns:p14="http://schemas.microsoft.com/office/powerpoint/2010/main" val="3489885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C66DF-5D8C-49BC-B740-2D7F35B8CFF8}"/>
              </a:ext>
            </a:extLst>
          </p:cNvPr>
          <p:cNvGrpSpPr/>
          <p:nvPr/>
        </p:nvGrpSpPr>
        <p:grpSpPr>
          <a:xfrm>
            <a:off x="117922" y="1357394"/>
            <a:ext cx="11956156" cy="1420261"/>
            <a:chOff x="389279" y="4040681"/>
            <a:chExt cx="11553340" cy="1420261"/>
          </a:xfrm>
        </p:grpSpPr>
        <p:sp>
          <p:nvSpPr>
            <p:cNvPr id="3" name="Shape 131">
              <a:extLst>
                <a:ext uri="{FF2B5EF4-FFF2-40B4-BE49-F238E27FC236}">
                  <a16:creationId xmlns:a16="http://schemas.microsoft.com/office/drawing/2014/main" id="{78FB275C-3CD2-440A-8218-84831EB7B5A0}"/>
                </a:ext>
              </a:extLst>
            </p:cNvPr>
            <p:cNvSpPr txBox="1">
              <a:spLocks/>
            </p:cNvSpPr>
            <p:nvPr/>
          </p:nvSpPr>
          <p:spPr bwMode="auto">
            <a:xfrm>
              <a:off x="389279" y="4668233"/>
              <a:ext cx="11553340" cy="61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eaLnBrk="1" hangingPunct="1">
                <a:buClr>
                  <a:srgbClr val="FFFFFF"/>
                </a:buClr>
                <a:buSzPct val="100000"/>
                <a:buFont typeface="Raleway" charset="0"/>
                <a:buNone/>
              </a:pPr>
              <a:endParaRPr lang="en-GB" altLang="en-US" sz="6000" b="1" dirty="0">
                <a:solidFill>
                  <a:schemeClr val="accent6"/>
                </a:solidFill>
                <a:latin typeface="Raleway" charset="0"/>
                <a:sym typeface="Raleway" charset="0"/>
              </a:endParaRPr>
            </a:p>
          </p:txBody>
        </p:sp>
        <p:sp>
          <p:nvSpPr>
            <p:cNvPr id="4" name="TextBox 1">
              <a:extLst>
                <a:ext uri="{FF2B5EF4-FFF2-40B4-BE49-F238E27FC236}">
                  <a16:creationId xmlns:a16="http://schemas.microsoft.com/office/drawing/2014/main" id="{FB31EC40-5A69-4790-B1B5-0052E10031FD}"/>
                </a:ext>
              </a:extLst>
            </p:cNvPr>
            <p:cNvSpPr txBox="1">
              <a:spLocks noChangeArrowheads="1"/>
            </p:cNvSpPr>
            <p:nvPr/>
          </p:nvSpPr>
          <p:spPr bwMode="auto">
            <a:xfrm>
              <a:off x="962989" y="4040681"/>
              <a:ext cx="9299575" cy="142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nSpc>
                  <a:spcPct val="150000"/>
                </a:lnSpc>
                <a:buFont typeface="Arial" panose="020B0604020202020204" pitchFamily="34" charset="0"/>
                <a:buChar char="•"/>
              </a:pPr>
              <a:r>
                <a:rPr lang="en-GB" altLang="en-US" sz="2000" dirty="0">
                  <a:solidFill>
                    <a:schemeClr val="bg1"/>
                  </a:solidFill>
                </a:rPr>
                <a:t>In-reach (specialist nurse, palliative care, drug and alcohol)</a:t>
              </a:r>
            </a:p>
            <a:p>
              <a:pPr>
                <a:lnSpc>
                  <a:spcPct val="150000"/>
                </a:lnSpc>
                <a:buFont typeface="Arial" panose="020B0604020202020204" pitchFamily="34" charset="0"/>
                <a:buChar char="•"/>
              </a:pPr>
              <a:r>
                <a:rPr lang="en-GB" altLang="en-US" sz="2000" dirty="0">
                  <a:solidFill>
                    <a:schemeClr val="bg1"/>
                  </a:solidFill>
                </a:rPr>
                <a:t>Multi agency working (regular meetings discussing all clients of concern) </a:t>
              </a:r>
            </a:p>
            <a:p>
              <a:pPr>
                <a:lnSpc>
                  <a:spcPct val="150000"/>
                </a:lnSpc>
                <a:buFont typeface="Arial" panose="020B0604020202020204" pitchFamily="34" charset="0"/>
                <a:buChar char="•"/>
              </a:pPr>
              <a:r>
                <a:rPr lang="en-GB" altLang="en-US" sz="2000" dirty="0">
                  <a:solidFill>
                    <a:schemeClr val="bg1"/>
                  </a:solidFill>
                </a:rPr>
                <a:t>Training and support for all groups </a:t>
              </a:r>
            </a:p>
          </p:txBody>
        </p:sp>
      </p:grpSp>
      <p:sp>
        <p:nvSpPr>
          <p:cNvPr id="5" name="Title 1">
            <a:extLst>
              <a:ext uri="{FF2B5EF4-FFF2-40B4-BE49-F238E27FC236}">
                <a16:creationId xmlns:a16="http://schemas.microsoft.com/office/drawing/2014/main" id="{97FCE3AD-8880-49C4-86CF-291EF73A3072}"/>
              </a:ext>
            </a:extLst>
          </p:cNvPr>
          <p:cNvSpPr>
            <a:spLocks noGrp="1"/>
          </p:cNvSpPr>
          <p:nvPr>
            <p:ph type="title"/>
          </p:nvPr>
        </p:nvSpPr>
        <p:spPr bwMode="auto">
          <a:xfrm>
            <a:off x="1143125" y="830502"/>
            <a:ext cx="9880874" cy="915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b="1" dirty="0">
                <a:solidFill>
                  <a:schemeClr val="accent2"/>
                </a:solidFill>
              </a:rPr>
              <a:t>Recommendation: 2. More support for hostels</a:t>
            </a:r>
            <a:endParaRPr lang="en-GB" altLang="en-US" b="1" dirty="0">
              <a:solidFill>
                <a:schemeClr val="accent2"/>
              </a:solidFill>
            </a:endParaRPr>
          </a:p>
        </p:txBody>
      </p:sp>
      <p:grpSp>
        <p:nvGrpSpPr>
          <p:cNvPr id="6" name="Group 5">
            <a:extLst>
              <a:ext uri="{FF2B5EF4-FFF2-40B4-BE49-F238E27FC236}">
                <a16:creationId xmlns:a16="http://schemas.microsoft.com/office/drawing/2014/main" id="{C8D66D49-DC75-412D-ADC5-CB342CFB6A95}"/>
              </a:ext>
            </a:extLst>
          </p:cNvPr>
          <p:cNvGrpSpPr/>
          <p:nvPr/>
        </p:nvGrpSpPr>
        <p:grpSpPr>
          <a:xfrm>
            <a:off x="3564813" y="2468352"/>
            <a:ext cx="7459186" cy="4253969"/>
            <a:chOff x="2324601" y="1309470"/>
            <a:chExt cx="10504708" cy="6258025"/>
          </a:xfrm>
        </p:grpSpPr>
        <p:graphicFrame>
          <p:nvGraphicFramePr>
            <p:cNvPr id="7" name="Diagram 6">
              <a:extLst>
                <a:ext uri="{FF2B5EF4-FFF2-40B4-BE49-F238E27FC236}">
                  <a16:creationId xmlns:a16="http://schemas.microsoft.com/office/drawing/2014/main" id="{7B9FF305-0FEC-42FF-8A76-C36E944F2D57}"/>
                </a:ext>
              </a:extLst>
            </p:cNvPr>
            <p:cNvGraphicFramePr/>
            <p:nvPr>
              <p:extLst>
                <p:ext uri="{D42A27DB-BD31-4B8C-83A1-F6EECF244321}">
                  <p14:modId xmlns:p14="http://schemas.microsoft.com/office/powerpoint/2010/main" val="1371945721"/>
                </p:ext>
              </p:extLst>
            </p:nvPr>
          </p:nvGraphicFramePr>
          <p:xfrm>
            <a:off x="2957946" y="1309470"/>
            <a:ext cx="9871363" cy="508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3">
              <a:extLst>
                <a:ext uri="{FF2B5EF4-FFF2-40B4-BE49-F238E27FC236}">
                  <a16:creationId xmlns:a16="http://schemas.microsoft.com/office/drawing/2014/main" id="{3EAB3BD1-39C1-48A7-B424-5214549D6B0C}"/>
                </a:ext>
              </a:extLst>
            </p:cNvPr>
            <p:cNvSpPr txBox="1">
              <a:spLocks noChangeArrowheads="1"/>
            </p:cNvSpPr>
            <p:nvPr/>
          </p:nvSpPr>
          <p:spPr bwMode="auto">
            <a:xfrm>
              <a:off x="2324601" y="3129258"/>
              <a:ext cx="3387437" cy="104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a:r>
                <a:rPr lang="en-US" altLang="en-US" sz="2000" b="1" dirty="0">
                  <a:solidFill>
                    <a:schemeClr val="accent5"/>
                  </a:solidFill>
                </a:rPr>
                <a:t>Information sharing</a:t>
              </a:r>
            </a:p>
          </p:txBody>
        </p:sp>
        <p:sp>
          <p:nvSpPr>
            <p:cNvPr id="9" name="TextBox 5">
              <a:extLst>
                <a:ext uri="{FF2B5EF4-FFF2-40B4-BE49-F238E27FC236}">
                  <a16:creationId xmlns:a16="http://schemas.microsoft.com/office/drawing/2014/main" id="{AAF7DEE6-9686-4EBA-B507-492BB9073733}"/>
                </a:ext>
              </a:extLst>
            </p:cNvPr>
            <p:cNvSpPr txBox="1">
              <a:spLocks noChangeArrowheads="1"/>
            </p:cNvSpPr>
            <p:nvPr/>
          </p:nvSpPr>
          <p:spPr bwMode="auto">
            <a:xfrm>
              <a:off x="5721927" y="6526122"/>
              <a:ext cx="4343400" cy="104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a:r>
                <a:rPr lang="en-GB" altLang="en-US" sz="2000" b="1" dirty="0">
                  <a:solidFill>
                    <a:schemeClr val="accent5"/>
                  </a:solidFill>
                </a:rPr>
                <a:t>Coordinated Care planning</a:t>
              </a:r>
            </a:p>
          </p:txBody>
        </p:sp>
        <p:sp>
          <p:nvSpPr>
            <p:cNvPr id="10" name="TextBox 6">
              <a:extLst>
                <a:ext uri="{FF2B5EF4-FFF2-40B4-BE49-F238E27FC236}">
                  <a16:creationId xmlns:a16="http://schemas.microsoft.com/office/drawing/2014/main" id="{C3560475-3177-4060-A740-6D30F81BC701}"/>
                </a:ext>
              </a:extLst>
            </p:cNvPr>
            <p:cNvSpPr txBox="1">
              <a:spLocks noChangeArrowheads="1"/>
            </p:cNvSpPr>
            <p:nvPr/>
          </p:nvSpPr>
          <p:spPr bwMode="auto">
            <a:xfrm>
              <a:off x="10889945" y="2948177"/>
              <a:ext cx="1939364" cy="104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a:r>
                <a:rPr lang="en-US" altLang="en-US" sz="2000" b="1" dirty="0">
                  <a:solidFill>
                    <a:schemeClr val="accent5"/>
                  </a:solidFill>
                </a:rPr>
                <a:t>Parallel planning</a:t>
              </a:r>
            </a:p>
          </p:txBody>
        </p:sp>
      </p:grpSp>
      <p:sp>
        <p:nvSpPr>
          <p:cNvPr id="11" name="TextBox 10">
            <a:extLst>
              <a:ext uri="{FF2B5EF4-FFF2-40B4-BE49-F238E27FC236}">
                <a16:creationId xmlns:a16="http://schemas.microsoft.com/office/drawing/2014/main" id="{4B8F90ED-6269-4FBA-B4F3-568597E08766}"/>
              </a:ext>
            </a:extLst>
          </p:cNvPr>
          <p:cNvSpPr txBox="1"/>
          <p:nvPr/>
        </p:nvSpPr>
        <p:spPr>
          <a:xfrm>
            <a:off x="241070" y="6014435"/>
            <a:ext cx="4556502" cy="461665"/>
          </a:xfrm>
          <a:prstGeom prst="rect">
            <a:avLst/>
          </a:prstGeom>
          <a:noFill/>
        </p:spPr>
        <p:txBody>
          <a:bodyPr wrap="square" rtlCol="0">
            <a:spAutoFit/>
          </a:bodyPr>
          <a:lstStyle/>
          <a:p>
            <a:r>
              <a:rPr lang="en-GB" sz="2400" dirty="0">
                <a:solidFill>
                  <a:schemeClr val="accent2"/>
                </a:solidFill>
              </a:rPr>
              <a:t>www.homelesspalliativecare.com</a:t>
            </a:r>
          </a:p>
        </p:txBody>
      </p:sp>
    </p:spTree>
    <p:extLst>
      <p:ext uri="{BB962C8B-B14F-4D97-AF65-F5344CB8AC3E}">
        <p14:creationId xmlns:p14="http://schemas.microsoft.com/office/powerpoint/2010/main" val="261980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67408-32EB-48DC-BB16-AC595A10C29C}"/>
              </a:ext>
            </a:extLst>
          </p:cNvPr>
          <p:cNvSpPr txBox="1">
            <a:spLocks noChangeArrowheads="1"/>
          </p:cNvSpPr>
          <p:nvPr/>
        </p:nvSpPr>
        <p:spPr bwMode="auto">
          <a:xfrm>
            <a:off x="346075" y="1391144"/>
            <a:ext cx="9670825" cy="47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spcAft>
                <a:spcPts val="1200"/>
              </a:spcAft>
            </a:pPr>
            <a:r>
              <a:rPr lang="en-US" altLang="en-US" b="1" dirty="0">
                <a:solidFill>
                  <a:schemeClr val="bg2"/>
                </a:solidFill>
              </a:rPr>
              <a:t>In-reach and MDT’s can help with</a:t>
            </a:r>
            <a:r>
              <a:rPr lang="en-US" altLang="en-US" sz="2000" b="1" dirty="0">
                <a:solidFill>
                  <a:schemeClr val="bg2"/>
                </a:solidFill>
              </a:rPr>
              <a:t>:</a:t>
            </a:r>
          </a:p>
          <a:p>
            <a:pPr>
              <a:lnSpc>
                <a:spcPct val="150000"/>
              </a:lnSpc>
              <a:spcAft>
                <a:spcPts val="1200"/>
              </a:spcAft>
              <a:buFont typeface="Arial" panose="020B0604020202020204" pitchFamily="34" charset="0"/>
              <a:buChar char="•"/>
            </a:pPr>
            <a:r>
              <a:rPr lang="en-US" altLang="en-US" sz="2000" dirty="0">
                <a:solidFill>
                  <a:schemeClr val="bg2"/>
                </a:solidFill>
              </a:rPr>
              <a:t>Identifying people whose health is a concern</a:t>
            </a:r>
          </a:p>
          <a:p>
            <a:pPr>
              <a:lnSpc>
                <a:spcPct val="150000"/>
              </a:lnSpc>
              <a:spcAft>
                <a:spcPts val="1200"/>
              </a:spcAft>
              <a:buFont typeface="Arial" panose="020B0604020202020204" pitchFamily="34" charset="0"/>
              <a:buChar char="•"/>
            </a:pPr>
            <a:r>
              <a:rPr lang="en-US" altLang="en-US" sz="2000" dirty="0">
                <a:solidFill>
                  <a:schemeClr val="bg2"/>
                </a:solidFill>
              </a:rPr>
              <a:t>Having conversations – not just end of life, but living well</a:t>
            </a:r>
          </a:p>
          <a:p>
            <a:pPr>
              <a:lnSpc>
                <a:spcPct val="150000"/>
              </a:lnSpc>
              <a:spcAft>
                <a:spcPts val="1200"/>
              </a:spcAft>
              <a:buFont typeface="Arial" panose="020B0604020202020204" pitchFamily="34" charset="0"/>
              <a:buChar char="•"/>
            </a:pPr>
            <a:r>
              <a:rPr lang="en-US" altLang="en-US" sz="2000" dirty="0">
                <a:solidFill>
                  <a:schemeClr val="bg2"/>
                </a:solidFill>
              </a:rPr>
              <a:t>Supporting the development of care plans</a:t>
            </a:r>
          </a:p>
          <a:p>
            <a:pPr>
              <a:lnSpc>
                <a:spcPct val="150000"/>
              </a:lnSpc>
              <a:spcAft>
                <a:spcPts val="1200"/>
              </a:spcAft>
              <a:buFont typeface="Arial" panose="020B0604020202020204" pitchFamily="34" charset="0"/>
              <a:buChar char="•"/>
            </a:pPr>
            <a:r>
              <a:rPr lang="en-US" altLang="en-US" sz="2000" dirty="0">
                <a:solidFill>
                  <a:schemeClr val="bg2"/>
                </a:solidFill>
              </a:rPr>
              <a:t>Optimizing pain relief and other symptom control</a:t>
            </a:r>
          </a:p>
          <a:p>
            <a:pPr>
              <a:lnSpc>
                <a:spcPct val="150000"/>
              </a:lnSpc>
              <a:spcAft>
                <a:spcPts val="1200"/>
              </a:spcAft>
              <a:buFont typeface="Arial" panose="020B0604020202020204" pitchFamily="34" charset="0"/>
              <a:buChar char="•"/>
            </a:pPr>
            <a:r>
              <a:rPr lang="en-US" altLang="en-US" sz="2000" dirty="0">
                <a:solidFill>
                  <a:schemeClr val="bg2"/>
                </a:solidFill>
              </a:rPr>
              <a:t> Facilitating access to social services package of care</a:t>
            </a:r>
          </a:p>
          <a:p>
            <a:pPr>
              <a:lnSpc>
                <a:spcPct val="150000"/>
              </a:lnSpc>
              <a:spcAft>
                <a:spcPts val="1200"/>
              </a:spcAft>
              <a:buFont typeface="Arial" panose="020B0604020202020204" pitchFamily="34" charset="0"/>
              <a:buChar char="•"/>
            </a:pPr>
            <a:r>
              <a:rPr lang="en-US" altLang="en-US" sz="2000" dirty="0">
                <a:solidFill>
                  <a:schemeClr val="bg2"/>
                </a:solidFill>
              </a:rPr>
              <a:t>Training</a:t>
            </a:r>
          </a:p>
          <a:p>
            <a:pPr>
              <a:lnSpc>
                <a:spcPct val="150000"/>
              </a:lnSpc>
              <a:spcAft>
                <a:spcPts val="1200"/>
              </a:spcAft>
              <a:buFont typeface="Arial" panose="020B0604020202020204" pitchFamily="34" charset="0"/>
              <a:buChar char="•"/>
            </a:pPr>
            <a:r>
              <a:rPr lang="en-US" altLang="en-US" sz="2000" dirty="0">
                <a:solidFill>
                  <a:schemeClr val="bg2"/>
                </a:solidFill>
              </a:rPr>
              <a:t>Bereavement support</a:t>
            </a:r>
            <a:endParaRPr lang="en-US" altLang="en-US" sz="2400" dirty="0">
              <a:solidFill>
                <a:schemeClr val="bg2"/>
              </a:solidFill>
            </a:endParaRPr>
          </a:p>
        </p:txBody>
      </p:sp>
      <p:sp>
        <p:nvSpPr>
          <p:cNvPr id="4" name="Rectangle 4">
            <a:extLst>
              <a:ext uri="{FF2B5EF4-FFF2-40B4-BE49-F238E27FC236}">
                <a16:creationId xmlns:a16="http://schemas.microsoft.com/office/drawing/2014/main" id="{14175CDC-F9EF-41E2-81C3-C92172DBA1DC}"/>
              </a:ext>
            </a:extLst>
          </p:cNvPr>
          <p:cNvSpPr>
            <a:spLocks noChangeArrowheads="1"/>
          </p:cNvSpPr>
          <p:nvPr/>
        </p:nvSpPr>
        <p:spPr bwMode="auto">
          <a:xfrm>
            <a:off x="10515600" y="5679281"/>
            <a:ext cx="13303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US" altLang="en-US" sz="2000" dirty="0">
                <a:solidFill>
                  <a:schemeClr val="bg2"/>
                </a:solidFill>
              </a:rPr>
              <a:t>©STIK</a:t>
            </a:r>
            <a:endParaRPr lang="en-GB" altLang="en-US" sz="2000" dirty="0">
              <a:solidFill>
                <a:schemeClr val="bg2"/>
              </a:solidFill>
            </a:endParaRPr>
          </a:p>
        </p:txBody>
      </p:sp>
      <p:pic>
        <p:nvPicPr>
          <p:cNvPr id="6" name="Picture 27">
            <a:extLst>
              <a:ext uri="{FF2B5EF4-FFF2-40B4-BE49-F238E27FC236}">
                <a16:creationId xmlns:a16="http://schemas.microsoft.com/office/drawing/2014/main" id="{B45243D6-F8F7-4B01-828D-DA3EE2C806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6618" y="3066808"/>
            <a:ext cx="3333605" cy="250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C30635A5-DBB6-0545-B3A8-51C865EEF32B}"/>
              </a:ext>
            </a:extLst>
          </p:cNvPr>
          <p:cNvSpPr>
            <a:spLocks noGrp="1"/>
          </p:cNvSpPr>
          <p:nvPr>
            <p:ph type="title"/>
          </p:nvPr>
        </p:nvSpPr>
        <p:spPr bwMode="auto">
          <a:xfrm>
            <a:off x="1155563" y="691831"/>
            <a:ext cx="9880874" cy="915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b="1" dirty="0">
                <a:solidFill>
                  <a:schemeClr val="accent2"/>
                </a:solidFill>
              </a:rPr>
              <a:t>Recommendation: 2. More support for hostels</a:t>
            </a:r>
            <a:endParaRPr lang="en-GB" altLang="en-US" b="1" dirty="0">
              <a:solidFill>
                <a:schemeClr val="accent2"/>
              </a:solidFill>
            </a:endParaRPr>
          </a:p>
        </p:txBody>
      </p:sp>
    </p:spTree>
    <p:extLst>
      <p:ext uri="{BB962C8B-B14F-4D97-AF65-F5344CB8AC3E}">
        <p14:creationId xmlns:p14="http://schemas.microsoft.com/office/powerpoint/2010/main" val="4196559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EB678F3F-95B4-487B-94B6-252B9D8294AE}"/>
              </a:ext>
            </a:extLst>
          </p:cNvPr>
          <p:cNvSpPr txBox="1">
            <a:spLocks noChangeArrowheads="1"/>
          </p:cNvSpPr>
          <p:nvPr/>
        </p:nvSpPr>
        <p:spPr bwMode="auto">
          <a:xfrm>
            <a:off x="1125537" y="2499645"/>
            <a:ext cx="664686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nSpc>
                <a:spcPct val="150000"/>
              </a:lnSpc>
            </a:pPr>
            <a:r>
              <a:rPr lang="en-GB" altLang="en-US" sz="2400" b="1" dirty="0">
                <a:solidFill>
                  <a:schemeClr val="bg2"/>
                </a:solidFill>
              </a:rPr>
              <a:t>A facility that</a:t>
            </a:r>
            <a:br>
              <a:rPr lang="en-GB" altLang="en-US" sz="2400" dirty="0">
                <a:solidFill>
                  <a:schemeClr val="bg2"/>
                </a:solidFill>
              </a:rPr>
            </a:br>
            <a:r>
              <a:rPr lang="en-GB" altLang="en-US" sz="2000" dirty="0">
                <a:solidFill>
                  <a:schemeClr val="bg2"/>
                </a:solidFill>
              </a:rPr>
              <a:t>Understands the needs of people who are homeless </a:t>
            </a:r>
            <a:br>
              <a:rPr lang="en-GB" altLang="en-US" sz="2000" dirty="0">
                <a:solidFill>
                  <a:schemeClr val="bg2"/>
                </a:solidFill>
              </a:rPr>
            </a:br>
            <a:r>
              <a:rPr lang="en-GB" altLang="en-US" sz="2000" dirty="0">
                <a:solidFill>
                  <a:schemeClr val="bg2"/>
                </a:solidFill>
              </a:rPr>
              <a:t>Acts as a step up from hostel or the street</a:t>
            </a:r>
          </a:p>
          <a:p>
            <a:pPr>
              <a:lnSpc>
                <a:spcPct val="150000"/>
              </a:lnSpc>
            </a:pPr>
            <a:r>
              <a:rPr lang="en-GB" altLang="en-US" sz="2000" dirty="0">
                <a:solidFill>
                  <a:schemeClr val="bg2"/>
                </a:solidFill>
              </a:rPr>
              <a:t>Acts as a step down from hospital</a:t>
            </a:r>
          </a:p>
          <a:p>
            <a:pPr>
              <a:lnSpc>
                <a:spcPct val="150000"/>
              </a:lnSpc>
            </a:pPr>
            <a:r>
              <a:rPr lang="en-GB" altLang="en-US" sz="2000" dirty="0">
                <a:solidFill>
                  <a:schemeClr val="bg2"/>
                </a:solidFill>
              </a:rPr>
              <a:t>Could provide adequate 24 hour support</a:t>
            </a:r>
            <a:br>
              <a:rPr lang="en-GB" altLang="en-US" sz="2000" dirty="0">
                <a:solidFill>
                  <a:schemeClr val="bg2"/>
                </a:solidFill>
              </a:rPr>
            </a:br>
            <a:r>
              <a:rPr lang="en-GB" altLang="en-US" sz="2000" dirty="0">
                <a:solidFill>
                  <a:schemeClr val="bg2"/>
                </a:solidFill>
              </a:rPr>
              <a:t>Offers respite AND/OR an acceptable, comfortable place to live until the end of their life</a:t>
            </a:r>
          </a:p>
        </p:txBody>
      </p:sp>
      <p:sp>
        <p:nvSpPr>
          <p:cNvPr id="4" name="Shape 131">
            <a:extLst>
              <a:ext uri="{FF2B5EF4-FFF2-40B4-BE49-F238E27FC236}">
                <a16:creationId xmlns:a16="http://schemas.microsoft.com/office/drawing/2014/main" id="{C5F1D770-1C1D-4FB5-B7FE-14889CE9D29D}"/>
              </a:ext>
            </a:extLst>
          </p:cNvPr>
          <p:cNvSpPr txBox="1">
            <a:spLocks/>
          </p:cNvSpPr>
          <p:nvPr/>
        </p:nvSpPr>
        <p:spPr bwMode="auto">
          <a:xfrm>
            <a:off x="441385" y="1348475"/>
            <a:ext cx="1060749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spcAft>
                <a:spcPts val="1200"/>
              </a:spcAft>
            </a:pPr>
            <a:r>
              <a:rPr lang="en-GB" altLang="en-US" dirty="0">
                <a:solidFill>
                  <a:schemeClr val="bg2"/>
                </a:solidFill>
              </a:rPr>
              <a:t> - A home – (not just temporary accommodation) ..</a:t>
            </a:r>
          </a:p>
          <a:p>
            <a:pPr>
              <a:spcAft>
                <a:spcPts val="1200"/>
              </a:spcAft>
            </a:pPr>
            <a:r>
              <a:rPr lang="en-GB" altLang="en-US" dirty="0">
                <a:solidFill>
                  <a:schemeClr val="bg2"/>
                </a:solidFill>
              </a:rPr>
              <a:t> - A hostel based hospice:</a:t>
            </a:r>
            <a:br>
              <a:rPr lang="en-GB" altLang="en-US" sz="3400" dirty="0">
                <a:solidFill>
                  <a:schemeClr val="accent6"/>
                </a:solidFill>
                <a:latin typeface="Raleway" charset="0"/>
              </a:rPr>
            </a:br>
            <a:endParaRPr lang="en-GB" altLang="en-US" sz="3400" dirty="0">
              <a:solidFill>
                <a:schemeClr val="accent6"/>
              </a:solidFill>
              <a:latin typeface="Raleway" charset="0"/>
            </a:endParaRPr>
          </a:p>
        </p:txBody>
      </p:sp>
      <p:sp>
        <p:nvSpPr>
          <p:cNvPr id="6" name="Rectangle 4">
            <a:extLst>
              <a:ext uri="{FF2B5EF4-FFF2-40B4-BE49-F238E27FC236}">
                <a16:creationId xmlns:a16="http://schemas.microsoft.com/office/drawing/2014/main" id="{4C5F221E-4167-466B-A6CD-F3DB687ECAFA}"/>
              </a:ext>
            </a:extLst>
          </p:cNvPr>
          <p:cNvSpPr>
            <a:spLocks noChangeArrowheads="1"/>
          </p:cNvSpPr>
          <p:nvPr/>
        </p:nvSpPr>
        <p:spPr bwMode="auto">
          <a:xfrm>
            <a:off x="10094495" y="5605465"/>
            <a:ext cx="13303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US" altLang="en-US" sz="2000" dirty="0">
                <a:solidFill>
                  <a:schemeClr val="bg2"/>
                </a:solidFill>
              </a:rPr>
              <a:t>©STIK</a:t>
            </a:r>
            <a:endParaRPr lang="en-GB" altLang="en-US" sz="2000" dirty="0">
              <a:solidFill>
                <a:schemeClr val="bg2"/>
              </a:solidFill>
            </a:endParaRPr>
          </a:p>
        </p:txBody>
      </p:sp>
      <p:pic>
        <p:nvPicPr>
          <p:cNvPr id="7" name="Picture 3">
            <a:extLst>
              <a:ext uri="{FF2B5EF4-FFF2-40B4-BE49-F238E27FC236}">
                <a16:creationId xmlns:a16="http://schemas.microsoft.com/office/drawing/2014/main" id="{386C8CB8-2E28-43CF-91CE-DB8D20F565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9800" y="1936464"/>
            <a:ext cx="3538724" cy="347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D242E699-DFEA-7040-A93E-DDBAC01795CC}"/>
              </a:ext>
            </a:extLst>
          </p:cNvPr>
          <p:cNvSpPr>
            <a:spLocks noGrp="1"/>
          </p:cNvSpPr>
          <p:nvPr>
            <p:ph type="title"/>
          </p:nvPr>
        </p:nvSpPr>
        <p:spPr bwMode="auto">
          <a:xfrm>
            <a:off x="1143125" y="830502"/>
            <a:ext cx="9880874" cy="915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b="1" dirty="0">
                <a:solidFill>
                  <a:schemeClr val="accent2"/>
                </a:solidFill>
              </a:rPr>
              <a:t>Recommendation 3: More choices including...</a:t>
            </a:r>
            <a:endParaRPr lang="en-GB" altLang="en-US" b="1" dirty="0">
              <a:solidFill>
                <a:schemeClr val="accent2"/>
              </a:solidFill>
            </a:endParaRPr>
          </a:p>
        </p:txBody>
      </p:sp>
    </p:spTree>
    <p:extLst>
      <p:ext uri="{BB962C8B-B14F-4D97-AF65-F5344CB8AC3E}">
        <p14:creationId xmlns:p14="http://schemas.microsoft.com/office/powerpoint/2010/main" val="81955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C88C-0D58-4592-8C59-636469881899}"/>
              </a:ext>
            </a:extLst>
          </p:cNvPr>
          <p:cNvSpPr>
            <a:spLocks noGrp="1"/>
          </p:cNvSpPr>
          <p:nvPr>
            <p:ph type="title"/>
          </p:nvPr>
        </p:nvSpPr>
        <p:spPr bwMode="auto">
          <a:xfrm>
            <a:off x="1620838" y="365126"/>
            <a:ext cx="9047162"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3600" b="1" dirty="0">
                <a:solidFill>
                  <a:schemeClr val="accent2"/>
                </a:solidFill>
              </a:rPr>
              <a:t>..In the Meantime</a:t>
            </a:r>
            <a:endParaRPr lang="en-GB" altLang="en-US" sz="3600" b="1" dirty="0">
              <a:solidFill>
                <a:schemeClr val="accent2"/>
              </a:solidFill>
            </a:endParaRPr>
          </a:p>
        </p:txBody>
      </p:sp>
      <p:sp>
        <p:nvSpPr>
          <p:cNvPr id="3" name="Content Placeholder 5">
            <a:extLst>
              <a:ext uri="{FF2B5EF4-FFF2-40B4-BE49-F238E27FC236}">
                <a16:creationId xmlns:a16="http://schemas.microsoft.com/office/drawing/2014/main" id="{BD1F806F-DFB9-4B38-A03B-6750C9B8C99B}"/>
              </a:ext>
            </a:extLst>
          </p:cNvPr>
          <p:cNvSpPr>
            <a:spLocks noGrp="1"/>
          </p:cNvSpPr>
          <p:nvPr>
            <p:ph idx="1"/>
          </p:nvPr>
        </p:nvSpPr>
        <p:spPr bwMode="auto">
          <a:xfrm>
            <a:off x="763420" y="1549653"/>
            <a:ext cx="7370762"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171450" indent="0">
              <a:lnSpc>
                <a:spcPct val="130000"/>
              </a:lnSpc>
              <a:spcBef>
                <a:spcPct val="0"/>
              </a:spcBef>
              <a:buClr>
                <a:srgbClr val="8784C7"/>
              </a:buClr>
              <a:buNone/>
            </a:pPr>
            <a:r>
              <a:rPr lang="en-GB" altLang="en-US" dirty="0">
                <a:solidFill>
                  <a:schemeClr val="bg2"/>
                </a:solidFill>
              </a:rPr>
              <a:t>While there are currently no alternatives, hostels may be best placed to provide support and care at end of life – </a:t>
            </a:r>
            <a:r>
              <a:rPr lang="en-GB" altLang="en-US" b="1" dirty="0">
                <a:solidFill>
                  <a:schemeClr val="bg2"/>
                </a:solidFill>
              </a:rPr>
              <a:t>but need additional training and multidisciplinary support </a:t>
            </a:r>
          </a:p>
          <a:p>
            <a:pPr marL="171450" indent="0">
              <a:buFontTx/>
              <a:buChar char="•"/>
            </a:pPr>
            <a:endParaRPr lang="en-US" altLang="en-US" dirty="0">
              <a:solidFill>
                <a:schemeClr val="accent6"/>
              </a:solidFill>
            </a:endParaRPr>
          </a:p>
        </p:txBody>
      </p:sp>
      <p:sp>
        <p:nvSpPr>
          <p:cNvPr id="4" name="Rectangle 4">
            <a:extLst>
              <a:ext uri="{FF2B5EF4-FFF2-40B4-BE49-F238E27FC236}">
                <a16:creationId xmlns:a16="http://schemas.microsoft.com/office/drawing/2014/main" id="{0A8B3C20-E136-42F2-8C59-C9F815522256}"/>
              </a:ext>
            </a:extLst>
          </p:cNvPr>
          <p:cNvSpPr>
            <a:spLocks noChangeArrowheads="1"/>
          </p:cNvSpPr>
          <p:nvPr/>
        </p:nvSpPr>
        <p:spPr bwMode="auto">
          <a:xfrm>
            <a:off x="8780462" y="6231907"/>
            <a:ext cx="13303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marL="1143000" indent="-228600">
              <a:defRPr sz="2800">
                <a:solidFill>
                  <a:schemeClr val="tx1"/>
                </a:solidFill>
                <a:latin typeface="Arial" panose="020B0604020202020204" pitchFamily="34" charset="0"/>
                <a:ea typeface="ヒラギノ角ゴ Pro W3" pitchFamily="4" charset="-128"/>
              </a:defRPr>
            </a:lvl3pPr>
            <a:lvl4pPr marL="1600200" indent="-228600">
              <a:defRPr sz="2800">
                <a:solidFill>
                  <a:schemeClr val="tx1"/>
                </a:solidFill>
                <a:latin typeface="Arial" panose="020B0604020202020204" pitchFamily="34" charset="0"/>
                <a:ea typeface="ヒラギノ角ゴ Pro W3" pitchFamily="4" charset="-128"/>
              </a:defRPr>
            </a:lvl4pPr>
            <a:lvl5pPr marL="2057400" indent="-228600">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r>
              <a:rPr lang="en-US" altLang="en-US" sz="2000" dirty="0">
                <a:solidFill>
                  <a:schemeClr val="bg2"/>
                </a:solidFill>
              </a:rPr>
              <a:t>©STIK</a:t>
            </a:r>
            <a:endParaRPr lang="en-GB" altLang="en-US" sz="2000" dirty="0">
              <a:solidFill>
                <a:schemeClr val="bg2"/>
              </a:solidFill>
            </a:endParaRPr>
          </a:p>
        </p:txBody>
      </p:sp>
      <p:pic>
        <p:nvPicPr>
          <p:cNvPr id="5" name="Picture 2" descr="Image result for stik images">
            <a:extLst>
              <a:ext uri="{FF2B5EF4-FFF2-40B4-BE49-F238E27FC236}">
                <a16:creationId xmlns:a16="http://schemas.microsoft.com/office/drawing/2014/main" id="{BD6F4C9D-1D5C-48E9-9A94-816E061B2E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8536" y="2427015"/>
            <a:ext cx="2705921" cy="374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1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F4B1-173D-43F2-A3EA-F57DF8E43469}"/>
              </a:ext>
            </a:extLst>
          </p:cNvPr>
          <p:cNvSpPr>
            <a:spLocks noGrp="1"/>
          </p:cNvSpPr>
          <p:nvPr>
            <p:ph type="title"/>
          </p:nvPr>
        </p:nvSpPr>
        <p:spPr>
          <a:xfrm>
            <a:off x="838200" y="365125"/>
            <a:ext cx="10515600" cy="1325563"/>
          </a:xfrm>
        </p:spPr>
        <p:txBody>
          <a:bodyPr>
            <a:normAutofit/>
          </a:bodyPr>
          <a:lstStyle/>
          <a:p>
            <a:r>
              <a:rPr lang="en-GB" sz="4800" dirty="0">
                <a:solidFill>
                  <a:schemeClr val="accent2"/>
                </a:solidFill>
              </a:rPr>
              <a:t>www.homelesspalliativecare.com</a:t>
            </a:r>
          </a:p>
        </p:txBody>
      </p:sp>
      <p:pic>
        <p:nvPicPr>
          <p:cNvPr id="3" name="Content Placeholder 3">
            <a:extLst>
              <a:ext uri="{FF2B5EF4-FFF2-40B4-BE49-F238E27FC236}">
                <a16:creationId xmlns:a16="http://schemas.microsoft.com/office/drawing/2014/main" id="{035B62CF-03D1-41E2-A506-1E65DEDD0561}"/>
              </a:ext>
            </a:extLst>
          </p:cNvPr>
          <p:cNvPicPr>
            <a:picLocks noGrp="1" noChangeAspect="1"/>
          </p:cNvPicPr>
          <p:nvPr>
            <p:ph idx="1"/>
          </p:nvPr>
        </p:nvPicPr>
        <p:blipFill rotWithShape="1">
          <a:blip r:embed="rId3"/>
          <a:srcRect l="20552" t="4391"/>
          <a:stretch/>
        </p:blipFill>
        <p:spPr>
          <a:xfrm>
            <a:off x="387264" y="1690688"/>
            <a:ext cx="6051114" cy="4214314"/>
          </a:xfrm>
          <a:prstGeom prst="rect">
            <a:avLst/>
          </a:prstGeom>
          <a:ln>
            <a:solidFill>
              <a:schemeClr val="tx1"/>
            </a:solidFill>
          </a:ln>
        </p:spPr>
      </p:pic>
      <p:pic>
        <p:nvPicPr>
          <p:cNvPr id="4" name="Picture 3">
            <a:extLst>
              <a:ext uri="{FF2B5EF4-FFF2-40B4-BE49-F238E27FC236}">
                <a16:creationId xmlns:a16="http://schemas.microsoft.com/office/drawing/2014/main" id="{B3E11C03-B236-41F9-A75A-F79565D34316}"/>
              </a:ext>
            </a:extLst>
          </p:cNvPr>
          <p:cNvPicPr>
            <a:picLocks noChangeAspect="1"/>
          </p:cNvPicPr>
          <p:nvPr/>
        </p:nvPicPr>
        <p:blipFill rotWithShape="1">
          <a:blip r:embed="rId4"/>
          <a:srcRect l="22706" r="26028"/>
          <a:stretch/>
        </p:blipFill>
        <p:spPr>
          <a:xfrm>
            <a:off x="6889314" y="1690688"/>
            <a:ext cx="5061601" cy="4898272"/>
          </a:xfrm>
          <a:prstGeom prst="rect">
            <a:avLst/>
          </a:prstGeom>
          <a:ln>
            <a:solidFill>
              <a:schemeClr val="tx1"/>
            </a:solidFill>
          </a:ln>
        </p:spPr>
      </p:pic>
    </p:spTree>
    <p:extLst>
      <p:ext uri="{BB962C8B-B14F-4D97-AF65-F5344CB8AC3E}">
        <p14:creationId xmlns:p14="http://schemas.microsoft.com/office/powerpoint/2010/main" val="2448324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C88C-0D58-4592-8C59-636469881899}"/>
              </a:ext>
            </a:extLst>
          </p:cNvPr>
          <p:cNvSpPr>
            <a:spLocks noGrp="1"/>
          </p:cNvSpPr>
          <p:nvPr>
            <p:ph type="title"/>
          </p:nvPr>
        </p:nvSpPr>
        <p:spPr bwMode="auto">
          <a:xfrm>
            <a:off x="1620838" y="365126"/>
            <a:ext cx="9047162"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3600" b="1" dirty="0">
                <a:solidFill>
                  <a:schemeClr val="accent2"/>
                </a:solidFill>
              </a:rPr>
              <a:t>Hostel staff training:</a:t>
            </a:r>
            <a:endParaRPr lang="en-GB" altLang="en-US" sz="3600" b="1" dirty="0">
              <a:solidFill>
                <a:schemeClr val="accent2"/>
              </a:solidFill>
            </a:endParaRPr>
          </a:p>
        </p:txBody>
      </p:sp>
      <p:sp>
        <p:nvSpPr>
          <p:cNvPr id="3" name="Content Placeholder 5">
            <a:extLst>
              <a:ext uri="{FF2B5EF4-FFF2-40B4-BE49-F238E27FC236}">
                <a16:creationId xmlns:a16="http://schemas.microsoft.com/office/drawing/2014/main" id="{BD1F806F-DFB9-4B38-A03B-6750C9B8C99B}"/>
              </a:ext>
            </a:extLst>
          </p:cNvPr>
          <p:cNvSpPr>
            <a:spLocks noGrp="1"/>
          </p:cNvSpPr>
          <p:nvPr>
            <p:ph idx="1"/>
          </p:nvPr>
        </p:nvSpPr>
        <p:spPr bwMode="auto">
          <a:xfrm>
            <a:off x="763420" y="1549653"/>
            <a:ext cx="7370762"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171450" indent="0">
              <a:lnSpc>
                <a:spcPct val="130000"/>
              </a:lnSpc>
              <a:spcBef>
                <a:spcPct val="0"/>
              </a:spcBef>
              <a:buClr>
                <a:srgbClr val="8784C7"/>
              </a:buClr>
              <a:buNone/>
            </a:pPr>
            <a:r>
              <a:rPr lang="en-GB" altLang="en-US" dirty="0">
                <a:solidFill>
                  <a:schemeClr val="accent2"/>
                </a:solidFill>
              </a:rPr>
              <a:t>Modules:</a:t>
            </a:r>
          </a:p>
          <a:p>
            <a:pPr marL="171450" indent="0">
              <a:lnSpc>
                <a:spcPct val="130000"/>
              </a:lnSpc>
              <a:spcBef>
                <a:spcPct val="0"/>
              </a:spcBef>
              <a:buClr>
                <a:srgbClr val="8784C7"/>
              </a:buClr>
              <a:buNone/>
            </a:pPr>
            <a:r>
              <a:rPr lang="en-GB" altLang="en-US" dirty="0">
                <a:solidFill>
                  <a:schemeClr val="bg2"/>
                </a:solidFill>
              </a:rPr>
              <a:t>Identifying clients</a:t>
            </a:r>
          </a:p>
          <a:p>
            <a:pPr marL="171450" indent="0">
              <a:lnSpc>
                <a:spcPct val="130000"/>
              </a:lnSpc>
              <a:spcBef>
                <a:spcPct val="0"/>
              </a:spcBef>
              <a:buClr>
                <a:srgbClr val="8784C7"/>
              </a:buClr>
              <a:buNone/>
            </a:pPr>
            <a:r>
              <a:rPr lang="en-GB" altLang="en-US" dirty="0">
                <a:solidFill>
                  <a:schemeClr val="bg2"/>
                </a:solidFill>
              </a:rPr>
              <a:t>Engaging clients and Person centred care</a:t>
            </a:r>
          </a:p>
          <a:p>
            <a:pPr marL="171450" indent="0">
              <a:lnSpc>
                <a:spcPct val="130000"/>
              </a:lnSpc>
              <a:spcBef>
                <a:spcPct val="0"/>
              </a:spcBef>
              <a:buClr>
                <a:srgbClr val="8784C7"/>
              </a:buClr>
              <a:buNone/>
            </a:pPr>
            <a:r>
              <a:rPr lang="en-GB" altLang="en-US" dirty="0">
                <a:solidFill>
                  <a:schemeClr val="bg2"/>
                </a:solidFill>
              </a:rPr>
              <a:t>Shared Care</a:t>
            </a:r>
          </a:p>
          <a:p>
            <a:pPr marL="171450" indent="0">
              <a:lnSpc>
                <a:spcPct val="130000"/>
              </a:lnSpc>
              <a:spcBef>
                <a:spcPct val="0"/>
              </a:spcBef>
              <a:buClr>
                <a:srgbClr val="8784C7"/>
              </a:buClr>
              <a:buNone/>
            </a:pPr>
            <a:r>
              <a:rPr lang="en-GB" altLang="en-US" dirty="0">
                <a:solidFill>
                  <a:schemeClr val="bg2"/>
                </a:solidFill>
              </a:rPr>
              <a:t>End of Life Care</a:t>
            </a:r>
          </a:p>
          <a:p>
            <a:pPr marL="171450" indent="0">
              <a:lnSpc>
                <a:spcPct val="130000"/>
              </a:lnSpc>
              <a:spcBef>
                <a:spcPct val="0"/>
              </a:spcBef>
              <a:buClr>
                <a:srgbClr val="8784C7"/>
              </a:buClr>
              <a:buNone/>
            </a:pPr>
            <a:r>
              <a:rPr lang="en-GB" altLang="en-US" dirty="0">
                <a:solidFill>
                  <a:schemeClr val="bg2"/>
                </a:solidFill>
              </a:rPr>
              <a:t>Bereavement</a:t>
            </a:r>
          </a:p>
          <a:p>
            <a:pPr marL="171450" indent="0">
              <a:lnSpc>
                <a:spcPct val="130000"/>
              </a:lnSpc>
              <a:spcBef>
                <a:spcPct val="0"/>
              </a:spcBef>
              <a:buClr>
                <a:srgbClr val="8784C7"/>
              </a:buClr>
              <a:buNone/>
            </a:pPr>
            <a:r>
              <a:rPr lang="en-GB" altLang="en-US" dirty="0">
                <a:solidFill>
                  <a:schemeClr val="bg2"/>
                </a:solidFill>
              </a:rPr>
              <a:t>Self Care</a:t>
            </a:r>
          </a:p>
          <a:p>
            <a:pPr marL="171450" indent="0">
              <a:lnSpc>
                <a:spcPct val="130000"/>
              </a:lnSpc>
              <a:spcBef>
                <a:spcPct val="0"/>
              </a:spcBef>
              <a:buClr>
                <a:srgbClr val="8784C7"/>
              </a:buClr>
              <a:buNone/>
            </a:pPr>
            <a:endParaRPr lang="en-GB" altLang="en-US" dirty="0">
              <a:solidFill>
                <a:schemeClr val="bg2"/>
              </a:solidFill>
            </a:endParaRPr>
          </a:p>
          <a:p>
            <a:pPr marL="171450" indent="0">
              <a:lnSpc>
                <a:spcPct val="130000"/>
              </a:lnSpc>
              <a:spcBef>
                <a:spcPct val="0"/>
              </a:spcBef>
              <a:buClr>
                <a:srgbClr val="8784C7"/>
              </a:buClr>
              <a:buNone/>
            </a:pPr>
            <a:endParaRPr lang="en-GB" altLang="en-US" b="1" dirty="0">
              <a:solidFill>
                <a:schemeClr val="bg2"/>
              </a:solidFill>
            </a:endParaRPr>
          </a:p>
          <a:p>
            <a:pPr marL="171450" indent="0">
              <a:buFontTx/>
              <a:buChar char="•"/>
            </a:pPr>
            <a:endParaRPr lang="en-US" altLang="en-US" dirty="0">
              <a:solidFill>
                <a:schemeClr val="accent6"/>
              </a:solidFill>
            </a:endParaRPr>
          </a:p>
        </p:txBody>
      </p:sp>
      <p:grpSp>
        <p:nvGrpSpPr>
          <p:cNvPr id="6" name="Group 5">
            <a:extLst>
              <a:ext uri="{FF2B5EF4-FFF2-40B4-BE49-F238E27FC236}">
                <a16:creationId xmlns:a16="http://schemas.microsoft.com/office/drawing/2014/main" id="{C6EE8792-017B-3D46-9A9C-F121EFA5ED6D}"/>
              </a:ext>
            </a:extLst>
          </p:cNvPr>
          <p:cNvGrpSpPr/>
          <p:nvPr/>
        </p:nvGrpSpPr>
        <p:grpSpPr>
          <a:xfrm>
            <a:off x="5395750" y="4505034"/>
            <a:ext cx="6032831" cy="1534819"/>
            <a:chOff x="233916" y="3211033"/>
            <a:chExt cx="5380076" cy="1160115"/>
          </a:xfrm>
        </p:grpSpPr>
        <p:sp>
          <p:nvSpPr>
            <p:cNvPr id="7" name="Rounded Rectangular Callout 10">
              <a:extLst>
                <a:ext uri="{FF2B5EF4-FFF2-40B4-BE49-F238E27FC236}">
                  <a16:creationId xmlns:a16="http://schemas.microsoft.com/office/drawing/2014/main" id="{F1F031AA-7291-6B4E-B2F1-EC9784524353}"/>
                </a:ext>
              </a:extLst>
            </p:cNvPr>
            <p:cNvSpPr/>
            <p:nvPr/>
          </p:nvSpPr>
          <p:spPr>
            <a:xfrm>
              <a:off x="233916" y="3211033"/>
              <a:ext cx="5380075" cy="1160115"/>
            </a:xfrm>
            <a:prstGeom prst="wedgeRoundRectCallout">
              <a:avLst>
                <a:gd name="adj1" fmla="val -48501"/>
                <a:gd name="adj2" fmla="val 7828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E7F2D56B-3B9E-1A4F-A0BA-61E812591005}"/>
                </a:ext>
              </a:extLst>
            </p:cNvPr>
            <p:cNvSpPr/>
            <p:nvPr/>
          </p:nvSpPr>
          <p:spPr>
            <a:xfrm>
              <a:off x="233917" y="3311134"/>
              <a:ext cx="5380075" cy="1000340"/>
            </a:xfrm>
            <a:prstGeom prst="rect">
              <a:avLst/>
            </a:prstGeom>
          </p:spPr>
          <p:txBody>
            <a:bodyPr wrap="square">
              <a:spAutoFit/>
            </a:bodyPr>
            <a:lstStyle/>
            <a:p>
              <a:pPr algn="ctr"/>
              <a:r>
                <a:rPr lang="en-US" sz="2000" i="1" dirty="0"/>
                <a:t> 8 years of training… today was the first time any trainers have bothered about us. Its always been focused on client’s needs. Never about us, and if we are less stressed …the clients are going to get the best of us. </a:t>
              </a:r>
              <a:endParaRPr lang="en-GB" sz="2000" i="1" dirty="0"/>
            </a:p>
          </p:txBody>
        </p:sp>
      </p:grpSp>
      <p:grpSp>
        <p:nvGrpSpPr>
          <p:cNvPr id="9" name="Group 8">
            <a:extLst>
              <a:ext uri="{FF2B5EF4-FFF2-40B4-BE49-F238E27FC236}">
                <a16:creationId xmlns:a16="http://schemas.microsoft.com/office/drawing/2014/main" id="{1B3E5AC2-3223-7B4B-9018-D738051F7AD6}"/>
              </a:ext>
            </a:extLst>
          </p:cNvPr>
          <p:cNvGrpSpPr/>
          <p:nvPr/>
        </p:nvGrpSpPr>
        <p:grpSpPr>
          <a:xfrm>
            <a:off x="7579895" y="1168286"/>
            <a:ext cx="4443568" cy="1935862"/>
            <a:chOff x="598792" y="4771004"/>
            <a:chExt cx="4441213" cy="1788007"/>
          </a:xfrm>
        </p:grpSpPr>
        <p:sp>
          <p:nvSpPr>
            <p:cNvPr id="10" name="Rectangular Callout 11">
              <a:extLst>
                <a:ext uri="{FF2B5EF4-FFF2-40B4-BE49-F238E27FC236}">
                  <a16:creationId xmlns:a16="http://schemas.microsoft.com/office/drawing/2014/main" id="{250FB31D-EAB5-914D-9339-53A124D943CD}"/>
                </a:ext>
              </a:extLst>
            </p:cNvPr>
            <p:cNvSpPr/>
            <p:nvPr/>
          </p:nvSpPr>
          <p:spPr>
            <a:xfrm>
              <a:off x="598792" y="4771004"/>
              <a:ext cx="4441213" cy="1655172"/>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30C3E712-BB0B-134F-B098-13C3752901AD}"/>
                </a:ext>
              </a:extLst>
            </p:cNvPr>
            <p:cNvSpPr/>
            <p:nvPr/>
          </p:nvSpPr>
          <p:spPr>
            <a:xfrm>
              <a:off x="657272" y="4927795"/>
              <a:ext cx="4324254" cy="1631216"/>
            </a:xfrm>
            <a:prstGeom prst="rect">
              <a:avLst/>
            </a:prstGeom>
          </p:spPr>
          <p:txBody>
            <a:bodyPr wrap="square">
              <a:spAutoFit/>
            </a:bodyPr>
            <a:lstStyle/>
            <a:p>
              <a:pPr algn="ctr"/>
              <a:r>
                <a:rPr lang="en-US" sz="2000" i="1" dirty="0"/>
                <a:t>When just you do training, it can be very difficult to implement… because you’re just one of many. Whereas if it’s all of us… the voices of many that’s going to push changes through</a:t>
              </a:r>
              <a:r>
                <a:rPr lang="en-US" sz="2000" dirty="0"/>
                <a:t>.</a:t>
              </a:r>
              <a:endParaRPr lang="en-GB" sz="2000" dirty="0"/>
            </a:p>
          </p:txBody>
        </p:sp>
      </p:grpSp>
    </p:spTree>
    <p:extLst>
      <p:ext uri="{BB962C8B-B14F-4D97-AF65-F5344CB8AC3E}">
        <p14:creationId xmlns:p14="http://schemas.microsoft.com/office/powerpoint/2010/main" val="27866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b="1" dirty="0">
                <a:solidFill>
                  <a:schemeClr val="accent2"/>
                </a:solidFill>
              </a:rPr>
              <a:t>Overview</a:t>
            </a:r>
          </a:p>
        </p:txBody>
      </p:sp>
      <p:sp>
        <p:nvSpPr>
          <p:cNvPr id="4" name="Content Placeholder 2">
            <a:extLst>
              <a:ext uri="{FF2B5EF4-FFF2-40B4-BE49-F238E27FC236}">
                <a16:creationId xmlns:a16="http://schemas.microsoft.com/office/drawing/2014/main" id="{5B47D275-8477-044A-949A-C6D000454DB6}"/>
              </a:ext>
            </a:extLst>
          </p:cNvPr>
          <p:cNvSpPr>
            <a:spLocks noGrp="1"/>
          </p:cNvSpPr>
          <p:nvPr>
            <p:ph idx="1"/>
          </p:nvPr>
        </p:nvSpPr>
        <p:spPr>
          <a:xfrm>
            <a:off x="785813" y="2162175"/>
            <a:ext cx="10515600" cy="4351338"/>
          </a:xfrm>
        </p:spPr>
        <p:txBody>
          <a:bodyPr>
            <a:normAutofit/>
          </a:bodyPr>
          <a:lstStyle/>
          <a:p>
            <a:r>
              <a:rPr lang="en-US" dirty="0">
                <a:solidFill>
                  <a:schemeClr val="accent2"/>
                </a:solidFill>
              </a:rPr>
              <a:t>Homelessness and Health </a:t>
            </a:r>
          </a:p>
          <a:p>
            <a:r>
              <a:rPr lang="en-US" dirty="0">
                <a:solidFill>
                  <a:schemeClr val="accent2"/>
                </a:solidFill>
              </a:rPr>
              <a:t>Our research into palliative care</a:t>
            </a:r>
          </a:p>
          <a:p>
            <a:pPr lvl="1"/>
            <a:r>
              <a:rPr lang="en-US" dirty="0">
                <a:solidFill>
                  <a:schemeClr val="bg1"/>
                </a:solidFill>
              </a:rPr>
              <a:t>Challenges in palliative care access and provision</a:t>
            </a:r>
          </a:p>
          <a:p>
            <a:pPr lvl="1"/>
            <a:r>
              <a:rPr lang="en-US" dirty="0">
                <a:solidFill>
                  <a:schemeClr val="bg1"/>
                </a:solidFill>
              </a:rPr>
              <a:t>Recommendations </a:t>
            </a:r>
          </a:p>
          <a:p>
            <a:r>
              <a:rPr lang="en-US" dirty="0">
                <a:solidFill>
                  <a:schemeClr val="accent2"/>
                </a:solidFill>
              </a:rPr>
              <a:t>Training</a:t>
            </a:r>
          </a:p>
          <a:p>
            <a:pPr lvl="1"/>
            <a:r>
              <a:rPr lang="en-US" dirty="0" err="1">
                <a:solidFill>
                  <a:schemeClr val="bg1"/>
                </a:solidFill>
              </a:rPr>
              <a:t>Homelesspalliativecare.com</a:t>
            </a:r>
            <a:endParaRPr lang="en-US" dirty="0">
              <a:solidFill>
                <a:schemeClr val="bg1"/>
              </a:solidFill>
            </a:endParaRPr>
          </a:p>
          <a:p>
            <a:r>
              <a:rPr lang="en-US" dirty="0">
                <a:solidFill>
                  <a:schemeClr val="bg1"/>
                </a:solidFill>
              </a:rPr>
              <a:t> </a:t>
            </a:r>
            <a:r>
              <a:rPr lang="en-US" dirty="0">
                <a:solidFill>
                  <a:schemeClr val="accent2"/>
                </a:solidFill>
              </a:rPr>
              <a:t>Current project</a:t>
            </a:r>
          </a:p>
          <a:p>
            <a:pPr lvl="1"/>
            <a:r>
              <a:rPr lang="en-US" dirty="0">
                <a:solidFill>
                  <a:schemeClr val="bg1"/>
                </a:solidFill>
              </a:rPr>
              <a:t>Twinning palliative care and homelessness services</a:t>
            </a:r>
          </a:p>
          <a:p>
            <a:pPr lvl="1"/>
            <a:r>
              <a:rPr lang="en-US" dirty="0">
                <a:solidFill>
                  <a:schemeClr val="bg1"/>
                </a:solidFill>
              </a:rPr>
              <a:t>Facilitating MDT working</a:t>
            </a:r>
          </a:p>
          <a:p>
            <a:endParaRPr lang="en-GB" dirty="0">
              <a:solidFill>
                <a:schemeClr val="tx2"/>
              </a:solidFill>
            </a:endParaRPr>
          </a:p>
        </p:txBody>
      </p:sp>
    </p:spTree>
    <p:extLst>
      <p:ext uri="{BB962C8B-B14F-4D97-AF65-F5344CB8AC3E}">
        <p14:creationId xmlns:p14="http://schemas.microsoft.com/office/powerpoint/2010/main" val="261185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7E03-4922-4A2A-A8E6-4361FBF30008}"/>
              </a:ext>
            </a:extLst>
          </p:cNvPr>
          <p:cNvSpPr>
            <a:spLocks noGrp="1"/>
          </p:cNvSpPr>
          <p:nvPr>
            <p:ph type="title"/>
          </p:nvPr>
        </p:nvSpPr>
        <p:spPr>
          <a:xfrm>
            <a:off x="1336007" y="-88229"/>
            <a:ext cx="10515600" cy="1325563"/>
          </a:xfrm>
        </p:spPr>
        <p:txBody>
          <a:bodyPr>
            <a:normAutofit/>
          </a:bodyPr>
          <a:lstStyle/>
          <a:p>
            <a:r>
              <a:rPr lang="en-GB" sz="3600" b="1" dirty="0">
                <a:solidFill>
                  <a:schemeClr val="accent2"/>
                </a:solidFill>
              </a:rPr>
              <a:t>3 month follow up – qualitative findings </a:t>
            </a:r>
          </a:p>
        </p:txBody>
      </p:sp>
      <p:sp>
        <p:nvSpPr>
          <p:cNvPr id="3" name="Content Placeholder 2">
            <a:extLst>
              <a:ext uri="{FF2B5EF4-FFF2-40B4-BE49-F238E27FC236}">
                <a16:creationId xmlns:a16="http://schemas.microsoft.com/office/drawing/2014/main" id="{D0216DE6-FD05-44EA-B6AA-FC01CF5A9422}"/>
              </a:ext>
            </a:extLst>
          </p:cNvPr>
          <p:cNvSpPr>
            <a:spLocks noGrp="1"/>
          </p:cNvSpPr>
          <p:nvPr>
            <p:ph idx="1"/>
          </p:nvPr>
        </p:nvSpPr>
        <p:spPr>
          <a:xfrm>
            <a:off x="423237" y="1823802"/>
            <a:ext cx="5540416" cy="4252146"/>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en-GB" b="1" dirty="0">
                <a:solidFill>
                  <a:srgbClr val="0070C0"/>
                </a:solidFill>
              </a:rPr>
              <a:t>Impact</a:t>
            </a:r>
          </a:p>
          <a:p>
            <a:r>
              <a:rPr lang="en-GB" sz="2000" dirty="0"/>
              <a:t>More discussion about end of life care within hostel</a:t>
            </a:r>
          </a:p>
          <a:p>
            <a:r>
              <a:rPr lang="en-US" sz="2000" dirty="0"/>
              <a:t>Some conversation tools being used</a:t>
            </a:r>
            <a:endParaRPr lang="en-GB" sz="2000" dirty="0"/>
          </a:p>
          <a:p>
            <a:r>
              <a:rPr lang="en-GB" sz="2000" dirty="0"/>
              <a:t>Memorials being used as a trigger for conversations</a:t>
            </a:r>
            <a:endParaRPr lang="en-US" sz="2000" dirty="0"/>
          </a:p>
          <a:p>
            <a:r>
              <a:rPr lang="en-US" sz="2000" dirty="0"/>
              <a:t>A section has been added to the agenda of team meetings to discuss clients of concern</a:t>
            </a:r>
          </a:p>
          <a:p>
            <a:r>
              <a:rPr lang="en-GB" sz="2000" dirty="0"/>
              <a:t>GP planning to participate in multidisciplinary meetings at hostel</a:t>
            </a:r>
          </a:p>
          <a:p>
            <a:endParaRPr lang="en-US" sz="2000" dirty="0"/>
          </a:p>
          <a:p>
            <a:endParaRPr lang="en-US" sz="2000" dirty="0"/>
          </a:p>
          <a:p>
            <a:endParaRPr lang="en-GB" sz="2000" dirty="0"/>
          </a:p>
        </p:txBody>
      </p:sp>
      <p:sp>
        <p:nvSpPr>
          <p:cNvPr id="4" name="Content Placeholder 2">
            <a:extLst>
              <a:ext uri="{FF2B5EF4-FFF2-40B4-BE49-F238E27FC236}">
                <a16:creationId xmlns:a16="http://schemas.microsoft.com/office/drawing/2014/main" id="{22371D87-3B73-45E0-96AF-64637297C44D}"/>
              </a:ext>
            </a:extLst>
          </p:cNvPr>
          <p:cNvSpPr txBox="1">
            <a:spLocks/>
          </p:cNvSpPr>
          <p:nvPr/>
        </p:nvSpPr>
        <p:spPr>
          <a:xfrm>
            <a:off x="6533147" y="1823802"/>
            <a:ext cx="4969041" cy="285648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accent2">
                    <a:lumMod val="75000"/>
                  </a:schemeClr>
                </a:solidFill>
              </a:rPr>
              <a:t>Yet to be established</a:t>
            </a:r>
            <a:endParaRPr lang="en-GB" sz="2000" dirty="0">
              <a:solidFill>
                <a:schemeClr val="accent2">
                  <a:lumMod val="75000"/>
                </a:schemeClr>
              </a:solidFill>
            </a:endParaRPr>
          </a:p>
          <a:p>
            <a:r>
              <a:rPr lang="en-GB" sz="2000" dirty="0"/>
              <a:t>Regular MDTs discussing clients of concern</a:t>
            </a:r>
          </a:p>
          <a:p>
            <a:r>
              <a:rPr lang="en-GB" sz="2000" dirty="0"/>
              <a:t>Relationships with hospices for advice and support</a:t>
            </a:r>
          </a:p>
          <a:p>
            <a:r>
              <a:rPr lang="en-GB" sz="2000" dirty="0"/>
              <a:t>Development of hostel policy around end of life care</a:t>
            </a:r>
          </a:p>
          <a:p>
            <a:endParaRPr lang="en-GB" sz="2000" dirty="0"/>
          </a:p>
        </p:txBody>
      </p:sp>
    </p:spTree>
    <p:extLst>
      <p:ext uri="{BB962C8B-B14F-4D97-AF65-F5344CB8AC3E}">
        <p14:creationId xmlns:p14="http://schemas.microsoft.com/office/powerpoint/2010/main" val="389248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387911-8CC4-4C77-8C8D-D1720E123BD5}"/>
              </a:ext>
            </a:extLst>
          </p:cNvPr>
          <p:cNvSpPr>
            <a:spLocks noGrp="1"/>
          </p:cNvSpPr>
          <p:nvPr>
            <p:ph type="title"/>
          </p:nvPr>
        </p:nvSpPr>
        <p:spPr>
          <a:xfrm>
            <a:off x="857250" y="562905"/>
            <a:ext cx="10223834" cy="1047170"/>
          </a:xfrm>
        </p:spPr>
        <p:txBody>
          <a:bodyPr>
            <a:normAutofit/>
          </a:bodyPr>
          <a:lstStyle/>
          <a:p>
            <a:pPr algn="ctr"/>
            <a:r>
              <a:rPr lang="en-GB" sz="4000" b="1" dirty="0">
                <a:solidFill>
                  <a:schemeClr val="accent2"/>
                </a:solidFill>
              </a:rPr>
              <a:t>Training alone is not enough</a:t>
            </a:r>
          </a:p>
        </p:txBody>
      </p:sp>
      <p:sp>
        <p:nvSpPr>
          <p:cNvPr id="4" name="Content Placeholder 2">
            <a:extLst>
              <a:ext uri="{FF2B5EF4-FFF2-40B4-BE49-F238E27FC236}">
                <a16:creationId xmlns:a16="http://schemas.microsoft.com/office/drawing/2014/main" id="{D620AAFF-5171-4286-9608-8CE99997AB23}"/>
              </a:ext>
            </a:extLst>
          </p:cNvPr>
          <p:cNvSpPr>
            <a:spLocks noGrp="1"/>
          </p:cNvSpPr>
          <p:nvPr>
            <p:ph idx="1"/>
          </p:nvPr>
        </p:nvSpPr>
        <p:spPr>
          <a:xfrm>
            <a:off x="180974" y="2100293"/>
            <a:ext cx="7381875" cy="4351338"/>
          </a:xfrm>
        </p:spPr>
        <p:txBody>
          <a:bodyPr>
            <a:normAutofit/>
          </a:bodyPr>
          <a:lstStyle/>
          <a:p>
            <a:pPr marL="0" indent="0">
              <a:buNone/>
            </a:pPr>
            <a:r>
              <a:rPr lang="en-GB" sz="2400" dirty="0">
                <a:solidFill>
                  <a:schemeClr val="bg2"/>
                </a:solidFill>
              </a:rPr>
              <a:t>For lasting change, training needs to be accompanied by </a:t>
            </a:r>
          </a:p>
          <a:p>
            <a:pPr marL="0" indent="0">
              <a:buNone/>
            </a:pPr>
            <a:r>
              <a:rPr lang="en-GB" sz="2400" dirty="0">
                <a:solidFill>
                  <a:schemeClr val="bg2"/>
                </a:solidFill>
              </a:rPr>
              <a:t>multi disciplinary, multi agency support</a:t>
            </a:r>
          </a:p>
          <a:p>
            <a:pPr marL="0" indent="0">
              <a:buNone/>
            </a:pPr>
            <a:endParaRPr lang="en-GB" sz="2400" dirty="0">
              <a:solidFill>
                <a:schemeClr val="bg2"/>
              </a:solidFill>
            </a:endParaRPr>
          </a:p>
          <a:p>
            <a:pPr marL="0" indent="0">
              <a:buNone/>
            </a:pPr>
            <a:r>
              <a:rPr lang="en-GB" sz="2400" dirty="0">
                <a:solidFill>
                  <a:schemeClr val="bg2"/>
                </a:solidFill>
              </a:rPr>
              <a:t>May also need “</a:t>
            </a:r>
            <a:r>
              <a:rPr lang="en-GB" sz="2400" b="1" dirty="0">
                <a:solidFill>
                  <a:schemeClr val="bg2"/>
                </a:solidFill>
              </a:rPr>
              <a:t>champions” </a:t>
            </a:r>
            <a:r>
              <a:rPr lang="en-GB" sz="2400" dirty="0">
                <a:solidFill>
                  <a:schemeClr val="bg2"/>
                </a:solidFill>
              </a:rPr>
              <a:t>within teams to facilitate and sustain change by</a:t>
            </a:r>
          </a:p>
          <a:p>
            <a:pPr marL="0" indent="0">
              <a:buNone/>
            </a:pPr>
            <a:endParaRPr lang="en-GB" sz="2000" dirty="0">
              <a:solidFill>
                <a:schemeClr val="bg2"/>
              </a:solidFill>
            </a:endParaRPr>
          </a:p>
          <a:p>
            <a:pPr lvl="1"/>
            <a:r>
              <a:rPr lang="en-GB" sz="2400" dirty="0">
                <a:solidFill>
                  <a:schemeClr val="bg2"/>
                </a:solidFill>
              </a:rPr>
              <a:t>developing relationships</a:t>
            </a:r>
          </a:p>
          <a:p>
            <a:pPr lvl="1"/>
            <a:r>
              <a:rPr lang="en-GB" sz="2400" dirty="0">
                <a:solidFill>
                  <a:schemeClr val="bg2"/>
                </a:solidFill>
              </a:rPr>
              <a:t>connecting services</a:t>
            </a:r>
          </a:p>
          <a:p>
            <a:pPr lvl="1"/>
            <a:r>
              <a:rPr lang="en-GB" sz="2400" dirty="0">
                <a:solidFill>
                  <a:schemeClr val="bg2"/>
                </a:solidFill>
              </a:rPr>
              <a:t>coordinating client focused meetings and actions</a:t>
            </a:r>
          </a:p>
          <a:p>
            <a:pPr marL="0" indent="0">
              <a:buNone/>
            </a:pPr>
            <a:endParaRPr lang="en-GB" dirty="0">
              <a:solidFill>
                <a:schemeClr val="accent6"/>
              </a:solidFill>
            </a:endParaRPr>
          </a:p>
          <a:p>
            <a:endParaRPr lang="en-GB" dirty="0">
              <a:solidFill>
                <a:schemeClr val="accent6"/>
              </a:solidFill>
            </a:endParaRPr>
          </a:p>
        </p:txBody>
      </p:sp>
      <p:grpSp>
        <p:nvGrpSpPr>
          <p:cNvPr id="5" name="Group 4">
            <a:extLst>
              <a:ext uri="{FF2B5EF4-FFF2-40B4-BE49-F238E27FC236}">
                <a16:creationId xmlns:a16="http://schemas.microsoft.com/office/drawing/2014/main" id="{02CC65CA-403A-48AC-A346-B93911BD970B}"/>
              </a:ext>
            </a:extLst>
          </p:cNvPr>
          <p:cNvGrpSpPr/>
          <p:nvPr/>
        </p:nvGrpSpPr>
        <p:grpSpPr>
          <a:xfrm>
            <a:off x="7796463" y="2246243"/>
            <a:ext cx="4307448" cy="4532750"/>
            <a:chOff x="7525751" y="1714411"/>
            <a:chExt cx="4307448" cy="4532750"/>
          </a:xfrm>
        </p:grpSpPr>
        <p:sp>
          <p:nvSpPr>
            <p:cNvPr id="6" name="Rounded Rectangular Callout 5">
              <a:extLst>
                <a:ext uri="{FF2B5EF4-FFF2-40B4-BE49-F238E27FC236}">
                  <a16:creationId xmlns:a16="http://schemas.microsoft.com/office/drawing/2014/main" id="{E7FBE4A1-9134-4E97-B53B-51F1CF24E0D5}"/>
                </a:ext>
              </a:extLst>
            </p:cNvPr>
            <p:cNvSpPr/>
            <p:nvPr/>
          </p:nvSpPr>
          <p:spPr>
            <a:xfrm>
              <a:off x="7525751" y="1714411"/>
              <a:ext cx="4307448" cy="4246632"/>
            </a:xfrm>
            <a:prstGeom prst="wedgeRoundRectCallout">
              <a:avLst>
                <a:gd name="adj1" fmla="val -37679"/>
                <a:gd name="adj2" fmla="val 5493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accent6"/>
                </a:solidFill>
              </a:endParaRPr>
            </a:p>
          </p:txBody>
        </p:sp>
        <p:sp>
          <p:nvSpPr>
            <p:cNvPr id="7" name="Rectangle 6">
              <a:extLst>
                <a:ext uri="{FF2B5EF4-FFF2-40B4-BE49-F238E27FC236}">
                  <a16:creationId xmlns:a16="http://schemas.microsoft.com/office/drawing/2014/main" id="{9F2FAFDA-C46A-431C-957B-BF8FD7CE4847}"/>
                </a:ext>
              </a:extLst>
            </p:cNvPr>
            <p:cNvSpPr/>
            <p:nvPr/>
          </p:nvSpPr>
          <p:spPr>
            <a:xfrm>
              <a:off x="7525751" y="1876734"/>
              <a:ext cx="4213811" cy="4370427"/>
            </a:xfrm>
            <a:prstGeom prst="rect">
              <a:avLst/>
            </a:prstGeom>
          </p:spPr>
          <p:txBody>
            <a:bodyPr wrap="square">
              <a:spAutoFit/>
            </a:bodyPr>
            <a:lstStyle/>
            <a:p>
              <a:pPr algn="ctr"/>
              <a:r>
                <a:rPr lang="en-US" sz="2000" dirty="0">
                  <a:solidFill>
                    <a:schemeClr val="accent6"/>
                  </a:solidFill>
                </a:rPr>
                <a:t>….very few people know what our lives are like in the hostel. We need someone who could support us… I think it could only come from a hospice. </a:t>
              </a:r>
            </a:p>
            <a:p>
              <a:pPr algn="ctr"/>
              <a:r>
                <a:rPr lang="en-US" sz="2000" dirty="0">
                  <a:solidFill>
                    <a:schemeClr val="accent6"/>
                  </a:solidFill>
                </a:rPr>
                <a:t>If we had somebody that stepped up to come and give us the benefit of their experience. Or even on the end of the phone and we could call them, and say “</a:t>
              </a:r>
              <a:r>
                <a:rPr lang="en-US" sz="2000" i="1" dirty="0">
                  <a:solidFill>
                    <a:schemeClr val="accent6"/>
                  </a:solidFill>
                </a:rPr>
                <a:t>so and so passed away this morning and its just so upsetting</a:t>
              </a:r>
              <a:r>
                <a:rPr lang="en-US" sz="2000" dirty="0">
                  <a:solidFill>
                    <a:schemeClr val="accent6"/>
                  </a:solidFill>
                </a:rPr>
                <a:t>” or </a:t>
              </a:r>
              <a:r>
                <a:rPr lang="en-US" sz="2000" i="1" dirty="0">
                  <a:solidFill>
                    <a:schemeClr val="accent6"/>
                  </a:solidFill>
                </a:rPr>
                <a:t>“I don’t know what to do about this</a:t>
              </a:r>
              <a:r>
                <a:rPr lang="en-US" sz="2000" dirty="0">
                  <a:solidFill>
                    <a:schemeClr val="accent6"/>
                  </a:solidFill>
                </a:rPr>
                <a:t>”. that would be fantastic</a:t>
              </a:r>
              <a:r>
                <a:rPr lang="en-US" dirty="0">
                  <a:solidFill>
                    <a:schemeClr val="accent6"/>
                  </a:solidFill>
                </a:rPr>
                <a:t>. </a:t>
              </a:r>
            </a:p>
            <a:p>
              <a:pPr algn="ctr"/>
              <a:endParaRPr lang="en-US" dirty="0">
                <a:solidFill>
                  <a:schemeClr val="accent6"/>
                </a:solidFill>
              </a:endParaRPr>
            </a:p>
          </p:txBody>
        </p:sp>
      </p:grpSp>
      <p:sp>
        <p:nvSpPr>
          <p:cNvPr id="8" name="Rectangle 7">
            <a:extLst>
              <a:ext uri="{FF2B5EF4-FFF2-40B4-BE49-F238E27FC236}">
                <a16:creationId xmlns:a16="http://schemas.microsoft.com/office/drawing/2014/main" id="{A625C099-6FC5-4462-866E-CF0F0E8C9BCE}"/>
              </a:ext>
            </a:extLst>
          </p:cNvPr>
          <p:cNvSpPr/>
          <p:nvPr/>
        </p:nvSpPr>
        <p:spPr>
          <a:xfrm>
            <a:off x="6438900" y="365125"/>
            <a:ext cx="6096000" cy="369332"/>
          </a:xfrm>
          <a:prstGeom prst="rect">
            <a:avLst/>
          </a:prstGeom>
        </p:spPr>
        <p:txBody>
          <a:bodyPr>
            <a:spAutoFit/>
          </a:bodyPr>
          <a:lstStyle/>
          <a:p>
            <a:r>
              <a:rPr lang="en-US" dirty="0">
                <a:solidFill>
                  <a:schemeClr val="accent6"/>
                </a:solidFill>
              </a:rPr>
              <a:t> </a:t>
            </a:r>
            <a:endParaRPr lang="en-GB" dirty="0">
              <a:solidFill>
                <a:schemeClr val="accent6"/>
              </a:solidFill>
            </a:endParaRPr>
          </a:p>
        </p:txBody>
      </p:sp>
    </p:spTree>
    <p:extLst>
      <p:ext uri="{BB962C8B-B14F-4D97-AF65-F5344CB8AC3E}">
        <p14:creationId xmlns:p14="http://schemas.microsoft.com/office/powerpoint/2010/main" val="13423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E4ECF4-53B7-4B03-825B-91693AEEDF29}"/>
              </a:ext>
            </a:extLst>
          </p:cNvPr>
          <p:cNvSpPr/>
          <p:nvPr/>
        </p:nvSpPr>
        <p:spPr>
          <a:xfrm>
            <a:off x="276725" y="1287379"/>
            <a:ext cx="11726363" cy="50372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7000"/>
              </a:lnSpc>
              <a:spcAft>
                <a:spcPts val="600"/>
              </a:spcAft>
            </a:pPr>
            <a:r>
              <a:rPr lang="en-GB" sz="2400" b="1" dirty="0">
                <a:solidFill>
                  <a:schemeClr val="accent2"/>
                </a:solidFill>
                <a:ea typeface="Times New Roman" panose="02020603050405020304" pitchFamily="18" charset="0"/>
                <a:cs typeface="Arial" panose="020B0604020202020204" pitchFamily="34" charset="0"/>
              </a:rPr>
              <a:t>AIM: Embed training and support into hostels to improve access to high quality care and support for people with advanced ill health &amp; reduce burden on frontline staff</a:t>
            </a:r>
            <a:endParaRPr lang="en-GB" sz="2400" dirty="0">
              <a:ea typeface="Times New Roman" panose="02020603050405020304" pitchFamily="18" charset="0"/>
              <a:cs typeface="Arial" panose="020B0604020202020204" pitchFamily="34" charset="0"/>
            </a:endParaRPr>
          </a:p>
          <a:p>
            <a:pPr marL="342900" indent="-342900">
              <a:lnSpc>
                <a:spcPct val="107000"/>
              </a:lnSpc>
              <a:spcAft>
                <a:spcPts val="60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Palliative care staff trained to provide in-reach support to hostels on a regular basis (approx. 2 half days per month for each hostel – part of their job plan)</a:t>
            </a:r>
          </a:p>
          <a:p>
            <a:pPr marL="342900" indent="-342900">
              <a:lnSpc>
                <a:spcPct val="107000"/>
              </a:lnSpc>
              <a:spcAft>
                <a:spcPts val="60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This support might include:</a:t>
            </a:r>
          </a:p>
          <a:p>
            <a:pPr marL="800100" lvl="1" indent="-342900">
              <a:lnSpc>
                <a:spcPct val="107000"/>
              </a:lnSpc>
              <a:spcAft>
                <a:spcPts val="60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Discussion / advice regarding individual clients</a:t>
            </a:r>
          </a:p>
          <a:p>
            <a:pPr marL="800100" lvl="1" indent="-342900">
              <a:lnSpc>
                <a:spcPct val="107000"/>
              </a:lnSpc>
              <a:spcAft>
                <a:spcPts val="60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Advocating for care and support from other agencies and assist with referrals</a:t>
            </a:r>
          </a:p>
          <a:p>
            <a:pPr marL="800100" lvl="1" indent="-342900">
              <a:lnSpc>
                <a:spcPct val="107000"/>
              </a:lnSpc>
              <a:spcAft>
                <a:spcPts val="60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Supporting development of regular MDT meetings to discuss clients of concern</a:t>
            </a:r>
          </a:p>
          <a:p>
            <a:pPr marL="800100" lvl="1" indent="-342900">
              <a:lnSpc>
                <a:spcPct val="107000"/>
              </a:lnSpc>
              <a:spcAft>
                <a:spcPts val="60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Undertaking regular bespoke training with staff </a:t>
            </a:r>
          </a:p>
          <a:p>
            <a:pPr marL="342900" indent="-342900">
              <a:lnSpc>
                <a:spcPct val="107000"/>
              </a:lnSpc>
              <a:spcAft>
                <a:spcPts val="60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Each palliative care team will be associated with 2 hostels </a:t>
            </a:r>
          </a:p>
          <a:p>
            <a:pPr marL="342900" indent="-342900">
              <a:lnSpc>
                <a:spcPct val="107000"/>
              </a:lnSpc>
              <a:spcAft>
                <a:spcPts val="600"/>
              </a:spcAft>
              <a:buFont typeface="Arial" panose="020B0604020202020204" pitchFamily="34" charset="0"/>
              <a:buChar char="•"/>
            </a:pPr>
            <a:r>
              <a:rPr lang="en-GB" sz="2400" dirty="0">
                <a:solidFill>
                  <a:srgbClr val="0070C0"/>
                </a:solidFill>
                <a:ea typeface="Times New Roman" panose="02020603050405020304" pitchFamily="18" charset="0"/>
                <a:cs typeface="Arial" panose="020B0604020202020204" pitchFamily="34" charset="0"/>
              </a:rPr>
              <a:t>We aim to undertake this in 8 Boroughs – evaluating impact and adapting as we go</a:t>
            </a:r>
          </a:p>
        </p:txBody>
      </p:sp>
      <p:sp>
        <p:nvSpPr>
          <p:cNvPr id="5" name="TextBox 4">
            <a:extLst>
              <a:ext uri="{FF2B5EF4-FFF2-40B4-BE49-F238E27FC236}">
                <a16:creationId xmlns:a16="http://schemas.microsoft.com/office/drawing/2014/main" id="{87C65766-8B9D-7A43-8557-B3F3CBFE5077}"/>
              </a:ext>
            </a:extLst>
          </p:cNvPr>
          <p:cNvSpPr txBox="1"/>
          <p:nvPr/>
        </p:nvSpPr>
        <p:spPr>
          <a:xfrm>
            <a:off x="2779296" y="212927"/>
            <a:ext cx="5835316" cy="721736"/>
          </a:xfrm>
          <a:prstGeom prst="rect">
            <a:avLst/>
          </a:prstGeom>
          <a:noFill/>
        </p:spPr>
        <p:txBody>
          <a:bodyPr wrap="square" rtlCol="0">
            <a:spAutoFit/>
          </a:bodyPr>
          <a:lstStyle/>
          <a:p>
            <a:pPr lvl="0" algn="ctr">
              <a:lnSpc>
                <a:spcPct val="107000"/>
              </a:lnSpc>
              <a:spcAft>
                <a:spcPts val="800"/>
              </a:spcAft>
            </a:pPr>
            <a:r>
              <a:rPr lang="en-GB" sz="4000" b="1" dirty="0">
                <a:solidFill>
                  <a:schemeClr val="accent2"/>
                </a:solidFill>
                <a:ea typeface="Times New Roman" panose="02020603050405020304" pitchFamily="18" charset="0"/>
                <a:cs typeface="Arial" panose="020B0604020202020204" pitchFamily="34" charset="0"/>
              </a:rPr>
              <a:t>Current study</a:t>
            </a:r>
          </a:p>
        </p:txBody>
      </p:sp>
    </p:spTree>
    <p:extLst>
      <p:ext uri="{BB962C8B-B14F-4D97-AF65-F5344CB8AC3E}">
        <p14:creationId xmlns:p14="http://schemas.microsoft.com/office/powerpoint/2010/main" val="14141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EE3E44-82A0-4ED7-9229-C16AD93C6F4F}"/>
              </a:ext>
            </a:extLst>
          </p:cNvPr>
          <p:cNvSpPr txBox="1"/>
          <p:nvPr/>
        </p:nvSpPr>
        <p:spPr>
          <a:xfrm>
            <a:off x="327991" y="1351818"/>
            <a:ext cx="11180770" cy="181588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2800" b="1" dirty="0"/>
              <a:t>Interviews and questionnaires (baseline and after 6 months) with</a:t>
            </a:r>
          </a:p>
          <a:p>
            <a:pPr marL="457200" indent="-457200">
              <a:buFont typeface="Arial" panose="020B0604020202020204" pitchFamily="34" charset="0"/>
              <a:buChar char="•"/>
            </a:pPr>
            <a:r>
              <a:rPr lang="en-GB" sz="2800" dirty="0"/>
              <a:t>Champions from palliative care and homelessness service</a:t>
            </a:r>
          </a:p>
          <a:p>
            <a:pPr marL="457200" indent="-457200">
              <a:buFont typeface="Arial" panose="020B0604020202020204" pitchFamily="34" charset="0"/>
              <a:buChar char="•"/>
            </a:pPr>
            <a:r>
              <a:rPr lang="en-GB" sz="2800" dirty="0"/>
              <a:t>Hostel staff/managers</a:t>
            </a:r>
          </a:p>
          <a:p>
            <a:pPr marL="457200" indent="-457200">
              <a:buFont typeface="Arial" panose="020B0604020202020204" pitchFamily="34" charset="0"/>
              <a:buChar char="•"/>
            </a:pPr>
            <a:r>
              <a:rPr lang="en-GB" sz="2800" dirty="0"/>
              <a:t>Some hostel residents</a:t>
            </a:r>
          </a:p>
        </p:txBody>
      </p:sp>
      <p:sp>
        <p:nvSpPr>
          <p:cNvPr id="4" name="TextBox 3">
            <a:extLst>
              <a:ext uri="{FF2B5EF4-FFF2-40B4-BE49-F238E27FC236}">
                <a16:creationId xmlns:a16="http://schemas.microsoft.com/office/drawing/2014/main" id="{8C836AE9-AFB7-4FCB-923A-BC763EA5E971}"/>
              </a:ext>
            </a:extLst>
          </p:cNvPr>
          <p:cNvSpPr txBox="1"/>
          <p:nvPr/>
        </p:nvSpPr>
        <p:spPr>
          <a:xfrm>
            <a:off x="327991" y="3429000"/>
            <a:ext cx="11180770"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800" b="1" dirty="0"/>
              <a:t>Mixed methods evaluation to determine:</a:t>
            </a:r>
          </a:p>
          <a:p>
            <a:pPr marL="457200" indent="-457200">
              <a:buFont typeface="Arial" panose="020B0604020202020204" pitchFamily="34" charset="0"/>
              <a:buChar char="•"/>
            </a:pPr>
            <a:r>
              <a:rPr lang="en-GB" sz="2800" dirty="0"/>
              <a:t>Impact on support and care received by residents, </a:t>
            </a:r>
          </a:p>
          <a:p>
            <a:pPr marL="457200" indent="-457200">
              <a:buFont typeface="Arial" panose="020B0604020202020204" pitchFamily="34" charset="0"/>
              <a:buChar char="•"/>
            </a:pPr>
            <a:r>
              <a:rPr lang="en-GB" sz="2800" dirty="0"/>
              <a:t>Changes in utilisation of health services,</a:t>
            </a:r>
          </a:p>
          <a:p>
            <a:pPr marL="457200" indent="-457200">
              <a:buFont typeface="Arial" panose="020B0604020202020204" pitchFamily="34" charset="0"/>
              <a:buChar char="•"/>
            </a:pPr>
            <a:r>
              <a:rPr lang="en-GB" sz="2800" dirty="0"/>
              <a:t>Staff morale, </a:t>
            </a:r>
          </a:p>
          <a:p>
            <a:pPr marL="457200" indent="-457200">
              <a:buFont typeface="Arial" panose="020B0604020202020204" pitchFamily="34" charset="0"/>
              <a:buChar char="•"/>
            </a:pPr>
            <a:r>
              <a:rPr lang="en-GB" sz="2800" dirty="0"/>
              <a:t>Feasibility and effectiveness of multiagency working, </a:t>
            </a:r>
          </a:p>
          <a:p>
            <a:pPr marL="457200" indent="-457200">
              <a:buFont typeface="Arial" panose="020B0604020202020204" pitchFamily="34" charset="0"/>
              <a:buChar char="•"/>
            </a:pPr>
            <a:r>
              <a:rPr lang="en-GB" sz="2800" dirty="0"/>
              <a:t>Challenges: what worked well and what didn’t, how could project be improved</a:t>
            </a:r>
          </a:p>
        </p:txBody>
      </p:sp>
      <p:sp>
        <p:nvSpPr>
          <p:cNvPr id="5" name="TextBox 4">
            <a:extLst>
              <a:ext uri="{FF2B5EF4-FFF2-40B4-BE49-F238E27FC236}">
                <a16:creationId xmlns:a16="http://schemas.microsoft.com/office/drawing/2014/main" id="{E9B50BEC-27FB-F54C-91AC-2525EF49222C}"/>
              </a:ext>
            </a:extLst>
          </p:cNvPr>
          <p:cNvSpPr txBox="1"/>
          <p:nvPr/>
        </p:nvSpPr>
        <p:spPr>
          <a:xfrm>
            <a:off x="3585411" y="468251"/>
            <a:ext cx="5245769" cy="646331"/>
          </a:xfrm>
          <a:prstGeom prst="rect">
            <a:avLst/>
          </a:prstGeom>
          <a:noFill/>
        </p:spPr>
        <p:txBody>
          <a:bodyPr wrap="square" rtlCol="0">
            <a:spAutoFit/>
          </a:bodyPr>
          <a:lstStyle/>
          <a:p>
            <a:r>
              <a:rPr lang="en-US" sz="3600" b="1" dirty="0">
                <a:solidFill>
                  <a:schemeClr val="accent2"/>
                </a:solidFill>
              </a:rPr>
              <a:t>Project evaluation</a:t>
            </a:r>
          </a:p>
        </p:txBody>
      </p:sp>
    </p:spTree>
    <p:extLst>
      <p:ext uri="{BB962C8B-B14F-4D97-AF65-F5344CB8AC3E}">
        <p14:creationId xmlns:p14="http://schemas.microsoft.com/office/powerpoint/2010/main" val="159792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1A069B-4007-4B2D-98F8-2E97E1490318}"/>
              </a:ext>
            </a:extLst>
          </p:cNvPr>
          <p:cNvSpPr>
            <a:spLocks noGrp="1"/>
          </p:cNvSpPr>
          <p:nvPr>
            <p:ph idx="1"/>
          </p:nvPr>
        </p:nvSpPr>
        <p:spPr>
          <a:xfrm>
            <a:off x="1038386" y="1557149"/>
            <a:ext cx="10755824" cy="4738688"/>
          </a:xfrm>
        </p:spPr>
        <p:txBody>
          <a:bodyPr>
            <a:normAutofit lnSpcReduction="10000"/>
          </a:bodyPr>
          <a:lstStyle/>
          <a:p>
            <a:pPr lvl="1">
              <a:lnSpc>
                <a:spcPct val="130000"/>
              </a:lnSpc>
              <a:spcBef>
                <a:spcPct val="0"/>
              </a:spcBef>
              <a:defRPr/>
            </a:pPr>
            <a:r>
              <a:rPr lang="en-GB" altLang="en-US" sz="2400" dirty="0">
                <a:solidFill>
                  <a:schemeClr val="bg2"/>
                </a:solidFill>
                <a:latin typeface="Arial" panose="020B0604020202020204" pitchFamily="34" charset="0"/>
                <a:cs typeface="Arial" panose="020B0604020202020204" pitchFamily="34" charset="0"/>
              </a:rPr>
              <a:t>Joined up multidisciplinary person centred care for people with complex needs: addressing social care, housing, substance misuse, mental and physical health support in hospital and community</a:t>
            </a:r>
          </a:p>
          <a:p>
            <a:pPr lvl="2">
              <a:lnSpc>
                <a:spcPct val="130000"/>
              </a:lnSpc>
              <a:spcBef>
                <a:spcPct val="0"/>
              </a:spcBef>
              <a:defRPr/>
            </a:pPr>
            <a:r>
              <a:rPr lang="en-GB" altLang="en-US" sz="1800" dirty="0">
                <a:solidFill>
                  <a:schemeClr val="bg2"/>
                </a:solidFill>
                <a:latin typeface="Arial" panose="020B0604020202020204" pitchFamily="34" charset="0"/>
                <a:cs typeface="Arial" panose="020B0604020202020204" pitchFamily="34" charset="0"/>
              </a:rPr>
              <a:t>In hospital when planning for safe discharge</a:t>
            </a:r>
          </a:p>
          <a:p>
            <a:pPr lvl="2">
              <a:lnSpc>
                <a:spcPct val="130000"/>
              </a:lnSpc>
              <a:spcBef>
                <a:spcPct val="0"/>
              </a:spcBef>
              <a:defRPr/>
            </a:pPr>
            <a:r>
              <a:rPr lang="en-GB" altLang="en-US" sz="1800" dirty="0">
                <a:solidFill>
                  <a:schemeClr val="bg2"/>
                </a:solidFill>
                <a:latin typeface="Arial" panose="020B0604020202020204" pitchFamily="34" charset="0"/>
                <a:cs typeface="Arial" panose="020B0604020202020204" pitchFamily="34" charset="0"/>
              </a:rPr>
              <a:t>In outreach / day centres / street teams</a:t>
            </a:r>
          </a:p>
          <a:p>
            <a:pPr lvl="2">
              <a:lnSpc>
                <a:spcPct val="130000"/>
              </a:lnSpc>
              <a:spcBef>
                <a:spcPct val="0"/>
              </a:spcBef>
              <a:defRPr/>
            </a:pPr>
            <a:r>
              <a:rPr lang="en-GB" altLang="en-US" sz="1800" dirty="0">
                <a:solidFill>
                  <a:schemeClr val="bg2"/>
                </a:solidFill>
                <a:latin typeface="Arial" panose="020B0604020202020204" pitchFamily="34" charset="0"/>
                <a:cs typeface="Arial" panose="020B0604020202020204" pitchFamily="34" charset="0"/>
              </a:rPr>
              <a:t>In hostels </a:t>
            </a:r>
          </a:p>
          <a:p>
            <a:pPr lvl="1" eaLnBrk="1" hangingPunct="1">
              <a:lnSpc>
                <a:spcPct val="130000"/>
              </a:lnSpc>
              <a:spcBef>
                <a:spcPct val="0"/>
              </a:spcBef>
              <a:defRPr/>
            </a:pPr>
            <a:r>
              <a:rPr lang="en-GB" altLang="en-US" sz="2400" dirty="0">
                <a:solidFill>
                  <a:schemeClr val="bg2"/>
                </a:solidFill>
                <a:latin typeface="Arial" panose="020B0604020202020204" pitchFamily="34" charset="0"/>
                <a:cs typeface="Arial" panose="020B0604020202020204" pitchFamily="34" charset="0"/>
              </a:rPr>
              <a:t>Choice and a range of options – no single solution </a:t>
            </a:r>
          </a:p>
          <a:p>
            <a:pPr lvl="1" eaLnBrk="1" hangingPunct="1">
              <a:lnSpc>
                <a:spcPct val="130000"/>
              </a:lnSpc>
              <a:spcBef>
                <a:spcPct val="0"/>
              </a:spcBef>
              <a:defRPr/>
            </a:pPr>
            <a:r>
              <a:rPr lang="en-GB" altLang="en-US" sz="2400" dirty="0">
                <a:solidFill>
                  <a:schemeClr val="bg2"/>
                </a:solidFill>
                <a:latin typeface="Arial" panose="020B0604020202020204" pitchFamily="34" charset="0"/>
                <a:cs typeface="Arial" panose="020B0604020202020204" pitchFamily="34" charset="0"/>
              </a:rPr>
              <a:t>A hostel based hospice / respite care / step up step down</a:t>
            </a:r>
          </a:p>
          <a:p>
            <a:pPr lvl="1" eaLnBrk="1" hangingPunct="1">
              <a:lnSpc>
                <a:spcPct val="130000"/>
              </a:lnSpc>
              <a:spcBef>
                <a:spcPct val="0"/>
              </a:spcBef>
              <a:defRPr/>
            </a:pPr>
            <a:r>
              <a:rPr lang="en-GB" altLang="en-US" sz="2400" dirty="0">
                <a:solidFill>
                  <a:schemeClr val="bg2"/>
                </a:solidFill>
                <a:latin typeface="Arial" panose="020B0604020202020204" pitchFamily="34" charset="0"/>
                <a:cs typeface="Arial" panose="020B0604020202020204" pitchFamily="34" charset="0"/>
              </a:rPr>
              <a:t>Residential care for “young olds”</a:t>
            </a:r>
          </a:p>
          <a:p>
            <a:pPr marL="457200" lvl="1" indent="0">
              <a:spcBef>
                <a:spcPct val="0"/>
              </a:spcBef>
              <a:buNone/>
              <a:defRPr/>
            </a:pPr>
            <a:endParaRPr lang="en-GB" altLang="en-US" sz="2000" dirty="0">
              <a:solidFill>
                <a:schemeClr val="bg2"/>
              </a:solidFill>
              <a:latin typeface="Arial" panose="020B0604020202020204" pitchFamily="34" charset="0"/>
              <a:cs typeface="Arial" panose="020B0604020202020204" pitchFamily="34" charset="0"/>
            </a:endParaRPr>
          </a:p>
          <a:p>
            <a:pPr marL="457200" lvl="1" indent="0">
              <a:spcBef>
                <a:spcPct val="0"/>
              </a:spcBef>
              <a:buNone/>
              <a:defRPr/>
            </a:pPr>
            <a:r>
              <a:rPr lang="en-GB" altLang="en-US" i="1" dirty="0">
                <a:solidFill>
                  <a:schemeClr val="accent2"/>
                </a:solidFill>
              </a:rPr>
              <a:t>Giving more voice to people with lived experience in the development and delivery of services</a:t>
            </a:r>
          </a:p>
        </p:txBody>
      </p:sp>
      <p:sp>
        <p:nvSpPr>
          <p:cNvPr id="3" name="Rectangle 4">
            <a:extLst>
              <a:ext uri="{FF2B5EF4-FFF2-40B4-BE49-F238E27FC236}">
                <a16:creationId xmlns:a16="http://schemas.microsoft.com/office/drawing/2014/main" id="{7CAC5C3A-6648-499C-B72C-6EF708C55317}"/>
              </a:ext>
            </a:extLst>
          </p:cNvPr>
          <p:cNvSpPr txBox="1">
            <a:spLocks noChangeArrowheads="1"/>
          </p:cNvSpPr>
          <p:nvPr/>
        </p:nvSpPr>
        <p:spPr bwMode="auto">
          <a:xfrm>
            <a:off x="1919288" y="800100"/>
            <a:ext cx="80645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09"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09"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09"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9pPr>
          </a:lstStyle>
          <a:p>
            <a:pPr eaLnBrk="1" hangingPunct="1">
              <a:spcBef>
                <a:spcPct val="0"/>
              </a:spcBef>
              <a:buFontTx/>
              <a:buNone/>
            </a:pPr>
            <a:r>
              <a:rPr lang="en-GB" altLang="en-US" sz="4000" b="1" dirty="0">
                <a:solidFill>
                  <a:schemeClr val="accent2"/>
                </a:solidFill>
                <a:ea typeface="MS PGothic" panose="020B0600070205080204" pitchFamily="34" charset="-128"/>
              </a:rPr>
              <a:t>Summary - What’s needed:</a:t>
            </a:r>
          </a:p>
        </p:txBody>
      </p:sp>
    </p:spTree>
    <p:extLst>
      <p:ext uri="{BB962C8B-B14F-4D97-AF65-F5344CB8AC3E}">
        <p14:creationId xmlns:p14="http://schemas.microsoft.com/office/powerpoint/2010/main" val="38512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9CEC-52E4-4573-AEF8-E209ACCF2D58}"/>
              </a:ext>
            </a:extLst>
          </p:cNvPr>
          <p:cNvSpPr>
            <a:spLocks noGrp="1"/>
          </p:cNvSpPr>
          <p:nvPr>
            <p:ph type="title"/>
          </p:nvPr>
        </p:nvSpPr>
        <p:spPr>
          <a:xfrm>
            <a:off x="162811" y="93555"/>
            <a:ext cx="10515600" cy="1325563"/>
          </a:xfrm>
        </p:spPr>
        <p:txBody>
          <a:bodyPr>
            <a:normAutofit/>
          </a:bodyPr>
          <a:lstStyle/>
          <a:p>
            <a:pPr algn="ctr"/>
            <a:r>
              <a:rPr lang="en-GB" sz="4000" b="1" i="1" dirty="0">
                <a:solidFill>
                  <a:schemeClr val="accent2"/>
                </a:solidFill>
              </a:rPr>
              <a:t>With thanks </a:t>
            </a:r>
            <a:r>
              <a:rPr lang="en-GB" sz="4000" b="1" dirty="0">
                <a:solidFill>
                  <a:schemeClr val="accent2"/>
                </a:solidFill>
              </a:rPr>
              <a:t>to </a:t>
            </a:r>
          </a:p>
        </p:txBody>
      </p:sp>
      <p:sp>
        <p:nvSpPr>
          <p:cNvPr id="3" name="Content Placeholder 2">
            <a:extLst>
              <a:ext uri="{FF2B5EF4-FFF2-40B4-BE49-F238E27FC236}">
                <a16:creationId xmlns:a16="http://schemas.microsoft.com/office/drawing/2014/main" id="{4305495D-3937-45CD-A699-5CC6FB127250}"/>
              </a:ext>
            </a:extLst>
          </p:cNvPr>
          <p:cNvSpPr>
            <a:spLocks noGrp="1"/>
          </p:cNvSpPr>
          <p:nvPr>
            <p:ph idx="1"/>
          </p:nvPr>
        </p:nvSpPr>
        <p:spPr>
          <a:xfrm>
            <a:off x="162811" y="1366286"/>
            <a:ext cx="12029189" cy="4143263"/>
          </a:xfrm>
        </p:spPr>
        <p:txBody>
          <a:bodyPr>
            <a:normAutofit/>
          </a:bodyPr>
          <a:lstStyle/>
          <a:p>
            <a:pPr marL="0" indent="0">
              <a:lnSpc>
                <a:spcPct val="150000"/>
              </a:lnSpc>
              <a:buNone/>
              <a:defRPr/>
            </a:pPr>
            <a:r>
              <a:rPr lang="en-GB" b="1" dirty="0">
                <a:solidFill>
                  <a:schemeClr val="accent2"/>
                </a:solidFill>
              </a:rPr>
              <a:t>The Oak Foundation </a:t>
            </a:r>
          </a:p>
          <a:p>
            <a:pPr marL="0" indent="0">
              <a:lnSpc>
                <a:spcPct val="150000"/>
              </a:lnSpc>
              <a:buNone/>
              <a:defRPr/>
            </a:pPr>
            <a:r>
              <a:rPr lang="en-GB" b="1" dirty="0">
                <a:solidFill>
                  <a:schemeClr val="accent2"/>
                </a:solidFill>
              </a:rPr>
              <a:t>Marie Curie Palliative Care Research Department, UCL</a:t>
            </a:r>
            <a:r>
              <a:rPr lang="en-GB" dirty="0">
                <a:solidFill>
                  <a:schemeClr val="accent2"/>
                </a:solidFill>
              </a:rPr>
              <a:t>: </a:t>
            </a:r>
            <a:r>
              <a:rPr lang="en-GB" dirty="0">
                <a:solidFill>
                  <a:schemeClr val="bg2"/>
                </a:solidFill>
              </a:rPr>
              <a:t>Dr Briony Hudson, Dr Megan Armstrong &amp; Professor Patrick Stone</a:t>
            </a:r>
          </a:p>
          <a:p>
            <a:pPr marL="0" indent="0">
              <a:lnSpc>
                <a:spcPct val="150000"/>
              </a:lnSpc>
              <a:buNone/>
              <a:defRPr/>
            </a:pPr>
            <a:r>
              <a:rPr lang="en-GB" b="1" dirty="0">
                <a:solidFill>
                  <a:schemeClr val="accent2"/>
                </a:solidFill>
              </a:rPr>
              <a:t>Pathway:</a:t>
            </a:r>
            <a:r>
              <a:rPr lang="en-GB" b="1" dirty="0">
                <a:solidFill>
                  <a:schemeClr val="bg2"/>
                </a:solidFill>
              </a:rPr>
              <a:t> </a:t>
            </a:r>
            <a:r>
              <a:rPr lang="en-GB" dirty="0">
                <a:solidFill>
                  <a:schemeClr val="bg2"/>
                </a:solidFill>
              </a:rPr>
              <a:t>Dr Nigel Hewett &amp; Julian Daley</a:t>
            </a:r>
          </a:p>
          <a:p>
            <a:pPr marL="0" indent="0">
              <a:lnSpc>
                <a:spcPct val="150000"/>
              </a:lnSpc>
              <a:buNone/>
              <a:defRPr/>
            </a:pPr>
            <a:r>
              <a:rPr lang="en-GB" b="1" dirty="0">
                <a:solidFill>
                  <a:schemeClr val="accent2"/>
                </a:solidFill>
              </a:rPr>
              <a:t>St Mungo’s</a:t>
            </a:r>
            <a:r>
              <a:rPr lang="en-GB" dirty="0">
                <a:solidFill>
                  <a:schemeClr val="accent2"/>
                </a:solidFill>
              </a:rPr>
              <a:t>: </a:t>
            </a:r>
            <a:r>
              <a:rPr lang="en-GB" dirty="0">
                <a:solidFill>
                  <a:schemeClr val="bg2"/>
                </a:solidFill>
              </a:rPr>
              <a:t>Niamh Brophy &amp; Peter Kennedy</a:t>
            </a:r>
          </a:p>
          <a:p>
            <a:pPr marL="0" indent="0">
              <a:buNone/>
              <a:defRPr/>
            </a:pPr>
            <a:endParaRPr lang="en-GB" dirty="0">
              <a:solidFill>
                <a:schemeClr val="accent6"/>
              </a:solidFill>
            </a:endParaRPr>
          </a:p>
        </p:txBody>
      </p:sp>
      <p:pic>
        <p:nvPicPr>
          <p:cNvPr id="4" name="Picture 3">
            <a:extLst>
              <a:ext uri="{FF2B5EF4-FFF2-40B4-BE49-F238E27FC236}">
                <a16:creationId xmlns:a16="http://schemas.microsoft.com/office/drawing/2014/main" id="{B5F3C6FB-7011-46E5-947D-0014D7AB2746}"/>
              </a:ext>
            </a:extLst>
          </p:cNvPr>
          <p:cNvPicPr>
            <a:picLocks noChangeAspect="1"/>
          </p:cNvPicPr>
          <p:nvPr/>
        </p:nvPicPr>
        <p:blipFill>
          <a:blip r:embed="rId3"/>
          <a:stretch>
            <a:fillRect/>
          </a:stretch>
        </p:blipFill>
        <p:spPr>
          <a:xfrm>
            <a:off x="162811" y="5717624"/>
            <a:ext cx="1918438" cy="752475"/>
          </a:xfrm>
          <a:prstGeom prst="rect">
            <a:avLst/>
          </a:prstGeom>
        </p:spPr>
      </p:pic>
      <p:pic>
        <p:nvPicPr>
          <p:cNvPr id="5" name="Picture 4">
            <a:extLst>
              <a:ext uri="{FF2B5EF4-FFF2-40B4-BE49-F238E27FC236}">
                <a16:creationId xmlns:a16="http://schemas.microsoft.com/office/drawing/2014/main" id="{9D27555B-F3C4-4B28-AF5B-927EC1D4B2F2}"/>
              </a:ext>
            </a:extLst>
          </p:cNvPr>
          <p:cNvPicPr/>
          <p:nvPr/>
        </p:nvPicPr>
        <p:blipFill rotWithShape="1">
          <a:blip r:embed="rId4"/>
          <a:srcRect t="8897" r="88616" b="84884"/>
          <a:stretch/>
        </p:blipFill>
        <p:spPr bwMode="auto">
          <a:xfrm>
            <a:off x="2400216" y="5713966"/>
            <a:ext cx="2420357" cy="759791"/>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D8D6468-21B1-40CE-A291-E83C1F22E16E}"/>
              </a:ext>
            </a:extLst>
          </p:cNvPr>
          <p:cNvPicPr>
            <a:picLocks noChangeAspect="1"/>
          </p:cNvPicPr>
          <p:nvPr/>
        </p:nvPicPr>
        <p:blipFill>
          <a:blip r:embed="rId5"/>
          <a:stretch>
            <a:fillRect/>
          </a:stretch>
        </p:blipFill>
        <p:spPr>
          <a:xfrm>
            <a:off x="5422495" y="5657388"/>
            <a:ext cx="1691380" cy="1020787"/>
          </a:xfrm>
          <a:prstGeom prst="rect">
            <a:avLst/>
          </a:prstGeom>
        </p:spPr>
      </p:pic>
      <p:pic>
        <p:nvPicPr>
          <p:cNvPr id="7" name="Picture 6">
            <a:extLst>
              <a:ext uri="{FF2B5EF4-FFF2-40B4-BE49-F238E27FC236}">
                <a16:creationId xmlns:a16="http://schemas.microsoft.com/office/drawing/2014/main" id="{9FF9DAC7-4EDF-40B5-B389-374D2686058D}"/>
              </a:ext>
            </a:extLst>
          </p:cNvPr>
          <p:cNvPicPr>
            <a:picLocks noChangeAspect="1"/>
          </p:cNvPicPr>
          <p:nvPr/>
        </p:nvPicPr>
        <p:blipFill>
          <a:blip r:embed="rId6"/>
          <a:stretch>
            <a:fillRect/>
          </a:stretch>
        </p:blipFill>
        <p:spPr>
          <a:xfrm>
            <a:off x="8060617" y="5509549"/>
            <a:ext cx="1691381" cy="1254896"/>
          </a:xfrm>
          <a:prstGeom prst="rect">
            <a:avLst/>
          </a:prstGeom>
        </p:spPr>
      </p:pic>
      <p:pic>
        <p:nvPicPr>
          <p:cNvPr id="8" name="Picture 7">
            <a:extLst>
              <a:ext uri="{FF2B5EF4-FFF2-40B4-BE49-F238E27FC236}">
                <a16:creationId xmlns:a16="http://schemas.microsoft.com/office/drawing/2014/main" id="{5CF1D663-34FD-48D5-812E-185557281929}"/>
              </a:ext>
            </a:extLst>
          </p:cNvPr>
          <p:cNvPicPr>
            <a:picLocks noChangeAspect="1"/>
          </p:cNvPicPr>
          <p:nvPr/>
        </p:nvPicPr>
        <p:blipFill>
          <a:blip r:embed="rId7"/>
          <a:stretch>
            <a:fillRect/>
          </a:stretch>
        </p:blipFill>
        <p:spPr>
          <a:xfrm>
            <a:off x="10458880" y="5509549"/>
            <a:ext cx="1428320" cy="1168626"/>
          </a:xfrm>
          <a:prstGeom prst="rect">
            <a:avLst/>
          </a:prstGeom>
        </p:spPr>
      </p:pic>
    </p:spTree>
    <p:extLst>
      <p:ext uri="{BB962C8B-B14F-4D97-AF65-F5344CB8AC3E}">
        <p14:creationId xmlns:p14="http://schemas.microsoft.com/office/powerpoint/2010/main" val="24206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9CEC-52E4-4573-AEF8-E209ACCF2D58}"/>
              </a:ext>
            </a:extLst>
          </p:cNvPr>
          <p:cNvSpPr>
            <a:spLocks noGrp="1"/>
          </p:cNvSpPr>
          <p:nvPr>
            <p:ph type="title"/>
          </p:nvPr>
        </p:nvSpPr>
        <p:spPr>
          <a:xfrm>
            <a:off x="162811" y="93555"/>
            <a:ext cx="10515600" cy="1325563"/>
          </a:xfrm>
        </p:spPr>
        <p:txBody>
          <a:bodyPr>
            <a:normAutofit/>
          </a:bodyPr>
          <a:lstStyle/>
          <a:p>
            <a:pPr algn="ctr"/>
            <a:r>
              <a:rPr lang="en-GB" sz="4000" b="1" dirty="0">
                <a:solidFill>
                  <a:schemeClr val="accent2"/>
                </a:solidFill>
              </a:rPr>
              <a:t>Publications</a:t>
            </a:r>
          </a:p>
        </p:txBody>
      </p:sp>
      <p:sp>
        <p:nvSpPr>
          <p:cNvPr id="3" name="Content Placeholder 2">
            <a:extLst>
              <a:ext uri="{FF2B5EF4-FFF2-40B4-BE49-F238E27FC236}">
                <a16:creationId xmlns:a16="http://schemas.microsoft.com/office/drawing/2014/main" id="{4305495D-3937-45CD-A699-5CC6FB127250}"/>
              </a:ext>
            </a:extLst>
          </p:cNvPr>
          <p:cNvSpPr>
            <a:spLocks noGrp="1"/>
          </p:cNvSpPr>
          <p:nvPr>
            <p:ph idx="1"/>
          </p:nvPr>
        </p:nvSpPr>
        <p:spPr>
          <a:xfrm>
            <a:off x="162811" y="1366286"/>
            <a:ext cx="12029189" cy="4143263"/>
          </a:xfrm>
        </p:spPr>
        <p:txBody>
          <a:bodyPr>
            <a:normAutofit fontScale="92500" lnSpcReduction="20000"/>
          </a:bodyPr>
          <a:lstStyle/>
          <a:p>
            <a:r>
              <a:rPr lang="en-US" altLang="en-US" sz="2000" dirty="0">
                <a:solidFill>
                  <a:schemeClr val="bg1"/>
                </a:solidFill>
                <a:cs typeface="Arial" panose="020B0604020202020204" pitchFamily="34" charset="0"/>
              </a:rPr>
              <a:t>Faculty of Homeless and inclusion health: </a:t>
            </a:r>
            <a:r>
              <a:rPr lang="en-US" altLang="en-US" sz="2000" dirty="0">
                <a:solidFill>
                  <a:schemeClr val="bg1"/>
                </a:solidFill>
                <a:cs typeface="Arial" panose="020B0604020202020204" pitchFamily="34" charset="0"/>
                <a:hlinkClick r:id="rId3"/>
              </a:rPr>
              <a:t>www.pathway.org.uk/services/end-life-care-homelessness</a:t>
            </a:r>
            <a:r>
              <a:rPr lang="en-US" altLang="en-US" sz="2000" dirty="0">
                <a:solidFill>
                  <a:schemeClr val="bg1"/>
                </a:solidFill>
                <a:cs typeface="Arial" panose="020B0604020202020204" pitchFamily="34" charset="0"/>
              </a:rPr>
              <a:t> </a:t>
            </a:r>
          </a:p>
          <a:p>
            <a:r>
              <a:rPr lang="en-US" altLang="en-US" sz="2000" dirty="0">
                <a:solidFill>
                  <a:schemeClr val="bg1"/>
                </a:solidFill>
                <a:cs typeface="Arial" panose="020B0604020202020204" pitchFamily="34" charset="0"/>
              </a:rPr>
              <a:t>Training resources: </a:t>
            </a:r>
            <a:r>
              <a:rPr lang="en-GB" sz="2000" dirty="0">
                <a:solidFill>
                  <a:schemeClr val="bg1"/>
                </a:solidFill>
                <a:hlinkClick r:id="rId4"/>
              </a:rPr>
              <a:t>www.homelesspalliativecare.com</a:t>
            </a:r>
            <a:r>
              <a:rPr lang="en-GB" sz="2000" dirty="0">
                <a:solidFill>
                  <a:schemeClr val="bg1"/>
                </a:solidFill>
              </a:rPr>
              <a:t> </a:t>
            </a:r>
          </a:p>
          <a:p>
            <a:pPr>
              <a:lnSpc>
                <a:spcPct val="100000"/>
              </a:lnSpc>
              <a:defRPr/>
            </a:pPr>
            <a:r>
              <a:rPr lang="en-GB" altLang="en-US" sz="2000" dirty="0">
                <a:solidFill>
                  <a:schemeClr val="bg1"/>
                </a:solidFill>
              </a:rPr>
              <a:t>Hudson BF, </a:t>
            </a:r>
            <a:r>
              <a:rPr lang="en-GB" altLang="en-US" sz="2000" dirty="0" err="1">
                <a:solidFill>
                  <a:schemeClr val="bg1"/>
                </a:solidFill>
              </a:rPr>
              <a:t>Flemming</a:t>
            </a:r>
            <a:r>
              <a:rPr lang="en-GB" altLang="en-US" sz="2000" dirty="0">
                <a:solidFill>
                  <a:schemeClr val="bg1"/>
                </a:solidFill>
              </a:rPr>
              <a:t> K, Shulman C, Candy B. Challenges to access and provision of palliative care for people who are homeless: a systematic review of qualitative research. </a:t>
            </a:r>
            <a:r>
              <a:rPr lang="en-GB" altLang="en-US" sz="2000" i="1" dirty="0">
                <a:solidFill>
                  <a:schemeClr val="bg1"/>
                </a:solidFill>
              </a:rPr>
              <a:t>BMC Palliative Care</a:t>
            </a:r>
            <a:r>
              <a:rPr lang="en-GB" altLang="en-US" sz="2000" dirty="0">
                <a:solidFill>
                  <a:schemeClr val="bg1"/>
                </a:solidFill>
              </a:rPr>
              <a:t>. 2016;15(1):96.</a:t>
            </a:r>
          </a:p>
          <a:p>
            <a:pPr>
              <a:lnSpc>
                <a:spcPct val="100000"/>
              </a:lnSpc>
              <a:defRPr/>
            </a:pPr>
            <a:r>
              <a:rPr lang="en-GB" altLang="en-US" sz="2000" dirty="0">
                <a:solidFill>
                  <a:schemeClr val="bg1"/>
                </a:solidFill>
              </a:rPr>
              <a:t>Shulman C, Hudson BF, Low J, Hewett N, Daley J, Kennedy P, et al. End-of-life care for homeless people: A qualitative analysis exploring the challenges to access and provision of palliative care. </a:t>
            </a:r>
            <a:r>
              <a:rPr lang="en-GB" altLang="en-US" sz="2000" i="1" dirty="0">
                <a:solidFill>
                  <a:schemeClr val="bg1"/>
                </a:solidFill>
              </a:rPr>
              <a:t>Palliative Medicine</a:t>
            </a:r>
            <a:r>
              <a:rPr lang="en-GB" altLang="en-US" sz="2000" dirty="0">
                <a:solidFill>
                  <a:schemeClr val="bg1"/>
                </a:solidFill>
              </a:rPr>
              <a:t>. 2017;0(0):0269216317717101.</a:t>
            </a:r>
          </a:p>
          <a:p>
            <a:pPr>
              <a:lnSpc>
                <a:spcPct val="100000"/>
              </a:lnSpc>
              <a:defRPr/>
            </a:pPr>
            <a:r>
              <a:rPr lang="en-GB" altLang="en-US" sz="2000" dirty="0">
                <a:solidFill>
                  <a:schemeClr val="bg1"/>
                </a:solidFill>
              </a:rPr>
              <a:t>Hudson BF, Shulman C, Low J, Hewett N, Daley J, Kennedy P, et al. (2017) Challenges to discussing palliative care with people experiencing homelessness: a qualitative study.</a:t>
            </a:r>
            <a:r>
              <a:rPr lang="nl-NL" altLang="en-US" sz="2000" dirty="0">
                <a:solidFill>
                  <a:schemeClr val="bg1"/>
                </a:solidFill>
              </a:rPr>
              <a:t> </a:t>
            </a:r>
            <a:r>
              <a:rPr lang="nl-NL" altLang="en-US" sz="2000" i="1" dirty="0">
                <a:solidFill>
                  <a:schemeClr val="bg1"/>
                </a:solidFill>
              </a:rPr>
              <a:t>BMJ Open</a:t>
            </a:r>
            <a:r>
              <a:rPr lang="nl-NL" altLang="en-US" sz="2000" dirty="0">
                <a:solidFill>
                  <a:schemeClr val="bg1"/>
                </a:solidFill>
              </a:rPr>
              <a:t> 2017;7:e017502. </a:t>
            </a:r>
            <a:r>
              <a:rPr lang="nl-NL" altLang="en-US" sz="2000" dirty="0" err="1">
                <a:solidFill>
                  <a:schemeClr val="bg1"/>
                </a:solidFill>
              </a:rPr>
              <a:t>doi</a:t>
            </a:r>
            <a:r>
              <a:rPr lang="nl-NL" altLang="en-US" sz="2000" dirty="0">
                <a:solidFill>
                  <a:schemeClr val="bg1"/>
                </a:solidFill>
              </a:rPr>
              <a:t>: 10.1136/bmjopen-2017-017502</a:t>
            </a:r>
          </a:p>
          <a:p>
            <a:pPr>
              <a:lnSpc>
                <a:spcPct val="100000"/>
              </a:lnSpc>
              <a:defRPr/>
            </a:pPr>
            <a:r>
              <a:rPr lang="en-GB" sz="2000" dirty="0">
                <a:solidFill>
                  <a:schemeClr val="bg1"/>
                </a:solidFill>
              </a:rPr>
              <a:t>Shulman C, Hudson BF, Kennedy P, Brophy P, Stone P. Evaluation of training on palliative care for staff working within a homeless hostel. Nurse Education Today 71 (2018) 135-144</a:t>
            </a:r>
            <a:endParaRPr lang="en-GB" altLang="en-US" sz="2000" dirty="0">
              <a:solidFill>
                <a:schemeClr val="bg1"/>
              </a:solidFill>
            </a:endParaRPr>
          </a:p>
          <a:p>
            <a:pPr>
              <a:lnSpc>
                <a:spcPct val="100000"/>
              </a:lnSpc>
              <a:defRPr/>
            </a:pPr>
            <a:r>
              <a:rPr lang="en-GB" altLang="en-US" sz="2000" i="1" dirty="0">
                <a:solidFill>
                  <a:schemeClr val="bg1"/>
                </a:solidFill>
              </a:rPr>
              <a:t>CQC &amp; Faculty of Homeless and Inclusion Health</a:t>
            </a:r>
            <a:r>
              <a:rPr lang="en-GB" altLang="en-US" sz="2000" dirty="0">
                <a:solidFill>
                  <a:schemeClr val="bg1"/>
                </a:solidFill>
              </a:rPr>
              <a:t> (2017). A Second Class Ending. Exploring the barriers and championing outstanding end of life care for people who are homeless</a:t>
            </a:r>
          </a:p>
        </p:txBody>
      </p:sp>
      <p:pic>
        <p:nvPicPr>
          <p:cNvPr id="4" name="Picture 3">
            <a:extLst>
              <a:ext uri="{FF2B5EF4-FFF2-40B4-BE49-F238E27FC236}">
                <a16:creationId xmlns:a16="http://schemas.microsoft.com/office/drawing/2014/main" id="{B5F3C6FB-7011-46E5-947D-0014D7AB2746}"/>
              </a:ext>
            </a:extLst>
          </p:cNvPr>
          <p:cNvPicPr>
            <a:picLocks noChangeAspect="1"/>
          </p:cNvPicPr>
          <p:nvPr/>
        </p:nvPicPr>
        <p:blipFill>
          <a:blip r:embed="rId5"/>
          <a:stretch>
            <a:fillRect/>
          </a:stretch>
        </p:blipFill>
        <p:spPr>
          <a:xfrm>
            <a:off x="162811" y="5717624"/>
            <a:ext cx="1918438" cy="752475"/>
          </a:xfrm>
          <a:prstGeom prst="rect">
            <a:avLst/>
          </a:prstGeom>
        </p:spPr>
      </p:pic>
      <p:pic>
        <p:nvPicPr>
          <p:cNvPr id="5" name="Picture 4">
            <a:extLst>
              <a:ext uri="{FF2B5EF4-FFF2-40B4-BE49-F238E27FC236}">
                <a16:creationId xmlns:a16="http://schemas.microsoft.com/office/drawing/2014/main" id="{9D27555B-F3C4-4B28-AF5B-927EC1D4B2F2}"/>
              </a:ext>
            </a:extLst>
          </p:cNvPr>
          <p:cNvPicPr/>
          <p:nvPr/>
        </p:nvPicPr>
        <p:blipFill rotWithShape="1">
          <a:blip r:embed="rId6"/>
          <a:srcRect t="8897" r="88616" b="84884"/>
          <a:stretch/>
        </p:blipFill>
        <p:spPr bwMode="auto">
          <a:xfrm>
            <a:off x="2400216" y="5713966"/>
            <a:ext cx="2420357" cy="759791"/>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D8D6468-21B1-40CE-A291-E83C1F22E16E}"/>
              </a:ext>
            </a:extLst>
          </p:cNvPr>
          <p:cNvPicPr>
            <a:picLocks noChangeAspect="1"/>
          </p:cNvPicPr>
          <p:nvPr/>
        </p:nvPicPr>
        <p:blipFill>
          <a:blip r:embed="rId7"/>
          <a:stretch>
            <a:fillRect/>
          </a:stretch>
        </p:blipFill>
        <p:spPr>
          <a:xfrm>
            <a:off x="5422495" y="5657388"/>
            <a:ext cx="1691380" cy="1020787"/>
          </a:xfrm>
          <a:prstGeom prst="rect">
            <a:avLst/>
          </a:prstGeom>
        </p:spPr>
      </p:pic>
      <p:pic>
        <p:nvPicPr>
          <p:cNvPr id="7" name="Picture 6">
            <a:extLst>
              <a:ext uri="{FF2B5EF4-FFF2-40B4-BE49-F238E27FC236}">
                <a16:creationId xmlns:a16="http://schemas.microsoft.com/office/drawing/2014/main" id="{9FF9DAC7-4EDF-40B5-B389-374D2686058D}"/>
              </a:ext>
            </a:extLst>
          </p:cNvPr>
          <p:cNvPicPr>
            <a:picLocks noChangeAspect="1"/>
          </p:cNvPicPr>
          <p:nvPr/>
        </p:nvPicPr>
        <p:blipFill>
          <a:blip r:embed="rId8"/>
          <a:stretch>
            <a:fillRect/>
          </a:stretch>
        </p:blipFill>
        <p:spPr>
          <a:xfrm>
            <a:off x="8060617" y="5509549"/>
            <a:ext cx="1691381" cy="1254896"/>
          </a:xfrm>
          <a:prstGeom prst="rect">
            <a:avLst/>
          </a:prstGeom>
        </p:spPr>
      </p:pic>
      <p:pic>
        <p:nvPicPr>
          <p:cNvPr id="8" name="Picture 7">
            <a:extLst>
              <a:ext uri="{FF2B5EF4-FFF2-40B4-BE49-F238E27FC236}">
                <a16:creationId xmlns:a16="http://schemas.microsoft.com/office/drawing/2014/main" id="{5CF1D663-34FD-48D5-812E-185557281929}"/>
              </a:ext>
            </a:extLst>
          </p:cNvPr>
          <p:cNvPicPr>
            <a:picLocks noChangeAspect="1"/>
          </p:cNvPicPr>
          <p:nvPr/>
        </p:nvPicPr>
        <p:blipFill>
          <a:blip r:embed="rId9"/>
          <a:stretch>
            <a:fillRect/>
          </a:stretch>
        </p:blipFill>
        <p:spPr>
          <a:xfrm>
            <a:off x="10458880" y="5509549"/>
            <a:ext cx="1428320" cy="1168626"/>
          </a:xfrm>
          <a:prstGeom prst="rect">
            <a:avLst/>
          </a:prstGeom>
        </p:spPr>
      </p:pic>
    </p:spTree>
    <p:extLst>
      <p:ext uri="{BB962C8B-B14F-4D97-AF65-F5344CB8AC3E}">
        <p14:creationId xmlns:p14="http://schemas.microsoft.com/office/powerpoint/2010/main" val="254452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4E7CF4BD-7952-4F51-AFEE-CF9464D8DBCF}"/>
              </a:ext>
            </a:extLst>
          </p:cNvPr>
          <p:cNvSpPr txBox="1">
            <a:spLocks/>
          </p:cNvSpPr>
          <p:nvPr/>
        </p:nvSpPr>
        <p:spPr>
          <a:xfrm>
            <a:off x="2807811" y="269771"/>
            <a:ext cx="7450138" cy="677862"/>
          </a:xfrm>
          <a:prstGeom prst="rect">
            <a:avLst/>
          </a:prstGeom>
        </p:spPr>
        <p:txBody>
          <a:bodyPr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defRPr/>
            </a:pPr>
            <a:r>
              <a:rPr lang="en-GB" b="1" spc="-11" dirty="0">
                <a:solidFill>
                  <a:schemeClr val="accent2"/>
                </a:solidFill>
                <a:latin typeface="+mn-lt"/>
              </a:rPr>
              <a:t>Homelessness </a:t>
            </a:r>
            <a:r>
              <a:rPr lang="en-GB" b="1" dirty="0">
                <a:solidFill>
                  <a:schemeClr val="accent2"/>
                </a:solidFill>
                <a:latin typeface="+mn-lt"/>
              </a:rPr>
              <a:t>in</a:t>
            </a:r>
            <a:r>
              <a:rPr lang="en-GB" b="1" spc="-15" dirty="0">
                <a:solidFill>
                  <a:schemeClr val="accent2"/>
                </a:solidFill>
                <a:latin typeface="+mn-lt"/>
              </a:rPr>
              <a:t> </a:t>
            </a:r>
            <a:r>
              <a:rPr lang="en-GB" b="1" spc="-5" dirty="0">
                <a:solidFill>
                  <a:schemeClr val="accent2"/>
                </a:solidFill>
                <a:latin typeface="+mn-lt"/>
              </a:rPr>
              <a:t>London</a:t>
            </a:r>
            <a:endParaRPr lang="en-GB" b="1" dirty="0">
              <a:solidFill>
                <a:schemeClr val="accent2"/>
              </a:solidFill>
              <a:latin typeface="+mn-lt"/>
            </a:endParaRPr>
          </a:p>
        </p:txBody>
      </p:sp>
      <p:grpSp>
        <p:nvGrpSpPr>
          <p:cNvPr id="5" name="Group 4">
            <a:extLst>
              <a:ext uri="{FF2B5EF4-FFF2-40B4-BE49-F238E27FC236}">
                <a16:creationId xmlns:a16="http://schemas.microsoft.com/office/drawing/2014/main" id="{7FE6F34B-43C0-42B1-AED6-E8C5006661A4}"/>
              </a:ext>
            </a:extLst>
          </p:cNvPr>
          <p:cNvGrpSpPr/>
          <p:nvPr/>
        </p:nvGrpSpPr>
        <p:grpSpPr>
          <a:xfrm>
            <a:off x="1158240" y="1042513"/>
            <a:ext cx="10648985" cy="2752853"/>
            <a:chOff x="1544320" y="1360013"/>
            <a:chExt cx="9829394" cy="2463454"/>
          </a:xfrm>
        </p:grpSpPr>
        <p:sp>
          <p:nvSpPr>
            <p:cNvPr id="6" name="object 3">
              <a:extLst>
                <a:ext uri="{FF2B5EF4-FFF2-40B4-BE49-F238E27FC236}">
                  <a16:creationId xmlns:a16="http://schemas.microsoft.com/office/drawing/2014/main" id="{2537C8B6-A98A-4CFB-AF12-D2C856875AB9}"/>
                </a:ext>
              </a:extLst>
            </p:cNvPr>
            <p:cNvSpPr txBox="1">
              <a:spLocks noChangeArrowheads="1"/>
            </p:cNvSpPr>
            <p:nvPr/>
          </p:nvSpPr>
          <p:spPr bwMode="auto">
            <a:xfrm>
              <a:off x="1544320" y="1676400"/>
              <a:ext cx="4409439" cy="181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2400" b="1" dirty="0">
                  <a:solidFill>
                    <a:schemeClr val="accent2"/>
                  </a:solidFill>
                  <a:ea typeface="Calibri" panose="020F0502020204030204" pitchFamily="34" charset="0"/>
                  <a:cs typeface="Calibri" panose="020F0502020204030204" pitchFamily="34" charset="0"/>
                </a:rPr>
                <a:t>Rough sleeping </a:t>
              </a:r>
            </a:p>
            <a:p>
              <a:pPr>
                <a:lnSpc>
                  <a:spcPct val="90000"/>
                </a:lnSpc>
              </a:pPr>
              <a:r>
                <a:rPr lang="en-US" altLang="en-US" sz="2400" dirty="0">
                  <a:solidFill>
                    <a:schemeClr val="bg1"/>
                  </a:solidFill>
                  <a:ea typeface="Calibri" panose="020F0502020204030204" pitchFamily="34" charset="0"/>
                  <a:cs typeface="Calibri" panose="020F0502020204030204" pitchFamily="34" charset="0"/>
                </a:rPr>
                <a:t>There </a:t>
              </a:r>
              <a:r>
                <a:rPr lang="en-GB" altLang="en-US" sz="2400" dirty="0">
                  <a:solidFill>
                    <a:schemeClr val="bg1"/>
                  </a:solidFill>
                  <a:ea typeface="Calibri" panose="020F0502020204030204" pitchFamily="34" charset="0"/>
                  <a:cs typeface="Calibri" panose="020F0502020204030204" pitchFamily="34" charset="0"/>
                </a:rPr>
                <a:t>was </a:t>
              </a:r>
              <a:r>
                <a:rPr lang="en-US" altLang="en-US" sz="2400" dirty="0">
                  <a:solidFill>
                    <a:schemeClr val="bg1"/>
                  </a:solidFill>
                  <a:ea typeface="Calibri" panose="020F0502020204030204" pitchFamily="34" charset="0"/>
                  <a:cs typeface="Calibri" panose="020F0502020204030204" pitchFamily="34" charset="0"/>
                </a:rPr>
                <a:t>an </a:t>
              </a:r>
              <a:r>
                <a:rPr lang="en-US" altLang="en-US" sz="2400" i="1" dirty="0">
                  <a:solidFill>
                    <a:schemeClr val="accent4"/>
                  </a:solidFill>
                  <a:ea typeface="Calibri" panose="020F0502020204030204" pitchFamily="34" charset="0"/>
                  <a:cs typeface="Calibri" panose="020F0502020204030204" pitchFamily="34" charset="0"/>
                </a:rPr>
                <a:t>increase of 104% </a:t>
              </a:r>
              <a:r>
                <a:rPr lang="en-US" altLang="en-US" sz="2400" dirty="0">
                  <a:solidFill>
                    <a:schemeClr val="bg1"/>
                  </a:solidFill>
                  <a:ea typeface="Calibri" panose="020F0502020204030204" pitchFamily="34" charset="0"/>
                  <a:cs typeface="Calibri" panose="020F0502020204030204" pitchFamily="34" charset="0"/>
                </a:rPr>
                <a:t>in the number of people seen rough sleeping on the streets of London between 2010-2011 and</a:t>
              </a:r>
            </a:p>
            <a:p>
              <a:pPr algn="ctr">
                <a:lnSpc>
                  <a:spcPts val="3025"/>
                </a:lnSpc>
              </a:pPr>
              <a:r>
                <a:rPr lang="en-US" altLang="en-US" sz="2400" dirty="0">
                  <a:solidFill>
                    <a:schemeClr val="bg1"/>
                  </a:solidFill>
                  <a:ea typeface="Calibri" panose="020F0502020204030204" pitchFamily="34" charset="0"/>
                  <a:cs typeface="Calibri" panose="020F0502020204030204" pitchFamily="34" charset="0"/>
                </a:rPr>
                <a:t>2016 – 2017</a:t>
              </a:r>
            </a:p>
          </p:txBody>
        </p:sp>
        <p:graphicFrame>
          <p:nvGraphicFramePr>
            <p:cNvPr id="2" name="Chart 68">
              <a:extLst>
                <a:ext uri="{FF2B5EF4-FFF2-40B4-BE49-F238E27FC236}">
                  <a16:creationId xmlns:a16="http://schemas.microsoft.com/office/drawing/2014/main" id="{F29590DF-8EA4-46E4-B10B-5C24C4FB3F72}"/>
                </a:ext>
              </a:extLst>
            </p:cNvPr>
            <p:cNvGraphicFramePr>
              <a:graphicFrameLocks/>
            </p:cNvGraphicFramePr>
            <p:nvPr>
              <p:extLst>
                <p:ext uri="{D42A27DB-BD31-4B8C-83A1-F6EECF244321}">
                  <p14:modId xmlns:p14="http://schemas.microsoft.com/office/powerpoint/2010/main" val="3818602832"/>
                </p:ext>
              </p:extLst>
            </p:nvPr>
          </p:nvGraphicFramePr>
          <p:xfrm>
            <a:off x="6250341" y="1360013"/>
            <a:ext cx="5123373" cy="2463454"/>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Rectangle 7">
            <a:extLst>
              <a:ext uri="{FF2B5EF4-FFF2-40B4-BE49-F238E27FC236}">
                <a16:creationId xmlns:a16="http://schemas.microsoft.com/office/drawing/2014/main" id="{A751D5D9-23BF-4734-A4AB-F620D0D6F9F0}"/>
              </a:ext>
            </a:extLst>
          </p:cNvPr>
          <p:cNvSpPr/>
          <p:nvPr/>
        </p:nvSpPr>
        <p:spPr>
          <a:xfrm>
            <a:off x="249952" y="4058772"/>
            <a:ext cx="6096000" cy="1846659"/>
          </a:xfrm>
          <a:prstGeom prst="rect">
            <a:avLst/>
          </a:prstGeom>
        </p:spPr>
        <p:txBody>
          <a:bodyPr>
            <a:spAutoFit/>
          </a:bodyPr>
          <a:lstStyle/>
          <a:p>
            <a:pPr algn="ctr"/>
            <a:r>
              <a:rPr lang="en-US" sz="2400" b="1" dirty="0">
                <a:solidFill>
                  <a:schemeClr val="accent2"/>
                </a:solidFill>
              </a:rPr>
              <a:t>Homeless hostels</a:t>
            </a:r>
          </a:p>
          <a:p>
            <a:pPr algn="ctr"/>
            <a:r>
              <a:rPr lang="en-US" sz="2400" dirty="0">
                <a:solidFill>
                  <a:schemeClr val="bg1"/>
                </a:solidFill>
              </a:rPr>
              <a:t>9,186 bed spaces for single  people who are homeless pan London in 2015-2016 (</a:t>
            </a:r>
            <a:r>
              <a:rPr lang="en-US" sz="2400" i="1" dirty="0">
                <a:solidFill>
                  <a:srgbClr val="FFC000"/>
                </a:solidFill>
              </a:rPr>
              <a:t>a 26% decrease </a:t>
            </a:r>
            <a:r>
              <a:rPr lang="en-US" sz="2400" dirty="0">
                <a:solidFill>
                  <a:schemeClr val="bg1"/>
                </a:solidFill>
              </a:rPr>
              <a:t>from 2011-2012)</a:t>
            </a:r>
          </a:p>
          <a:p>
            <a:endParaRPr lang="en-US" dirty="0"/>
          </a:p>
        </p:txBody>
      </p:sp>
      <p:sp>
        <p:nvSpPr>
          <p:cNvPr id="9" name="Rectangle 8">
            <a:extLst>
              <a:ext uri="{FF2B5EF4-FFF2-40B4-BE49-F238E27FC236}">
                <a16:creationId xmlns:a16="http://schemas.microsoft.com/office/drawing/2014/main" id="{89A83A1C-7066-4D44-B88A-83389FC7C21E}"/>
              </a:ext>
            </a:extLst>
          </p:cNvPr>
          <p:cNvSpPr/>
          <p:nvPr/>
        </p:nvSpPr>
        <p:spPr>
          <a:xfrm>
            <a:off x="6773780" y="4058772"/>
            <a:ext cx="4961213" cy="1569660"/>
          </a:xfrm>
          <a:prstGeom prst="rect">
            <a:avLst/>
          </a:prstGeom>
        </p:spPr>
        <p:txBody>
          <a:bodyPr wrap="square">
            <a:spAutoFit/>
          </a:bodyPr>
          <a:lstStyle/>
          <a:p>
            <a:pPr algn="ctr"/>
            <a:r>
              <a:rPr lang="en-US" sz="2400" b="1" dirty="0">
                <a:solidFill>
                  <a:schemeClr val="accent2"/>
                </a:solidFill>
              </a:rPr>
              <a:t>Temporary  accommodation </a:t>
            </a:r>
          </a:p>
          <a:p>
            <a:pPr algn="ctr"/>
            <a:r>
              <a:rPr lang="en-US" sz="2400" dirty="0">
                <a:solidFill>
                  <a:schemeClr val="bg1"/>
                </a:solidFill>
              </a:rPr>
              <a:t>54,280 households in temporary accommodation in London in 2016-2017</a:t>
            </a:r>
          </a:p>
        </p:txBody>
      </p:sp>
      <p:sp>
        <p:nvSpPr>
          <p:cNvPr id="10" name="Rectangle 9">
            <a:extLst>
              <a:ext uri="{FF2B5EF4-FFF2-40B4-BE49-F238E27FC236}">
                <a16:creationId xmlns:a16="http://schemas.microsoft.com/office/drawing/2014/main" id="{38D8FE77-791D-4959-B62D-EE329832BF78}"/>
              </a:ext>
            </a:extLst>
          </p:cNvPr>
          <p:cNvSpPr/>
          <p:nvPr/>
        </p:nvSpPr>
        <p:spPr>
          <a:xfrm>
            <a:off x="4764564" y="5891838"/>
            <a:ext cx="3162776" cy="830997"/>
          </a:xfrm>
          <a:prstGeom prst="rect">
            <a:avLst/>
          </a:prstGeom>
        </p:spPr>
        <p:txBody>
          <a:bodyPr wrap="square">
            <a:spAutoFit/>
          </a:bodyPr>
          <a:lstStyle/>
          <a:p>
            <a:r>
              <a:rPr lang="en-US" sz="2400" b="1" dirty="0">
                <a:solidFill>
                  <a:schemeClr val="accent2"/>
                </a:solidFill>
              </a:rPr>
              <a:t>Hidden homelessness</a:t>
            </a:r>
          </a:p>
          <a:p>
            <a:pPr algn="ctr"/>
            <a:r>
              <a:rPr lang="en-US" sz="2400" b="1" dirty="0">
                <a:solidFill>
                  <a:schemeClr val="bg1"/>
                </a:solidFill>
              </a:rPr>
              <a:t>Unknown </a:t>
            </a:r>
          </a:p>
        </p:txBody>
      </p:sp>
    </p:spTree>
    <p:extLst>
      <p:ext uri="{BB962C8B-B14F-4D97-AF65-F5344CB8AC3E}">
        <p14:creationId xmlns:p14="http://schemas.microsoft.com/office/powerpoint/2010/main" val="21867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BBFEEA-110C-40BA-8CD4-024CD87F342A}"/>
              </a:ext>
            </a:extLst>
          </p:cNvPr>
          <p:cNvSpPr txBox="1">
            <a:spLocks noChangeArrowheads="1"/>
          </p:cNvSpPr>
          <p:nvPr/>
        </p:nvSpPr>
        <p:spPr bwMode="auto">
          <a:xfrm>
            <a:off x="2670722" y="1316272"/>
            <a:ext cx="60452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prstTxWarp prst="textNoShape">
              <a:avLst/>
            </a:prstTxWarp>
            <a:spAutoFit/>
          </a:bodyPr>
          <a:lstStyle/>
          <a:p>
            <a:pPr algn="ctr" eaLnBrk="1" hangingPunct="1"/>
            <a:r>
              <a:rPr lang="en-US" dirty="0">
                <a:solidFill>
                  <a:schemeClr val="bg1"/>
                </a:solidFill>
                <a:latin typeface="Arial" pitchFamily="4" charset="0"/>
                <a:ea typeface="Arial" pitchFamily="4" charset="0"/>
                <a:cs typeface="Arial" pitchFamily="4" charset="0"/>
                <a:sym typeface="Arial" pitchFamily="4" charset="0"/>
              </a:rPr>
              <a:t>Many routes to homelessness – Structural and Individual </a:t>
            </a:r>
          </a:p>
        </p:txBody>
      </p:sp>
      <p:sp>
        <p:nvSpPr>
          <p:cNvPr id="6" name="TextBox 5">
            <a:extLst>
              <a:ext uri="{FF2B5EF4-FFF2-40B4-BE49-F238E27FC236}">
                <a16:creationId xmlns:a16="http://schemas.microsoft.com/office/drawing/2014/main" id="{228D16D6-B760-41D2-AC46-41386C76CCEA}"/>
              </a:ext>
            </a:extLst>
          </p:cNvPr>
          <p:cNvSpPr txBox="1">
            <a:spLocks noChangeArrowheads="1"/>
          </p:cNvSpPr>
          <p:nvPr/>
        </p:nvSpPr>
        <p:spPr bwMode="auto">
          <a:xfrm>
            <a:off x="1570612" y="578125"/>
            <a:ext cx="9050775" cy="707886"/>
          </a:xfrm>
          <a:prstGeom prst="rect">
            <a:avLst/>
          </a:prstGeom>
          <a:noFill/>
          <a:ln w="9525">
            <a:noFill/>
            <a:miter lim="800000"/>
            <a:headEnd/>
            <a:tailEnd/>
          </a:ln>
        </p:spPr>
        <p:txBody>
          <a:bodyPr wrap="none">
            <a:prstTxWarp prst="textNoShape">
              <a:avLst/>
            </a:prstTxWarp>
            <a:spAutoFit/>
          </a:bodyPr>
          <a:lstStyle/>
          <a:p>
            <a:pPr algn="ctr" eaLnBrk="1" hangingPunct="1"/>
            <a:r>
              <a:rPr lang="en-GB" sz="4000" b="1" dirty="0">
                <a:solidFill>
                  <a:schemeClr val="accent2"/>
                </a:solidFill>
                <a:latin typeface="Arial" pitchFamily="4" charset="0"/>
                <a:ea typeface="Arial" pitchFamily="4" charset="0"/>
                <a:cs typeface="Arial" pitchFamily="4" charset="0"/>
                <a:sym typeface="Arial" pitchFamily="4" charset="0"/>
              </a:rPr>
              <a:t>Underlying causes of homelessness</a:t>
            </a:r>
            <a:endParaRPr lang="en-US" sz="4000" b="1" dirty="0">
              <a:solidFill>
                <a:schemeClr val="accent2"/>
              </a:solidFill>
              <a:latin typeface="Arial" pitchFamily="4" charset="0"/>
              <a:ea typeface="Arial" pitchFamily="4" charset="0"/>
              <a:cs typeface="Arial" pitchFamily="4" charset="0"/>
              <a:sym typeface="Arial" pitchFamily="4" charset="0"/>
            </a:endParaRPr>
          </a:p>
        </p:txBody>
      </p:sp>
      <p:sp>
        <p:nvSpPr>
          <p:cNvPr id="7" name="Oval 16">
            <a:extLst>
              <a:ext uri="{FF2B5EF4-FFF2-40B4-BE49-F238E27FC236}">
                <a16:creationId xmlns:a16="http://schemas.microsoft.com/office/drawing/2014/main" id="{4DD62C48-8E8B-49E5-88C6-BCFBAAD4819F}"/>
              </a:ext>
            </a:extLst>
          </p:cNvPr>
          <p:cNvSpPr>
            <a:spLocks noChangeArrowheads="1"/>
          </p:cNvSpPr>
          <p:nvPr/>
        </p:nvSpPr>
        <p:spPr bwMode="auto">
          <a:xfrm>
            <a:off x="7293739" y="2870578"/>
            <a:ext cx="2019300" cy="921644"/>
          </a:xfrm>
          <a:prstGeom prst="ellipse">
            <a:avLst/>
          </a:prstGeom>
          <a:solidFill>
            <a:srgbClr val="002060"/>
          </a:solidFill>
          <a:ln>
            <a:noFill/>
          </a:ln>
        </p:spPr>
        <p:txBody>
          <a:bodyPr lIns="0" tIns="0" rIns="0" bIns="0">
            <a:prstTxWarp prst="textNoShape">
              <a:avLst/>
            </a:prstTxWarp>
          </a:bodyPr>
          <a:lstStyle/>
          <a:p>
            <a:pPr algn="ctr" eaLnBrk="1" hangingPunct="1"/>
            <a:r>
              <a:rPr lang="en-US" sz="1600" dirty="0">
                <a:solidFill>
                  <a:schemeClr val="bg1"/>
                </a:solidFill>
                <a:latin typeface="Arial" pitchFamily="4" charset="0"/>
                <a:ea typeface="Arial" pitchFamily="4" charset="0"/>
                <a:cs typeface="Arial" pitchFamily="4" charset="0"/>
                <a:sym typeface="Arial" pitchFamily="4" charset="0"/>
              </a:rPr>
              <a:t>Drug and alcohol problems </a:t>
            </a:r>
            <a:endParaRPr lang="id-ID" sz="1600" dirty="0">
              <a:solidFill>
                <a:schemeClr val="bg1"/>
              </a:solidFill>
              <a:latin typeface="Arial" pitchFamily="4" charset="0"/>
              <a:ea typeface="Arial" pitchFamily="4" charset="0"/>
              <a:cs typeface="Arial" pitchFamily="4" charset="0"/>
              <a:sym typeface="Arial" pitchFamily="4" charset="0"/>
            </a:endParaRPr>
          </a:p>
        </p:txBody>
      </p:sp>
      <p:sp>
        <p:nvSpPr>
          <p:cNvPr id="8" name="Oval 19">
            <a:extLst>
              <a:ext uri="{FF2B5EF4-FFF2-40B4-BE49-F238E27FC236}">
                <a16:creationId xmlns:a16="http://schemas.microsoft.com/office/drawing/2014/main" id="{27BCE52A-3637-4FE2-B18C-F434960D23AF}"/>
              </a:ext>
            </a:extLst>
          </p:cNvPr>
          <p:cNvSpPr>
            <a:spLocks noChangeArrowheads="1"/>
          </p:cNvSpPr>
          <p:nvPr/>
        </p:nvSpPr>
        <p:spPr bwMode="auto">
          <a:xfrm>
            <a:off x="7088963" y="1842122"/>
            <a:ext cx="1426369" cy="819150"/>
          </a:xfrm>
          <a:prstGeom prst="ellipse">
            <a:avLst/>
          </a:prstGeom>
          <a:solidFill>
            <a:srgbClr val="002060"/>
          </a:solidFill>
          <a:ln>
            <a:noFill/>
          </a:ln>
        </p:spPr>
        <p:txBody>
          <a:bodyPr lIns="0" tIns="0" rIns="0" bIns="0">
            <a:prstTxWarp prst="textNoShape">
              <a:avLst/>
            </a:prstTxWarp>
          </a:bodyPr>
          <a:lstStyle/>
          <a:p>
            <a:pPr algn="ctr" eaLnBrk="1" hangingPunct="1"/>
            <a:r>
              <a:rPr lang="en-GB" sz="1600" dirty="0">
                <a:solidFill>
                  <a:schemeClr val="bg1"/>
                </a:solidFill>
                <a:latin typeface="Arial" pitchFamily="4" charset="0"/>
                <a:ea typeface="Arial" pitchFamily="4" charset="0"/>
                <a:cs typeface="Arial" pitchFamily="4" charset="0"/>
                <a:sym typeface="Arial" pitchFamily="4" charset="0"/>
              </a:rPr>
              <a:t>Leaving care </a:t>
            </a:r>
            <a:endParaRPr lang="id-ID" sz="1600" dirty="0">
              <a:solidFill>
                <a:schemeClr val="bg1"/>
              </a:solidFill>
              <a:latin typeface="Arial" pitchFamily="4" charset="0"/>
              <a:ea typeface="Arial" pitchFamily="4" charset="0"/>
              <a:cs typeface="Arial" pitchFamily="4" charset="0"/>
              <a:sym typeface="Arial" pitchFamily="4" charset="0"/>
            </a:endParaRPr>
          </a:p>
        </p:txBody>
      </p:sp>
      <p:sp>
        <p:nvSpPr>
          <p:cNvPr id="9" name="Oval 20">
            <a:extLst>
              <a:ext uri="{FF2B5EF4-FFF2-40B4-BE49-F238E27FC236}">
                <a16:creationId xmlns:a16="http://schemas.microsoft.com/office/drawing/2014/main" id="{8EEBF92B-1658-4E9B-BE56-169715302011}"/>
              </a:ext>
            </a:extLst>
          </p:cNvPr>
          <p:cNvSpPr>
            <a:spLocks noChangeArrowheads="1"/>
          </p:cNvSpPr>
          <p:nvPr/>
        </p:nvSpPr>
        <p:spPr bwMode="auto">
          <a:xfrm>
            <a:off x="3242396" y="1947353"/>
            <a:ext cx="1985337" cy="914400"/>
          </a:xfrm>
          <a:prstGeom prst="ellipse">
            <a:avLst/>
          </a:prstGeom>
          <a:solidFill>
            <a:srgbClr val="002060"/>
          </a:solidFill>
          <a:ln>
            <a:noFill/>
          </a:ln>
        </p:spPr>
        <p:txBody>
          <a:bodyPr>
            <a:prstTxWarp prst="textNoShape">
              <a:avLst/>
            </a:prstTxWarp>
          </a:bodyPr>
          <a:lstStyle/>
          <a:p>
            <a:pPr algn="ctr" eaLnBrk="1" hangingPunct="1"/>
            <a:r>
              <a:rPr lang="en-GB" sz="1600" dirty="0">
                <a:solidFill>
                  <a:schemeClr val="bg1"/>
                </a:solidFill>
                <a:latin typeface="Arial" pitchFamily="4" charset="0"/>
                <a:ea typeface="Arial" pitchFamily="4" charset="0"/>
                <a:cs typeface="Arial" pitchFamily="4" charset="0"/>
                <a:sym typeface="Arial" pitchFamily="4" charset="0"/>
              </a:rPr>
              <a:t>Domestic violence</a:t>
            </a:r>
            <a:endParaRPr lang="id-ID" sz="1600" dirty="0">
              <a:solidFill>
                <a:schemeClr val="bg1"/>
              </a:solidFill>
              <a:latin typeface="Arial" pitchFamily="4" charset="0"/>
              <a:ea typeface="Arial" pitchFamily="4" charset="0"/>
              <a:cs typeface="Arial" pitchFamily="4" charset="0"/>
              <a:sym typeface="Arial" pitchFamily="4" charset="0"/>
            </a:endParaRPr>
          </a:p>
        </p:txBody>
      </p:sp>
      <p:sp>
        <p:nvSpPr>
          <p:cNvPr id="10" name="Oval 21">
            <a:extLst>
              <a:ext uri="{FF2B5EF4-FFF2-40B4-BE49-F238E27FC236}">
                <a16:creationId xmlns:a16="http://schemas.microsoft.com/office/drawing/2014/main" id="{9E5FC75B-4605-42C0-9E8F-25D687E4453E}"/>
              </a:ext>
            </a:extLst>
          </p:cNvPr>
          <p:cNvSpPr>
            <a:spLocks noChangeArrowheads="1"/>
          </p:cNvSpPr>
          <p:nvPr/>
        </p:nvSpPr>
        <p:spPr bwMode="auto">
          <a:xfrm>
            <a:off x="7067550" y="5470177"/>
            <a:ext cx="1877437" cy="1225450"/>
          </a:xfrm>
          <a:prstGeom prst="ellipse">
            <a:avLst/>
          </a:prstGeom>
          <a:solidFill>
            <a:srgbClr val="00BBFF"/>
          </a:solidFill>
          <a:ln>
            <a:noFill/>
          </a:ln>
        </p:spPr>
        <p:txBody>
          <a:bodyPr lIns="0" tIns="0" rIns="0" bIns="0">
            <a:prstTxWarp prst="textNoShape">
              <a:avLst/>
            </a:prstTxWarp>
          </a:bodyPr>
          <a:lstStyle/>
          <a:p>
            <a:pPr algn="ctr" eaLnBrk="1" hangingPunct="1"/>
            <a:r>
              <a:rPr lang="en-US" sz="1600" dirty="0">
                <a:solidFill>
                  <a:srgbClr val="FFFF00"/>
                </a:solidFill>
                <a:latin typeface="Arial" pitchFamily="4" charset="0"/>
                <a:ea typeface="Arial" pitchFamily="4" charset="0"/>
                <a:cs typeface="Arial" pitchFamily="4" charset="0"/>
                <a:sym typeface="Arial" pitchFamily="4" charset="0"/>
              </a:rPr>
              <a:t>Immigration</a:t>
            </a:r>
          </a:p>
          <a:p>
            <a:pPr algn="ctr" eaLnBrk="1" hangingPunct="1"/>
            <a:r>
              <a:rPr lang="en-US" sz="1600" dirty="0">
                <a:solidFill>
                  <a:srgbClr val="FFFF00"/>
                </a:solidFill>
                <a:latin typeface="Arial" pitchFamily="4" charset="0"/>
                <a:ea typeface="Arial" pitchFamily="4" charset="0"/>
                <a:cs typeface="Arial" pitchFamily="4" charset="0"/>
                <a:sym typeface="Arial" pitchFamily="4" charset="0"/>
              </a:rPr>
              <a:t>No recourse to public funds</a:t>
            </a:r>
            <a:r>
              <a:rPr lang="en-US" dirty="0">
                <a:solidFill>
                  <a:srgbClr val="FFFF00"/>
                </a:solidFill>
                <a:latin typeface="Arial" pitchFamily="4" charset="0"/>
                <a:ea typeface="Arial" pitchFamily="4" charset="0"/>
                <a:cs typeface="Arial" pitchFamily="4" charset="0"/>
                <a:sym typeface="Arial" pitchFamily="4" charset="0"/>
              </a:rPr>
              <a:t> </a:t>
            </a:r>
            <a:endParaRPr lang="id-ID" dirty="0">
              <a:solidFill>
                <a:srgbClr val="FFFF00"/>
              </a:solidFill>
              <a:latin typeface="Arial" pitchFamily="4" charset="0"/>
              <a:ea typeface="Arial" pitchFamily="4" charset="0"/>
              <a:cs typeface="Arial" pitchFamily="4" charset="0"/>
              <a:sym typeface="Arial" pitchFamily="4" charset="0"/>
            </a:endParaRPr>
          </a:p>
        </p:txBody>
      </p:sp>
      <p:sp>
        <p:nvSpPr>
          <p:cNvPr id="11" name="Oval 22">
            <a:extLst>
              <a:ext uri="{FF2B5EF4-FFF2-40B4-BE49-F238E27FC236}">
                <a16:creationId xmlns:a16="http://schemas.microsoft.com/office/drawing/2014/main" id="{DE1FA652-9CFA-46FF-8CE0-BA99EC9EDA8F}"/>
              </a:ext>
            </a:extLst>
          </p:cNvPr>
          <p:cNvSpPr>
            <a:spLocks noChangeArrowheads="1"/>
          </p:cNvSpPr>
          <p:nvPr/>
        </p:nvSpPr>
        <p:spPr bwMode="auto">
          <a:xfrm>
            <a:off x="3729234" y="5701880"/>
            <a:ext cx="1615301" cy="909172"/>
          </a:xfrm>
          <a:prstGeom prst="ellipse">
            <a:avLst/>
          </a:prstGeom>
          <a:solidFill>
            <a:srgbClr val="00BB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prstTxWarp prst="textNoShape">
              <a:avLst/>
            </a:prstTxWarp>
          </a:bodyPr>
          <a:lstStyle/>
          <a:p>
            <a:pPr algn="ctr" eaLnBrk="1" hangingPunct="1"/>
            <a:r>
              <a:rPr lang="en-GB" sz="1600" dirty="0">
                <a:solidFill>
                  <a:srgbClr val="FFFF00"/>
                </a:solidFill>
                <a:latin typeface="Arial" pitchFamily="4" charset="0"/>
                <a:ea typeface="Arial" pitchFamily="4" charset="0"/>
                <a:cs typeface="Arial" pitchFamily="4" charset="0"/>
                <a:sym typeface="Arial" pitchFamily="4" charset="0"/>
              </a:rPr>
              <a:t>Relationship breakdown </a:t>
            </a:r>
            <a:endParaRPr lang="id-ID" sz="1600" dirty="0">
              <a:solidFill>
                <a:srgbClr val="FFFF00"/>
              </a:solidFill>
              <a:latin typeface="Arial" pitchFamily="4" charset="0"/>
              <a:ea typeface="Arial" pitchFamily="4" charset="0"/>
              <a:cs typeface="Arial" pitchFamily="4" charset="0"/>
              <a:sym typeface="Arial" pitchFamily="4" charset="0"/>
            </a:endParaRPr>
          </a:p>
        </p:txBody>
      </p:sp>
      <p:sp>
        <p:nvSpPr>
          <p:cNvPr id="12" name="Oval 23">
            <a:extLst>
              <a:ext uri="{FF2B5EF4-FFF2-40B4-BE49-F238E27FC236}">
                <a16:creationId xmlns:a16="http://schemas.microsoft.com/office/drawing/2014/main" id="{09E4F5BF-D9FF-48D4-ACB3-8C6B19CD4553}"/>
              </a:ext>
            </a:extLst>
          </p:cNvPr>
          <p:cNvSpPr>
            <a:spLocks noChangeArrowheads="1"/>
          </p:cNvSpPr>
          <p:nvPr/>
        </p:nvSpPr>
        <p:spPr bwMode="auto">
          <a:xfrm>
            <a:off x="6649521" y="4084934"/>
            <a:ext cx="2135981" cy="819150"/>
          </a:xfrm>
          <a:prstGeom prst="ellipse">
            <a:avLst/>
          </a:prstGeom>
          <a:solidFill>
            <a:srgbClr val="002060"/>
          </a:solidFill>
          <a:ln>
            <a:noFill/>
          </a:ln>
        </p:spPr>
        <p:txBody>
          <a:bodyPr lIns="0" tIns="0" rIns="0" bIns="0">
            <a:prstTxWarp prst="textNoShape">
              <a:avLst/>
            </a:prstTxWarp>
          </a:bodyPr>
          <a:lstStyle/>
          <a:p>
            <a:pPr algn="ctr" eaLnBrk="1" hangingPunct="1"/>
            <a:r>
              <a:rPr lang="en-US" sz="1600" dirty="0">
                <a:solidFill>
                  <a:schemeClr val="bg1"/>
                </a:solidFill>
                <a:latin typeface="Arial" pitchFamily="4" charset="0"/>
                <a:ea typeface="Arial" pitchFamily="4" charset="0"/>
                <a:cs typeface="Arial" pitchFamily="4" charset="0"/>
                <a:sym typeface="Arial" pitchFamily="4" charset="0"/>
              </a:rPr>
              <a:t>Mental health problems </a:t>
            </a:r>
            <a:endParaRPr lang="id-ID" sz="1600" dirty="0">
              <a:solidFill>
                <a:schemeClr val="bg1"/>
              </a:solidFill>
              <a:latin typeface="Arial" pitchFamily="4" charset="0"/>
              <a:ea typeface="Arial" pitchFamily="4" charset="0"/>
              <a:cs typeface="Arial" pitchFamily="4" charset="0"/>
              <a:sym typeface="Arial" pitchFamily="4" charset="0"/>
            </a:endParaRPr>
          </a:p>
        </p:txBody>
      </p:sp>
      <p:sp>
        <p:nvSpPr>
          <p:cNvPr id="13" name="Oval 24">
            <a:extLst>
              <a:ext uri="{FF2B5EF4-FFF2-40B4-BE49-F238E27FC236}">
                <a16:creationId xmlns:a16="http://schemas.microsoft.com/office/drawing/2014/main" id="{0EE58AA7-CE62-4B7D-811E-E2A9B87B7241}"/>
              </a:ext>
            </a:extLst>
          </p:cNvPr>
          <p:cNvSpPr>
            <a:spLocks noChangeArrowheads="1"/>
          </p:cNvSpPr>
          <p:nvPr/>
        </p:nvSpPr>
        <p:spPr bwMode="auto">
          <a:xfrm>
            <a:off x="3210264" y="3042941"/>
            <a:ext cx="1876813" cy="877888"/>
          </a:xfrm>
          <a:prstGeom prst="ellipse">
            <a:avLst/>
          </a:prstGeom>
          <a:solidFill>
            <a:srgbClr val="002060"/>
          </a:solidFill>
          <a:ln>
            <a:noFill/>
          </a:ln>
          <a:extLst/>
        </p:spPr>
        <p:txBody>
          <a:bodyPr lIns="0" tIns="0" rIns="0" bIns="0">
            <a:prstTxWarp prst="textNoShape">
              <a:avLst/>
            </a:prstTxWarp>
          </a:bodyPr>
          <a:lstStyle/>
          <a:p>
            <a:pPr algn="ctr" eaLnBrk="1" hangingPunct="1"/>
            <a:r>
              <a:rPr lang="en-GB" sz="1600" dirty="0">
                <a:solidFill>
                  <a:schemeClr val="bg1"/>
                </a:solidFill>
                <a:latin typeface="Arial" pitchFamily="4" charset="0"/>
                <a:ea typeface="Arial" pitchFamily="4" charset="0"/>
                <a:cs typeface="Arial" pitchFamily="4" charset="0"/>
                <a:sym typeface="Arial" pitchFamily="4" charset="0"/>
              </a:rPr>
              <a:t>Head injury</a:t>
            </a:r>
            <a:endParaRPr lang="id-ID" sz="1600" dirty="0">
              <a:solidFill>
                <a:schemeClr val="bg1"/>
              </a:solidFill>
              <a:latin typeface="Arial" pitchFamily="4" charset="0"/>
              <a:ea typeface="Arial" pitchFamily="4" charset="0"/>
              <a:cs typeface="Arial" pitchFamily="4" charset="0"/>
              <a:sym typeface="Arial" pitchFamily="4" charset="0"/>
            </a:endParaRPr>
          </a:p>
          <a:p>
            <a:pPr algn="ctr" eaLnBrk="1" hangingPunct="1"/>
            <a:endParaRPr lang="id-ID" dirty="0">
              <a:solidFill>
                <a:schemeClr val="bg1"/>
              </a:solidFill>
              <a:latin typeface="Arial" pitchFamily="4" charset="0"/>
              <a:ea typeface="Arial" pitchFamily="4" charset="0"/>
              <a:cs typeface="Arial" pitchFamily="4" charset="0"/>
              <a:sym typeface="Arial" pitchFamily="4" charset="0"/>
            </a:endParaRPr>
          </a:p>
        </p:txBody>
      </p:sp>
      <p:sp>
        <p:nvSpPr>
          <p:cNvPr id="14" name="Oval 24">
            <a:extLst>
              <a:ext uri="{FF2B5EF4-FFF2-40B4-BE49-F238E27FC236}">
                <a16:creationId xmlns:a16="http://schemas.microsoft.com/office/drawing/2014/main" id="{5FE0385A-C2E4-406C-BF1C-D9B2321989D1}"/>
              </a:ext>
            </a:extLst>
          </p:cNvPr>
          <p:cNvSpPr>
            <a:spLocks noChangeArrowheads="1"/>
          </p:cNvSpPr>
          <p:nvPr/>
        </p:nvSpPr>
        <p:spPr bwMode="auto">
          <a:xfrm>
            <a:off x="5254139" y="1696017"/>
            <a:ext cx="1590497" cy="931862"/>
          </a:xfrm>
          <a:prstGeom prst="ellipse">
            <a:avLst/>
          </a:prstGeom>
          <a:solidFill>
            <a:srgbClr val="002060"/>
          </a:solidFill>
          <a:ln>
            <a:noFill/>
          </a:ln>
          <a:extLst/>
        </p:spPr>
        <p:txBody>
          <a:bodyPr lIns="0" tIns="0" rIns="0" bIns="0">
            <a:prstTxWarp prst="textNoShape">
              <a:avLst/>
            </a:prstTxWarp>
          </a:bodyPr>
          <a:lstStyle/>
          <a:p>
            <a:pPr algn="ctr" eaLnBrk="1" hangingPunct="1"/>
            <a:r>
              <a:rPr lang="en-US" sz="1600" dirty="0">
                <a:solidFill>
                  <a:schemeClr val="bg1"/>
                </a:solidFill>
                <a:latin typeface="Arial" pitchFamily="4" charset="0"/>
                <a:ea typeface="Arial" pitchFamily="4" charset="0"/>
                <a:cs typeface="Arial" pitchFamily="4" charset="0"/>
                <a:sym typeface="Arial" pitchFamily="4" charset="0"/>
              </a:rPr>
              <a:t>Adverse Childhood events</a:t>
            </a:r>
            <a:endParaRPr lang="id-ID" sz="1600" dirty="0">
              <a:solidFill>
                <a:schemeClr val="bg1"/>
              </a:solidFill>
              <a:latin typeface="Arial" pitchFamily="4" charset="0"/>
              <a:ea typeface="Arial" pitchFamily="4" charset="0"/>
              <a:cs typeface="Arial" pitchFamily="4" charset="0"/>
              <a:sym typeface="Arial" pitchFamily="4" charset="0"/>
            </a:endParaRPr>
          </a:p>
        </p:txBody>
      </p:sp>
      <p:sp>
        <p:nvSpPr>
          <p:cNvPr id="15" name="Freeform 89">
            <a:extLst>
              <a:ext uri="{FF2B5EF4-FFF2-40B4-BE49-F238E27FC236}">
                <a16:creationId xmlns:a16="http://schemas.microsoft.com/office/drawing/2014/main" id="{DDD89436-AE41-4C79-83D0-18542ABC02D3}"/>
              </a:ext>
            </a:extLst>
          </p:cNvPr>
          <p:cNvSpPr>
            <a:spLocks noEditPoints="1"/>
          </p:cNvSpPr>
          <p:nvPr/>
        </p:nvSpPr>
        <p:spPr bwMode="auto">
          <a:xfrm>
            <a:off x="5693345" y="2984601"/>
            <a:ext cx="915591" cy="1223963"/>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accent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id-ID" sz="2400" dirty="0">
              <a:solidFill>
                <a:prstClr val="black"/>
              </a:solidFill>
              <a:latin typeface="Arial" panose="020B0604020202020204" pitchFamily="34" charset="0"/>
              <a:cs typeface="Arial" panose="020B0604020202020204" pitchFamily="34" charset="0"/>
              <a:sym typeface="Arial" pitchFamily="-104" charset="0"/>
            </a:endParaRPr>
          </a:p>
        </p:txBody>
      </p:sp>
      <p:sp>
        <p:nvSpPr>
          <p:cNvPr id="16" name="Oval 15">
            <a:extLst>
              <a:ext uri="{FF2B5EF4-FFF2-40B4-BE49-F238E27FC236}">
                <a16:creationId xmlns:a16="http://schemas.microsoft.com/office/drawing/2014/main" id="{8C061A26-8447-4010-A27E-21381A9A0B70}"/>
              </a:ext>
            </a:extLst>
          </p:cNvPr>
          <p:cNvSpPr/>
          <p:nvPr/>
        </p:nvSpPr>
        <p:spPr>
          <a:xfrm>
            <a:off x="8643412" y="1415845"/>
            <a:ext cx="1650829" cy="914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00"/>
                </a:solidFill>
                <a:latin typeface="Arial" panose="020B0604020202020204" pitchFamily="34" charset="0"/>
                <a:cs typeface="Arial" panose="020B0604020202020204" pitchFamily="34" charset="0"/>
              </a:rPr>
              <a:t>Inequality</a:t>
            </a:r>
          </a:p>
        </p:txBody>
      </p:sp>
      <p:sp>
        <p:nvSpPr>
          <p:cNvPr id="17" name="Oval 16">
            <a:extLst>
              <a:ext uri="{FF2B5EF4-FFF2-40B4-BE49-F238E27FC236}">
                <a16:creationId xmlns:a16="http://schemas.microsoft.com/office/drawing/2014/main" id="{9889F308-EC1B-4603-8DA8-FD6A11DEDBEA}"/>
              </a:ext>
            </a:extLst>
          </p:cNvPr>
          <p:cNvSpPr/>
          <p:nvPr/>
        </p:nvSpPr>
        <p:spPr>
          <a:xfrm>
            <a:off x="1636190" y="4510982"/>
            <a:ext cx="1767443" cy="1004336"/>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00"/>
                </a:solidFill>
                <a:latin typeface="Arial" panose="020B0604020202020204" pitchFamily="34" charset="0"/>
                <a:cs typeface="Arial" panose="020B0604020202020204" pitchFamily="34" charset="0"/>
              </a:rPr>
              <a:t>Housing supply / affordability</a:t>
            </a:r>
          </a:p>
        </p:txBody>
      </p:sp>
      <p:sp>
        <p:nvSpPr>
          <p:cNvPr id="18" name="Oval 17">
            <a:extLst>
              <a:ext uri="{FF2B5EF4-FFF2-40B4-BE49-F238E27FC236}">
                <a16:creationId xmlns:a16="http://schemas.microsoft.com/office/drawing/2014/main" id="{8E1EBDE4-29A0-4579-80DE-40F5BD35F4BC}"/>
              </a:ext>
            </a:extLst>
          </p:cNvPr>
          <p:cNvSpPr/>
          <p:nvPr/>
        </p:nvSpPr>
        <p:spPr>
          <a:xfrm>
            <a:off x="9505166" y="2749707"/>
            <a:ext cx="1436497" cy="914400"/>
          </a:xfrm>
          <a:prstGeom prst="ellipse">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00"/>
                </a:solidFill>
                <a:latin typeface="Arial" panose="020B0604020202020204" pitchFamily="34" charset="0"/>
                <a:cs typeface="Arial" panose="020B0604020202020204" pitchFamily="34" charset="0"/>
              </a:rPr>
              <a:t>Poverty</a:t>
            </a:r>
          </a:p>
        </p:txBody>
      </p:sp>
      <p:sp>
        <p:nvSpPr>
          <p:cNvPr id="19" name="Oval 18">
            <a:extLst>
              <a:ext uri="{FF2B5EF4-FFF2-40B4-BE49-F238E27FC236}">
                <a16:creationId xmlns:a16="http://schemas.microsoft.com/office/drawing/2014/main" id="{6E4B21BD-C871-427A-BD8D-CA8F699FDFBD}"/>
              </a:ext>
            </a:extLst>
          </p:cNvPr>
          <p:cNvSpPr/>
          <p:nvPr/>
        </p:nvSpPr>
        <p:spPr>
          <a:xfrm>
            <a:off x="8643253" y="4332555"/>
            <a:ext cx="2333815" cy="914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00"/>
                </a:solidFill>
                <a:latin typeface="Arial" panose="020B0604020202020204" pitchFamily="34" charset="0"/>
                <a:cs typeface="Arial" panose="020B0604020202020204" pitchFamily="34" charset="0"/>
              </a:rPr>
              <a:t>Unemployment</a:t>
            </a:r>
          </a:p>
        </p:txBody>
      </p:sp>
      <p:sp>
        <p:nvSpPr>
          <p:cNvPr id="20" name="Oval 19">
            <a:extLst>
              <a:ext uri="{FF2B5EF4-FFF2-40B4-BE49-F238E27FC236}">
                <a16:creationId xmlns:a16="http://schemas.microsoft.com/office/drawing/2014/main" id="{9E44D170-FBA8-4EB5-AF76-502B325F5AF8}"/>
              </a:ext>
            </a:extLst>
          </p:cNvPr>
          <p:cNvSpPr/>
          <p:nvPr/>
        </p:nvSpPr>
        <p:spPr>
          <a:xfrm>
            <a:off x="1705514" y="1484958"/>
            <a:ext cx="1436497" cy="914400"/>
          </a:xfrm>
          <a:prstGeom prst="ellipse">
            <a:avLst/>
          </a:prstGeom>
          <a:solidFill>
            <a:srgbClr val="00B0F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00"/>
                </a:solidFill>
                <a:latin typeface="Arial" panose="020B0604020202020204" pitchFamily="34" charset="0"/>
                <a:cs typeface="Arial" panose="020B0604020202020204" pitchFamily="34" charset="0"/>
              </a:rPr>
              <a:t>Welfare</a:t>
            </a:r>
          </a:p>
        </p:txBody>
      </p:sp>
      <p:sp>
        <p:nvSpPr>
          <p:cNvPr id="21" name="Oval 20">
            <a:extLst>
              <a:ext uri="{FF2B5EF4-FFF2-40B4-BE49-F238E27FC236}">
                <a16:creationId xmlns:a16="http://schemas.microsoft.com/office/drawing/2014/main" id="{EB054D4B-0893-4542-8885-29C6CB797852}"/>
              </a:ext>
            </a:extLst>
          </p:cNvPr>
          <p:cNvSpPr/>
          <p:nvPr/>
        </p:nvSpPr>
        <p:spPr>
          <a:xfrm>
            <a:off x="1250337" y="3055408"/>
            <a:ext cx="1436497" cy="914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00"/>
                </a:solidFill>
                <a:latin typeface="Arial" panose="020B0604020202020204" pitchFamily="34" charset="0"/>
                <a:cs typeface="Arial" panose="020B0604020202020204" pitchFamily="34" charset="0"/>
              </a:rPr>
              <a:t>Income policies</a:t>
            </a:r>
          </a:p>
        </p:txBody>
      </p:sp>
      <p:sp>
        <p:nvSpPr>
          <p:cNvPr id="22" name="Oval 21">
            <a:extLst>
              <a:ext uri="{FF2B5EF4-FFF2-40B4-BE49-F238E27FC236}">
                <a16:creationId xmlns:a16="http://schemas.microsoft.com/office/drawing/2014/main" id="{AD55BDD1-8C2E-4AAC-8B48-7CA3C528015A}"/>
              </a:ext>
            </a:extLst>
          </p:cNvPr>
          <p:cNvSpPr>
            <a:spLocks noChangeArrowheads="1"/>
          </p:cNvSpPr>
          <p:nvPr/>
        </p:nvSpPr>
        <p:spPr bwMode="auto">
          <a:xfrm>
            <a:off x="3853752" y="4036898"/>
            <a:ext cx="1373981" cy="819150"/>
          </a:xfrm>
          <a:prstGeom prst="ellipse">
            <a:avLst/>
          </a:prstGeom>
          <a:solidFill>
            <a:srgbClr val="002060"/>
          </a:solidFill>
          <a:ln>
            <a:noFill/>
          </a:ln>
        </p:spPr>
        <p:txBody>
          <a:bodyPr lIns="0" tIns="0" rIns="0" bIns="0">
            <a:prstTxWarp prst="textNoShape">
              <a:avLst/>
            </a:prstTxWarp>
          </a:bodyPr>
          <a:lstStyle/>
          <a:p>
            <a:pPr algn="ctr" eaLnBrk="1" hangingPunct="1"/>
            <a:r>
              <a:rPr lang="en-US" sz="1600" dirty="0">
                <a:solidFill>
                  <a:schemeClr val="bg1"/>
                </a:solidFill>
                <a:latin typeface="Arial" pitchFamily="4" charset="0"/>
                <a:ea typeface="Arial" pitchFamily="4" charset="0"/>
                <a:cs typeface="Arial" pitchFamily="4" charset="0"/>
                <a:sym typeface="Arial" pitchFamily="4" charset="0"/>
              </a:rPr>
              <a:t>Criminal justice </a:t>
            </a:r>
            <a:endParaRPr lang="id-ID" sz="1600" dirty="0">
              <a:solidFill>
                <a:schemeClr val="bg1"/>
              </a:solidFill>
              <a:latin typeface="Arial" pitchFamily="4" charset="0"/>
              <a:ea typeface="Arial" pitchFamily="4" charset="0"/>
              <a:cs typeface="Arial" pitchFamily="4" charset="0"/>
              <a:sym typeface="Arial" pitchFamily="4" charset="0"/>
            </a:endParaRPr>
          </a:p>
        </p:txBody>
      </p:sp>
      <p:sp>
        <p:nvSpPr>
          <p:cNvPr id="23" name="Oval 24">
            <a:extLst>
              <a:ext uri="{FF2B5EF4-FFF2-40B4-BE49-F238E27FC236}">
                <a16:creationId xmlns:a16="http://schemas.microsoft.com/office/drawing/2014/main" id="{C88F5656-6E54-5E40-8424-876A87AA5FB2}"/>
              </a:ext>
            </a:extLst>
          </p:cNvPr>
          <p:cNvSpPr>
            <a:spLocks noChangeArrowheads="1"/>
          </p:cNvSpPr>
          <p:nvPr/>
        </p:nvSpPr>
        <p:spPr bwMode="auto">
          <a:xfrm>
            <a:off x="5050246" y="4607749"/>
            <a:ext cx="1900502" cy="1004336"/>
          </a:xfrm>
          <a:prstGeom prst="ellipse">
            <a:avLst/>
          </a:prstGeom>
          <a:solidFill>
            <a:srgbClr val="002060"/>
          </a:solidFill>
          <a:ln>
            <a:noFill/>
          </a:ln>
          <a:extLst/>
        </p:spPr>
        <p:txBody>
          <a:bodyPr lIns="0" tIns="0" rIns="0" bIns="0">
            <a:prstTxWarp prst="textNoShape">
              <a:avLst/>
            </a:prstTxWarp>
          </a:bodyPr>
          <a:lstStyle/>
          <a:p>
            <a:pPr algn="ctr" eaLnBrk="1" hangingPunct="1"/>
            <a:r>
              <a:rPr lang="en-GB" sz="1600" dirty="0">
                <a:solidFill>
                  <a:schemeClr val="bg1"/>
                </a:solidFill>
                <a:latin typeface="Arial" pitchFamily="4" charset="0"/>
                <a:ea typeface="Arial" pitchFamily="4" charset="0"/>
                <a:cs typeface="Arial" pitchFamily="4" charset="0"/>
                <a:sym typeface="Arial" pitchFamily="4" charset="0"/>
              </a:rPr>
              <a:t>Family / relationship breakdown</a:t>
            </a:r>
            <a:endParaRPr lang="id-ID" sz="1600" dirty="0">
              <a:solidFill>
                <a:schemeClr val="bg1"/>
              </a:solidFill>
              <a:latin typeface="Arial" pitchFamily="4" charset="0"/>
              <a:ea typeface="Arial" pitchFamily="4" charset="0"/>
              <a:cs typeface="Arial" pitchFamily="4" charset="0"/>
              <a:sym typeface="Arial" pitchFamily="4" charset="0"/>
            </a:endParaRPr>
          </a:p>
          <a:p>
            <a:pPr algn="ctr" eaLnBrk="1" hangingPunct="1"/>
            <a:endParaRPr lang="id-ID" dirty="0">
              <a:solidFill>
                <a:schemeClr val="bg1"/>
              </a:solidFill>
              <a:latin typeface="Arial" pitchFamily="4" charset="0"/>
              <a:ea typeface="Arial" pitchFamily="4" charset="0"/>
              <a:cs typeface="Arial" pitchFamily="4" charset="0"/>
              <a:sym typeface="Arial" pitchFamily="4" charset="0"/>
            </a:endParaRPr>
          </a:p>
        </p:txBody>
      </p:sp>
    </p:spTree>
    <p:extLst>
      <p:ext uri="{BB962C8B-B14F-4D97-AF65-F5344CB8AC3E}">
        <p14:creationId xmlns:p14="http://schemas.microsoft.com/office/powerpoint/2010/main" val="5766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animBg="1"/>
      <p:bldP spid="12" grpId="0" animBg="1"/>
      <p:bldP spid="13" grpId="0" animBg="1"/>
      <p:bldP spid="14"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3D016E-0AB2-4D84-913B-7C73DB17868F}"/>
              </a:ext>
            </a:extLst>
          </p:cNvPr>
          <p:cNvSpPr txBox="1"/>
          <p:nvPr/>
        </p:nvSpPr>
        <p:spPr>
          <a:xfrm>
            <a:off x="570560" y="2987358"/>
            <a:ext cx="9543708" cy="2954655"/>
          </a:xfrm>
          <a:prstGeom prst="rect">
            <a:avLst/>
          </a:prstGeom>
          <a:noFill/>
        </p:spPr>
        <p:txBody>
          <a:bodyPr numCol="2">
            <a:spAutoFit/>
          </a:bodyPr>
          <a:lstStyle/>
          <a:p>
            <a:pPr eaLnBrk="1" fontAlgn="auto" hangingPunct="1">
              <a:lnSpc>
                <a:spcPct val="150000"/>
              </a:lnSpc>
              <a:spcBef>
                <a:spcPts val="0"/>
              </a:spcBef>
              <a:spcAft>
                <a:spcPts val="0"/>
              </a:spcAft>
              <a:defRPr/>
            </a:pPr>
            <a:r>
              <a:rPr lang="en-US" altLang="en-US" sz="2400" dirty="0">
                <a:solidFill>
                  <a:schemeClr val="accent2"/>
                </a:solidFill>
                <a:latin typeface="Arial" panose="020B0604020202020204" pitchFamily="34" charset="0"/>
                <a:ea typeface="ヒラギノ角ゴ Pro W3" pitchFamily="-84" charset="-128"/>
                <a:cs typeface="Arial" panose="020B0604020202020204" pitchFamily="34" charset="0"/>
              </a:rPr>
              <a:t>Impact</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bg1"/>
                </a:solidFill>
                <a:latin typeface="Arial" panose="020B0604020202020204" pitchFamily="34" charset="0"/>
                <a:cs typeface="Arial" panose="020B0604020202020204" pitchFamily="34" charset="0"/>
              </a:rPr>
              <a:t>Low self esteem</a:t>
            </a:r>
          </a:p>
          <a:p>
            <a:pPr marL="380990" indent="-38099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bg1"/>
                </a:solidFill>
                <a:latin typeface="Arial" panose="020B0604020202020204" pitchFamily="34" charset="0"/>
                <a:cs typeface="Arial" panose="020B0604020202020204" pitchFamily="34" charset="0"/>
              </a:rPr>
              <a:t>Feeling unsafe</a:t>
            </a:r>
          </a:p>
          <a:p>
            <a:pPr marL="380990" indent="-38099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bg1"/>
                </a:solidFill>
                <a:latin typeface="Arial" panose="020B0604020202020204" pitchFamily="34" charset="0"/>
                <a:cs typeface="Arial" panose="020B0604020202020204" pitchFamily="34" charset="0"/>
              </a:rPr>
              <a:t>Mental health issues </a:t>
            </a:r>
          </a:p>
          <a:p>
            <a:pPr marL="380990" indent="-38099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bg1"/>
                </a:solidFill>
                <a:latin typeface="Arial" panose="020B0604020202020204" pitchFamily="34" charset="0"/>
                <a:cs typeface="Arial" panose="020B0604020202020204" pitchFamily="34" charset="0"/>
              </a:rPr>
              <a:t>Substance misuse </a:t>
            </a:r>
          </a:p>
          <a:p>
            <a:pPr eaLnBrk="1" fontAlgn="auto" hangingPunct="1">
              <a:lnSpc>
                <a:spcPct val="150000"/>
              </a:lnSpc>
              <a:spcBef>
                <a:spcPts val="0"/>
              </a:spcBef>
              <a:spcAft>
                <a:spcPts val="0"/>
              </a:spcAft>
              <a:defRPr/>
            </a:pPr>
            <a:endParaRPr lang="en-GB" sz="2000" dirty="0">
              <a:solidFill>
                <a:schemeClr val="bg1"/>
              </a:solidFill>
              <a:latin typeface="Arial" panose="020B0604020202020204" pitchFamily="34" charset="0"/>
              <a:cs typeface="Arial" panose="020B0604020202020204" pitchFamily="34" charset="0"/>
            </a:endParaRPr>
          </a:p>
          <a:p>
            <a:pPr marL="380990" indent="-380990" eaLnBrk="1" fontAlgn="auto" hangingPunct="1">
              <a:lnSpc>
                <a:spcPct val="150000"/>
              </a:lnSpc>
              <a:spcBef>
                <a:spcPts val="0"/>
              </a:spcBef>
              <a:spcAft>
                <a:spcPts val="0"/>
              </a:spcAft>
              <a:buFont typeface="Arial" panose="020B0604020202020204" pitchFamily="34" charset="0"/>
              <a:buChar char="•"/>
              <a:defRPr/>
            </a:pPr>
            <a:endParaRPr lang="en-GB" sz="2000" dirty="0">
              <a:solidFill>
                <a:schemeClr val="bg1"/>
              </a:solidFill>
              <a:latin typeface="Arial" panose="020B0604020202020204" pitchFamily="34" charset="0"/>
              <a:cs typeface="Arial" panose="020B0604020202020204" pitchFamily="34" charset="0"/>
            </a:endParaRPr>
          </a:p>
          <a:p>
            <a:pPr marL="380990" indent="-38099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bg1"/>
                </a:solidFill>
                <a:latin typeface="Arial" panose="020B0604020202020204" pitchFamily="34" charset="0"/>
                <a:cs typeface="Arial" panose="020B0604020202020204" pitchFamily="34" charset="0"/>
              </a:rPr>
              <a:t>Self harm</a:t>
            </a:r>
          </a:p>
          <a:p>
            <a:pPr marL="380990" indent="-38099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bg1"/>
                </a:solidFill>
                <a:latin typeface="Arial" panose="020B0604020202020204" pitchFamily="34" charset="0"/>
                <a:cs typeface="Arial" panose="020B0604020202020204" pitchFamily="34" charset="0"/>
              </a:rPr>
              <a:t>Impulsive  / hypersensitive / hyper vigilant / anti-social behaviour </a:t>
            </a:r>
          </a:p>
          <a:p>
            <a:pPr marL="380990" indent="-38099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bg1"/>
                </a:solidFill>
                <a:latin typeface="Arial" panose="020B0604020202020204" pitchFamily="34" charset="0"/>
                <a:cs typeface="Arial" panose="020B0604020202020204" pitchFamily="34" charset="0"/>
              </a:rPr>
              <a:t>Chaotic lifestyle  </a:t>
            </a:r>
          </a:p>
        </p:txBody>
      </p:sp>
      <p:sp>
        <p:nvSpPr>
          <p:cNvPr id="6" name="TextBox 5">
            <a:extLst>
              <a:ext uri="{FF2B5EF4-FFF2-40B4-BE49-F238E27FC236}">
                <a16:creationId xmlns:a16="http://schemas.microsoft.com/office/drawing/2014/main" id="{AA0F875C-BDF9-4658-990C-6D9933B7B3B9}"/>
              </a:ext>
            </a:extLst>
          </p:cNvPr>
          <p:cNvSpPr txBox="1"/>
          <p:nvPr/>
        </p:nvSpPr>
        <p:spPr>
          <a:xfrm>
            <a:off x="0" y="5928515"/>
            <a:ext cx="12192000" cy="929485"/>
          </a:xfrm>
          <a:prstGeom prst="rect">
            <a:avLst/>
          </a:prstGeom>
          <a:noFill/>
        </p:spPr>
        <p:txBody>
          <a:bodyPr wrap="square">
            <a:prstTxWarp prst="textNoShape">
              <a:avLst/>
            </a:prstTxWarp>
            <a:spAutoFit/>
          </a:bodyPr>
          <a:lstStyle/>
          <a:p>
            <a:endParaRPr lang="en-GB" sz="1000" dirty="0">
              <a:solidFill>
                <a:schemeClr val="bg1"/>
              </a:solidFill>
            </a:endParaRPr>
          </a:p>
          <a:p>
            <a:r>
              <a:rPr lang="en-GB" sz="1200" dirty="0">
                <a:solidFill>
                  <a:schemeClr val="bg1"/>
                </a:solidFill>
              </a:rPr>
              <a:t>Herman, D. B., </a:t>
            </a:r>
            <a:r>
              <a:rPr lang="en-GB" sz="1200" dirty="0" err="1">
                <a:solidFill>
                  <a:schemeClr val="bg1"/>
                </a:solidFill>
              </a:rPr>
              <a:t>Susser</a:t>
            </a:r>
            <a:r>
              <a:rPr lang="en-GB" sz="1200" dirty="0">
                <a:solidFill>
                  <a:schemeClr val="bg1"/>
                </a:solidFill>
              </a:rPr>
              <a:t>, E. S., </a:t>
            </a:r>
            <a:r>
              <a:rPr lang="en-GB" sz="1200" dirty="0" err="1">
                <a:solidFill>
                  <a:schemeClr val="bg1"/>
                </a:solidFill>
              </a:rPr>
              <a:t>Struening</a:t>
            </a:r>
            <a:r>
              <a:rPr lang="en-GB" sz="1200" dirty="0">
                <a:solidFill>
                  <a:schemeClr val="bg1"/>
                </a:solidFill>
              </a:rPr>
              <a:t>, E. L., &amp; Link, B. L.,1997: Adverse childhood experiences: Are they risk factors for adult homelessness? American Journal of Public Health, 87(2), 249-255. </a:t>
            </a:r>
          </a:p>
          <a:p>
            <a:pPr>
              <a:lnSpc>
                <a:spcPct val="120000"/>
              </a:lnSpc>
            </a:pPr>
            <a:r>
              <a:rPr lang="en-GB" sz="1200" dirty="0">
                <a:solidFill>
                  <a:schemeClr val="bg1"/>
                </a:solidFill>
              </a:rPr>
              <a:t>Maguire, N.J., et al. 2009: Homelessness and complex trauma: a review of the literature. Southampton, UK, University of Southampton, accessed at: http://eprints.soton.ac.uk/69749/ </a:t>
            </a:r>
            <a:r>
              <a:rPr lang="en-GB" sz="1200" dirty="0">
                <a:solidFill>
                  <a:schemeClr val="bg1"/>
                </a:solidFill>
                <a:latin typeface="Arial" pitchFamily="4" charset="0"/>
                <a:ea typeface="Arial" pitchFamily="4" charset="0"/>
                <a:cs typeface="Arial" pitchFamily="4" charset="0"/>
              </a:rPr>
              <a:t> </a:t>
            </a:r>
            <a:endParaRPr lang="en-GB" sz="1200" dirty="0">
              <a:solidFill>
                <a:schemeClr val="bg1"/>
              </a:solidFill>
              <a:latin typeface="Arial" pitchFamily="4" charset="0"/>
              <a:ea typeface="ヒラギノ角ゴ Pro W3" pitchFamily="4" charset="-128"/>
              <a:cs typeface="Arial" pitchFamily="4" charset="0"/>
            </a:endParaRPr>
          </a:p>
          <a:p>
            <a:endParaRPr lang="en-GB" dirty="0">
              <a:solidFill>
                <a:schemeClr val="bg1"/>
              </a:solidFill>
            </a:endParaRPr>
          </a:p>
        </p:txBody>
      </p:sp>
      <p:sp>
        <p:nvSpPr>
          <p:cNvPr id="7" name="Rounded Rectangle 8">
            <a:extLst>
              <a:ext uri="{FF2B5EF4-FFF2-40B4-BE49-F238E27FC236}">
                <a16:creationId xmlns:a16="http://schemas.microsoft.com/office/drawing/2014/main" id="{D36F4806-6A9B-482E-9BF1-B31E700A79FA}"/>
              </a:ext>
            </a:extLst>
          </p:cNvPr>
          <p:cNvSpPr/>
          <p:nvPr/>
        </p:nvSpPr>
        <p:spPr>
          <a:xfrm>
            <a:off x="7146671" y="772940"/>
            <a:ext cx="3538157" cy="2606675"/>
          </a:xfrm>
          <a:prstGeom prst="roundRect">
            <a:avLst>
              <a:gd name="adj" fmla="val 14428"/>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sz="2000" b="1" dirty="0">
              <a:solidFill>
                <a:srgbClr val="FFFFFF"/>
              </a:solidFill>
              <a:latin typeface="Arial" pitchFamily="4" charset="0"/>
              <a:ea typeface="ヒラギノ角ゴ Pro W3" pitchFamily="4" charset="-128"/>
              <a:cs typeface="Arial" pitchFamily="4" charset="0"/>
            </a:endParaRPr>
          </a:p>
          <a:p>
            <a:pPr algn="ctr"/>
            <a:r>
              <a:rPr lang="en-GB" sz="2000" b="1" dirty="0">
                <a:solidFill>
                  <a:schemeClr val="accent2"/>
                </a:solidFill>
                <a:latin typeface="Arial" pitchFamily="4" charset="0"/>
                <a:ea typeface="ヒラギノ角ゴ Pro W3" pitchFamily="4" charset="-128"/>
                <a:cs typeface="Arial" pitchFamily="4" charset="0"/>
              </a:rPr>
              <a:t>Adverse childhood events / complex trauma </a:t>
            </a:r>
          </a:p>
          <a:p>
            <a:pPr algn="ctr"/>
            <a:r>
              <a:rPr lang="en-GB" sz="2000" b="1" dirty="0">
                <a:solidFill>
                  <a:srgbClr val="FFFFFF"/>
                </a:solidFill>
                <a:latin typeface="Arial" pitchFamily="4" charset="0"/>
                <a:ea typeface="ヒラギノ角ゴ Pro W3" pitchFamily="4" charset="-128"/>
                <a:cs typeface="Arial" pitchFamily="4" charset="0"/>
              </a:rPr>
              <a:t>A child’s exposure to multiple traumatic events have wide ranging and long term implications for how they think, feel and behave</a:t>
            </a:r>
          </a:p>
          <a:p>
            <a:pPr algn="ctr"/>
            <a:endParaRPr lang="en-GB" dirty="0">
              <a:solidFill>
                <a:srgbClr val="FFFFFF"/>
              </a:solidFill>
              <a:ea typeface="ヒラギノ角ゴ Pro W3" pitchFamily="4" charset="-128"/>
              <a:cs typeface="Arial" pitchFamily="4" charset="0"/>
            </a:endParaRPr>
          </a:p>
        </p:txBody>
      </p:sp>
      <p:pic>
        <p:nvPicPr>
          <p:cNvPr id="8" name="Picture 7">
            <a:extLst>
              <a:ext uri="{FF2B5EF4-FFF2-40B4-BE49-F238E27FC236}">
                <a16:creationId xmlns:a16="http://schemas.microsoft.com/office/drawing/2014/main" id="{88748C21-9C02-4D52-B008-D1511049255B}"/>
              </a:ext>
            </a:extLst>
          </p:cNvPr>
          <p:cNvPicPr>
            <a:picLocks noChangeAspect="1"/>
          </p:cNvPicPr>
          <p:nvPr/>
        </p:nvPicPr>
        <p:blipFill>
          <a:blip r:embed="rId3"/>
          <a:stretch>
            <a:fillRect/>
          </a:stretch>
        </p:blipFill>
        <p:spPr>
          <a:xfrm>
            <a:off x="2466607" y="915987"/>
            <a:ext cx="3836435" cy="2391018"/>
          </a:xfrm>
          <a:prstGeom prst="rect">
            <a:avLst/>
          </a:prstGeom>
        </p:spPr>
      </p:pic>
    </p:spTree>
    <p:extLst>
      <p:ext uri="{BB962C8B-B14F-4D97-AF65-F5344CB8AC3E}">
        <p14:creationId xmlns:p14="http://schemas.microsoft.com/office/powerpoint/2010/main" val="246421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BDB17-614D-4B06-A1FB-5251D0AB561B}"/>
              </a:ext>
            </a:extLst>
          </p:cNvPr>
          <p:cNvSpPr txBox="1">
            <a:spLocks noChangeArrowheads="1"/>
          </p:cNvSpPr>
          <p:nvPr/>
        </p:nvSpPr>
        <p:spPr bwMode="auto">
          <a:xfrm>
            <a:off x="2306639" y="2605089"/>
            <a:ext cx="206692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09"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09"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09"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9pPr>
          </a:lstStyle>
          <a:p>
            <a:pPr eaLnBrk="1" hangingPunct="1">
              <a:spcBef>
                <a:spcPct val="0"/>
              </a:spcBef>
              <a:buFontTx/>
              <a:buNone/>
            </a:pPr>
            <a:endParaRPr lang="en-GB" altLang="en-US" sz="1100" dirty="0">
              <a:solidFill>
                <a:schemeClr val="bg1"/>
              </a:solidFill>
              <a:latin typeface="Arial" panose="020B0604020202020204" pitchFamily="34" charset="0"/>
              <a:sym typeface="Arial" panose="020B0604020202020204" pitchFamily="34" charset="0"/>
            </a:endParaRPr>
          </a:p>
          <a:p>
            <a:pPr eaLnBrk="1" hangingPunct="1">
              <a:spcBef>
                <a:spcPct val="0"/>
              </a:spcBef>
              <a:buFontTx/>
              <a:buChar char="•"/>
            </a:pPr>
            <a:endParaRPr lang="en-GB" altLang="en-US" sz="1100" dirty="0">
              <a:solidFill>
                <a:schemeClr val="bg1"/>
              </a:solidFill>
              <a:latin typeface="Arial" panose="020B0604020202020204" pitchFamily="34" charset="0"/>
              <a:sym typeface="Arial" panose="020B0604020202020204" pitchFamily="34" charset="0"/>
            </a:endParaRPr>
          </a:p>
          <a:p>
            <a:pPr eaLnBrk="1" hangingPunct="1">
              <a:spcBef>
                <a:spcPct val="0"/>
              </a:spcBef>
              <a:buFontTx/>
              <a:buNone/>
            </a:pPr>
            <a:r>
              <a:rPr lang="en-US" altLang="en-US" sz="1600" dirty="0">
                <a:solidFill>
                  <a:schemeClr val="bg1"/>
                </a:solidFill>
                <a:latin typeface="Arial" panose="020B0604020202020204" pitchFamily="34" charset="0"/>
                <a:sym typeface="Arial" panose="020B0604020202020204" pitchFamily="34" charset="0"/>
              </a:rPr>
              <a:t>&gt; 60% history of substance misuse </a:t>
            </a:r>
            <a:endParaRPr lang="en-GB" altLang="en-US" sz="1600" dirty="0">
              <a:solidFill>
                <a:schemeClr val="bg1"/>
              </a:solidFill>
              <a:latin typeface="Arial" panose="020B0604020202020204" pitchFamily="34" charset="0"/>
              <a:sym typeface="Arial" panose="020B0604020202020204" pitchFamily="34" charset="0"/>
            </a:endParaRPr>
          </a:p>
        </p:txBody>
      </p:sp>
      <p:sp>
        <p:nvSpPr>
          <p:cNvPr id="3" name="TextBox 2">
            <a:extLst>
              <a:ext uri="{FF2B5EF4-FFF2-40B4-BE49-F238E27FC236}">
                <a16:creationId xmlns:a16="http://schemas.microsoft.com/office/drawing/2014/main" id="{7DD97C88-1D5C-4DDF-B076-CA24DA259B27}"/>
              </a:ext>
            </a:extLst>
          </p:cNvPr>
          <p:cNvSpPr txBox="1">
            <a:spLocks noChangeArrowheads="1"/>
          </p:cNvSpPr>
          <p:nvPr/>
        </p:nvSpPr>
        <p:spPr bwMode="auto">
          <a:xfrm>
            <a:off x="2934237" y="185739"/>
            <a:ext cx="622510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09"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09"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09"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9pPr>
          </a:lstStyle>
          <a:p>
            <a:pPr algn="ctr" eaLnBrk="1" hangingPunct="1">
              <a:spcBef>
                <a:spcPct val="0"/>
              </a:spcBef>
              <a:buFontTx/>
              <a:buNone/>
            </a:pPr>
            <a:r>
              <a:rPr lang="en-GB" altLang="en-US" sz="3600" dirty="0">
                <a:solidFill>
                  <a:schemeClr val="accent2"/>
                </a:solidFill>
                <a:latin typeface="Source Sans Pro" charset="0"/>
                <a:sym typeface="Arial" panose="020B0604020202020204" pitchFamily="34" charset="0"/>
              </a:rPr>
              <a:t>Homelessness and Health</a:t>
            </a:r>
          </a:p>
          <a:p>
            <a:pPr algn="ctr" eaLnBrk="1" hangingPunct="1">
              <a:spcBef>
                <a:spcPct val="0"/>
              </a:spcBef>
              <a:buFontTx/>
              <a:buNone/>
            </a:pPr>
            <a:r>
              <a:rPr lang="en-GB" altLang="en-US" sz="3600" dirty="0">
                <a:solidFill>
                  <a:schemeClr val="accent2"/>
                </a:solidFill>
                <a:latin typeface="Source Sans Pro" charset="0"/>
                <a:sym typeface="Arial" panose="020B0604020202020204" pitchFamily="34" charset="0"/>
              </a:rPr>
              <a:t>Complex needs &amp; Tri-morbidity </a:t>
            </a:r>
            <a:endParaRPr lang="en-US" altLang="en-US" sz="3600" dirty="0">
              <a:solidFill>
                <a:schemeClr val="accent2"/>
              </a:solidFill>
              <a:latin typeface="Source Sans Pro" charset="0"/>
              <a:sym typeface="Arial" panose="020B0604020202020204" pitchFamily="34" charset="0"/>
            </a:endParaRPr>
          </a:p>
        </p:txBody>
      </p:sp>
      <p:sp>
        <p:nvSpPr>
          <p:cNvPr id="4" name="Freeform 11">
            <a:extLst>
              <a:ext uri="{FF2B5EF4-FFF2-40B4-BE49-F238E27FC236}">
                <a16:creationId xmlns:a16="http://schemas.microsoft.com/office/drawing/2014/main" id="{73E750DC-117D-453B-92BA-07564C11A2D5}"/>
              </a:ext>
            </a:extLst>
          </p:cNvPr>
          <p:cNvSpPr>
            <a:spLocks/>
          </p:cNvSpPr>
          <p:nvPr/>
        </p:nvSpPr>
        <p:spPr bwMode="auto">
          <a:xfrm>
            <a:off x="6097589" y="2698751"/>
            <a:ext cx="1298575" cy="1298575"/>
          </a:xfrm>
          <a:custGeom>
            <a:avLst/>
            <a:gdLst>
              <a:gd name="T0" fmla="*/ 0 w 972"/>
              <a:gd name="T1" fmla="*/ 2147483646 h 972"/>
              <a:gd name="T2" fmla="*/ 0 w 972"/>
              <a:gd name="T3" fmla="*/ 2147483646 h 972"/>
              <a:gd name="T4" fmla="*/ 2147483646 w 972"/>
              <a:gd name="T5" fmla="*/ 0 h 972"/>
              <a:gd name="T6" fmla="*/ 2147483646 w 972"/>
              <a:gd name="T7" fmla="*/ 2147483646 h 972"/>
              <a:gd name="T8" fmla="*/ 2147483646 w 972"/>
              <a:gd name="T9" fmla="*/ 2147483646 h 972"/>
              <a:gd name="T10" fmla="*/ 0 w 972"/>
              <a:gd name="T11" fmla="*/ 2147483646 h 972"/>
              <a:gd name="T12" fmla="*/ 0 60000 65536"/>
              <a:gd name="T13" fmla="*/ 0 60000 65536"/>
              <a:gd name="T14" fmla="*/ 0 60000 65536"/>
              <a:gd name="T15" fmla="*/ 0 60000 65536"/>
              <a:gd name="T16" fmla="*/ 0 60000 65536"/>
              <a:gd name="T17" fmla="*/ 0 60000 65536"/>
              <a:gd name="T18" fmla="*/ 0 w 972"/>
              <a:gd name="T19" fmla="*/ 0 h 972"/>
              <a:gd name="T20" fmla="*/ 972 w 972"/>
              <a:gd name="T21" fmla="*/ 972 h 972"/>
            </a:gdLst>
            <a:ahLst/>
            <a:cxnLst>
              <a:cxn ang="T12">
                <a:pos x="T0" y="T1"/>
              </a:cxn>
              <a:cxn ang="T13">
                <a:pos x="T2" y="T3"/>
              </a:cxn>
              <a:cxn ang="T14">
                <a:pos x="T4" y="T5"/>
              </a:cxn>
              <a:cxn ang="T15">
                <a:pos x="T6" y="T7"/>
              </a:cxn>
              <a:cxn ang="T16">
                <a:pos x="T8" y="T9"/>
              </a:cxn>
              <a:cxn ang="T17">
                <a:pos x="T10" y="T11"/>
              </a:cxn>
            </a:cxnLst>
            <a:rect l="T18" t="T19" r="T20" b="T21"/>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en-GB">
              <a:solidFill>
                <a:schemeClr val="bg1"/>
              </a:solidFill>
            </a:endParaRPr>
          </a:p>
        </p:txBody>
      </p:sp>
      <p:sp>
        <p:nvSpPr>
          <p:cNvPr id="5" name="Freeform 12">
            <a:extLst>
              <a:ext uri="{FF2B5EF4-FFF2-40B4-BE49-F238E27FC236}">
                <a16:creationId xmlns:a16="http://schemas.microsoft.com/office/drawing/2014/main" id="{935A45C5-1BE4-4D72-B03F-F38ADD21A49A}"/>
              </a:ext>
            </a:extLst>
          </p:cNvPr>
          <p:cNvSpPr>
            <a:spLocks/>
          </p:cNvSpPr>
          <p:nvPr/>
        </p:nvSpPr>
        <p:spPr bwMode="auto">
          <a:xfrm>
            <a:off x="6243638" y="2916238"/>
            <a:ext cx="989012" cy="99060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lIns="68580" tIns="34290" rIns="68580" bIns="34290"/>
          <a:lstStyle/>
          <a:p>
            <a:pPr eaLnBrk="1" hangingPunct="1">
              <a:defRPr/>
            </a:pPr>
            <a:endParaRPr lang="id-ID">
              <a:solidFill>
                <a:schemeClr val="bg1"/>
              </a:solidFill>
              <a:latin typeface="Arial" pitchFamily="-104" charset="0"/>
              <a:ea typeface="Arial" pitchFamily="-104" charset="0"/>
              <a:cs typeface="Arial" pitchFamily="-104" charset="0"/>
              <a:sym typeface="Arial" pitchFamily="-104" charset="0"/>
            </a:endParaRPr>
          </a:p>
        </p:txBody>
      </p:sp>
      <p:sp>
        <p:nvSpPr>
          <p:cNvPr id="6" name="Oval 5">
            <a:extLst>
              <a:ext uri="{FF2B5EF4-FFF2-40B4-BE49-F238E27FC236}">
                <a16:creationId xmlns:a16="http://schemas.microsoft.com/office/drawing/2014/main" id="{1DB03790-7EE9-437A-8DE5-EA762C002B32}"/>
              </a:ext>
            </a:extLst>
          </p:cNvPr>
          <p:cNvSpPr>
            <a:spLocks noChangeArrowheads="1"/>
          </p:cNvSpPr>
          <p:nvPr/>
        </p:nvSpPr>
        <p:spPr bwMode="auto">
          <a:xfrm>
            <a:off x="6369050" y="3041650"/>
            <a:ext cx="738188" cy="738188"/>
          </a:xfrm>
          <a:prstGeom prst="ellipse">
            <a:avLst/>
          </a:prstGeom>
          <a:gradFill>
            <a:gsLst>
              <a:gs pos="0">
                <a:schemeClr val="bg1">
                  <a:lumMod val="85000"/>
                </a:schemeClr>
              </a:gs>
              <a:gs pos="100000">
                <a:schemeClr val="bg1"/>
              </a:gs>
            </a:gsLst>
            <a:lin ang="9000000" scaled="0"/>
          </a:gradFill>
          <a:ln>
            <a:noFill/>
          </a:ln>
        </p:spPr>
        <p:txBody>
          <a:bodyPr lIns="68580" tIns="34290" rIns="68580" bIns="34290"/>
          <a:lstStyle/>
          <a:p>
            <a:pPr eaLnBrk="1" hangingPunct="1">
              <a:defRPr/>
            </a:pPr>
            <a:endParaRPr lang="id-ID">
              <a:solidFill>
                <a:schemeClr val="bg1"/>
              </a:solidFill>
              <a:latin typeface="Arial" pitchFamily="-104" charset="0"/>
              <a:ea typeface="Arial" pitchFamily="-104" charset="0"/>
              <a:cs typeface="Arial" pitchFamily="-104" charset="0"/>
              <a:sym typeface="Arial" pitchFamily="-104" charset="0"/>
            </a:endParaRPr>
          </a:p>
        </p:txBody>
      </p:sp>
      <p:sp>
        <p:nvSpPr>
          <p:cNvPr id="7" name="Freeform 108">
            <a:extLst>
              <a:ext uri="{FF2B5EF4-FFF2-40B4-BE49-F238E27FC236}">
                <a16:creationId xmlns:a16="http://schemas.microsoft.com/office/drawing/2014/main" id="{F8089BAC-A5EE-46ED-BCF8-1DC8A02E4D8B}"/>
              </a:ext>
            </a:extLst>
          </p:cNvPr>
          <p:cNvSpPr>
            <a:spLocks/>
          </p:cNvSpPr>
          <p:nvPr/>
        </p:nvSpPr>
        <p:spPr bwMode="auto">
          <a:xfrm rot="16200000">
            <a:off x="4748214" y="2698751"/>
            <a:ext cx="1298575" cy="1298575"/>
          </a:xfrm>
          <a:custGeom>
            <a:avLst/>
            <a:gdLst>
              <a:gd name="T0" fmla="*/ 0 w 972"/>
              <a:gd name="T1" fmla="*/ 2147483646 h 972"/>
              <a:gd name="T2" fmla="*/ 0 w 972"/>
              <a:gd name="T3" fmla="*/ 2147483646 h 972"/>
              <a:gd name="T4" fmla="*/ 2147483646 w 972"/>
              <a:gd name="T5" fmla="*/ 0 h 972"/>
              <a:gd name="T6" fmla="*/ 2147483646 w 972"/>
              <a:gd name="T7" fmla="*/ 2147483646 h 972"/>
              <a:gd name="T8" fmla="*/ 2147483646 w 972"/>
              <a:gd name="T9" fmla="*/ 2147483646 h 972"/>
              <a:gd name="T10" fmla="*/ 0 w 972"/>
              <a:gd name="T11" fmla="*/ 2147483646 h 972"/>
              <a:gd name="T12" fmla="*/ 0 60000 65536"/>
              <a:gd name="T13" fmla="*/ 0 60000 65536"/>
              <a:gd name="T14" fmla="*/ 0 60000 65536"/>
              <a:gd name="T15" fmla="*/ 0 60000 65536"/>
              <a:gd name="T16" fmla="*/ 0 60000 65536"/>
              <a:gd name="T17" fmla="*/ 0 60000 65536"/>
              <a:gd name="T18" fmla="*/ 0 w 972"/>
              <a:gd name="T19" fmla="*/ 0 h 972"/>
              <a:gd name="T20" fmla="*/ 972 w 972"/>
              <a:gd name="T21" fmla="*/ 972 h 972"/>
            </a:gdLst>
            <a:ahLst/>
            <a:cxnLst>
              <a:cxn ang="T12">
                <a:pos x="T0" y="T1"/>
              </a:cxn>
              <a:cxn ang="T13">
                <a:pos x="T2" y="T3"/>
              </a:cxn>
              <a:cxn ang="T14">
                <a:pos x="T4" y="T5"/>
              </a:cxn>
              <a:cxn ang="T15">
                <a:pos x="T6" y="T7"/>
              </a:cxn>
              <a:cxn ang="T16">
                <a:pos x="T8" y="T9"/>
              </a:cxn>
              <a:cxn ang="T17">
                <a:pos x="T10" y="T11"/>
              </a:cxn>
            </a:cxnLst>
            <a:rect l="T18" t="T19" r="T20" b="T21"/>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en-GB">
              <a:solidFill>
                <a:schemeClr val="bg1"/>
              </a:solidFill>
            </a:endParaRPr>
          </a:p>
        </p:txBody>
      </p:sp>
      <p:sp>
        <p:nvSpPr>
          <p:cNvPr id="8" name="Freeform 109">
            <a:extLst>
              <a:ext uri="{FF2B5EF4-FFF2-40B4-BE49-F238E27FC236}">
                <a16:creationId xmlns:a16="http://schemas.microsoft.com/office/drawing/2014/main" id="{41AF6C47-359C-4B40-8E76-BD2161091074}"/>
              </a:ext>
            </a:extLst>
          </p:cNvPr>
          <p:cNvSpPr>
            <a:spLocks/>
          </p:cNvSpPr>
          <p:nvPr/>
        </p:nvSpPr>
        <p:spPr bwMode="auto">
          <a:xfrm rot="16200000">
            <a:off x="4912519" y="2897982"/>
            <a:ext cx="989013" cy="99060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lIns="68580" tIns="34290" rIns="68580" bIns="34290"/>
          <a:lstStyle/>
          <a:p>
            <a:pPr eaLnBrk="1" hangingPunct="1">
              <a:defRPr/>
            </a:pPr>
            <a:endParaRPr lang="id-ID">
              <a:solidFill>
                <a:schemeClr val="bg1"/>
              </a:solidFill>
              <a:latin typeface="Arial" pitchFamily="-104" charset="0"/>
              <a:ea typeface="Arial" pitchFamily="-104" charset="0"/>
              <a:cs typeface="Arial" pitchFamily="-104" charset="0"/>
              <a:sym typeface="Arial" pitchFamily="-104" charset="0"/>
            </a:endParaRPr>
          </a:p>
        </p:txBody>
      </p:sp>
      <p:sp>
        <p:nvSpPr>
          <p:cNvPr id="9" name="Oval 8">
            <a:extLst>
              <a:ext uri="{FF2B5EF4-FFF2-40B4-BE49-F238E27FC236}">
                <a16:creationId xmlns:a16="http://schemas.microsoft.com/office/drawing/2014/main" id="{BAE9EC7E-8B18-49C1-993A-4277D5091FF6}"/>
              </a:ext>
            </a:extLst>
          </p:cNvPr>
          <p:cNvSpPr>
            <a:spLocks noChangeArrowheads="1"/>
          </p:cNvSpPr>
          <p:nvPr/>
        </p:nvSpPr>
        <p:spPr bwMode="auto">
          <a:xfrm rot="16200000">
            <a:off x="5037933" y="3023395"/>
            <a:ext cx="738187" cy="739775"/>
          </a:xfrm>
          <a:prstGeom prst="ellipse">
            <a:avLst/>
          </a:prstGeom>
          <a:gradFill>
            <a:gsLst>
              <a:gs pos="0">
                <a:schemeClr val="bg1">
                  <a:lumMod val="85000"/>
                </a:schemeClr>
              </a:gs>
              <a:gs pos="100000">
                <a:schemeClr val="bg1"/>
              </a:gs>
            </a:gsLst>
            <a:lin ang="9000000" scaled="0"/>
          </a:gradFill>
          <a:ln>
            <a:noFill/>
          </a:ln>
        </p:spPr>
        <p:txBody>
          <a:bodyPr lIns="68580" tIns="34290" rIns="68580" bIns="34290"/>
          <a:lstStyle/>
          <a:p>
            <a:pPr eaLnBrk="1" hangingPunct="1">
              <a:defRPr/>
            </a:pPr>
            <a:endParaRPr lang="id-ID">
              <a:solidFill>
                <a:schemeClr val="bg1"/>
              </a:solidFill>
              <a:latin typeface="Arial" pitchFamily="-104" charset="0"/>
              <a:ea typeface="Arial" pitchFamily="-104" charset="0"/>
              <a:cs typeface="Arial" pitchFamily="-104" charset="0"/>
              <a:sym typeface="Arial" pitchFamily="-104" charset="0"/>
            </a:endParaRPr>
          </a:p>
        </p:txBody>
      </p:sp>
      <p:sp>
        <p:nvSpPr>
          <p:cNvPr id="10" name="Freeform 124">
            <a:extLst>
              <a:ext uri="{FF2B5EF4-FFF2-40B4-BE49-F238E27FC236}">
                <a16:creationId xmlns:a16="http://schemas.microsoft.com/office/drawing/2014/main" id="{370B3BBE-F228-431C-8174-641E6A5E388A}"/>
              </a:ext>
            </a:extLst>
          </p:cNvPr>
          <p:cNvSpPr>
            <a:spLocks/>
          </p:cNvSpPr>
          <p:nvPr/>
        </p:nvSpPr>
        <p:spPr bwMode="auto">
          <a:xfrm rot="2943440" flipV="1">
            <a:off x="5349876" y="4273551"/>
            <a:ext cx="1298575" cy="1298575"/>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5"/>
          </a:solidFill>
          <a:ln>
            <a:noFill/>
          </a:ln>
        </p:spPr>
        <p:txBody>
          <a:bodyPr lIns="68580" tIns="34290" rIns="68580" bIns="34290"/>
          <a:lstStyle/>
          <a:p>
            <a:pPr eaLnBrk="1" hangingPunct="1">
              <a:defRPr/>
            </a:pPr>
            <a:endParaRPr lang="id-ID">
              <a:solidFill>
                <a:schemeClr val="bg1"/>
              </a:solidFill>
              <a:latin typeface="Arial" pitchFamily="-104" charset="0"/>
              <a:ea typeface="Arial" pitchFamily="-104" charset="0"/>
              <a:cs typeface="Arial" pitchFamily="-104" charset="0"/>
              <a:sym typeface="Arial" pitchFamily="-104" charset="0"/>
            </a:endParaRPr>
          </a:p>
        </p:txBody>
      </p:sp>
      <p:sp>
        <p:nvSpPr>
          <p:cNvPr id="11" name="Oval 10">
            <a:extLst>
              <a:ext uri="{FF2B5EF4-FFF2-40B4-BE49-F238E27FC236}">
                <a16:creationId xmlns:a16="http://schemas.microsoft.com/office/drawing/2014/main" id="{6434F7CA-489B-4ED3-B038-1A4FFA3934B6}"/>
              </a:ext>
            </a:extLst>
          </p:cNvPr>
          <p:cNvSpPr>
            <a:spLocks noChangeArrowheads="1"/>
          </p:cNvSpPr>
          <p:nvPr/>
        </p:nvSpPr>
        <p:spPr bwMode="auto">
          <a:xfrm rot="5400000" flipV="1">
            <a:off x="5594350" y="4538663"/>
            <a:ext cx="825500" cy="825500"/>
          </a:xfrm>
          <a:prstGeom prst="ellipse">
            <a:avLst/>
          </a:prstGeom>
          <a:gradFill>
            <a:gsLst>
              <a:gs pos="0">
                <a:schemeClr val="bg1">
                  <a:lumMod val="85000"/>
                </a:schemeClr>
              </a:gs>
              <a:gs pos="100000">
                <a:schemeClr val="bg1"/>
              </a:gs>
            </a:gsLst>
            <a:lin ang="9000000" scaled="0"/>
          </a:gradFill>
          <a:ln>
            <a:noFill/>
          </a:ln>
        </p:spPr>
        <p:txBody>
          <a:bodyPr lIns="68580" tIns="34290" rIns="68580" bIns="34290"/>
          <a:lstStyle/>
          <a:p>
            <a:pPr eaLnBrk="1" hangingPunct="1">
              <a:defRPr/>
            </a:pPr>
            <a:endParaRPr lang="id-ID">
              <a:solidFill>
                <a:schemeClr val="bg1"/>
              </a:solidFill>
              <a:latin typeface="Arial" pitchFamily="-104" charset="0"/>
              <a:ea typeface="Arial" pitchFamily="-104" charset="0"/>
              <a:cs typeface="Arial" pitchFamily="-104" charset="0"/>
              <a:sym typeface="Arial" pitchFamily="-104" charset="0"/>
            </a:endParaRPr>
          </a:p>
        </p:txBody>
      </p:sp>
      <p:sp>
        <p:nvSpPr>
          <p:cNvPr id="12" name="Freeform 125">
            <a:extLst>
              <a:ext uri="{FF2B5EF4-FFF2-40B4-BE49-F238E27FC236}">
                <a16:creationId xmlns:a16="http://schemas.microsoft.com/office/drawing/2014/main" id="{3B60B9D9-DAC9-41CD-ABA1-1D4581AF971E}"/>
              </a:ext>
            </a:extLst>
          </p:cNvPr>
          <p:cNvSpPr>
            <a:spLocks/>
          </p:cNvSpPr>
          <p:nvPr/>
        </p:nvSpPr>
        <p:spPr bwMode="auto">
          <a:xfrm rot="5400000" flipV="1">
            <a:off x="5453857" y="4398170"/>
            <a:ext cx="1104900" cy="110648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lIns="68580" tIns="34290" rIns="68580" bIns="34290"/>
          <a:lstStyle/>
          <a:p>
            <a:pPr eaLnBrk="1" hangingPunct="1">
              <a:defRPr/>
            </a:pPr>
            <a:endParaRPr lang="id-ID">
              <a:solidFill>
                <a:schemeClr val="bg1"/>
              </a:solidFill>
              <a:latin typeface="Arial" pitchFamily="-104" charset="0"/>
              <a:ea typeface="Arial" pitchFamily="-104" charset="0"/>
              <a:cs typeface="Arial" pitchFamily="-104" charset="0"/>
              <a:sym typeface="Arial" pitchFamily="-104" charset="0"/>
            </a:endParaRPr>
          </a:p>
        </p:txBody>
      </p:sp>
      <p:cxnSp>
        <p:nvCxnSpPr>
          <p:cNvPr id="13" name="Straight Connector 12">
            <a:extLst>
              <a:ext uri="{FF2B5EF4-FFF2-40B4-BE49-F238E27FC236}">
                <a16:creationId xmlns:a16="http://schemas.microsoft.com/office/drawing/2014/main" id="{2A34F6C3-6914-4785-9D32-DFA49A7E86E1}"/>
              </a:ext>
            </a:extLst>
          </p:cNvPr>
          <p:cNvCxnSpPr/>
          <p:nvPr/>
        </p:nvCxnSpPr>
        <p:spPr>
          <a:xfrm flipH="1" flipV="1">
            <a:off x="4270376" y="2879725"/>
            <a:ext cx="511175" cy="325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FF3F3C-3511-4ECD-83F6-59A7FD0D8000}"/>
              </a:ext>
            </a:extLst>
          </p:cNvPr>
          <p:cNvCxnSpPr/>
          <p:nvPr/>
        </p:nvCxnSpPr>
        <p:spPr>
          <a:xfrm flipH="1">
            <a:off x="2384425" y="2879725"/>
            <a:ext cx="1885950"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E0D8D9-D508-41D1-A944-4D15485F20C2}"/>
              </a:ext>
            </a:extLst>
          </p:cNvPr>
          <p:cNvCxnSpPr/>
          <p:nvPr/>
        </p:nvCxnSpPr>
        <p:spPr>
          <a:xfrm flipV="1">
            <a:off x="7167564" y="2867026"/>
            <a:ext cx="714375" cy="4540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6F2C7E-283B-4340-BF45-D69E2A0CB48B}"/>
              </a:ext>
            </a:extLst>
          </p:cNvPr>
          <p:cNvCxnSpPr/>
          <p:nvPr/>
        </p:nvCxnSpPr>
        <p:spPr>
          <a:xfrm>
            <a:off x="7880350" y="2862263"/>
            <a:ext cx="2224088"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4C2F5D7-186A-4240-B14A-04447E6E9138}"/>
              </a:ext>
            </a:extLst>
          </p:cNvPr>
          <p:cNvSpPr txBox="1">
            <a:spLocks noChangeArrowheads="1"/>
          </p:cNvSpPr>
          <p:nvPr/>
        </p:nvSpPr>
        <p:spPr bwMode="auto">
          <a:xfrm>
            <a:off x="2425700" y="2546351"/>
            <a:ext cx="22161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09"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09"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09"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9pPr>
          </a:lstStyle>
          <a:p>
            <a:pPr eaLnBrk="1" hangingPunct="1">
              <a:spcBef>
                <a:spcPct val="0"/>
              </a:spcBef>
              <a:buFontTx/>
              <a:buNone/>
            </a:pPr>
            <a:r>
              <a:rPr lang="en-GB" altLang="en-US" sz="1800" b="1" dirty="0">
                <a:solidFill>
                  <a:schemeClr val="accent2"/>
                </a:solidFill>
                <a:latin typeface="Arial" panose="020B0604020202020204" pitchFamily="34" charset="0"/>
                <a:sym typeface="Arial" panose="020B0604020202020204" pitchFamily="34" charset="0"/>
              </a:rPr>
              <a:t>Substance Misuse </a:t>
            </a:r>
            <a:endParaRPr lang="id-ID" altLang="en-US" sz="1500" dirty="0">
              <a:solidFill>
                <a:schemeClr val="accent2"/>
              </a:solidFill>
              <a:latin typeface="Arial" panose="020B0604020202020204" pitchFamily="34" charset="0"/>
              <a:sym typeface="Arial" panose="020B0604020202020204" pitchFamily="34" charset="0"/>
            </a:endParaRPr>
          </a:p>
        </p:txBody>
      </p:sp>
      <p:sp>
        <p:nvSpPr>
          <p:cNvPr id="18" name="TextBox 17">
            <a:extLst>
              <a:ext uri="{FF2B5EF4-FFF2-40B4-BE49-F238E27FC236}">
                <a16:creationId xmlns:a16="http://schemas.microsoft.com/office/drawing/2014/main" id="{55BD583E-2E7D-45F1-8403-70DCA7602308}"/>
              </a:ext>
            </a:extLst>
          </p:cNvPr>
          <p:cNvSpPr txBox="1">
            <a:spLocks noChangeArrowheads="1"/>
          </p:cNvSpPr>
          <p:nvPr/>
        </p:nvSpPr>
        <p:spPr bwMode="auto">
          <a:xfrm>
            <a:off x="7845425" y="2479676"/>
            <a:ext cx="17033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09"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09"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09"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9pPr>
          </a:lstStyle>
          <a:p>
            <a:pPr eaLnBrk="1" hangingPunct="1">
              <a:spcBef>
                <a:spcPct val="0"/>
              </a:spcBef>
              <a:buFontTx/>
              <a:buNone/>
            </a:pPr>
            <a:r>
              <a:rPr lang="en-GB" altLang="en-US" sz="1800" b="1" dirty="0">
                <a:solidFill>
                  <a:schemeClr val="accent2"/>
                </a:solidFill>
                <a:latin typeface="Arial" panose="020B0604020202020204" pitchFamily="34" charset="0"/>
                <a:sym typeface="Arial" panose="020B0604020202020204" pitchFamily="34" charset="0"/>
              </a:rPr>
              <a:t>Mental Health </a:t>
            </a:r>
            <a:endParaRPr lang="id-ID" altLang="en-US" sz="1800" dirty="0">
              <a:solidFill>
                <a:schemeClr val="accent2"/>
              </a:solidFill>
              <a:latin typeface="Arial" panose="020B0604020202020204" pitchFamily="34" charset="0"/>
              <a:sym typeface="Arial" panose="020B0604020202020204" pitchFamily="34" charset="0"/>
            </a:endParaRPr>
          </a:p>
        </p:txBody>
      </p:sp>
      <p:sp>
        <p:nvSpPr>
          <p:cNvPr id="19" name="TextBox 18">
            <a:extLst>
              <a:ext uri="{FF2B5EF4-FFF2-40B4-BE49-F238E27FC236}">
                <a16:creationId xmlns:a16="http://schemas.microsoft.com/office/drawing/2014/main" id="{F51F7412-B9A3-4ADD-8063-2A1E1E241B57}"/>
              </a:ext>
            </a:extLst>
          </p:cNvPr>
          <p:cNvSpPr txBox="1">
            <a:spLocks noChangeArrowheads="1"/>
          </p:cNvSpPr>
          <p:nvPr/>
        </p:nvSpPr>
        <p:spPr bwMode="auto">
          <a:xfrm>
            <a:off x="7845426" y="4033839"/>
            <a:ext cx="19081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09"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09"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09"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9pPr>
          </a:lstStyle>
          <a:p>
            <a:pPr eaLnBrk="1" hangingPunct="1">
              <a:spcBef>
                <a:spcPct val="0"/>
              </a:spcBef>
              <a:buFontTx/>
              <a:buNone/>
            </a:pPr>
            <a:r>
              <a:rPr lang="en-GB" altLang="en-US" sz="1800" b="1" dirty="0">
                <a:solidFill>
                  <a:schemeClr val="accent2"/>
                </a:solidFill>
                <a:latin typeface="Arial" panose="020B0604020202020204" pitchFamily="34" charset="0"/>
                <a:sym typeface="Arial" panose="020B0604020202020204" pitchFamily="34" charset="0"/>
              </a:rPr>
              <a:t>Physical Health </a:t>
            </a:r>
            <a:endParaRPr lang="id-ID" altLang="en-US" sz="1500" dirty="0">
              <a:solidFill>
                <a:schemeClr val="accent2"/>
              </a:solidFill>
              <a:latin typeface="Arial" panose="020B0604020202020204" pitchFamily="34" charset="0"/>
              <a:sym typeface="Arial" panose="020B0604020202020204" pitchFamily="34" charset="0"/>
            </a:endParaRPr>
          </a:p>
        </p:txBody>
      </p:sp>
      <p:sp>
        <p:nvSpPr>
          <p:cNvPr id="20" name="TextBox 19">
            <a:extLst>
              <a:ext uri="{FF2B5EF4-FFF2-40B4-BE49-F238E27FC236}">
                <a16:creationId xmlns:a16="http://schemas.microsoft.com/office/drawing/2014/main" id="{B6784BCE-ECFB-42AB-8C1D-42762B618953}"/>
              </a:ext>
            </a:extLst>
          </p:cNvPr>
          <p:cNvSpPr txBox="1">
            <a:spLocks noChangeArrowheads="1"/>
          </p:cNvSpPr>
          <p:nvPr/>
        </p:nvSpPr>
        <p:spPr bwMode="auto">
          <a:xfrm>
            <a:off x="7827964" y="2890839"/>
            <a:ext cx="2403475"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09"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09"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09"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9pPr>
          </a:lstStyle>
          <a:p>
            <a:pPr eaLnBrk="1" hangingPunct="1">
              <a:spcBef>
                <a:spcPct val="0"/>
              </a:spcBef>
              <a:buFontTx/>
              <a:buNone/>
            </a:pPr>
            <a:r>
              <a:rPr lang="en-GB" altLang="en-US" sz="1600" dirty="0">
                <a:solidFill>
                  <a:schemeClr val="bg1"/>
                </a:solidFill>
                <a:latin typeface="Arial" panose="020B0604020202020204" pitchFamily="34" charset="0"/>
                <a:sym typeface="Arial" panose="020B0604020202020204" pitchFamily="34" charset="0"/>
              </a:rPr>
              <a:t>70% reach criteria for personality disorder </a:t>
            </a:r>
          </a:p>
        </p:txBody>
      </p:sp>
      <p:cxnSp>
        <p:nvCxnSpPr>
          <p:cNvPr id="21" name="Straight Connector 20">
            <a:extLst>
              <a:ext uri="{FF2B5EF4-FFF2-40B4-BE49-F238E27FC236}">
                <a16:creationId xmlns:a16="http://schemas.microsoft.com/office/drawing/2014/main" id="{1883A932-B7DE-47D4-8CE5-C1EF8DB9E809}"/>
              </a:ext>
            </a:extLst>
          </p:cNvPr>
          <p:cNvCxnSpPr/>
          <p:nvPr/>
        </p:nvCxnSpPr>
        <p:spPr>
          <a:xfrm>
            <a:off x="6243639" y="4260851"/>
            <a:ext cx="1635125" cy="142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1CF2AA-B6A0-4016-9D51-59DF77558C5A}"/>
              </a:ext>
            </a:extLst>
          </p:cNvPr>
          <p:cNvCxnSpPr/>
          <p:nvPr/>
        </p:nvCxnSpPr>
        <p:spPr>
          <a:xfrm>
            <a:off x="7878764" y="4405313"/>
            <a:ext cx="2219325" cy="0"/>
          </a:xfrm>
          <a:prstGeom prst="line">
            <a:avLst/>
          </a:prstGeom>
          <a:ln>
            <a:solidFill>
              <a:srgbClr val="FF0808"/>
            </a:solidFill>
            <a:tailEnd type="oval"/>
          </a:ln>
        </p:spPr>
        <p:style>
          <a:lnRef idx="1">
            <a:schemeClr val="accent6"/>
          </a:lnRef>
          <a:fillRef idx="0">
            <a:schemeClr val="accent6"/>
          </a:fillRef>
          <a:effectRef idx="0">
            <a:schemeClr val="accent6"/>
          </a:effectRef>
          <a:fontRef idx="minor">
            <a:schemeClr val="tx1"/>
          </a:fontRef>
        </p:style>
      </p:cxnSp>
      <p:sp>
        <p:nvSpPr>
          <p:cNvPr id="23" name="Freeform 55">
            <a:extLst>
              <a:ext uri="{FF2B5EF4-FFF2-40B4-BE49-F238E27FC236}">
                <a16:creationId xmlns:a16="http://schemas.microsoft.com/office/drawing/2014/main" id="{512E48B5-2657-4AF8-A217-0117FC033C67}"/>
              </a:ext>
            </a:extLst>
          </p:cNvPr>
          <p:cNvSpPr>
            <a:spLocks/>
          </p:cNvSpPr>
          <p:nvPr/>
        </p:nvSpPr>
        <p:spPr bwMode="auto">
          <a:xfrm>
            <a:off x="6519864" y="3190875"/>
            <a:ext cx="434975" cy="439738"/>
          </a:xfrm>
          <a:custGeom>
            <a:avLst/>
            <a:gdLst>
              <a:gd name="T0" fmla="*/ 2147483646 w 972"/>
              <a:gd name="T1" fmla="*/ 2147483646 h 982"/>
              <a:gd name="T2" fmla="*/ 2147483646 w 972"/>
              <a:gd name="T3" fmla="*/ 2147483646 h 982"/>
              <a:gd name="T4" fmla="*/ 2147483646 w 972"/>
              <a:gd name="T5" fmla="*/ 2147483646 h 982"/>
              <a:gd name="T6" fmla="*/ 2147483646 w 972"/>
              <a:gd name="T7" fmla="*/ 2147483646 h 982"/>
              <a:gd name="T8" fmla="*/ 2147483646 w 972"/>
              <a:gd name="T9" fmla="*/ 2147483646 h 982"/>
              <a:gd name="T10" fmla="*/ 2147483646 w 972"/>
              <a:gd name="T11" fmla="*/ 2147483646 h 982"/>
              <a:gd name="T12" fmla="*/ 2147483646 w 972"/>
              <a:gd name="T13" fmla="*/ 2147483646 h 982"/>
              <a:gd name="T14" fmla="*/ 2147483646 w 972"/>
              <a:gd name="T15" fmla="*/ 2147483646 h 982"/>
              <a:gd name="T16" fmla="*/ 2147483646 w 972"/>
              <a:gd name="T17" fmla="*/ 0 h 982"/>
              <a:gd name="T18" fmla="*/ 2147483646 w 972"/>
              <a:gd name="T19" fmla="*/ 2147483646 h 982"/>
              <a:gd name="T20" fmla="*/ 2147483646 w 972"/>
              <a:gd name="T21" fmla="*/ 2147483646 h 982"/>
              <a:gd name="T22" fmla="*/ 2147483646 w 972"/>
              <a:gd name="T23" fmla="*/ 2147483646 h 982"/>
              <a:gd name="T24" fmla="*/ 2147483646 w 972"/>
              <a:gd name="T25" fmla="*/ 2147483646 h 982"/>
              <a:gd name="T26" fmla="*/ 2147483646 w 972"/>
              <a:gd name="T27" fmla="*/ 2147483646 h 982"/>
              <a:gd name="T28" fmla="*/ 2147483646 w 972"/>
              <a:gd name="T29" fmla="*/ 2147483646 h 982"/>
              <a:gd name="T30" fmla="*/ 2147483646 w 972"/>
              <a:gd name="T31" fmla="*/ 2147483646 h 982"/>
              <a:gd name="T32" fmla="*/ 2147483646 w 972"/>
              <a:gd name="T33" fmla="*/ 2147483646 h 982"/>
              <a:gd name="T34" fmla="*/ 2147483646 w 972"/>
              <a:gd name="T35" fmla="*/ 2147483646 h 982"/>
              <a:gd name="T36" fmla="*/ 2147483646 w 972"/>
              <a:gd name="T37" fmla="*/ 2147483646 h 982"/>
              <a:gd name="T38" fmla="*/ 2147483646 w 972"/>
              <a:gd name="T39" fmla="*/ 2147483646 h 9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2"/>
              <a:gd name="T61" fmla="*/ 0 h 982"/>
              <a:gd name="T62" fmla="*/ 972 w 972"/>
              <a:gd name="T63" fmla="*/ 982 h 9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2" h="982">
                <a:moveTo>
                  <a:pt x="946" y="749"/>
                </a:moveTo>
                <a:cubicBezTo>
                  <a:pt x="917" y="704"/>
                  <a:pt x="821" y="676"/>
                  <a:pt x="725" y="636"/>
                </a:cubicBezTo>
                <a:cubicBezTo>
                  <a:pt x="629" y="597"/>
                  <a:pt x="607" y="583"/>
                  <a:pt x="607" y="583"/>
                </a:cubicBezTo>
                <a:cubicBezTo>
                  <a:pt x="606" y="491"/>
                  <a:pt x="606" y="491"/>
                  <a:pt x="606" y="491"/>
                </a:cubicBezTo>
                <a:cubicBezTo>
                  <a:pt x="606" y="491"/>
                  <a:pt x="642" y="464"/>
                  <a:pt x="653" y="377"/>
                </a:cubicBezTo>
                <a:cubicBezTo>
                  <a:pt x="675" y="384"/>
                  <a:pt x="699" y="344"/>
                  <a:pt x="700" y="323"/>
                </a:cubicBezTo>
                <a:cubicBezTo>
                  <a:pt x="701" y="302"/>
                  <a:pt x="697" y="246"/>
                  <a:pt x="669" y="252"/>
                </a:cubicBezTo>
                <a:cubicBezTo>
                  <a:pt x="675" y="210"/>
                  <a:pt x="679" y="172"/>
                  <a:pt x="677" y="151"/>
                </a:cubicBezTo>
                <a:cubicBezTo>
                  <a:pt x="670" y="78"/>
                  <a:pt x="597" y="0"/>
                  <a:pt x="486" y="0"/>
                </a:cubicBezTo>
                <a:cubicBezTo>
                  <a:pt x="374" y="0"/>
                  <a:pt x="302" y="78"/>
                  <a:pt x="295" y="151"/>
                </a:cubicBezTo>
                <a:cubicBezTo>
                  <a:pt x="293" y="172"/>
                  <a:pt x="297" y="210"/>
                  <a:pt x="302" y="252"/>
                </a:cubicBezTo>
                <a:cubicBezTo>
                  <a:pt x="275" y="246"/>
                  <a:pt x="271" y="302"/>
                  <a:pt x="272" y="323"/>
                </a:cubicBezTo>
                <a:cubicBezTo>
                  <a:pt x="273" y="344"/>
                  <a:pt x="297" y="384"/>
                  <a:pt x="319" y="377"/>
                </a:cubicBezTo>
                <a:cubicBezTo>
                  <a:pt x="330" y="464"/>
                  <a:pt x="366" y="491"/>
                  <a:pt x="366" y="491"/>
                </a:cubicBezTo>
                <a:cubicBezTo>
                  <a:pt x="365" y="583"/>
                  <a:pt x="365" y="583"/>
                  <a:pt x="365" y="583"/>
                </a:cubicBezTo>
                <a:cubicBezTo>
                  <a:pt x="365" y="583"/>
                  <a:pt x="342" y="597"/>
                  <a:pt x="247" y="636"/>
                </a:cubicBezTo>
                <a:cubicBezTo>
                  <a:pt x="151" y="676"/>
                  <a:pt x="55" y="704"/>
                  <a:pt x="26" y="749"/>
                </a:cubicBezTo>
                <a:cubicBezTo>
                  <a:pt x="0" y="789"/>
                  <a:pt x="8" y="982"/>
                  <a:pt x="8" y="982"/>
                </a:cubicBezTo>
                <a:cubicBezTo>
                  <a:pt x="964" y="982"/>
                  <a:pt x="964" y="982"/>
                  <a:pt x="964" y="982"/>
                </a:cubicBezTo>
                <a:cubicBezTo>
                  <a:pt x="964" y="982"/>
                  <a:pt x="972" y="789"/>
                  <a:pt x="946" y="74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en-GB">
              <a:solidFill>
                <a:schemeClr val="bg1"/>
              </a:solidFill>
            </a:endParaRPr>
          </a:p>
        </p:txBody>
      </p:sp>
      <p:sp>
        <p:nvSpPr>
          <p:cNvPr id="24" name="Freeform 111">
            <a:extLst>
              <a:ext uri="{FF2B5EF4-FFF2-40B4-BE49-F238E27FC236}">
                <a16:creationId xmlns:a16="http://schemas.microsoft.com/office/drawing/2014/main" id="{D7F5065E-067D-4479-8850-446E7617160B}"/>
              </a:ext>
            </a:extLst>
          </p:cNvPr>
          <p:cNvSpPr>
            <a:spLocks noEditPoints="1"/>
          </p:cNvSpPr>
          <p:nvPr/>
        </p:nvSpPr>
        <p:spPr bwMode="auto">
          <a:xfrm>
            <a:off x="5183189" y="3170239"/>
            <a:ext cx="446087" cy="446087"/>
          </a:xfrm>
          <a:custGeom>
            <a:avLst/>
            <a:gdLst>
              <a:gd name="T0" fmla="*/ 2147483646 w 817"/>
              <a:gd name="T1" fmla="*/ 2147483646 h 815"/>
              <a:gd name="T2" fmla="*/ 2147483646 w 817"/>
              <a:gd name="T3" fmla="*/ 2147483646 h 815"/>
              <a:gd name="T4" fmla="*/ 2147483646 w 817"/>
              <a:gd name="T5" fmla="*/ 2147483646 h 815"/>
              <a:gd name="T6" fmla="*/ 2147483646 w 817"/>
              <a:gd name="T7" fmla="*/ 2147483646 h 815"/>
              <a:gd name="T8" fmla="*/ 2147483646 w 817"/>
              <a:gd name="T9" fmla="*/ 2147483646 h 815"/>
              <a:gd name="T10" fmla="*/ 2147483646 w 817"/>
              <a:gd name="T11" fmla="*/ 2147483646 h 815"/>
              <a:gd name="T12" fmla="*/ 2147483646 w 817"/>
              <a:gd name="T13" fmla="*/ 2147483646 h 815"/>
              <a:gd name="T14" fmla="*/ 2147483646 w 817"/>
              <a:gd name="T15" fmla="*/ 2147483646 h 815"/>
              <a:gd name="T16" fmla="*/ 2147483646 w 817"/>
              <a:gd name="T17" fmla="*/ 2147483646 h 815"/>
              <a:gd name="T18" fmla="*/ 2147483646 w 817"/>
              <a:gd name="T19" fmla="*/ 2147483646 h 815"/>
              <a:gd name="T20" fmla="*/ 2147483646 w 817"/>
              <a:gd name="T21" fmla="*/ 2147483646 h 815"/>
              <a:gd name="T22" fmla="*/ 2147483646 w 817"/>
              <a:gd name="T23" fmla="*/ 2147483646 h 815"/>
              <a:gd name="T24" fmla="*/ 2147483646 w 817"/>
              <a:gd name="T25" fmla="*/ 2147483646 h 815"/>
              <a:gd name="T26" fmla="*/ 2147483646 w 817"/>
              <a:gd name="T27" fmla="*/ 2147483646 h 815"/>
              <a:gd name="T28" fmla="*/ 2147483646 w 817"/>
              <a:gd name="T29" fmla="*/ 0 h 815"/>
              <a:gd name="T30" fmla="*/ 2147483646 w 817"/>
              <a:gd name="T31" fmla="*/ 2147483646 h 815"/>
              <a:gd name="T32" fmla="*/ 2147483646 w 817"/>
              <a:gd name="T33" fmla="*/ 2147483646 h 815"/>
              <a:gd name="T34" fmla="*/ 2147483646 w 817"/>
              <a:gd name="T35" fmla="*/ 2147483646 h 815"/>
              <a:gd name="T36" fmla="*/ 2147483646 w 817"/>
              <a:gd name="T37" fmla="*/ 2147483646 h 815"/>
              <a:gd name="T38" fmla="*/ 2147483646 w 817"/>
              <a:gd name="T39" fmla="*/ 2147483646 h 815"/>
              <a:gd name="T40" fmla="*/ 2147483646 w 817"/>
              <a:gd name="T41" fmla="*/ 2147483646 h 815"/>
              <a:gd name="T42" fmla="*/ 2147483646 w 817"/>
              <a:gd name="T43" fmla="*/ 2147483646 h 815"/>
              <a:gd name="T44" fmla="*/ 2147483646 w 817"/>
              <a:gd name="T45" fmla="*/ 2147483646 h 815"/>
              <a:gd name="T46" fmla="*/ 2147483646 w 817"/>
              <a:gd name="T47" fmla="*/ 2147483646 h 815"/>
              <a:gd name="T48" fmla="*/ 2147483646 w 817"/>
              <a:gd name="T49" fmla="*/ 2147483646 h 815"/>
              <a:gd name="T50" fmla="*/ 2147483646 w 817"/>
              <a:gd name="T51" fmla="*/ 2147483646 h 815"/>
              <a:gd name="T52" fmla="*/ 2147483646 w 817"/>
              <a:gd name="T53" fmla="*/ 2147483646 h 815"/>
              <a:gd name="T54" fmla="*/ 2147483646 w 817"/>
              <a:gd name="T55" fmla="*/ 2147483646 h 815"/>
              <a:gd name="T56" fmla="*/ 2147483646 w 817"/>
              <a:gd name="T57" fmla="*/ 2147483646 h 815"/>
              <a:gd name="T58" fmla="*/ 2147483646 w 817"/>
              <a:gd name="T59" fmla="*/ 2147483646 h 815"/>
              <a:gd name="T60" fmla="*/ 2147483646 w 817"/>
              <a:gd name="T61" fmla="*/ 2147483646 h 815"/>
              <a:gd name="T62" fmla="*/ 2147483646 w 817"/>
              <a:gd name="T63" fmla="*/ 2147483646 h 815"/>
              <a:gd name="T64" fmla="*/ 2147483646 w 817"/>
              <a:gd name="T65" fmla="*/ 2147483646 h 815"/>
              <a:gd name="T66" fmla="*/ 2147483646 w 817"/>
              <a:gd name="T67" fmla="*/ 2147483646 h 815"/>
              <a:gd name="T68" fmla="*/ 2147483646 w 817"/>
              <a:gd name="T69" fmla="*/ 2147483646 h 815"/>
              <a:gd name="T70" fmla="*/ 2147483646 w 817"/>
              <a:gd name="T71" fmla="*/ 2147483646 h 815"/>
              <a:gd name="T72" fmla="*/ 2147483646 w 817"/>
              <a:gd name="T73" fmla="*/ 2147483646 h 815"/>
              <a:gd name="T74" fmla="*/ 2147483646 w 817"/>
              <a:gd name="T75" fmla="*/ 2147483646 h 815"/>
              <a:gd name="T76" fmla="*/ 2147483646 w 817"/>
              <a:gd name="T77" fmla="*/ 2147483646 h 815"/>
              <a:gd name="T78" fmla="*/ 2147483646 w 817"/>
              <a:gd name="T79" fmla="*/ 2147483646 h 815"/>
              <a:gd name="T80" fmla="*/ 2147483646 w 817"/>
              <a:gd name="T81" fmla="*/ 2147483646 h 815"/>
              <a:gd name="T82" fmla="*/ 2147483646 w 817"/>
              <a:gd name="T83" fmla="*/ 2147483646 h 815"/>
              <a:gd name="T84" fmla="*/ 2147483646 w 817"/>
              <a:gd name="T85" fmla="*/ 2147483646 h 815"/>
              <a:gd name="T86" fmla="*/ 2147483646 w 817"/>
              <a:gd name="T87" fmla="*/ 2147483646 h 815"/>
              <a:gd name="T88" fmla="*/ 2147483646 w 817"/>
              <a:gd name="T89" fmla="*/ 2147483646 h 815"/>
              <a:gd name="T90" fmla="*/ 2147483646 w 817"/>
              <a:gd name="T91" fmla="*/ 2147483646 h 815"/>
              <a:gd name="T92" fmla="*/ 2147483646 w 817"/>
              <a:gd name="T93" fmla="*/ 2147483646 h 815"/>
              <a:gd name="T94" fmla="*/ 2147483646 w 817"/>
              <a:gd name="T95" fmla="*/ 2147483646 h 815"/>
              <a:gd name="T96" fmla="*/ 2147483646 w 817"/>
              <a:gd name="T97" fmla="*/ 2147483646 h 815"/>
              <a:gd name="T98" fmla="*/ 2147483646 w 817"/>
              <a:gd name="T99" fmla="*/ 2147483646 h 815"/>
              <a:gd name="T100" fmla="*/ 2147483646 w 817"/>
              <a:gd name="T101" fmla="*/ 2147483646 h 815"/>
              <a:gd name="T102" fmla="*/ 2147483646 w 817"/>
              <a:gd name="T103" fmla="*/ 2147483646 h 815"/>
              <a:gd name="T104" fmla="*/ 2147483646 w 817"/>
              <a:gd name="T105" fmla="*/ 2147483646 h 815"/>
              <a:gd name="T106" fmla="*/ 2147483646 w 817"/>
              <a:gd name="T107" fmla="*/ 2147483646 h 815"/>
              <a:gd name="T108" fmla="*/ 2147483646 w 817"/>
              <a:gd name="T109" fmla="*/ 2147483646 h 815"/>
              <a:gd name="T110" fmla="*/ 2147483646 w 817"/>
              <a:gd name="T111" fmla="*/ 2147483646 h 815"/>
              <a:gd name="T112" fmla="*/ 2147483646 w 817"/>
              <a:gd name="T113" fmla="*/ 2147483646 h 815"/>
              <a:gd name="T114" fmla="*/ 2147483646 w 817"/>
              <a:gd name="T115" fmla="*/ 2147483646 h 815"/>
              <a:gd name="T116" fmla="*/ 2147483646 w 817"/>
              <a:gd name="T117" fmla="*/ 2147483646 h 815"/>
              <a:gd name="T118" fmla="*/ 0 w 817"/>
              <a:gd name="T119" fmla="*/ 2147483646 h 815"/>
              <a:gd name="T120" fmla="*/ 2147483646 w 817"/>
              <a:gd name="T121" fmla="*/ 2147483646 h 8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7"/>
              <a:gd name="T184" fmla="*/ 0 h 815"/>
              <a:gd name="T185" fmla="*/ 817 w 817"/>
              <a:gd name="T186" fmla="*/ 815 h 8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7" h="815">
                <a:moveTo>
                  <a:pt x="303" y="225"/>
                </a:moveTo>
                <a:lnTo>
                  <a:pt x="303" y="225"/>
                </a:lnTo>
                <a:lnTo>
                  <a:pt x="299" y="235"/>
                </a:lnTo>
                <a:lnTo>
                  <a:pt x="294" y="243"/>
                </a:lnTo>
                <a:lnTo>
                  <a:pt x="288" y="250"/>
                </a:lnTo>
                <a:lnTo>
                  <a:pt x="281" y="256"/>
                </a:lnTo>
                <a:lnTo>
                  <a:pt x="272" y="262"/>
                </a:lnTo>
                <a:lnTo>
                  <a:pt x="264" y="267"/>
                </a:lnTo>
                <a:lnTo>
                  <a:pt x="254" y="270"/>
                </a:lnTo>
                <a:lnTo>
                  <a:pt x="245" y="272"/>
                </a:lnTo>
                <a:lnTo>
                  <a:pt x="244" y="289"/>
                </a:lnTo>
                <a:lnTo>
                  <a:pt x="242" y="306"/>
                </a:lnTo>
                <a:lnTo>
                  <a:pt x="244" y="329"/>
                </a:lnTo>
                <a:lnTo>
                  <a:pt x="245" y="350"/>
                </a:lnTo>
                <a:lnTo>
                  <a:pt x="247" y="371"/>
                </a:lnTo>
                <a:lnTo>
                  <a:pt x="251" y="392"/>
                </a:lnTo>
                <a:lnTo>
                  <a:pt x="256" y="413"/>
                </a:lnTo>
                <a:lnTo>
                  <a:pt x="262" y="433"/>
                </a:lnTo>
                <a:lnTo>
                  <a:pt x="269" y="454"/>
                </a:lnTo>
                <a:lnTo>
                  <a:pt x="276" y="473"/>
                </a:lnTo>
                <a:lnTo>
                  <a:pt x="284" y="492"/>
                </a:lnTo>
                <a:lnTo>
                  <a:pt x="294" y="510"/>
                </a:lnTo>
                <a:lnTo>
                  <a:pt x="304" y="528"/>
                </a:lnTo>
                <a:lnTo>
                  <a:pt x="315" y="546"/>
                </a:lnTo>
                <a:lnTo>
                  <a:pt x="327" y="563"/>
                </a:lnTo>
                <a:lnTo>
                  <a:pt x="339" y="579"/>
                </a:lnTo>
                <a:lnTo>
                  <a:pt x="352" y="594"/>
                </a:lnTo>
                <a:lnTo>
                  <a:pt x="366" y="610"/>
                </a:lnTo>
                <a:lnTo>
                  <a:pt x="376" y="604"/>
                </a:lnTo>
                <a:lnTo>
                  <a:pt x="386" y="599"/>
                </a:lnTo>
                <a:lnTo>
                  <a:pt x="397" y="595"/>
                </a:lnTo>
                <a:lnTo>
                  <a:pt x="409" y="594"/>
                </a:lnTo>
                <a:lnTo>
                  <a:pt x="417" y="595"/>
                </a:lnTo>
                <a:lnTo>
                  <a:pt x="425" y="597"/>
                </a:lnTo>
                <a:lnTo>
                  <a:pt x="434" y="600"/>
                </a:lnTo>
                <a:lnTo>
                  <a:pt x="441" y="604"/>
                </a:lnTo>
                <a:lnTo>
                  <a:pt x="448" y="607"/>
                </a:lnTo>
                <a:lnTo>
                  <a:pt x="456" y="613"/>
                </a:lnTo>
                <a:lnTo>
                  <a:pt x="460" y="619"/>
                </a:lnTo>
                <a:lnTo>
                  <a:pt x="465" y="625"/>
                </a:lnTo>
                <a:lnTo>
                  <a:pt x="486" y="615"/>
                </a:lnTo>
                <a:lnTo>
                  <a:pt x="504" y="601"/>
                </a:lnTo>
                <a:lnTo>
                  <a:pt x="522" y="588"/>
                </a:lnTo>
                <a:lnTo>
                  <a:pt x="540" y="574"/>
                </a:lnTo>
                <a:lnTo>
                  <a:pt x="556" y="559"/>
                </a:lnTo>
                <a:lnTo>
                  <a:pt x="571" y="543"/>
                </a:lnTo>
                <a:lnTo>
                  <a:pt x="586" y="526"/>
                </a:lnTo>
                <a:lnTo>
                  <a:pt x="600" y="508"/>
                </a:lnTo>
                <a:lnTo>
                  <a:pt x="591" y="498"/>
                </a:lnTo>
                <a:lnTo>
                  <a:pt x="585" y="486"/>
                </a:lnTo>
                <a:lnTo>
                  <a:pt x="580" y="473"/>
                </a:lnTo>
                <a:lnTo>
                  <a:pt x="580" y="466"/>
                </a:lnTo>
                <a:lnTo>
                  <a:pt x="579" y="458"/>
                </a:lnTo>
                <a:lnTo>
                  <a:pt x="580" y="446"/>
                </a:lnTo>
                <a:lnTo>
                  <a:pt x="583" y="436"/>
                </a:lnTo>
                <a:lnTo>
                  <a:pt x="588" y="425"/>
                </a:lnTo>
                <a:lnTo>
                  <a:pt x="595" y="415"/>
                </a:lnTo>
                <a:lnTo>
                  <a:pt x="581" y="398"/>
                </a:lnTo>
                <a:lnTo>
                  <a:pt x="566" y="381"/>
                </a:lnTo>
                <a:lnTo>
                  <a:pt x="551" y="366"/>
                </a:lnTo>
                <a:lnTo>
                  <a:pt x="535" y="350"/>
                </a:lnTo>
                <a:lnTo>
                  <a:pt x="519" y="336"/>
                </a:lnTo>
                <a:lnTo>
                  <a:pt x="501" y="323"/>
                </a:lnTo>
                <a:lnTo>
                  <a:pt x="485" y="309"/>
                </a:lnTo>
                <a:lnTo>
                  <a:pt x="465" y="296"/>
                </a:lnTo>
                <a:lnTo>
                  <a:pt x="447" y="285"/>
                </a:lnTo>
                <a:lnTo>
                  <a:pt x="428" y="274"/>
                </a:lnTo>
                <a:lnTo>
                  <a:pt x="409" y="264"/>
                </a:lnTo>
                <a:lnTo>
                  <a:pt x="388" y="254"/>
                </a:lnTo>
                <a:lnTo>
                  <a:pt x="368" y="246"/>
                </a:lnTo>
                <a:lnTo>
                  <a:pt x="346" y="238"/>
                </a:lnTo>
                <a:lnTo>
                  <a:pt x="324" y="231"/>
                </a:lnTo>
                <a:lnTo>
                  <a:pt x="303" y="225"/>
                </a:lnTo>
                <a:close/>
                <a:moveTo>
                  <a:pt x="291" y="162"/>
                </a:moveTo>
                <a:lnTo>
                  <a:pt x="291" y="162"/>
                </a:lnTo>
                <a:lnTo>
                  <a:pt x="309" y="156"/>
                </a:lnTo>
                <a:lnTo>
                  <a:pt x="327" y="151"/>
                </a:lnTo>
                <a:lnTo>
                  <a:pt x="346" y="146"/>
                </a:lnTo>
                <a:lnTo>
                  <a:pt x="365" y="142"/>
                </a:lnTo>
                <a:lnTo>
                  <a:pt x="383" y="140"/>
                </a:lnTo>
                <a:lnTo>
                  <a:pt x="404" y="137"/>
                </a:lnTo>
                <a:lnTo>
                  <a:pt x="423" y="136"/>
                </a:lnTo>
                <a:lnTo>
                  <a:pt x="442" y="136"/>
                </a:lnTo>
                <a:lnTo>
                  <a:pt x="474" y="137"/>
                </a:lnTo>
                <a:lnTo>
                  <a:pt x="503" y="140"/>
                </a:lnTo>
                <a:lnTo>
                  <a:pt x="533" y="145"/>
                </a:lnTo>
                <a:lnTo>
                  <a:pt x="562" y="151"/>
                </a:lnTo>
                <a:lnTo>
                  <a:pt x="589" y="159"/>
                </a:lnTo>
                <a:lnTo>
                  <a:pt x="617" y="169"/>
                </a:lnTo>
                <a:lnTo>
                  <a:pt x="644" y="181"/>
                </a:lnTo>
                <a:lnTo>
                  <a:pt x="669" y="193"/>
                </a:lnTo>
                <a:lnTo>
                  <a:pt x="665" y="175"/>
                </a:lnTo>
                <a:lnTo>
                  <a:pt x="659" y="157"/>
                </a:lnTo>
                <a:lnTo>
                  <a:pt x="653" y="139"/>
                </a:lnTo>
                <a:lnTo>
                  <a:pt x="647" y="121"/>
                </a:lnTo>
                <a:lnTo>
                  <a:pt x="640" y="104"/>
                </a:lnTo>
                <a:lnTo>
                  <a:pt x="632" y="87"/>
                </a:lnTo>
                <a:lnTo>
                  <a:pt x="622" y="71"/>
                </a:lnTo>
                <a:lnTo>
                  <a:pt x="612" y="55"/>
                </a:lnTo>
                <a:lnTo>
                  <a:pt x="589" y="43"/>
                </a:lnTo>
                <a:lnTo>
                  <a:pt x="565" y="32"/>
                </a:lnTo>
                <a:lnTo>
                  <a:pt x="541" y="22"/>
                </a:lnTo>
                <a:lnTo>
                  <a:pt x="516" y="15"/>
                </a:lnTo>
                <a:lnTo>
                  <a:pt x="491" y="9"/>
                </a:lnTo>
                <a:lnTo>
                  <a:pt x="463" y="4"/>
                </a:lnTo>
                <a:lnTo>
                  <a:pt x="436" y="2"/>
                </a:lnTo>
                <a:lnTo>
                  <a:pt x="409" y="0"/>
                </a:lnTo>
                <a:lnTo>
                  <a:pt x="387" y="2"/>
                </a:lnTo>
                <a:lnTo>
                  <a:pt x="366" y="3"/>
                </a:lnTo>
                <a:lnTo>
                  <a:pt x="352" y="18"/>
                </a:lnTo>
                <a:lnTo>
                  <a:pt x="339" y="35"/>
                </a:lnTo>
                <a:lnTo>
                  <a:pt x="325" y="52"/>
                </a:lnTo>
                <a:lnTo>
                  <a:pt x="313" y="70"/>
                </a:lnTo>
                <a:lnTo>
                  <a:pt x="301" y="88"/>
                </a:lnTo>
                <a:lnTo>
                  <a:pt x="292" y="106"/>
                </a:lnTo>
                <a:lnTo>
                  <a:pt x="282" y="127"/>
                </a:lnTo>
                <a:lnTo>
                  <a:pt x="274" y="146"/>
                </a:lnTo>
                <a:lnTo>
                  <a:pt x="282" y="153"/>
                </a:lnTo>
                <a:lnTo>
                  <a:pt x="291" y="162"/>
                </a:lnTo>
                <a:close/>
                <a:moveTo>
                  <a:pt x="324" y="192"/>
                </a:moveTo>
                <a:lnTo>
                  <a:pt x="324" y="192"/>
                </a:lnTo>
                <a:lnTo>
                  <a:pt x="347" y="198"/>
                </a:lnTo>
                <a:lnTo>
                  <a:pt x="369" y="205"/>
                </a:lnTo>
                <a:lnTo>
                  <a:pt x="391" y="214"/>
                </a:lnTo>
                <a:lnTo>
                  <a:pt x="412" y="223"/>
                </a:lnTo>
                <a:lnTo>
                  <a:pt x="433" y="234"/>
                </a:lnTo>
                <a:lnTo>
                  <a:pt x="453" y="244"/>
                </a:lnTo>
                <a:lnTo>
                  <a:pt x="474" y="256"/>
                </a:lnTo>
                <a:lnTo>
                  <a:pt x="493" y="268"/>
                </a:lnTo>
                <a:lnTo>
                  <a:pt x="512" y="282"/>
                </a:lnTo>
                <a:lnTo>
                  <a:pt x="530" y="296"/>
                </a:lnTo>
                <a:lnTo>
                  <a:pt x="548" y="311"/>
                </a:lnTo>
                <a:lnTo>
                  <a:pt x="565" y="326"/>
                </a:lnTo>
                <a:lnTo>
                  <a:pt x="582" y="342"/>
                </a:lnTo>
                <a:lnTo>
                  <a:pt x="598" y="359"/>
                </a:lnTo>
                <a:lnTo>
                  <a:pt x="613" y="377"/>
                </a:lnTo>
                <a:lnTo>
                  <a:pt x="628" y="395"/>
                </a:lnTo>
                <a:lnTo>
                  <a:pt x="638" y="392"/>
                </a:lnTo>
                <a:lnTo>
                  <a:pt x="647" y="391"/>
                </a:lnTo>
                <a:lnTo>
                  <a:pt x="658" y="392"/>
                </a:lnTo>
                <a:lnTo>
                  <a:pt x="666" y="363"/>
                </a:lnTo>
                <a:lnTo>
                  <a:pt x="672" y="333"/>
                </a:lnTo>
                <a:lnTo>
                  <a:pt x="675" y="303"/>
                </a:lnTo>
                <a:lnTo>
                  <a:pt x="676" y="272"/>
                </a:lnTo>
                <a:lnTo>
                  <a:pt x="675" y="242"/>
                </a:lnTo>
                <a:lnTo>
                  <a:pt x="650" y="226"/>
                </a:lnTo>
                <a:lnTo>
                  <a:pt x="623" y="213"/>
                </a:lnTo>
                <a:lnTo>
                  <a:pt x="594" y="201"/>
                </a:lnTo>
                <a:lnTo>
                  <a:pt x="565" y="192"/>
                </a:lnTo>
                <a:lnTo>
                  <a:pt x="536" y="184"/>
                </a:lnTo>
                <a:lnTo>
                  <a:pt x="506" y="180"/>
                </a:lnTo>
                <a:lnTo>
                  <a:pt x="475" y="176"/>
                </a:lnTo>
                <a:lnTo>
                  <a:pt x="442" y="175"/>
                </a:lnTo>
                <a:lnTo>
                  <a:pt x="412" y="176"/>
                </a:lnTo>
                <a:lnTo>
                  <a:pt x="382" y="178"/>
                </a:lnTo>
                <a:lnTo>
                  <a:pt x="353" y="184"/>
                </a:lnTo>
                <a:lnTo>
                  <a:pt x="324" y="192"/>
                </a:lnTo>
                <a:close/>
                <a:moveTo>
                  <a:pt x="180" y="170"/>
                </a:moveTo>
                <a:lnTo>
                  <a:pt x="180" y="170"/>
                </a:lnTo>
                <a:lnTo>
                  <a:pt x="184" y="164"/>
                </a:lnTo>
                <a:lnTo>
                  <a:pt x="189" y="157"/>
                </a:lnTo>
                <a:lnTo>
                  <a:pt x="197" y="152"/>
                </a:lnTo>
                <a:lnTo>
                  <a:pt x="203" y="147"/>
                </a:lnTo>
                <a:lnTo>
                  <a:pt x="211" y="142"/>
                </a:lnTo>
                <a:lnTo>
                  <a:pt x="218" y="140"/>
                </a:lnTo>
                <a:lnTo>
                  <a:pt x="227" y="137"/>
                </a:lnTo>
                <a:lnTo>
                  <a:pt x="236" y="136"/>
                </a:lnTo>
                <a:lnTo>
                  <a:pt x="250" y="104"/>
                </a:lnTo>
                <a:lnTo>
                  <a:pt x="266" y="73"/>
                </a:lnTo>
                <a:lnTo>
                  <a:pt x="284" y="43"/>
                </a:lnTo>
                <a:lnTo>
                  <a:pt x="306" y="14"/>
                </a:lnTo>
                <a:lnTo>
                  <a:pt x="288" y="18"/>
                </a:lnTo>
                <a:lnTo>
                  <a:pt x="270" y="25"/>
                </a:lnTo>
                <a:lnTo>
                  <a:pt x="253" y="32"/>
                </a:lnTo>
                <a:lnTo>
                  <a:pt x="236" y="39"/>
                </a:lnTo>
                <a:lnTo>
                  <a:pt x="219" y="47"/>
                </a:lnTo>
                <a:lnTo>
                  <a:pt x="203" y="56"/>
                </a:lnTo>
                <a:lnTo>
                  <a:pt x="188" y="65"/>
                </a:lnTo>
                <a:lnTo>
                  <a:pt x="172" y="76"/>
                </a:lnTo>
                <a:lnTo>
                  <a:pt x="158" y="87"/>
                </a:lnTo>
                <a:lnTo>
                  <a:pt x="144" y="98"/>
                </a:lnTo>
                <a:lnTo>
                  <a:pt x="130" y="110"/>
                </a:lnTo>
                <a:lnTo>
                  <a:pt x="117" y="123"/>
                </a:lnTo>
                <a:lnTo>
                  <a:pt x="105" y="136"/>
                </a:lnTo>
                <a:lnTo>
                  <a:pt x="93" y="149"/>
                </a:lnTo>
                <a:lnTo>
                  <a:pt x="81" y="164"/>
                </a:lnTo>
                <a:lnTo>
                  <a:pt x="71" y="180"/>
                </a:lnTo>
                <a:lnTo>
                  <a:pt x="95" y="175"/>
                </a:lnTo>
                <a:lnTo>
                  <a:pt x="119" y="172"/>
                </a:lnTo>
                <a:lnTo>
                  <a:pt x="145" y="171"/>
                </a:lnTo>
                <a:lnTo>
                  <a:pt x="170" y="170"/>
                </a:lnTo>
                <a:lnTo>
                  <a:pt x="180" y="170"/>
                </a:lnTo>
                <a:close/>
                <a:moveTo>
                  <a:pt x="816" y="384"/>
                </a:moveTo>
                <a:lnTo>
                  <a:pt x="816" y="384"/>
                </a:lnTo>
                <a:lnTo>
                  <a:pt x="806" y="368"/>
                </a:lnTo>
                <a:lnTo>
                  <a:pt x="794" y="353"/>
                </a:lnTo>
                <a:lnTo>
                  <a:pt x="783" y="337"/>
                </a:lnTo>
                <a:lnTo>
                  <a:pt x="770" y="323"/>
                </a:lnTo>
                <a:lnTo>
                  <a:pt x="758" y="308"/>
                </a:lnTo>
                <a:lnTo>
                  <a:pt x="744" y="295"/>
                </a:lnTo>
                <a:lnTo>
                  <a:pt x="729" y="282"/>
                </a:lnTo>
                <a:lnTo>
                  <a:pt x="715" y="270"/>
                </a:lnTo>
                <a:lnTo>
                  <a:pt x="715" y="272"/>
                </a:lnTo>
                <a:lnTo>
                  <a:pt x="715" y="290"/>
                </a:lnTo>
                <a:lnTo>
                  <a:pt x="713" y="308"/>
                </a:lnTo>
                <a:lnTo>
                  <a:pt x="710" y="343"/>
                </a:lnTo>
                <a:lnTo>
                  <a:pt x="703" y="377"/>
                </a:lnTo>
                <a:lnTo>
                  <a:pt x="693" y="409"/>
                </a:lnTo>
                <a:lnTo>
                  <a:pt x="703" y="420"/>
                </a:lnTo>
                <a:lnTo>
                  <a:pt x="709" y="432"/>
                </a:lnTo>
                <a:lnTo>
                  <a:pt x="711" y="438"/>
                </a:lnTo>
                <a:lnTo>
                  <a:pt x="713" y="445"/>
                </a:lnTo>
                <a:lnTo>
                  <a:pt x="715" y="451"/>
                </a:lnTo>
                <a:lnTo>
                  <a:pt x="715" y="458"/>
                </a:lnTo>
                <a:lnTo>
                  <a:pt x="713" y="473"/>
                </a:lnTo>
                <a:lnTo>
                  <a:pt x="710" y="485"/>
                </a:lnTo>
                <a:lnTo>
                  <a:pt x="704" y="496"/>
                </a:lnTo>
                <a:lnTo>
                  <a:pt x="695" y="506"/>
                </a:lnTo>
                <a:lnTo>
                  <a:pt x="710" y="540"/>
                </a:lnTo>
                <a:lnTo>
                  <a:pt x="722" y="574"/>
                </a:lnTo>
                <a:lnTo>
                  <a:pt x="732" y="610"/>
                </a:lnTo>
                <a:lnTo>
                  <a:pt x="740" y="646"/>
                </a:lnTo>
                <a:lnTo>
                  <a:pt x="757" y="621"/>
                </a:lnTo>
                <a:lnTo>
                  <a:pt x="773" y="593"/>
                </a:lnTo>
                <a:lnTo>
                  <a:pt x="786" y="565"/>
                </a:lnTo>
                <a:lnTo>
                  <a:pt x="797" y="535"/>
                </a:lnTo>
                <a:lnTo>
                  <a:pt x="805" y="505"/>
                </a:lnTo>
                <a:lnTo>
                  <a:pt x="812" y="473"/>
                </a:lnTo>
                <a:lnTo>
                  <a:pt x="816" y="442"/>
                </a:lnTo>
                <a:lnTo>
                  <a:pt x="817" y="408"/>
                </a:lnTo>
                <a:lnTo>
                  <a:pt x="816" y="384"/>
                </a:lnTo>
                <a:close/>
                <a:moveTo>
                  <a:pt x="803" y="301"/>
                </a:moveTo>
                <a:lnTo>
                  <a:pt x="803" y="301"/>
                </a:lnTo>
                <a:lnTo>
                  <a:pt x="794" y="272"/>
                </a:lnTo>
                <a:lnTo>
                  <a:pt x="783" y="246"/>
                </a:lnTo>
                <a:lnTo>
                  <a:pt x="770" y="219"/>
                </a:lnTo>
                <a:lnTo>
                  <a:pt x="756" y="194"/>
                </a:lnTo>
                <a:lnTo>
                  <a:pt x="740" y="170"/>
                </a:lnTo>
                <a:lnTo>
                  <a:pt x="722" y="147"/>
                </a:lnTo>
                <a:lnTo>
                  <a:pt x="703" y="125"/>
                </a:lnTo>
                <a:lnTo>
                  <a:pt x="682" y="105"/>
                </a:lnTo>
                <a:lnTo>
                  <a:pt x="692" y="133"/>
                </a:lnTo>
                <a:lnTo>
                  <a:pt x="700" y="160"/>
                </a:lnTo>
                <a:lnTo>
                  <a:pt x="707" y="190"/>
                </a:lnTo>
                <a:lnTo>
                  <a:pt x="712" y="219"/>
                </a:lnTo>
                <a:lnTo>
                  <a:pt x="736" y="237"/>
                </a:lnTo>
                <a:lnTo>
                  <a:pt x="759" y="258"/>
                </a:lnTo>
                <a:lnTo>
                  <a:pt x="782" y="278"/>
                </a:lnTo>
                <a:lnTo>
                  <a:pt x="803" y="301"/>
                </a:lnTo>
                <a:close/>
                <a:moveTo>
                  <a:pt x="409" y="730"/>
                </a:moveTo>
                <a:lnTo>
                  <a:pt x="409" y="730"/>
                </a:lnTo>
                <a:lnTo>
                  <a:pt x="400" y="730"/>
                </a:lnTo>
                <a:lnTo>
                  <a:pt x="393" y="729"/>
                </a:lnTo>
                <a:lnTo>
                  <a:pt x="386" y="726"/>
                </a:lnTo>
                <a:lnTo>
                  <a:pt x="378" y="724"/>
                </a:lnTo>
                <a:lnTo>
                  <a:pt x="372" y="720"/>
                </a:lnTo>
                <a:lnTo>
                  <a:pt x="366" y="716"/>
                </a:lnTo>
                <a:lnTo>
                  <a:pt x="362" y="711"/>
                </a:lnTo>
                <a:lnTo>
                  <a:pt x="356" y="705"/>
                </a:lnTo>
                <a:lnTo>
                  <a:pt x="335" y="708"/>
                </a:lnTo>
                <a:lnTo>
                  <a:pt x="315" y="712"/>
                </a:lnTo>
                <a:lnTo>
                  <a:pt x="294" y="713"/>
                </a:lnTo>
                <a:lnTo>
                  <a:pt x="272" y="713"/>
                </a:lnTo>
                <a:lnTo>
                  <a:pt x="251" y="713"/>
                </a:lnTo>
                <a:lnTo>
                  <a:pt x="229" y="711"/>
                </a:lnTo>
                <a:lnTo>
                  <a:pt x="207" y="708"/>
                </a:lnTo>
                <a:lnTo>
                  <a:pt x="186" y="705"/>
                </a:lnTo>
                <a:lnTo>
                  <a:pt x="165" y="700"/>
                </a:lnTo>
                <a:lnTo>
                  <a:pt x="145" y="694"/>
                </a:lnTo>
                <a:lnTo>
                  <a:pt x="124" y="688"/>
                </a:lnTo>
                <a:lnTo>
                  <a:pt x="105" y="681"/>
                </a:lnTo>
                <a:lnTo>
                  <a:pt x="119" y="695"/>
                </a:lnTo>
                <a:lnTo>
                  <a:pt x="134" y="710"/>
                </a:lnTo>
                <a:lnTo>
                  <a:pt x="151" y="724"/>
                </a:lnTo>
                <a:lnTo>
                  <a:pt x="166" y="736"/>
                </a:lnTo>
                <a:lnTo>
                  <a:pt x="184" y="748"/>
                </a:lnTo>
                <a:lnTo>
                  <a:pt x="203" y="760"/>
                </a:lnTo>
                <a:lnTo>
                  <a:pt x="221" y="770"/>
                </a:lnTo>
                <a:lnTo>
                  <a:pt x="240" y="779"/>
                </a:lnTo>
                <a:lnTo>
                  <a:pt x="259" y="788"/>
                </a:lnTo>
                <a:lnTo>
                  <a:pt x="280" y="795"/>
                </a:lnTo>
                <a:lnTo>
                  <a:pt x="300" y="801"/>
                </a:lnTo>
                <a:lnTo>
                  <a:pt x="321" y="806"/>
                </a:lnTo>
                <a:lnTo>
                  <a:pt x="342" y="811"/>
                </a:lnTo>
                <a:lnTo>
                  <a:pt x="364" y="813"/>
                </a:lnTo>
                <a:lnTo>
                  <a:pt x="386" y="815"/>
                </a:lnTo>
                <a:lnTo>
                  <a:pt x="409" y="815"/>
                </a:lnTo>
                <a:lnTo>
                  <a:pt x="433" y="814"/>
                </a:lnTo>
                <a:lnTo>
                  <a:pt x="457" y="813"/>
                </a:lnTo>
                <a:lnTo>
                  <a:pt x="481" y="809"/>
                </a:lnTo>
                <a:lnTo>
                  <a:pt x="504" y="805"/>
                </a:lnTo>
                <a:lnTo>
                  <a:pt x="527" y="799"/>
                </a:lnTo>
                <a:lnTo>
                  <a:pt x="548" y="791"/>
                </a:lnTo>
                <a:lnTo>
                  <a:pt x="570" y="782"/>
                </a:lnTo>
                <a:lnTo>
                  <a:pt x="591" y="772"/>
                </a:lnTo>
                <a:lnTo>
                  <a:pt x="571" y="768"/>
                </a:lnTo>
                <a:lnTo>
                  <a:pt x="553" y="764"/>
                </a:lnTo>
                <a:lnTo>
                  <a:pt x="534" y="758"/>
                </a:lnTo>
                <a:lnTo>
                  <a:pt x="516" y="752"/>
                </a:lnTo>
                <a:lnTo>
                  <a:pt x="498" y="744"/>
                </a:lnTo>
                <a:lnTo>
                  <a:pt x="480" y="737"/>
                </a:lnTo>
                <a:lnTo>
                  <a:pt x="463" y="729"/>
                </a:lnTo>
                <a:lnTo>
                  <a:pt x="446" y="719"/>
                </a:lnTo>
                <a:lnTo>
                  <a:pt x="438" y="724"/>
                </a:lnTo>
                <a:lnTo>
                  <a:pt x="428" y="728"/>
                </a:lnTo>
                <a:lnTo>
                  <a:pt x="418" y="730"/>
                </a:lnTo>
                <a:lnTo>
                  <a:pt x="409" y="730"/>
                </a:lnTo>
                <a:close/>
                <a:moveTo>
                  <a:pt x="647" y="527"/>
                </a:moveTo>
                <a:lnTo>
                  <a:pt x="647" y="527"/>
                </a:lnTo>
                <a:lnTo>
                  <a:pt x="635" y="526"/>
                </a:lnTo>
                <a:lnTo>
                  <a:pt x="618" y="547"/>
                </a:lnTo>
                <a:lnTo>
                  <a:pt x="601" y="567"/>
                </a:lnTo>
                <a:lnTo>
                  <a:pt x="583" y="586"/>
                </a:lnTo>
                <a:lnTo>
                  <a:pt x="564" y="604"/>
                </a:lnTo>
                <a:lnTo>
                  <a:pt x="544" y="621"/>
                </a:lnTo>
                <a:lnTo>
                  <a:pt x="522" y="636"/>
                </a:lnTo>
                <a:lnTo>
                  <a:pt x="500" y="651"/>
                </a:lnTo>
                <a:lnTo>
                  <a:pt x="476" y="664"/>
                </a:lnTo>
                <a:lnTo>
                  <a:pt x="475" y="677"/>
                </a:lnTo>
                <a:lnTo>
                  <a:pt x="471" y="689"/>
                </a:lnTo>
                <a:lnTo>
                  <a:pt x="491" y="700"/>
                </a:lnTo>
                <a:lnTo>
                  <a:pt x="511" y="708"/>
                </a:lnTo>
                <a:lnTo>
                  <a:pt x="532" y="717"/>
                </a:lnTo>
                <a:lnTo>
                  <a:pt x="553" y="724"/>
                </a:lnTo>
                <a:lnTo>
                  <a:pt x="575" y="730"/>
                </a:lnTo>
                <a:lnTo>
                  <a:pt x="598" y="735"/>
                </a:lnTo>
                <a:lnTo>
                  <a:pt x="621" y="738"/>
                </a:lnTo>
                <a:lnTo>
                  <a:pt x="644" y="741"/>
                </a:lnTo>
                <a:lnTo>
                  <a:pt x="660" y="729"/>
                </a:lnTo>
                <a:lnTo>
                  <a:pt x="676" y="716"/>
                </a:lnTo>
                <a:lnTo>
                  <a:pt x="692" y="701"/>
                </a:lnTo>
                <a:lnTo>
                  <a:pt x="707" y="686"/>
                </a:lnTo>
                <a:lnTo>
                  <a:pt x="704" y="665"/>
                </a:lnTo>
                <a:lnTo>
                  <a:pt x="700" y="643"/>
                </a:lnTo>
                <a:lnTo>
                  <a:pt x="697" y="623"/>
                </a:lnTo>
                <a:lnTo>
                  <a:pt x="691" y="603"/>
                </a:lnTo>
                <a:lnTo>
                  <a:pt x="685" y="583"/>
                </a:lnTo>
                <a:lnTo>
                  <a:pt x="679" y="563"/>
                </a:lnTo>
                <a:lnTo>
                  <a:pt x="670" y="544"/>
                </a:lnTo>
                <a:lnTo>
                  <a:pt x="663" y="524"/>
                </a:lnTo>
                <a:lnTo>
                  <a:pt x="654" y="527"/>
                </a:lnTo>
                <a:lnTo>
                  <a:pt x="647" y="527"/>
                </a:lnTo>
                <a:close/>
                <a:moveTo>
                  <a:pt x="341" y="670"/>
                </a:moveTo>
                <a:lnTo>
                  <a:pt x="341" y="670"/>
                </a:lnTo>
                <a:lnTo>
                  <a:pt x="341" y="663"/>
                </a:lnTo>
                <a:lnTo>
                  <a:pt x="341" y="652"/>
                </a:lnTo>
                <a:lnTo>
                  <a:pt x="344" y="642"/>
                </a:lnTo>
                <a:lnTo>
                  <a:pt x="328" y="625"/>
                </a:lnTo>
                <a:lnTo>
                  <a:pt x="313" y="609"/>
                </a:lnTo>
                <a:lnTo>
                  <a:pt x="299" y="591"/>
                </a:lnTo>
                <a:lnTo>
                  <a:pt x="286" y="571"/>
                </a:lnTo>
                <a:lnTo>
                  <a:pt x="274" y="552"/>
                </a:lnTo>
                <a:lnTo>
                  <a:pt x="262" y="533"/>
                </a:lnTo>
                <a:lnTo>
                  <a:pt x="252" y="512"/>
                </a:lnTo>
                <a:lnTo>
                  <a:pt x="242" y="491"/>
                </a:lnTo>
                <a:lnTo>
                  <a:pt x="234" y="469"/>
                </a:lnTo>
                <a:lnTo>
                  <a:pt x="225" y="448"/>
                </a:lnTo>
                <a:lnTo>
                  <a:pt x="219" y="425"/>
                </a:lnTo>
                <a:lnTo>
                  <a:pt x="215" y="402"/>
                </a:lnTo>
                <a:lnTo>
                  <a:pt x="210" y="378"/>
                </a:lnTo>
                <a:lnTo>
                  <a:pt x="207" y="355"/>
                </a:lnTo>
                <a:lnTo>
                  <a:pt x="205" y="331"/>
                </a:lnTo>
                <a:lnTo>
                  <a:pt x="205" y="306"/>
                </a:lnTo>
                <a:lnTo>
                  <a:pt x="205" y="285"/>
                </a:lnTo>
                <a:lnTo>
                  <a:pt x="206" y="264"/>
                </a:lnTo>
                <a:lnTo>
                  <a:pt x="199" y="259"/>
                </a:lnTo>
                <a:lnTo>
                  <a:pt x="192" y="254"/>
                </a:lnTo>
                <a:lnTo>
                  <a:pt x="176" y="266"/>
                </a:lnTo>
                <a:lnTo>
                  <a:pt x="160" y="278"/>
                </a:lnTo>
                <a:lnTo>
                  <a:pt x="145" y="291"/>
                </a:lnTo>
                <a:lnTo>
                  <a:pt x="130" y="306"/>
                </a:lnTo>
                <a:lnTo>
                  <a:pt x="117" y="320"/>
                </a:lnTo>
                <a:lnTo>
                  <a:pt x="104" y="336"/>
                </a:lnTo>
                <a:lnTo>
                  <a:pt x="90" y="351"/>
                </a:lnTo>
                <a:lnTo>
                  <a:pt x="80" y="368"/>
                </a:lnTo>
                <a:lnTo>
                  <a:pt x="69" y="385"/>
                </a:lnTo>
                <a:lnTo>
                  <a:pt x="58" y="402"/>
                </a:lnTo>
                <a:lnTo>
                  <a:pt x="50" y="420"/>
                </a:lnTo>
                <a:lnTo>
                  <a:pt x="40" y="439"/>
                </a:lnTo>
                <a:lnTo>
                  <a:pt x="33" y="458"/>
                </a:lnTo>
                <a:lnTo>
                  <a:pt x="25" y="478"/>
                </a:lnTo>
                <a:lnTo>
                  <a:pt x="21" y="497"/>
                </a:lnTo>
                <a:lnTo>
                  <a:pt x="15" y="517"/>
                </a:lnTo>
                <a:lnTo>
                  <a:pt x="23" y="541"/>
                </a:lnTo>
                <a:lnTo>
                  <a:pt x="31" y="565"/>
                </a:lnTo>
                <a:lnTo>
                  <a:pt x="42" y="588"/>
                </a:lnTo>
                <a:lnTo>
                  <a:pt x="54" y="611"/>
                </a:lnTo>
                <a:lnTo>
                  <a:pt x="78" y="625"/>
                </a:lnTo>
                <a:lnTo>
                  <a:pt x="104" y="637"/>
                </a:lnTo>
                <a:lnTo>
                  <a:pt x="130" y="649"/>
                </a:lnTo>
                <a:lnTo>
                  <a:pt x="157" y="658"/>
                </a:lnTo>
                <a:lnTo>
                  <a:pt x="184" y="665"/>
                </a:lnTo>
                <a:lnTo>
                  <a:pt x="213" y="671"/>
                </a:lnTo>
                <a:lnTo>
                  <a:pt x="242" y="675"/>
                </a:lnTo>
                <a:lnTo>
                  <a:pt x="272" y="676"/>
                </a:lnTo>
                <a:lnTo>
                  <a:pt x="291" y="675"/>
                </a:lnTo>
                <a:lnTo>
                  <a:pt x="307" y="674"/>
                </a:lnTo>
                <a:lnTo>
                  <a:pt x="341" y="670"/>
                </a:lnTo>
                <a:close/>
                <a:moveTo>
                  <a:pt x="172" y="220"/>
                </a:moveTo>
                <a:lnTo>
                  <a:pt x="172" y="220"/>
                </a:lnTo>
                <a:lnTo>
                  <a:pt x="171" y="208"/>
                </a:lnTo>
                <a:lnTo>
                  <a:pt x="170" y="208"/>
                </a:lnTo>
                <a:lnTo>
                  <a:pt x="137" y="210"/>
                </a:lnTo>
                <a:lnTo>
                  <a:pt x="106" y="212"/>
                </a:lnTo>
                <a:lnTo>
                  <a:pt x="75" y="217"/>
                </a:lnTo>
                <a:lnTo>
                  <a:pt x="45" y="224"/>
                </a:lnTo>
                <a:lnTo>
                  <a:pt x="34" y="244"/>
                </a:lnTo>
                <a:lnTo>
                  <a:pt x="25" y="267"/>
                </a:lnTo>
                <a:lnTo>
                  <a:pt x="18" y="289"/>
                </a:lnTo>
                <a:lnTo>
                  <a:pt x="12" y="312"/>
                </a:lnTo>
                <a:lnTo>
                  <a:pt x="6" y="336"/>
                </a:lnTo>
                <a:lnTo>
                  <a:pt x="3" y="359"/>
                </a:lnTo>
                <a:lnTo>
                  <a:pt x="1" y="384"/>
                </a:lnTo>
                <a:lnTo>
                  <a:pt x="0" y="408"/>
                </a:lnTo>
                <a:lnTo>
                  <a:pt x="1" y="433"/>
                </a:lnTo>
                <a:lnTo>
                  <a:pt x="16" y="402"/>
                </a:lnTo>
                <a:lnTo>
                  <a:pt x="31" y="371"/>
                </a:lnTo>
                <a:lnTo>
                  <a:pt x="51" y="342"/>
                </a:lnTo>
                <a:lnTo>
                  <a:pt x="71" y="314"/>
                </a:lnTo>
                <a:lnTo>
                  <a:pt x="94" y="288"/>
                </a:lnTo>
                <a:lnTo>
                  <a:pt x="118" y="264"/>
                </a:lnTo>
                <a:lnTo>
                  <a:pt x="145" y="241"/>
                </a:lnTo>
                <a:lnTo>
                  <a:pt x="172" y="220"/>
                </a:lnTo>
                <a:close/>
              </a:path>
            </a:pathLst>
          </a:custGeom>
          <a:solidFill>
            <a:srgbClr val="2980B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en-GB">
              <a:solidFill>
                <a:schemeClr val="bg1"/>
              </a:solidFill>
            </a:endParaRPr>
          </a:p>
        </p:txBody>
      </p:sp>
      <p:grpSp>
        <p:nvGrpSpPr>
          <p:cNvPr id="25" name="Group 64">
            <a:extLst>
              <a:ext uri="{FF2B5EF4-FFF2-40B4-BE49-F238E27FC236}">
                <a16:creationId xmlns:a16="http://schemas.microsoft.com/office/drawing/2014/main" id="{69A67C0D-01EF-4856-A478-F37C40801A3A}"/>
              </a:ext>
            </a:extLst>
          </p:cNvPr>
          <p:cNvGrpSpPr/>
          <p:nvPr/>
        </p:nvGrpSpPr>
        <p:grpSpPr>
          <a:xfrm>
            <a:off x="5765933" y="4721074"/>
            <a:ext cx="533727" cy="460382"/>
            <a:chOff x="-122237" y="-128588"/>
            <a:chExt cx="4632324" cy="3995738"/>
          </a:xfrm>
          <a:solidFill>
            <a:srgbClr val="C0392B"/>
          </a:solidFill>
        </p:grpSpPr>
        <p:sp>
          <p:nvSpPr>
            <p:cNvPr id="26" name="Freeform 34">
              <a:extLst>
                <a:ext uri="{FF2B5EF4-FFF2-40B4-BE49-F238E27FC236}">
                  <a16:creationId xmlns:a16="http://schemas.microsoft.com/office/drawing/2014/main" id="{8A8E8AC1-402D-4D0D-B488-F81157B01F5E}"/>
                </a:ext>
              </a:extLst>
            </p:cNvPr>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p:spPr>
          <p:txBody>
            <a:bodyPr/>
            <a:lstStyle/>
            <a:p>
              <a:pPr eaLnBrk="1" hangingPunct="1">
                <a:defRPr/>
              </a:pPr>
              <a:endParaRPr lang="id-ID">
                <a:solidFill>
                  <a:schemeClr val="bg1"/>
                </a:solidFill>
                <a:latin typeface="Arial" pitchFamily="-104" charset="0"/>
                <a:ea typeface="Arial" pitchFamily="-104" charset="0"/>
                <a:cs typeface="Arial" pitchFamily="-104" charset="0"/>
                <a:sym typeface="Arial" pitchFamily="-104" charset="0"/>
              </a:endParaRPr>
            </a:p>
          </p:txBody>
        </p:sp>
        <p:sp>
          <p:nvSpPr>
            <p:cNvPr id="27" name="Freeform 35">
              <a:extLst>
                <a:ext uri="{FF2B5EF4-FFF2-40B4-BE49-F238E27FC236}">
                  <a16:creationId xmlns:a16="http://schemas.microsoft.com/office/drawing/2014/main" id="{41E0DD56-85F0-441B-B233-73DC2E73DA3B}"/>
                </a:ext>
              </a:extLst>
            </p:cNvPr>
            <p:cNvSpPr>
              <a:spLocks/>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p:spPr>
          <p:txBody>
            <a:bodyPr/>
            <a:lstStyle/>
            <a:p>
              <a:pPr eaLnBrk="1" hangingPunct="1">
                <a:defRPr/>
              </a:pPr>
              <a:endParaRPr lang="id-ID">
                <a:solidFill>
                  <a:schemeClr val="bg1"/>
                </a:solidFill>
                <a:latin typeface="Arial" pitchFamily="-104" charset="0"/>
                <a:ea typeface="Arial" pitchFamily="-104" charset="0"/>
                <a:cs typeface="Arial" pitchFamily="-104" charset="0"/>
                <a:sym typeface="Arial" pitchFamily="-104" charset="0"/>
              </a:endParaRPr>
            </a:p>
          </p:txBody>
        </p:sp>
      </p:grpSp>
      <p:sp>
        <p:nvSpPr>
          <p:cNvPr id="28" name="TextBox 27">
            <a:extLst>
              <a:ext uri="{FF2B5EF4-FFF2-40B4-BE49-F238E27FC236}">
                <a16:creationId xmlns:a16="http://schemas.microsoft.com/office/drawing/2014/main" id="{E616C91F-8AF3-4FB4-9D50-3B6D365150C2}"/>
              </a:ext>
            </a:extLst>
          </p:cNvPr>
          <p:cNvSpPr txBox="1">
            <a:spLocks noChangeArrowheads="1"/>
          </p:cNvSpPr>
          <p:nvPr/>
        </p:nvSpPr>
        <p:spPr bwMode="auto">
          <a:xfrm>
            <a:off x="7827964" y="4365626"/>
            <a:ext cx="3842259" cy="256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09"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09"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09"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9" charset="-128"/>
              </a:defRPr>
            </a:lvl9pPr>
          </a:lstStyle>
          <a:p>
            <a:pPr eaLnBrk="1" hangingPunct="1">
              <a:spcBef>
                <a:spcPct val="0"/>
              </a:spcBef>
              <a:buFontTx/>
              <a:buNone/>
            </a:pPr>
            <a:r>
              <a:rPr lang="en-GB" altLang="en-US" sz="1600" dirty="0">
                <a:solidFill>
                  <a:schemeClr val="bg1"/>
                </a:solidFill>
                <a:latin typeface="Arial" panose="020B0604020202020204" pitchFamily="34" charset="0"/>
                <a:sym typeface="Arial" panose="020B0604020202020204" pitchFamily="34" charset="0"/>
              </a:rPr>
              <a:t>&gt;80% at least 1 health problem,</a:t>
            </a:r>
          </a:p>
          <a:p>
            <a:pPr eaLnBrk="1" hangingPunct="1">
              <a:spcBef>
                <a:spcPct val="0"/>
              </a:spcBef>
              <a:buFontTx/>
              <a:buNone/>
            </a:pPr>
            <a:r>
              <a:rPr lang="en-GB" altLang="en-US" sz="1600" dirty="0">
                <a:solidFill>
                  <a:schemeClr val="bg1"/>
                </a:solidFill>
                <a:latin typeface="Arial" panose="020B0604020202020204" pitchFamily="34" charset="0"/>
                <a:sym typeface="Arial" panose="020B0604020202020204" pitchFamily="34" charset="0"/>
              </a:rPr>
              <a:t> 20% &gt; 3 health problems</a:t>
            </a:r>
          </a:p>
          <a:p>
            <a:pPr eaLnBrk="1" hangingPunct="1">
              <a:spcBef>
                <a:spcPct val="0"/>
              </a:spcBef>
              <a:buFontTx/>
              <a:buNone/>
            </a:pPr>
            <a:endParaRPr lang="en-GB" altLang="en-US" sz="1600" dirty="0">
              <a:solidFill>
                <a:schemeClr val="bg1"/>
              </a:solidFill>
              <a:latin typeface="Arial" panose="020B0604020202020204" pitchFamily="34" charset="0"/>
              <a:sym typeface="Arial" panose="020B0604020202020204" pitchFamily="34" charset="0"/>
            </a:endParaRPr>
          </a:p>
          <a:p>
            <a:pPr>
              <a:defRPr/>
            </a:pPr>
            <a:r>
              <a:rPr lang="en-US" sz="1400" dirty="0">
                <a:solidFill>
                  <a:schemeClr val="bg1"/>
                </a:solidFill>
                <a:latin typeface="Arial" panose="020B0604020202020204" pitchFamily="34" charset="0"/>
              </a:rPr>
              <a:t>6 x more likely to have heart disease</a:t>
            </a:r>
          </a:p>
          <a:p>
            <a:pPr>
              <a:defRPr/>
            </a:pPr>
            <a:r>
              <a:rPr lang="en-US" sz="1400" dirty="0">
                <a:solidFill>
                  <a:schemeClr val="bg1"/>
                </a:solidFill>
                <a:latin typeface="Arial" panose="020B0604020202020204" pitchFamily="34" charset="0"/>
              </a:rPr>
              <a:t>5 x more likely to have a stroke </a:t>
            </a:r>
          </a:p>
          <a:p>
            <a:pPr>
              <a:defRPr/>
            </a:pPr>
            <a:r>
              <a:rPr lang="en-US" sz="1400" dirty="0">
                <a:solidFill>
                  <a:schemeClr val="bg1"/>
                </a:solidFill>
                <a:latin typeface="Arial" panose="020B0604020202020204" pitchFamily="34" charset="0"/>
              </a:rPr>
              <a:t>12 x more likely to have epilepsy</a:t>
            </a:r>
            <a:endParaRPr lang="en-GB" altLang="en-US" sz="2400" dirty="0">
              <a:solidFill>
                <a:schemeClr val="bg1"/>
              </a:solidFill>
            </a:endParaRPr>
          </a:p>
          <a:p>
            <a:pPr>
              <a:defRPr/>
            </a:pPr>
            <a:endParaRPr lang="en-GB" altLang="en-US" sz="1400" b="1" dirty="0">
              <a:solidFill>
                <a:schemeClr val="bg1"/>
              </a:solidFill>
              <a:latin typeface="Arial" panose="020B0604020202020204" pitchFamily="34" charset="0"/>
            </a:endParaRPr>
          </a:p>
          <a:p>
            <a:pPr>
              <a:buNone/>
              <a:defRPr/>
            </a:pPr>
            <a:r>
              <a:rPr lang="en-GB" altLang="en-US" sz="1400" b="1" dirty="0">
                <a:solidFill>
                  <a:schemeClr val="accent2"/>
                </a:solidFill>
                <a:latin typeface="Arial" panose="020B0604020202020204" pitchFamily="34" charset="0"/>
              </a:rPr>
              <a:t>Onset of related functional impairment 10-15 years early</a:t>
            </a:r>
          </a:p>
          <a:p>
            <a:pPr eaLnBrk="1" hangingPunct="1">
              <a:spcBef>
                <a:spcPct val="0"/>
              </a:spcBef>
              <a:buFontTx/>
              <a:buNone/>
            </a:pPr>
            <a:endParaRPr lang="en-GB" altLang="en-US" sz="1600" dirty="0">
              <a:solidFill>
                <a:schemeClr val="bg1"/>
              </a:solidFill>
              <a:latin typeface="Arial" panose="020B0604020202020204" pitchFamily="34" charset="0"/>
              <a:sym typeface="Arial" panose="020B0604020202020204" pitchFamily="34" charset="0"/>
            </a:endParaRPr>
          </a:p>
        </p:txBody>
      </p:sp>
      <p:sp>
        <p:nvSpPr>
          <p:cNvPr id="29" name="Rectangle 3">
            <a:extLst>
              <a:ext uri="{FF2B5EF4-FFF2-40B4-BE49-F238E27FC236}">
                <a16:creationId xmlns:a16="http://schemas.microsoft.com/office/drawing/2014/main" id="{B73B4CCA-EF3C-436E-9880-196477D070DE}"/>
              </a:ext>
            </a:extLst>
          </p:cNvPr>
          <p:cNvSpPr>
            <a:spLocks noChangeArrowheads="1"/>
          </p:cNvSpPr>
          <p:nvPr/>
        </p:nvSpPr>
        <p:spPr bwMode="auto">
          <a:xfrm>
            <a:off x="46836" y="5481565"/>
            <a:ext cx="5774801" cy="12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cs typeface="Arial" panose="020B0604020202020204" pitchFamily="34" charset="0"/>
              </a:defRPr>
            </a:lvl1pPr>
            <a:lvl2pPr marL="37931725" indent="-37474525">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GB" altLang="en-US" sz="1100" dirty="0">
                <a:solidFill>
                  <a:schemeClr val="bg1"/>
                </a:solidFill>
                <a:latin typeface="Arial" panose="020B0604020202020204" pitchFamily="34" charset="0"/>
                <a:sym typeface="Arial" panose="020B0604020202020204" pitchFamily="34" charset="0"/>
              </a:rPr>
              <a:t>St </a:t>
            </a:r>
            <a:r>
              <a:rPr lang="en-GB" altLang="en-US" sz="1100" dirty="0" err="1">
                <a:solidFill>
                  <a:schemeClr val="bg1"/>
                </a:solidFill>
                <a:latin typeface="Arial" panose="020B0604020202020204" pitchFamily="34" charset="0"/>
                <a:sym typeface="Arial" panose="020B0604020202020204" pitchFamily="34" charset="0"/>
              </a:rPr>
              <a:t>Mungos</a:t>
            </a:r>
            <a:r>
              <a:rPr lang="en-GB" altLang="en-US" sz="1100" dirty="0">
                <a:solidFill>
                  <a:schemeClr val="bg1"/>
                </a:solidFill>
                <a:latin typeface="Arial" panose="020B0604020202020204" pitchFamily="34" charset="0"/>
                <a:sym typeface="Arial" panose="020B0604020202020204" pitchFamily="34" charset="0"/>
              </a:rPr>
              <a:t> (2010), Homelessness, it makes you sick, Homeless Link Research  (n = 700)</a:t>
            </a:r>
          </a:p>
          <a:p>
            <a:pPr eaLnBrk="1" hangingPunct="1">
              <a:defRPr/>
            </a:pPr>
            <a:br>
              <a:rPr lang="en-GB" altLang="en-US" sz="1100" dirty="0">
                <a:solidFill>
                  <a:schemeClr val="bg1"/>
                </a:solidFill>
                <a:latin typeface="Arial" panose="020B0604020202020204" pitchFamily="34" charset="0"/>
                <a:sym typeface="Arial" panose="020B0604020202020204" pitchFamily="34" charset="0"/>
              </a:rPr>
            </a:br>
            <a:r>
              <a:rPr lang="en-GB" altLang="en-US" sz="1100" dirty="0">
                <a:solidFill>
                  <a:schemeClr val="bg1"/>
                </a:solidFill>
                <a:latin typeface="Arial" panose="020B0604020202020204" pitchFamily="34" charset="0"/>
                <a:sym typeface="Arial" panose="020B0604020202020204" pitchFamily="34" charset="0"/>
              </a:rPr>
              <a:t>Suzanne Fitzpatrick et al (2010) Census survey multiple exclusion homelessness in the UK (n= 1268)</a:t>
            </a:r>
          </a:p>
          <a:p>
            <a:pPr eaLnBrk="1" hangingPunct="1">
              <a:defRPr/>
            </a:pPr>
            <a:endParaRPr lang="en-GB" altLang="en-US" sz="1100" dirty="0">
              <a:solidFill>
                <a:schemeClr val="bg1"/>
              </a:solidFill>
              <a:latin typeface="Arial" panose="020B0604020202020204" pitchFamily="34" charset="0"/>
              <a:sym typeface="Arial" panose="020B0604020202020204" pitchFamily="34" charset="0"/>
            </a:endParaRPr>
          </a:p>
          <a:p>
            <a:pPr eaLnBrk="1" hangingPunct="1">
              <a:defRPr/>
            </a:pPr>
            <a:r>
              <a:rPr lang="en-GB" altLang="en-US" sz="1100" dirty="0">
                <a:solidFill>
                  <a:schemeClr val="bg1"/>
                </a:solidFill>
                <a:latin typeface="Arial" panose="020B0604020202020204" pitchFamily="34" charset="0"/>
              </a:rPr>
              <a:t>Story, A. (2013) Slopes and cliffs: comparative morbidity of housed and homeless people. The Lancet. Nov 29. Volume 382. Special issue. S1-S105</a:t>
            </a:r>
          </a:p>
        </p:txBody>
      </p:sp>
    </p:spTree>
    <p:extLst>
      <p:ext uri="{BB962C8B-B14F-4D97-AF65-F5344CB8AC3E}">
        <p14:creationId xmlns:p14="http://schemas.microsoft.com/office/powerpoint/2010/main" val="130029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53" presetClass="entr" presetSubtype="16"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1500"/>
                            </p:stCondLst>
                            <p:childTnLst>
                              <p:par>
                                <p:cTn id="58" presetID="8" presetClass="emph" presetSubtype="0" fill="hold" nodeType="afterEffect">
                                  <p:stCondLst>
                                    <p:cond delay="0"/>
                                  </p:stCondLst>
                                  <p:childTnLst>
                                    <p:animRot by="21600000">
                                      <p:cBhvr>
                                        <p:cTn id="59" dur="750" fill="hold"/>
                                        <p:tgtEl>
                                          <p:spTgt spid="8"/>
                                        </p:tgtEl>
                                        <p:attrNameLst>
                                          <p:attrName>r</p:attrName>
                                        </p:attrNameLst>
                                      </p:cBhvr>
                                    </p:animRot>
                                  </p:childTnLst>
                                </p:cTn>
                              </p:par>
                              <p:par>
                                <p:cTn id="60" presetID="8" presetClass="emph" presetSubtype="0" fill="hold" nodeType="withEffect">
                                  <p:stCondLst>
                                    <p:cond delay="0"/>
                                  </p:stCondLst>
                                  <p:childTnLst>
                                    <p:animRot by="21600000">
                                      <p:cBhvr>
                                        <p:cTn id="61" dur="750" fill="hold"/>
                                        <p:tgtEl>
                                          <p:spTgt spid="12"/>
                                        </p:tgtEl>
                                        <p:attrNameLst>
                                          <p:attrName>r</p:attrName>
                                        </p:attrNameLst>
                                      </p:cBhvr>
                                    </p:animRot>
                                  </p:childTnLst>
                                </p:cTn>
                              </p:par>
                              <p:par>
                                <p:cTn id="62" presetID="8" presetClass="emph" presetSubtype="0" fill="hold" nodeType="withEffect">
                                  <p:stCondLst>
                                    <p:cond delay="0"/>
                                  </p:stCondLst>
                                  <p:childTnLst>
                                    <p:animRot by="21600000">
                                      <p:cBhvr>
                                        <p:cTn id="63" dur="750" fill="hold"/>
                                        <p:tgtEl>
                                          <p:spTgt spid="5"/>
                                        </p:tgtEl>
                                        <p:attrNameLst>
                                          <p:attrName>r</p:attrName>
                                        </p:attrNameLst>
                                      </p:cBhvr>
                                    </p:animRot>
                                  </p:childTnLst>
                                </p:cTn>
                              </p:par>
                            </p:childTnLst>
                          </p:cTn>
                        </p:par>
                        <p:par>
                          <p:cTn id="64" fill="hold">
                            <p:stCondLst>
                              <p:cond delay="2250"/>
                            </p:stCondLst>
                            <p:childTnLst>
                              <p:par>
                                <p:cTn id="65" presetID="22" presetClass="entr" presetSubtype="2"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right)">
                                      <p:cBhvr>
                                        <p:cTn id="67" dur="10"/>
                                        <p:tgtEl>
                                          <p:spTgt spid="13"/>
                                        </p:tgtEl>
                                      </p:cBhvr>
                                    </p:animEffect>
                                  </p:childTnLst>
                                </p:cTn>
                              </p:par>
                            </p:childTnLst>
                          </p:cTn>
                        </p:par>
                        <p:par>
                          <p:cTn id="68" fill="hold">
                            <p:stCondLst>
                              <p:cond delay="2260"/>
                            </p:stCondLst>
                            <p:childTnLst>
                              <p:par>
                                <p:cTn id="69" presetID="22" presetClass="entr" presetSubtype="2"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right)">
                                      <p:cBhvr>
                                        <p:cTn id="71" dur="250"/>
                                        <p:tgtEl>
                                          <p:spTgt spid="14"/>
                                        </p:tgtEl>
                                      </p:cBhvr>
                                    </p:animEffect>
                                  </p:childTnLst>
                                </p:cTn>
                              </p:par>
                            </p:childTnLst>
                          </p:cTn>
                        </p:par>
                        <p:par>
                          <p:cTn id="72" fill="hold">
                            <p:stCondLst>
                              <p:cond delay="251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50"/>
                                        <p:tgtEl>
                                          <p:spTgt spid="1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250"/>
                                        <p:tgtEl>
                                          <p:spTgt spid="2"/>
                                        </p:tgtEl>
                                      </p:cBhvr>
                                    </p:animEffect>
                                  </p:childTnLst>
                                </p:cTn>
                              </p:par>
                            </p:childTnLst>
                          </p:cTn>
                        </p:par>
                        <p:par>
                          <p:cTn id="79" fill="hold">
                            <p:stCondLst>
                              <p:cond delay="2760"/>
                            </p:stCondLst>
                            <p:childTnLst>
                              <p:par>
                                <p:cTn id="80" presetID="22" presetClass="entr" presetSubtype="8"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250"/>
                                        <p:tgtEl>
                                          <p:spTgt spid="15"/>
                                        </p:tgtEl>
                                      </p:cBhvr>
                                    </p:animEffect>
                                  </p:childTnLst>
                                </p:cTn>
                              </p:par>
                            </p:childTnLst>
                          </p:cTn>
                        </p:par>
                        <p:par>
                          <p:cTn id="83" fill="hold">
                            <p:stCondLst>
                              <p:cond delay="3010"/>
                            </p:stCondLst>
                            <p:childTnLst>
                              <p:par>
                                <p:cTn id="84" presetID="22" presetClass="entr" presetSubtype="8"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250"/>
                                        <p:tgtEl>
                                          <p:spTgt spid="16"/>
                                        </p:tgtEl>
                                      </p:cBhvr>
                                    </p:animEffect>
                                  </p:childTnLst>
                                </p:cTn>
                              </p:par>
                            </p:childTnLst>
                          </p:cTn>
                        </p:par>
                        <p:par>
                          <p:cTn id="87" fill="hold">
                            <p:stCondLst>
                              <p:cond delay="3260"/>
                            </p:stCondLst>
                            <p:childTnLst>
                              <p:par>
                                <p:cTn id="88" presetID="10" presetClass="entr" presetSubtype="0"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25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10"/>
                                        <p:tgtEl>
                                          <p:spTgt spid="20"/>
                                        </p:tgtEl>
                                      </p:cBhvr>
                                    </p:animEffect>
                                  </p:childTnLst>
                                </p:cTn>
                              </p:par>
                            </p:childTnLst>
                          </p:cTn>
                        </p:par>
                        <p:par>
                          <p:cTn id="94" fill="hold">
                            <p:stCondLst>
                              <p:cond delay="3510"/>
                            </p:stCondLst>
                            <p:childTnLst>
                              <p:par>
                                <p:cTn id="95" presetID="22" presetClass="entr" presetSubtype="8"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250"/>
                                        <p:tgtEl>
                                          <p:spTgt spid="21"/>
                                        </p:tgtEl>
                                      </p:cBhvr>
                                    </p:animEffect>
                                  </p:childTnLst>
                                </p:cTn>
                              </p:par>
                            </p:childTnLst>
                          </p:cTn>
                        </p:par>
                        <p:par>
                          <p:cTn id="98" fill="hold">
                            <p:stCondLst>
                              <p:cond delay="3760"/>
                            </p:stCondLst>
                            <p:childTnLst>
                              <p:par>
                                <p:cTn id="99" presetID="22" presetClass="entr" presetSubtype="8" fill="hold"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left)">
                                      <p:cBhvr>
                                        <p:cTn id="101" dur="10"/>
                                        <p:tgtEl>
                                          <p:spTgt spid="22"/>
                                        </p:tgtEl>
                                      </p:cBhvr>
                                    </p:animEffect>
                                  </p:childTnLst>
                                </p:cTn>
                              </p:par>
                            </p:childTnLst>
                          </p:cTn>
                        </p:par>
                        <p:par>
                          <p:cTn id="102" fill="hold">
                            <p:stCondLst>
                              <p:cond delay="3770"/>
                            </p:stCondLst>
                            <p:childTnLst>
                              <p:par>
                                <p:cTn id="103" presetID="10" presetClass="entr" presetSubtype="0"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9" grpId="0" animBg="1"/>
      <p:bldP spid="11" grpId="0" animBg="1"/>
      <p:bldP spid="17" grpId="0"/>
      <p:bldP spid="18" grpId="0"/>
      <p:bldP spid="19" grpId="0"/>
      <p:bldP spid="20"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D671-D2B5-4442-82A3-51242C2BD80C}"/>
              </a:ext>
            </a:extLst>
          </p:cNvPr>
          <p:cNvSpPr txBox="1">
            <a:spLocks noGrp="1"/>
          </p:cNvSpPr>
          <p:nvPr>
            <p:ph type="title"/>
          </p:nvPr>
        </p:nvSpPr>
        <p:spPr>
          <a:xfrm>
            <a:off x="325273" y="175947"/>
            <a:ext cx="11498126" cy="1143200"/>
          </a:xfrm>
        </p:spPr>
        <p:txBody>
          <a:bodyPr/>
          <a:lstStyle/>
          <a:p>
            <a:pPr algn="ctr" eaLnBrk="1" hangingPunct="1">
              <a:spcBef>
                <a:spcPct val="0"/>
              </a:spcBef>
              <a:buClr>
                <a:srgbClr val="FFFFFF"/>
              </a:buClr>
              <a:buFont typeface="Raleway" charset="0"/>
              <a:buNone/>
            </a:pPr>
            <a:r>
              <a:rPr lang="en-US" altLang="en-US" sz="4800" b="1" dirty="0">
                <a:solidFill>
                  <a:schemeClr val="accent2"/>
                </a:solidFill>
                <a:latin typeface="Raleway" charset="0"/>
                <a:ea typeface="MS PGothic" panose="020B0600070205080204" pitchFamily="34" charset="-128"/>
                <a:cs typeface="Arial" panose="020B0604020202020204" pitchFamily="34" charset="0"/>
                <a:sym typeface="Raleway" charset="0"/>
              </a:rPr>
              <a:t>H</a:t>
            </a:r>
            <a:r>
              <a:rPr lang="en-GB" altLang="en-US" sz="4800" b="1" dirty="0" err="1">
                <a:solidFill>
                  <a:schemeClr val="accent2"/>
                </a:solidFill>
                <a:latin typeface="Raleway" charset="0"/>
                <a:ea typeface="MS PGothic" panose="020B0600070205080204" pitchFamily="34" charset="-128"/>
                <a:cs typeface="Arial" panose="020B0604020202020204" pitchFamily="34" charset="0"/>
                <a:sym typeface="Raleway" charset="0"/>
              </a:rPr>
              <a:t>omelessness</a:t>
            </a:r>
            <a:r>
              <a:rPr lang="en-GB" altLang="en-US" sz="4800" b="1" dirty="0">
                <a:solidFill>
                  <a:schemeClr val="accent2"/>
                </a:solidFill>
                <a:latin typeface="Raleway" charset="0"/>
                <a:ea typeface="MS PGothic" panose="020B0600070205080204" pitchFamily="34" charset="-128"/>
                <a:cs typeface="Arial" panose="020B0604020202020204" pitchFamily="34" charset="0"/>
                <a:sym typeface="Raleway" charset="0"/>
              </a:rPr>
              <a:t> kills</a:t>
            </a:r>
            <a:endParaRPr lang="en-GB" altLang="en-US" sz="4800" b="1" dirty="0">
              <a:solidFill>
                <a:schemeClr val="accent2"/>
              </a:solidFill>
              <a:latin typeface="Raleway" charset="0"/>
              <a:cs typeface="Arial" panose="020B0604020202020204" pitchFamily="34" charset="0"/>
              <a:sym typeface="Raleway" charset="0"/>
            </a:endParaRPr>
          </a:p>
        </p:txBody>
      </p:sp>
      <p:sp>
        <p:nvSpPr>
          <p:cNvPr id="3" name="Text Placeholder 2">
            <a:extLst>
              <a:ext uri="{FF2B5EF4-FFF2-40B4-BE49-F238E27FC236}">
                <a16:creationId xmlns:a16="http://schemas.microsoft.com/office/drawing/2014/main" id="{60428B37-D9C2-4336-99AF-6F33086815EA}"/>
              </a:ext>
            </a:extLst>
          </p:cNvPr>
          <p:cNvSpPr txBox="1">
            <a:spLocks/>
          </p:cNvSpPr>
          <p:nvPr/>
        </p:nvSpPr>
        <p:spPr>
          <a:xfrm>
            <a:off x="325272" y="2137470"/>
            <a:ext cx="4888173" cy="3972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Clr>
                <a:srgbClr val="ABE33F"/>
              </a:buClr>
              <a:buFont typeface="Arial" panose="020B0604020202020204" pitchFamily="34" charset="0"/>
              <a:buNone/>
            </a:pPr>
            <a:r>
              <a:rPr lang="en-GB" altLang="en-US" dirty="0">
                <a:solidFill>
                  <a:schemeClr val="accent2"/>
                </a:solidFill>
                <a:latin typeface="Georgia" panose="02040502050405020303" pitchFamily="18" charset="0"/>
                <a:ea typeface="MS PGothic" panose="020B0600070205080204" pitchFamily="34" charset="-128"/>
                <a:cs typeface="Arial" panose="020B0604020202020204" pitchFamily="34" charset="0"/>
                <a:sym typeface="Karla" charset="0"/>
              </a:rPr>
              <a:t>Average age of death in the UK for single people experiencing homelessness:</a:t>
            </a:r>
            <a:endParaRPr lang="en-US" altLang="en-US" dirty="0">
              <a:solidFill>
                <a:schemeClr val="accent2"/>
              </a:solidFill>
              <a:latin typeface="Georgia" panose="02040502050405020303" pitchFamily="18" charset="0"/>
              <a:ea typeface="MS PGothic" panose="020B0600070205080204" pitchFamily="34" charset="-128"/>
              <a:cs typeface="Arial" panose="020B0604020202020204" pitchFamily="34" charset="0"/>
              <a:sym typeface="Karla" charset="0"/>
            </a:endParaRPr>
          </a:p>
          <a:p>
            <a:pPr marL="0" indent="0" algn="ctr">
              <a:spcBef>
                <a:spcPts val="1800"/>
              </a:spcBef>
              <a:buClr>
                <a:srgbClr val="ABE33F"/>
              </a:buClr>
              <a:buFont typeface="Arial" panose="020B0604020202020204" pitchFamily="34" charset="0"/>
              <a:buNone/>
            </a:pPr>
            <a:r>
              <a:rPr lang="en-US" altLang="en-US" sz="3733" dirty="0">
                <a:solidFill>
                  <a:schemeClr val="bg1"/>
                </a:solidFill>
                <a:latin typeface="Georgia" panose="02040502050405020303" pitchFamily="18" charset="0"/>
                <a:ea typeface="MS PGothic" panose="020B0600070205080204" pitchFamily="34" charset="-128"/>
                <a:cs typeface="Arial" panose="020B0604020202020204" pitchFamily="34" charset="0"/>
                <a:sym typeface="Karla" charset="0"/>
              </a:rPr>
              <a:t>44 for men </a:t>
            </a:r>
            <a:r>
              <a:rPr lang="en-US" altLang="en-US" sz="2133" dirty="0">
                <a:solidFill>
                  <a:schemeClr val="bg1"/>
                </a:solidFill>
                <a:latin typeface="Georgia" panose="02040502050405020303" pitchFamily="18" charset="0"/>
                <a:ea typeface="MS PGothic" panose="020B0600070205080204" pitchFamily="34" charset="-128"/>
                <a:cs typeface="Arial" panose="020B0604020202020204" pitchFamily="34" charset="0"/>
                <a:sym typeface="Karla" charset="0"/>
              </a:rPr>
              <a:t>84%</a:t>
            </a:r>
          </a:p>
          <a:p>
            <a:pPr marL="0" indent="0" algn="ctr">
              <a:spcBef>
                <a:spcPct val="0"/>
              </a:spcBef>
              <a:spcAft>
                <a:spcPts val="1800"/>
              </a:spcAft>
              <a:buClr>
                <a:srgbClr val="ABE33F"/>
              </a:buClr>
              <a:buFont typeface="Arial" panose="020B0604020202020204" pitchFamily="34" charset="0"/>
              <a:buNone/>
            </a:pPr>
            <a:r>
              <a:rPr lang="en-US" altLang="en-US" sz="3733" dirty="0">
                <a:solidFill>
                  <a:schemeClr val="bg1"/>
                </a:solidFill>
                <a:latin typeface="Georgia" panose="02040502050405020303" pitchFamily="18" charset="0"/>
                <a:ea typeface="MS PGothic" panose="020B0600070205080204" pitchFamily="34" charset="-128"/>
                <a:cs typeface="Arial" panose="020B0604020202020204" pitchFamily="34" charset="0"/>
                <a:sym typeface="Karla" charset="0"/>
              </a:rPr>
              <a:t>42 for women </a:t>
            </a:r>
            <a:r>
              <a:rPr lang="en-US" altLang="en-US" sz="2133" dirty="0">
                <a:solidFill>
                  <a:schemeClr val="bg1"/>
                </a:solidFill>
                <a:latin typeface="Georgia" panose="02040502050405020303" pitchFamily="18" charset="0"/>
                <a:ea typeface="MS PGothic" panose="020B0600070205080204" pitchFamily="34" charset="-128"/>
                <a:cs typeface="Arial" panose="020B0604020202020204" pitchFamily="34" charset="0"/>
                <a:sym typeface="Karla" charset="0"/>
              </a:rPr>
              <a:t>16% </a:t>
            </a:r>
          </a:p>
          <a:p>
            <a:pPr marL="0" indent="0" algn="ctr">
              <a:spcBef>
                <a:spcPct val="0"/>
              </a:spcBef>
              <a:spcAft>
                <a:spcPts val="1800"/>
              </a:spcAft>
              <a:buClr>
                <a:srgbClr val="ABE33F"/>
              </a:buClr>
            </a:pPr>
            <a:endParaRPr lang="en-GB" altLang="en-US" sz="2400" dirty="0">
              <a:latin typeface="Arial" panose="020B0604020202020204" pitchFamily="34" charset="0"/>
              <a:cs typeface="Arial" panose="020B0604020202020204" pitchFamily="34" charset="0"/>
            </a:endParaRPr>
          </a:p>
          <a:p>
            <a:pPr marL="0" indent="0" algn="ctr">
              <a:spcBef>
                <a:spcPct val="0"/>
              </a:spcBef>
              <a:spcAft>
                <a:spcPts val="1800"/>
              </a:spcAft>
              <a:buClr>
                <a:srgbClr val="ABE33F"/>
              </a:buClr>
              <a:buFont typeface="Arial" panose="020B0604020202020204" pitchFamily="34" charset="0"/>
              <a:buNone/>
            </a:pPr>
            <a:endParaRPr lang="en-US" altLang="en-US" dirty="0">
              <a:solidFill>
                <a:srgbClr val="595959"/>
              </a:solidFill>
              <a:latin typeface="Georgia" panose="02040502050405020303" pitchFamily="18" charset="0"/>
              <a:ea typeface="MS PGothic" panose="020B0600070205080204" pitchFamily="34" charset="-128"/>
              <a:cs typeface="Arial" panose="020B0604020202020204" pitchFamily="34" charset="0"/>
              <a:sym typeface="Karla" charset="0"/>
            </a:endParaRPr>
          </a:p>
          <a:p>
            <a:pPr marL="0" indent="0" algn="ctr">
              <a:spcBef>
                <a:spcPct val="0"/>
              </a:spcBef>
              <a:spcAft>
                <a:spcPts val="1800"/>
              </a:spcAft>
              <a:buClr>
                <a:srgbClr val="ABE33F"/>
              </a:buClr>
              <a:buFont typeface="Arial" panose="020B0604020202020204" pitchFamily="34" charset="0"/>
              <a:buNone/>
            </a:pPr>
            <a:endParaRPr lang="en-US" altLang="en-US" dirty="0">
              <a:solidFill>
                <a:srgbClr val="595959"/>
              </a:solidFill>
              <a:latin typeface="Georgia" panose="02040502050405020303" pitchFamily="18" charset="0"/>
              <a:ea typeface="MS PGothic" panose="020B0600070205080204" pitchFamily="34" charset="-128"/>
              <a:cs typeface="Arial" panose="020B0604020202020204" pitchFamily="34" charset="0"/>
              <a:sym typeface="Karla" charset="0"/>
            </a:endParaRPr>
          </a:p>
          <a:p>
            <a:pPr marL="0" indent="0" algn="ctr">
              <a:spcBef>
                <a:spcPct val="0"/>
              </a:spcBef>
              <a:spcAft>
                <a:spcPts val="1800"/>
              </a:spcAft>
              <a:buClr>
                <a:srgbClr val="ABE33F"/>
              </a:buClr>
              <a:buFont typeface="Arial" panose="020B0604020202020204" pitchFamily="34" charset="0"/>
              <a:buNone/>
            </a:pPr>
            <a:endParaRPr lang="en-US" altLang="en-US" dirty="0">
              <a:solidFill>
                <a:srgbClr val="595959"/>
              </a:solidFill>
              <a:latin typeface="Georgia" panose="02040502050405020303" pitchFamily="18" charset="0"/>
              <a:ea typeface="MS PGothic" panose="020B0600070205080204" pitchFamily="34" charset="-128"/>
              <a:cs typeface="Arial" panose="020B0604020202020204" pitchFamily="34" charset="0"/>
              <a:sym typeface="Karla" charset="0"/>
            </a:endParaRPr>
          </a:p>
          <a:p>
            <a:pPr marL="0" indent="0">
              <a:spcBef>
                <a:spcPct val="0"/>
              </a:spcBef>
              <a:buClr>
                <a:srgbClr val="ABE33F"/>
              </a:buClr>
              <a:buFont typeface="Karla" charset="0"/>
              <a:buChar char=""/>
            </a:pPr>
            <a:endParaRPr lang="en-GB" altLang="en-US" dirty="0">
              <a:solidFill>
                <a:srgbClr val="004C52"/>
              </a:solidFill>
              <a:latin typeface="Karla" charset="0"/>
              <a:cs typeface="Arial" panose="020B0604020202020204" pitchFamily="34" charset="0"/>
              <a:sym typeface="Karla" charset="0"/>
            </a:endParaRPr>
          </a:p>
        </p:txBody>
      </p:sp>
      <p:sp>
        <p:nvSpPr>
          <p:cNvPr id="4" name="TextBox 3">
            <a:extLst>
              <a:ext uri="{FF2B5EF4-FFF2-40B4-BE49-F238E27FC236}">
                <a16:creationId xmlns:a16="http://schemas.microsoft.com/office/drawing/2014/main" id="{2D764188-97D0-43EA-A002-BB16C699AED2}"/>
              </a:ext>
            </a:extLst>
          </p:cNvPr>
          <p:cNvSpPr txBox="1">
            <a:spLocks noChangeArrowheads="1"/>
          </p:cNvSpPr>
          <p:nvPr/>
        </p:nvSpPr>
        <p:spPr bwMode="auto">
          <a:xfrm>
            <a:off x="0" y="6151882"/>
            <a:ext cx="121348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GB" altLang="en-US" sz="1100" dirty="0">
                <a:solidFill>
                  <a:schemeClr val="bg2"/>
                </a:solidFill>
              </a:rPr>
              <a:t>Thomas B. Homelessness Kills: An analysis of the mortality of homeless people in early twenty-first century England. London Crisis; 2012.</a:t>
            </a:r>
            <a:endParaRPr lang="en-US" altLang="en-US" sz="1100" dirty="0">
              <a:solidFill>
                <a:schemeClr val="bg2"/>
              </a:solidFill>
            </a:endParaRPr>
          </a:p>
        </p:txBody>
      </p:sp>
      <p:sp>
        <p:nvSpPr>
          <p:cNvPr id="5" name="TextBox 4">
            <a:extLst>
              <a:ext uri="{FF2B5EF4-FFF2-40B4-BE49-F238E27FC236}">
                <a16:creationId xmlns:a16="http://schemas.microsoft.com/office/drawing/2014/main" id="{59B141AA-F2DF-4E1B-8D20-B2DE6C1B130A}"/>
              </a:ext>
            </a:extLst>
          </p:cNvPr>
          <p:cNvSpPr txBox="1">
            <a:spLocks noChangeArrowheads="1"/>
          </p:cNvSpPr>
          <p:nvPr/>
        </p:nvSpPr>
        <p:spPr bwMode="auto">
          <a:xfrm>
            <a:off x="0" y="6427113"/>
            <a:ext cx="121348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100" dirty="0">
                <a:solidFill>
                  <a:schemeClr val="bg2"/>
                </a:solidFill>
              </a:rPr>
              <a:t>Morbidity and mortality in homeless individuals, prisoners, sex workers, and individuals with substance use disorders in high-income countries: systematic review and meta-analysis. R Aldridge, A Story, S Hwang et al, The Lancet Nov 2017  </a:t>
            </a:r>
          </a:p>
        </p:txBody>
      </p:sp>
      <p:graphicFrame>
        <p:nvGraphicFramePr>
          <p:cNvPr id="6" name="Content Placeholder 5">
            <a:extLst>
              <a:ext uri="{FF2B5EF4-FFF2-40B4-BE49-F238E27FC236}">
                <a16:creationId xmlns:a16="http://schemas.microsoft.com/office/drawing/2014/main" id="{9FA64959-EDD3-4F04-9059-2DA5BF1451C6}"/>
              </a:ext>
            </a:extLst>
          </p:cNvPr>
          <p:cNvGraphicFramePr>
            <a:graphicFrameLocks/>
          </p:cNvGraphicFramePr>
          <p:nvPr>
            <p:extLst>
              <p:ext uri="{D42A27DB-BD31-4B8C-83A1-F6EECF244321}">
                <p14:modId xmlns:p14="http://schemas.microsoft.com/office/powerpoint/2010/main" val="3280035861"/>
              </p:ext>
            </p:extLst>
          </p:nvPr>
        </p:nvGraphicFramePr>
        <p:xfrm>
          <a:off x="6732598" y="1268366"/>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762EB45-EF77-7B46-950E-2D498E0EA616}"/>
              </a:ext>
            </a:extLst>
          </p:cNvPr>
          <p:cNvSpPr txBox="1"/>
          <p:nvPr/>
        </p:nvSpPr>
        <p:spPr>
          <a:xfrm>
            <a:off x="57151" y="5773972"/>
            <a:ext cx="11766248" cy="430887"/>
          </a:xfrm>
          <a:prstGeom prst="rect">
            <a:avLst/>
          </a:prstGeom>
          <a:noFill/>
        </p:spPr>
        <p:txBody>
          <a:bodyPr wrap="square" rtlCol="0">
            <a:spAutoFit/>
          </a:bodyPr>
          <a:lstStyle/>
          <a:p>
            <a:r>
              <a:rPr lang="en-GB" altLang="en-US" sz="1100" dirty="0">
                <a:solidFill>
                  <a:schemeClr val="bg1"/>
                </a:solidFill>
                <a:latin typeface="Arial" panose="020B0604020202020204" pitchFamily="34" charset="0"/>
                <a:cs typeface="Arial" panose="020B0604020202020204" pitchFamily="34" charset="0"/>
                <a:sym typeface="Arial" panose="020B0604020202020204" pitchFamily="34" charset="0"/>
              </a:rPr>
              <a:t>https://</a:t>
            </a:r>
            <a:r>
              <a:rPr lang="en-GB" altLang="en-US" sz="1100" dirty="0" err="1">
                <a:solidFill>
                  <a:schemeClr val="bg1"/>
                </a:solidFill>
                <a:latin typeface="Arial" panose="020B0604020202020204" pitchFamily="34" charset="0"/>
                <a:cs typeface="Arial" panose="020B0604020202020204" pitchFamily="34" charset="0"/>
                <a:sym typeface="Arial" panose="020B0604020202020204" pitchFamily="34" charset="0"/>
              </a:rPr>
              <a:t>www.ons.gov.uk</a:t>
            </a:r>
            <a:r>
              <a:rPr lang="en-GB" altLang="en-US" sz="1100" dirty="0">
                <a:solidFill>
                  <a:schemeClr val="bg1"/>
                </a:solidFill>
                <a:latin typeface="Arial" panose="020B0604020202020204" pitchFamily="34" charset="0"/>
                <a:cs typeface="Arial" panose="020B0604020202020204" pitchFamily="34" charset="0"/>
                <a:sym typeface="Arial" panose="020B0604020202020204" pitchFamily="34" charset="0"/>
              </a:rPr>
              <a:t>/</a:t>
            </a:r>
            <a:r>
              <a:rPr lang="en-GB" altLang="en-US" sz="1100" dirty="0" err="1">
                <a:solidFill>
                  <a:schemeClr val="bg1"/>
                </a:solidFill>
                <a:latin typeface="Arial" panose="020B0604020202020204" pitchFamily="34" charset="0"/>
                <a:cs typeface="Arial" panose="020B0604020202020204" pitchFamily="34" charset="0"/>
                <a:sym typeface="Arial" panose="020B0604020202020204" pitchFamily="34" charset="0"/>
              </a:rPr>
              <a:t>peoplepopulationandcommunity</a:t>
            </a:r>
            <a:r>
              <a:rPr lang="en-GB" altLang="en-US" sz="1100" dirty="0">
                <a:solidFill>
                  <a:schemeClr val="bg1"/>
                </a:solidFill>
                <a:latin typeface="Arial" panose="020B0604020202020204" pitchFamily="34" charset="0"/>
                <a:cs typeface="Arial" panose="020B0604020202020204" pitchFamily="34" charset="0"/>
                <a:sym typeface="Arial" panose="020B0604020202020204" pitchFamily="34" charset="0"/>
              </a:rPr>
              <a:t>/</a:t>
            </a:r>
            <a:r>
              <a:rPr lang="en-GB" altLang="en-US" sz="1100" dirty="0" err="1">
                <a:solidFill>
                  <a:schemeClr val="bg1"/>
                </a:solidFill>
                <a:latin typeface="Arial" panose="020B0604020202020204" pitchFamily="34" charset="0"/>
                <a:cs typeface="Arial" panose="020B0604020202020204" pitchFamily="34" charset="0"/>
                <a:sym typeface="Arial" panose="020B0604020202020204" pitchFamily="34" charset="0"/>
              </a:rPr>
              <a:t>birthsdeathsandmarriages</a:t>
            </a:r>
            <a:r>
              <a:rPr lang="en-GB" altLang="en-US" sz="1100" dirty="0">
                <a:solidFill>
                  <a:schemeClr val="bg1"/>
                </a:solidFill>
                <a:latin typeface="Arial" panose="020B0604020202020204" pitchFamily="34" charset="0"/>
                <a:cs typeface="Arial" panose="020B0604020202020204" pitchFamily="34" charset="0"/>
                <a:sym typeface="Arial" panose="020B0604020202020204" pitchFamily="34" charset="0"/>
              </a:rPr>
              <a:t>/deaths/bulletins/</a:t>
            </a:r>
            <a:r>
              <a:rPr lang="en-GB" altLang="en-US" sz="1100" dirty="0" err="1">
                <a:solidFill>
                  <a:schemeClr val="bg1"/>
                </a:solidFill>
                <a:latin typeface="Arial" panose="020B0604020202020204" pitchFamily="34" charset="0"/>
                <a:cs typeface="Arial" panose="020B0604020202020204" pitchFamily="34" charset="0"/>
                <a:sym typeface="Arial" panose="020B0604020202020204" pitchFamily="34" charset="0"/>
              </a:rPr>
              <a:t>deathsofhomelesspeopleinenglandandwales</a:t>
            </a:r>
            <a:r>
              <a:rPr lang="en-GB" altLang="en-US" sz="1100" dirty="0">
                <a:solidFill>
                  <a:schemeClr val="bg1"/>
                </a:solidFill>
                <a:latin typeface="Arial" panose="020B0604020202020204" pitchFamily="34" charset="0"/>
                <a:cs typeface="Arial" panose="020B0604020202020204" pitchFamily="34" charset="0"/>
                <a:sym typeface="Arial" panose="020B0604020202020204" pitchFamily="34" charset="0"/>
              </a:rPr>
              <a:t>/2013to2017 Office of National Statistics </a:t>
            </a:r>
            <a:r>
              <a:rPr lang="en-GB" altLang="en-US" sz="1100" dirty="0">
                <a:solidFill>
                  <a:schemeClr val="accent2"/>
                </a:solidFill>
                <a:latin typeface="Arial" panose="020B0604020202020204" pitchFamily="34" charset="0"/>
                <a:cs typeface="Arial" panose="020B0604020202020204" pitchFamily="34" charset="0"/>
                <a:sym typeface="Arial" panose="020B0604020202020204" pitchFamily="34" charset="0"/>
              </a:rPr>
              <a:t>597 deaths in 2017</a:t>
            </a:r>
            <a:endParaRPr lang="en-US" dirty="0">
              <a:solidFill>
                <a:schemeClr val="accent2"/>
              </a:solidFill>
            </a:endParaRPr>
          </a:p>
        </p:txBody>
      </p:sp>
    </p:spTree>
    <p:extLst>
      <p:ext uri="{BB962C8B-B14F-4D97-AF65-F5344CB8AC3E}">
        <p14:creationId xmlns:p14="http://schemas.microsoft.com/office/powerpoint/2010/main" val="395973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5984923A-7606-4DD3-B844-37DC032AD45A}"/>
              </a:ext>
            </a:extLst>
          </p:cNvPr>
          <p:cNvSpPr>
            <a:spLocks noChangeArrowheads="1"/>
          </p:cNvSpPr>
          <p:nvPr/>
        </p:nvSpPr>
        <p:spPr bwMode="auto">
          <a:xfrm>
            <a:off x="1541464" y="0"/>
            <a:ext cx="9126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3400" algn="l"/>
                <a:tab pos="1162050" algn="l"/>
                <a:tab pos="1695450" algn="l"/>
                <a:tab pos="2247900" algn="l"/>
                <a:tab pos="2781300" algn="l"/>
              </a:tabLst>
              <a:defRPr sz="2800">
                <a:solidFill>
                  <a:schemeClr val="tx1"/>
                </a:solidFill>
                <a:latin typeface="Arial" panose="020B0604020202020204" pitchFamily="34" charset="0"/>
                <a:ea typeface="ヒラギノ角ゴ Pro W3" pitchFamily="4" charset="-128"/>
              </a:defRPr>
            </a:lvl1pPr>
            <a:lvl2pPr marL="742950" indent="-285750">
              <a:tabLst>
                <a:tab pos="533400" algn="l"/>
                <a:tab pos="1162050" algn="l"/>
                <a:tab pos="1695450" algn="l"/>
                <a:tab pos="2247900" algn="l"/>
                <a:tab pos="2781300" algn="l"/>
              </a:tabLst>
              <a:defRPr sz="2800">
                <a:solidFill>
                  <a:schemeClr val="tx1"/>
                </a:solidFill>
                <a:latin typeface="Arial" panose="020B0604020202020204" pitchFamily="34" charset="0"/>
                <a:ea typeface="ヒラギノ角ゴ Pro W3" pitchFamily="4" charset="-128"/>
              </a:defRPr>
            </a:lvl2pPr>
            <a:lvl3pPr marL="1143000" indent="-228600">
              <a:tabLst>
                <a:tab pos="533400" algn="l"/>
                <a:tab pos="1162050" algn="l"/>
                <a:tab pos="1695450" algn="l"/>
                <a:tab pos="2247900" algn="l"/>
                <a:tab pos="2781300" algn="l"/>
              </a:tabLst>
              <a:defRPr sz="2800">
                <a:solidFill>
                  <a:schemeClr val="tx1"/>
                </a:solidFill>
                <a:latin typeface="Arial" panose="020B0604020202020204" pitchFamily="34" charset="0"/>
                <a:ea typeface="ヒラギノ角ゴ Pro W3" pitchFamily="4" charset="-128"/>
              </a:defRPr>
            </a:lvl3pPr>
            <a:lvl4pPr marL="1600200" indent="-228600">
              <a:tabLst>
                <a:tab pos="533400" algn="l"/>
                <a:tab pos="1162050" algn="l"/>
                <a:tab pos="1695450" algn="l"/>
                <a:tab pos="2247900" algn="l"/>
                <a:tab pos="2781300" algn="l"/>
              </a:tabLst>
              <a:defRPr sz="2800">
                <a:solidFill>
                  <a:schemeClr val="tx1"/>
                </a:solidFill>
                <a:latin typeface="Arial" panose="020B0604020202020204" pitchFamily="34" charset="0"/>
                <a:ea typeface="ヒラギノ角ゴ Pro W3" pitchFamily="4" charset="-128"/>
              </a:defRPr>
            </a:lvl4pPr>
            <a:lvl5pPr marL="2057400" indent="-228600">
              <a:tabLst>
                <a:tab pos="533400" algn="l"/>
                <a:tab pos="1162050" algn="l"/>
                <a:tab pos="1695450" algn="l"/>
                <a:tab pos="2247900" algn="l"/>
                <a:tab pos="2781300" algn="l"/>
              </a:tabLst>
              <a:defRPr sz="2800">
                <a:solidFill>
                  <a:schemeClr val="tx1"/>
                </a:solidFill>
                <a:latin typeface="Arial" panose="020B0604020202020204" pitchFamily="34" charset="0"/>
                <a:ea typeface="ヒラギノ角ゴ Pro W3" pitchFamily="4" charset="-128"/>
              </a:defRPr>
            </a:lvl5pPr>
            <a:lvl6pPr marL="2514600" indent="-228600" eaLnBrk="0" fontAlgn="base" hangingPunct="0">
              <a:spcBef>
                <a:spcPct val="0"/>
              </a:spcBef>
              <a:spcAft>
                <a:spcPct val="0"/>
              </a:spcAft>
              <a:tabLst>
                <a:tab pos="533400" algn="l"/>
                <a:tab pos="1162050" algn="l"/>
                <a:tab pos="1695450" algn="l"/>
                <a:tab pos="2247900" algn="l"/>
                <a:tab pos="2781300" algn="l"/>
              </a:tabLst>
              <a:defRPr sz="2800">
                <a:solidFill>
                  <a:schemeClr val="tx1"/>
                </a:solidFill>
                <a:latin typeface="Arial" panose="020B0604020202020204" pitchFamily="34" charset="0"/>
                <a:ea typeface="ヒラギノ角ゴ Pro W3" pitchFamily="4" charset="-128"/>
              </a:defRPr>
            </a:lvl6pPr>
            <a:lvl7pPr marL="2971800" indent="-228600" eaLnBrk="0" fontAlgn="base" hangingPunct="0">
              <a:spcBef>
                <a:spcPct val="0"/>
              </a:spcBef>
              <a:spcAft>
                <a:spcPct val="0"/>
              </a:spcAft>
              <a:tabLst>
                <a:tab pos="533400" algn="l"/>
                <a:tab pos="1162050" algn="l"/>
                <a:tab pos="1695450" algn="l"/>
                <a:tab pos="2247900" algn="l"/>
                <a:tab pos="2781300" algn="l"/>
              </a:tabLst>
              <a:defRPr sz="2800">
                <a:solidFill>
                  <a:schemeClr val="tx1"/>
                </a:solidFill>
                <a:latin typeface="Arial" panose="020B0604020202020204" pitchFamily="34" charset="0"/>
                <a:ea typeface="ヒラギノ角ゴ Pro W3" pitchFamily="4" charset="-128"/>
              </a:defRPr>
            </a:lvl7pPr>
            <a:lvl8pPr marL="3429000" indent="-228600" eaLnBrk="0" fontAlgn="base" hangingPunct="0">
              <a:spcBef>
                <a:spcPct val="0"/>
              </a:spcBef>
              <a:spcAft>
                <a:spcPct val="0"/>
              </a:spcAft>
              <a:tabLst>
                <a:tab pos="533400" algn="l"/>
                <a:tab pos="1162050" algn="l"/>
                <a:tab pos="1695450" algn="l"/>
                <a:tab pos="2247900" algn="l"/>
                <a:tab pos="2781300" algn="l"/>
              </a:tabLst>
              <a:defRPr sz="2800">
                <a:solidFill>
                  <a:schemeClr val="tx1"/>
                </a:solidFill>
                <a:latin typeface="Arial" panose="020B0604020202020204" pitchFamily="34" charset="0"/>
                <a:ea typeface="ヒラギノ角ゴ Pro W3" pitchFamily="4" charset="-128"/>
              </a:defRPr>
            </a:lvl8pPr>
            <a:lvl9pPr marL="3886200" indent="-228600" eaLnBrk="0" fontAlgn="base" hangingPunct="0">
              <a:spcBef>
                <a:spcPct val="0"/>
              </a:spcBef>
              <a:spcAft>
                <a:spcPct val="0"/>
              </a:spcAft>
              <a:tabLst>
                <a:tab pos="533400" algn="l"/>
                <a:tab pos="1162050" algn="l"/>
                <a:tab pos="1695450" algn="l"/>
                <a:tab pos="2247900" algn="l"/>
                <a:tab pos="2781300" algn="l"/>
              </a:tabLst>
              <a:defRPr sz="2800">
                <a:solidFill>
                  <a:schemeClr val="tx1"/>
                </a:solidFill>
                <a:latin typeface="Arial" panose="020B0604020202020204" pitchFamily="34" charset="0"/>
                <a:ea typeface="ヒラギノ角ゴ Pro W3" pitchFamily="4" charset="-128"/>
              </a:defRPr>
            </a:lvl9pPr>
          </a:lstStyle>
          <a:p>
            <a:pPr defTabSz="914400" eaLnBrk="0" fontAlgn="base" hangingPunct="0">
              <a:spcBef>
                <a:spcPct val="20000"/>
              </a:spcBef>
              <a:spcAft>
                <a:spcPct val="0"/>
              </a:spcAft>
              <a:buBlip>
                <a:blip r:embed="rId4"/>
              </a:buBlip>
            </a:pPr>
            <a:endParaRPr lang="en-US" altLang="en-US">
              <a:solidFill>
                <a:srgbClr val="000000"/>
              </a:solidFill>
            </a:endParaRPr>
          </a:p>
        </p:txBody>
      </p:sp>
      <p:sp>
        <p:nvSpPr>
          <p:cNvPr id="25" name="Title 1">
            <a:extLst>
              <a:ext uri="{FF2B5EF4-FFF2-40B4-BE49-F238E27FC236}">
                <a16:creationId xmlns:a16="http://schemas.microsoft.com/office/drawing/2014/main" id="{0399F259-8347-4D42-B90D-EF3DCD1B7932}"/>
              </a:ext>
            </a:extLst>
          </p:cNvPr>
          <p:cNvSpPr txBox="1">
            <a:spLocks/>
          </p:cNvSpPr>
          <p:nvPr/>
        </p:nvSpPr>
        <p:spPr bwMode="auto">
          <a:xfrm>
            <a:off x="1631951" y="87313"/>
            <a:ext cx="852487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400" b="1">
                <a:solidFill>
                  <a:srgbClr val="9BB3FF"/>
                </a:solidFill>
                <a:latin typeface="+mj-lt"/>
                <a:ea typeface="ヒラギノ角ゴ Pro W3" pitchFamily="4" charset="-128"/>
                <a:cs typeface="ヒラギノ角ゴ Pro W3" pitchFamily="4" charset="-128"/>
              </a:defRPr>
            </a:lvl1pPr>
            <a:lvl2pPr algn="l" rtl="0" eaLnBrk="0" fontAlgn="base" hangingPunct="0">
              <a:spcBef>
                <a:spcPct val="0"/>
              </a:spcBef>
              <a:spcAft>
                <a:spcPct val="0"/>
              </a:spcAft>
              <a:defRPr sz="4400" b="1">
                <a:solidFill>
                  <a:srgbClr val="9BB3FF"/>
                </a:solidFill>
                <a:latin typeface="Arial" charset="0"/>
                <a:ea typeface="ヒラギノ角ゴ Pro W3" pitchFamily="4" charset="-128"/>
                <a:cs typeface="ヒラギノ角ゴ Pro W3" pitchFamily="4" charset="-128"/>
              </a:defRPr>
            </a:lvl2pPr>
            <a:lvl3pPr algn="l" rtl="0" eaLnBrk="0" fontAlgn="base" hangingPunct="0">
              <a:spcBef>
                <a:spcPct val="0"/>
              </a:spcBef>
              <a:spcAft>
                <a:spcPct val="0"/>
              </a:spcAft>
              <a:defRPr sz="4400" b="1">
                <a:solidFill>
                  <a:srgbClr val="9BB3FF"/>
                </a:solidFill>
                <a:latin typeface="Arial" charset="0"/>
                <a:ea typeface="ヒラギノ角ゴ Pro W3" pitchFamily="4" charset="-128"/>
                <a:cs typeface="ヒラギノ角ゴ Pro W3" pitchFamily="4" charset="-128"/>
              </a:defRPr>
            </a:lvl3pPr>
            <a:lvl4pPr algn="l" rtl="0" eaLnBrk="0" fontAlgn="base" hangingPunct="0">
              <a:spcBef>
                <a:spcPct val="0"/>
              </a:spcBef>
              <a:spcAft>
                <a:spcPct val="0"/>
              </a:spcAft>
              <a:defRPr sz="4400" b="1">
                <a:solidFill>
                  <a:srgbClr val="9BB3FF"/>
                </a:solidFill>
                <a:latin typeface="Arial" charset="0"/>
                <a:ea typeface="ヒラギノ角ゴ Pro W3" pitchFamily="4" charset="-128"/>
                <a:cs typeface="ヒラギノ角ゴ Pro W3" pitchFamily="4" charset="-128"/>
              </a:defRPr>
            </a:lvl4pPr>
            <a:lvl5pPr algn="l" rtl="0" eaLnBrk="0" fontAlgn="base" hangingPunct="0">
              <a:spcBef>
                <a:spcPct val="0"/>
              </a:spcBef>
              <a:spcAft>
                <a:spcPct val="0"/>
              </a:spcAft>
              <a:defRPr sz="4400" b="1">
                <a:solidFill>
                  <a:srgbClr val="9BB3FF"/>
                </a:solidFill>
                <a:latin typeface="Arial" charset="0"/>
                <a:ea typeface="ヒラギノ角ゴ Pro W3" pitchFamily="4" charset="-128"/>
                <a:cs typeface="ヒラギノ角ゴ Pro W3" pitchFamily="4" charset="-128"/>
              </a:defRPr>
            </a:lvl5pPr>
            <a:lvl6pPr marL="457200" algn="l" rtl="0" eaLnBrk="0" fontAlgn="base" hangingPunct="0">
              <a:spcBef>
                <a:spcPct val="0"/>
              </a:spcBef>
              <a:spcAft>
                <a:spcPct val="0"/>
              </a:spcAft>
              <a:defRPr sz="4400" b="1">
                <a:solidFill>
                  <a:srgbClr val="9BB3FF"/>
                </a:solidFill>
                <a:latin typeface="Arial" charset="0"/>
              </a:defRPr>
            </a:lvl6pPr>
            <a:lvl7pPr marL="914400" algn="l" rtl="0" eaLnBrk="0" fontAlgn="base" hangingPunct="0">
              <a:spcBef>
                <a:spcPct val="0"/>
              </a:spcBef>
              <a:spcAft>
                <a:spcPct val="0"/>
              </a:spcAft>
              <a:defRPr sz="4400" b="1">
                <a:solidFill>
                  <a:srgbClr val="9BB3FF"/>
                </a:solidFill>
                <a:latin typeface="Arial" charset="0"/>
              </a:defRPr>
            </a:lvl7pPr>
            <a:lvl8pPr marL="1371600" algn="l" rtl="0" eaLnBrk="0" fontAlgn="base" hangingPunct="0">
              <a:spcBef>
                <a:spcPct val="0"/>
              </a:spcBef>
              <a:spcAft>
                <a:spcPct val="0"/>
              </a:spcAft>
              <a:defRPr sz="4400" b="1">
                <a:solidFill>
                  <a:srgbClr val="9BB3FF"/>
                </a:solidFill>
                <a:latin typeface="Arial" charset="0"/>
              </a:defRPr>
            </a:lvl8pPr>
            <a:lvl9pPr marL="1828800" algn="l" rtl="0" eaLnBrk="0" fontAlgn="base" hangingPunct="0">
              <a:spcBef>
                <a:spcPct val="0"/>
              </a:spcBef>
              <a:spcAft>
                <a:spcPct val="0"/>
              </a:spcAft>
              <a:defRPr sz="4400" b="1">
                <a:solidFill>
                  <a:srgbClr val="9BB3FF"/>
                </a:solidFill>
                <a:latin typeface="Arial" charset="0"/>
              </a:defRPr>
            </a:lvl9pPr>
          </a:lstStyle>
          <a:p>
            <a:pPr algn="ctr" defTabSz="914400" eaLnBrk="1" hangingPunct="1">
              <a:defRPr/>
            </a:pPr>
            <a:r>
              <a:rPr lang="en-GB" altLang="en-US" kern="0" dirty="0">
                <a:solidFill>
                  <a:schemeClr val="accent2"/>
                </a:solidFill>
                <a:cs typeface="Arial" panose="020B0604020202020204" pitchFamily="34" charset="0"/>
                <a:sym typeface="Arial" panose="020B0604020202020204" pitchFamily="34" charset="0"/>
              </a:rPr>
              <a:t>Causes of death </a:t>
            </a:r>
          </a:p>
          <a:p>
            <a:pPr algn="ctr" defTabSz="914400" eaLnBrk="1" hangingPunct="1">
              <a:defRPr/>
            </a:pPr>
            <a:r>
              <a:rPr lang="en-GB" altLang="en-US" sz="3200" kern="0" dirty="0">
                <a:solidFill>
                  <a:schemeClr val="accent2"/>
                </a:solidFill>
                <a:cs typeface="Arial" panose="020B0604020202020204" pitchFamily="34" charset="0"/>
                <a:sym typeface="Arial" panose="020B0604020202020204" pitchFamily="34" charset="0"/>
              </a:rPr>
              <a:t>data from St Mungo’s </a:t>
            </a:r>
            <a:endParaRPr lang="en-US" altLang="en-US" sz="2000" kern="0" dirty="0">
              <a:solidFill>
                <a:schemeClr val="accent2"/>
              </a:solidFill>
              <a:cs typeface="Arial" panose="020B0604020202020204" pitchFamily="34" charset="0"/>
              <a:sym typeface="Arial" panose="020B0604020202020204" pitchFamily="34" charset="0"/>
            </a:endParaRPr>
          </a:p>
        </p:txBody>
      </p:sp>
      <p:grpSp>
        <p:nvGrpSpPr>
          <p:cNvPr id="26" name="Group 25">
            <a:extLst>
              <a:ext uri="{FF2B5EF4-FFF2-40B4-BE49-F238E27FC236}">
                <a16:creationId xmlns:a16="http://schemas.microsoft.com/office/drawing/2014/main" id="{F2188A15-C8E7-475E-9DF4-FBCB715BDAD9}"/>
              </a:ext>
            </a:extLst>
          </p:cNvPr>
          <p:cNvGrpSpPr/>
          <p:nvPr/>
        </p:nvGrpSpPr>
        <p:grpSpPr>
          <a:xfrm>
            <a:off x="189791" y="874417"/>
            <a:ext cx="11695814" cy="5983583"/>
            <a:chOff x="1971968" y="1156859"/>
            <a:chExt cx="8977926" cy="5275036"/>
          </a:xfrm>
        </p:grpSpPr>
        <p:grpSp>
          <p:nvGrpSpPr>
            <p:cNvPr id="29" name="Group 1">
              <a:extLst>
                <a:ext uri="{FF2B5EF4-FFF2-40B4-BE49-F238E27FC236}">
                  <a16:creationId xmlns:a16="http://schemas.microsoft.com/office/drawing/2014/main" id="{FF80EB12-B313-4F2E-8466-8A0D4C3BA258}"/>
                </a:ext>
              </a:extLst>
            </p:cNvPr>
            <p:cNvGrpSpPr>
              <a:grpSpLocks/>
            </p:cNvGrpSpPr>
            <p:nvPr/>
          </p:nvGrpSpPr>
          <p:grpSpPr bwMode="auto">
            <a:xfrm>
              <a:off x="1971968" y="1156859"/>
              <a:ext cx="8977926" cy="5275036"/>
              <a:chOff x="907802" y="2473037"/>
              <a:chExt cx="9492018" cy="4016086"/>
            </a:xfrm>
          </p:grpSpPr>
          <p:graphicFrame>
            <p:nvGraphicFramePr>
              <p:cNvPr id="35" name="Chart 9">
                <a:extLst>
                  <a:ext uri="{FF2B5EF4-FFF2-40B4-BE49-F238E27FC236}">
                    <a16:creationId xmlns:a16="http://schemas.microsoft.com/office/drawing/2014/main" id="{BE9950BD-9DF4-4246-B617-D0D94E42072A}"/>
                  </a:ext>
                </a:extLst>
              </p:cNvPr>
              <p:cNvGraphicFramePr>
                <a:graphicFrameLocks/>
              </p:cNvGraphicFramePr>
              <p:nvPr/>
            </p:nvGraphicFramePr>
            <p:xfrm>
              <a:off x="1986396" y="2473037"/>
              <a:ext cx="4603173" cy="4016086"/>
            </p:xfrm>
            <a:graphic>
              <a:graphicData uri="http://schemas.openxmlformats.org/presentationml/2006/ole">
                <mc:AlternateContent xmlns:mc="http://schemas.openxmlformats.org/markup-compatibility/2006">
                  <mc:Choice xmlns:v="urn:schemas-microsoft-com:vml" Requires="v">
                    <p:oleObj spid="_x0000_s5162" r:id="rId5" imgW="3925499" imgH="5016593" progId="Excel.Chart.8">
                      <p:embed/>
                    </p:oleObj>
                  </mc:Choice>
                  <mc:Fallback>
                    <p:oleObj r:id="rId5" imgW="3925499" imgH="5016593" progId="Excel.Chart.8">
                      <p:embed/>
                      <p:pic>
                        <p:nvPicPr>
                          <p:cNvPr id="9" name="Chart 9">
                            <a:extLst>
                              <a:ext uri="{FF2B5EF4-FFF2-40B4-BE49-F238E27FC236}">
                                <a16:creationId xmlns:a16="http://schemas.microsoft.com/office/drawing/2014/main" id="{650A60F3-2A37-4450-887F-DE6014F9DB8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6396" y="2473037"/>
                            <a:ext cx="4603173" cy="40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Chart 10">
                <a:extLst>
                  <a:ext uri="{FF2B5EF4-FFF2-40B4-BE49-F238E27FC236}">
                    <a16:creationId xmlns:a16="http://schemas.microsoft.com/office/drawing/2014/main" id="{94E22382-53BF-47C3-9C52-B66BDD1BA201}"/>
                  </a:ext>
                </a:extLst>
              </p:cNvPr>
              <p:cNvGraphicFramePr>
                <a:graphicFrameLocks/>
              </p:cNvGraphicFramePr>
              <p:nvPr/>
            </p:nvGraphicFramePr>
            <p:xfrm>
              <a:off x="6910903" y="3457191"/>
              <a:ext cx="2843745" cy="2434167"/>
            </p:xfrm>
            <a:graphic>
              <a:graphicData uri="http://schemas.openxmlformats.org/presentationml/2006/ole">
                <mc:AlternateContent xmlns:mc="http://schemas.openxmlformats.org/markup-compatibility/2006">
                  <mc:Choice xmlns:v="urn:schemas-microsoft-com:vml" Requires="v">
                    <p:oleObj spid="_x0000_s5163" r:id="rId7" imgW="2419912" imgH="3035557" progId="Excel.Chart.8">
                      <p:embed/>
                    </p:oleObj>
                  </mc:Choice>
                  <mc:Fallback>
                    <p:oleObj r:id="rId7" imgW="2419912" imgH="3035557" progId="Excel.Chart.8">
                      <p:embed/>
                      <p:pic>
                        <p:nvPicPr>
                          <p:cNvPr id="10" name="Chart 10">
                            <a:extLst>
                              <a:ext uri="{FF2B5EF4-FFF2-40B4-BE49-F238E27FC236}">
                                <a16:creationId xmlns:a16="http://schemas.microsoft.com/office/drawing/2014/main" id="{56BE7EFB-863A-4EF3-9A7F-B39E6332A41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0903" y="3457191"/>
                            <a:ext cx="2843745" cy="243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Box 11">
                <a:extLst>
                  <a:ext uri="{FF2B5EF4-FFF2-40B4-BE49-F238E27FC236}">
                    <a16:creationId xmlns:a16="http://schemas.microsoft.com/office/drawing/2014/main" id="{3FA99FA8-A91D-48B9-B707-96A0CA1E8566}"/>
                  </a:ext>
                </a:extLst>
              </p:cNvPr>
              <p:cNvSpPr txBox="1">
                <a:spLocks noChangeArrowheads="1"/>
              </p:cNvSpPr>
              <p:nvPr/>
            </p:nvSpPr>
            <p:spPr bwMode="auto">
              <a:xfrm>
                <a:off x="8250477" y="4506923"/>
                <a:ext cx="981075" cy="35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0" fontAlgn="base" hangingPunct="0">
                  <a:spcBef>
                    <a:spcPct val="0"/>
                  </a:spcBef>
                  <a:spcAft>
                    <a:spcPct val="0"/>
                  </a:spcAft>
                </a:pPr>
                <a:r>
                  <a:rPr lang="en-US" altLang="en-US" sz="1400" dirty="0">
                    <a:latin typeface="Source Sans Pro Light" charset="0"/>
                  </a:rPr>
                  <a:t>Liver disease 64%</a:t>
                </a:r>
              </a:p>
            </p:txBody>
          </p:sp>
          <p:sp>
            <p:nvSpPr>
              <p:cNvPr id="38" name="TextBox 13">
                <a:extLst>
                  <a:ext uri="{FF2B5EF4-FFF2-40B4-BE49-F238E27FC236}">
                    <a16:creationId xmlns:a16="http://schemas.microsoft.com/office/drawing/2014/main" id="{C5E258F8-CEE7-45AD-8BB7-609964C09EDC}"/>
                  </a:ext>
                </a:extLst>
              </p:cNvPr>
              <p:cNvSpPr txBox="1">
                <a:spLocks noChangeArrowheads="1"/>
              </p:cNvSpPr>
              <p:nvPr/>
            </p:nvSpPr>
            <p:spPr bwMode="auto">
              <a:xfrm>
                <a:off x="6886684" y="2990608"/>
                <a:ext cx="3513136" cy="26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eaLnBrk="0" fontAlgn="base" hangingPunct="0">
                  <a:spcBef>
                    <a:spcPct val="20000"/>
                  </a:spcBef>
                  <a:spcAft>
                    <a:spcPct val="0"/>
                  </a:spcAft>
                </a:pPr>
                <a:r>
                  <a:rPr lang="en-US" altLang="en-US" sz="2000" dirty="0">
                    <a:solidFill>
                      <a:schemeClr val="bg1"/>
                    </a:solidFill>
                  </a:rPr>
                  <a:t>Multiple organ failure</a:t>
                </a:r>
              </a:p>
            </p:txBody>
          </p:sp>
          <p:sp>
            <p:nvSpPr>
              <p:cNvPr id="39" name="TextBox 14">
                <a:extLst>
                  <a:ext uri="{FF2B5EF4-FFF2-40B4-BE49-F238E27FC236}">
                    <a16:creationId xmlns:a16="http://schemas.microsoft.com/office/drawing/2014/main" id="{C4ADC1A7-DCDA-473D-8976-210605235967}"/>
                  </a:ext>
                </a:extLst>
              </p:cNvPr>
              <p:cNvSpPr txBox="1">
                <a:spLocks noChangeArrowheads="1"/>
              </p:cNvSpPr>
              <p:nvPr/>
            </p:nvSpPr>
            <p:spPr bwMode="auto">
              <a:xfrm>
                <a:off x="1897750" y="2992613"/>
                <a:ext cx="3670368" cy="26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eaLnBrk="0" fontAlgn="base" hangingPunct="0">
                  <a:spcBef>
                    <a:spcPct val="20000"/>
                  </a:spcBef>
                  <a:spcAft>
                    <a:spcPct val="0"/>
                  </a:spcAft>
                </a:pPr>
                <a:r>
                  <a:rPr lang="en-US" altLang="en-US" sz="2000" dirty="0">
                    <a:solidFill>
                      <a:schemeClr val="bg1"/>
                    </a:solidFill>
                  </a:rPr>
                  <a:t>Primary cause of death</a:t>
                </a:r>
              </a:p>
            </p:txBody>
          </p:sp>
          <p:cxnSp>
            <p:nvCxnSpPr>
              <p:cNvPr id="40" name="Straight Connector 39">
                <a:extLst>
                  <a:ext uri="{FF2B5EF4-FFF2-40B4-BE49-F238E27FC236}">
                    <a16:creationId xmlns:a16="http://schemas.microsoft.com/office/drawing/2014/main" id="{103475B5-BD52-4BF5-8727-B32F8A160589}"/>
                  </a:ext>
                </a:extLst>
              </p:cNvPr>
              <p:cNvCxnSpPr/>
              <p:nvPr/>
            </p:nvCxnSpPr>
            <p:spPr>
              <a:xfrm>
                <a:off x="4285379" y="3733314"/>
                <a:ext cx="4074433" cy="30222"/>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EAA99E-9C69-4E49-9C81-688E9668F74A}"/>
                  </a:ext>
                </a:extLst>
              </p:cNvPr>
              <p:cNvCxnSpPr/>
              <p:nvPr/>
            </p:nvCxnSpPr>
            <p:spPr>
              <a:xfrm flipV="1">
                <a:off x="4285379" y="5545909"/>
                <a:ext cx="4382093" cy="159678"/>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2" name="Rectangle 2">
                <a:extLst>
                  <a:ext uri="{FF2B5EF4-FFF2-40B4-BE49-F238E27FC236}">
                    <a16:creationId xmlns:a16="http://schemas.microsoft.com/office/drawing/2014/main" id="{DAD731EF-78DD-4CC8-9C9B-1D7DC521638B}"/>
                  </a:ext>
                </a:extLst>
              </p:cNvPr>
              <p:cNvSpPr>
                <a:spLocks noChangeArrowheads="1"/>
              </p:cNvSpPr>
              <p:nvPr/>
            </p:nvSpPr>
            <p:spPr bwMode="auto">
              <a:xfrm>
                <a:off x="907802" y="6019343"/>
                <a:ext cx="2527857" cy="36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0" fontAlgn="base" hangingPunct="0">
                  <a:spcBef>
                    <a:spcPct val="0"/>
                  </a:spcBef>
                  <a:spcAft>
                    <a:spcPct val="0"/>
                  </a:spcAft>
                </a:pPr>
                <a:r>
                  <a:rPr lang="en-GB" altLang="en-US" sz="1200">
                    <a:solidFill>
                      <a:srgbClr val="A6A6A6"/>
                    </a:solidFill>
                    <a:latin typeface="Source Sans Pro Light" charset="0"/>
                  </a:rPr>
                  <a:t>St Mungo’s Jan 07 – May 17 (n = 421)</a:t>
                </a:r>
              </a:p>
            </p:txBody>
          </p:sp>
          <p:sp>
            <p:nvSpPr>
              <p:cNvPr id="43" name="TextBox 15">
                <a:extLst>
                  <a:ext uri="{FF2B5EF4-FFF2-40B4-BE49-F238E27FC236}">
                    <a16:creationId xmlns:a16="http://schemas.microsoft.com/office/drawing/2014/main" id="{A6E5B8D5-469C-4E7D-B13F-724806CDC541}"/>
                  </a:ext>
                </a:extLst>
              </p:cNvPr>
              <p:cNvSpPr txBox="1">
                <a:spLocks noChangeArrowheads="1"/>
              </p:cNvSpPr>
              <p:nvPr/>
            </p:nvSpPr>
            <p:spPr bwMode="auto">
              <a:xfrm>
                <a:off x="4418223" y="4269897"/>
                <a:ext cx="1100729" cy="22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0" fontAlgn="base" hangingPunct="0">
                  <a:spcBef>
                    <a:spcPct val="0"/>
                  </a:spcBef>
                  <a:spcAft>
                    <a:spcPct val="0"/>
                  </a:spcAft>
                </a:pPr>
                <a:r>
                  <a:rPr lang="en-US" altLang="en-US" sz="1600" dirty="0">
                    <a:solidFill>
                      <a:srgbClr val="FFFFFF"/>
                    </a:solidFill>
                    <a:latin typeface="Source Sans Pro Light" charset="0"/>
                  </a:rPr>
                  <a:t>Organ failure</a:t>
                </a:r>
              </a:p>
            </p:txBody>
          </p:sp>
          <p:sp>
            <p:nvSpPr>
              <p:cNvPr id="44" name="TextBox 19">
                <a:extLst>
                  <a:ext uri="{FF2B5EF4-FFF2-40B4-BE49-F238E27FC236}">
                    <a16:creationId xmlns:a16="http://schemas.microsoft.com/office/drawing/2014/main" id="{E2477902-E55B-4F6C-A3D1-565AFAF0D371}"/>
                  </a:ext>
                </a:extLst>
              </p:cNvPr>
              <p:cNvSpPr txBox="1">
                <a:spLocks noChangeArrowheads="1"/>
              </p:cNvSpPr>
              <p:nvPr/>
            </p:nvSpPr>
            <p:spPr bwMode="auto">
              <a:xfrm>
                <a:off x="2171730" y="5361018"/>
                <a:ext cx="1411154" cy="39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eaLnBrk="0" fontAlgn="base" hangingPunct="0">
                  <a:spcBef>
                    <a:spcPct val="0"/>
                  </a:spcBef>
                  <a:spcAft>
                    <a:spcPct val="0"/>
                  </a:spcAft>
                </a:pPr>
                <a:r>
                  <a:rPr lang="en-US" altLang="en-US" sz="1600" dirty="0">
                    <a:solidFill>
                      <a:schemeClr val="bg1"/>
                    </a:solidFill>
                    <a:latin typeface="Source Sans Pro Light" charset="0"/>
                  </a:rPr>
                  <a:t>Undetermined</a:t>
                </a:r>
                <a:br>
                  <a:rPr lang="en-US" altLang="en-US" sz="1600" dirty="0">
                    <a:solidFill>
                      <a:schemeClr val="bg1"/>
                    </a:solidFill>
                    <a:latin typeface="Source Sans Pro Light" charset="0"/>
                  </a:rPr>
                </a:br>
                <a:r>
                  <a:rPr lang="en-US" altLang="en-US" sz="1600" dirty="0">
                    <a:solidFill>
                      <a:schemeClr val="bg1"/>
                    </a:solidFill>
                    <a:latin typeface="Source Sans Pro Light" charset="0"/>
                  </a:rPr>
                  <a:t>intent</a:t>
                </a:r>
              </a:p>
            </p:txBody>
          </p:sp>
          <p:sp>
            <p:nvSpPr>
              <p:cNvPr id="45" name="TextBox 25">
                <a:extLst>
                  <a:ext uri="{FF2B5EF4-FFF2-40B4-BE49-F238E27FC236}">
                    <a16:creationId xmlns:a16="http://schemas.microsoft.com/office/drawing/2014/main" id="{E6C6804A-0541-4B8B-93CD-92B8005A9CA2}"/>
                  </a:ext>
                </a:extLst>
              </p:cNvPr>
              <p:cNvSpPr txBox="1">
                <a:spLocks noChangeArrowheads="1"/>
              </p:cNvSpPr>
              <p:nvPr/>
            </p:nvSpPr>
            <p:spPr bwMode="auto">
              <a:xfrm>
                <a:off x="7074205" y="4481080"/>
                <a:ext cx="981075" cy="35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0" fontAlgn="base" hangingPunct="0">
                  <a:spcBef>
                    <a:spcPct val="0"/>
                  </a:spcBef>
                  <a:spcAft>
                    <a:spcPct val="0"/>
                  </a:spcAft>
                </a:pPr>
                <a:r>
                  <a:rPr lang="en-US" altLang="en-US" sz="1400" dirty="0">
                    <a:latin typeface="Source Sans Pro Light" charset="0"/>
                  </a:rPr>
                  <a:t>Circulatory disease 15%</a:t>
                </a:r>
              </a:p>
            </p:txBody>
          </p:sp>
          <p:sp>
            <p:nvSpPr>
              <p:cNvPr id="46" name="TextBox 26">
                <a:extLst>
                  <a:ext uri="{FF2B5EF4-FFF2-40B4-BE49-F238E27FC236}">
                    <a16:creationId xmlns:a16="http://schemas.microsoft.com/office/drawing/2014/main" id="{99D2E1D9-3223-4445-A869-7384240A6D31}"/>
                  </a:ext>
                </a:extLst>
              </p:cNvPr>
              <p:cNvSpPr txBox="1">
                <a:spLocks noChangeArrowheads="1"/>
              </p:cNvSpPr>
              <p:nvPr/>
            </p:nvSpPr>
            <p:spPr bwMode="auto">
              <a:xfrm>
                <a:off x="7353956" y="3931826"/>
                <a:ext cx="1145774" cy="49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0" fontAlgn="base" hangingPunct="0">
                  <a:spcBef>
                    <a:spcPct val="0"/>
                  </a:spcBef>
                  <a:spcAft>
                    <a:spcPct val="0"/>
                  </a:spcAft>
                </a:pPr>
                <a:r>
                  <a:rPr lang="en-US" altLang="en-US" sz="1400" dirty="0">
                    <a:latin typeface="Source Sans Pro Light" charset="0"/>
                  </a:rPr>
                  <a:t>Respiratory disease</a:t>
                </a:r>
                <a:br>
                  <a:rPr lang="en-US" altLang="en-US" sz="1400" dirty="0">
                    <a:latin typeface="Source Sans Pro Light" charset="0"/>
                  </a:rPr>
                </a:br>
                <a:r>
                  <a:rPr lang="en-US" altLang="en-US" sz="1400" dirty="0">
                    <a:latin typeface="Source Sans Pro Light" charset="0"/>
                  </a:rPr>
                  <a:t>15%</a:t>
                </a:r>
              </a:p>
            </p:txBody>
          </p:sp>
        </p:grpSp>
        <p:sp>
          <p:nvSpPr>
            <p:cNvPr id="30" name="TextBox 20">
              <a:extLst>
                <a:ext uri="{FF2B5EF4-FFF2-40B4-BE49-F238E27FC236}">
                  <a16:creationId xmlns:a16="http://schemas.microsoft.com/office/drawing/2014/main" id="{60F8BA02-29AC-474B-B869-DEF4A12E812B}"/>
                </a:ext>
              </a:extLst>
            </p:cNvPr>
            <p:cNvSpPr txBox="1">
              <a:spLocks noChangeArrowheads="1"/>
            </p:cNvSpPr>
            <p:nvPr/>
          </p:nvSpPr>
          <p:spPr bwMode="auto">
            <a:xfrm>
              <a:off x="2908300" y="3794201"/>
              <a:ext cx="768350" cy="29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0" fontAlgn="base" hangingPunct="0">
                <a:spcBef>
                  <a:spcPct val="0"/>
                </a:spcBef>
                <a:spcAft>
                  <a:spcPct val="0"/>
                </a:spcAft>
              </a:pPr>
              <a:r>
                <a:rPr lang="en-US" altLang="en-US" sz="1600" dirty="0">
                  <a:solidFill>
                    <a:schemeClr val="bg1"/>
                  </a:solidFill>
                  <a:latin typeface="Source Sans Pro Light" charset="0"/>
                </a:rPr>
                <a:t>Cancer</a:t>
              </a:r>
            </a:p>
          </p:txBody>
        </p:sp>
        <p:sp>
          <p:nvSpPr>
            <p:cNvPr id="31" name="TextBox 21">
              <a:extLst>
                <a:ext uri="{FF2B5EF4-FFF2-40B4-BE49-F238E27FC236}">
                  <a16:creationId xmlns:a16="http://schemas.microsoft.com/office/drawing/2014/main" id="{25E9108A-9011-43E2-9EB7-4D552345D1CE}"/>
                </a:ext>
              </a:extLst>
            </p:cNvPr>
            <p:cNvSpPr txBox="1">
              <a:spLocks noChangeArrowheads="1"/>
            </p:cNvSpPr>
            <p:nvPr/>
          </p:nvSpPr>
          <p:spPr bwMode="auto">
            <a:xfrm>
              <a:off x="3430744" y="3231633"/>
              <a:ext cx="769938" cy="29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0" fontAlgn="base" hangingPunct="0">
                <a:spcBef>
                  <a:spcPct val="0"/>
                </a:spcBef>
                <a:spcAft>
                  <a:spcPct val="0"/>
                </a:spcAft>
              </a:pPr>
              <a:r>
                <a:rPr lang="en-US" altLang="en-US" sz="1600" dirty="0">
                  <a:solidFill>
                    <a:schemeClr val="bg1"/>
                  </a:solidFill>
                  <a:latin typeface="Source Sans Pro Light" charset="0"/>
                </a:rPr>
                <a:t>Other</a:t>
              </a:r>
            </a:p>
          </p:txBody>
        </p:sp>
        <p:sp>
          <p:nvSpPr>
            <p:cNvPr id="32" name="TextBox 22">
              <a:extLst>
                <a:ext uri="{FF2B5EF4-FFF2-40B4-BE49-F238E27FC236}">
                  <a16:creationId xmlns:a16="http://schemas.microsoft.com/office/drawing/2014/main" id="{BDEF9788-1C91-42A8-95FB-D1B3E32C9BB9}"/>
                </a:ext>
              </a:extLst>
            </p:cNvPr>
            <p:cNvSpPr txBox="1">
              <a:spLocks noChangeArrowheads="1"/>
            </p:cNvSpPr>
            <p:nvPr/>
          </p:nvSpPr>
          <p:spPr bwMode="auto">
            <a:xfrm>
              <a:off x="3093400" y="2814901"/>
              <a:ext cx="1444626" cy="29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0" fontAlgn="base" hangingPunct="0">
                <a:spcBef>
                  <a:spcPct val="0"/>
                </a:spcBef>
                <a:spcAft>
                  <a:spcPct val="0"/>
                </a:spcAft>
              </a:pPr>
              <a:r>
                <a:rPr lang="en-US" altLang="en-US" sz="1600" dirty="0">
                  <a:solidFill>
                    <a:schemeClr val="bg1"/>
                  </a:solidFill>
                  <a:latin typeface="Source Sans Pro Light" charset="0"/>
                </a:rPr>
                <a:t>Accidents / Falls</a:t>
              </a:r>
            </a:p>
          </p:txBody>
        </p:sp>
        <p:sp>
          <p:nvSpPr>
            <p:cNvPr id="33" name="TextBox 23">
              <a:extLst>
                <a:ext uri="{FF2B5EF4-FFF2-40B4-BE49-F238E27FC236}">
                  <a16:creationId xmlns:a16="http://schemas.microsoft.com/office/drawing/2014/main" id="{0D3CF8E3-F60F-4CE5-AB29-8DA033883FFB}"/>
                </a:ext>
              </a:extLst>
            </p:cNvPr>
            <p:cNvSpPr txBox="1">
              <a:spLocks noChangeArrowheads="1"/>
            </p:cNvSpPr>
            <p:nvPr/>
          </p:nvSpPr>
          <p:spPr bwMode="auto">
            <a:xfrm>
              <a:off x="4075579" y="2523991"/>
              <a:ext cx="965200" cy="29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0" fontAlgn="base" hangingPunct="0">
                <a:spcBef>
                  <a:spcPct val="0"/>
                </a:spcBef>
                <a:spcAft>
                  <a:spcPct val="0"/>
                </a:spcAft>
              </a:pPr>
              <a:r>
                <a:rPr lang="en-US" altLang="en-US" sz="1600" dirty="0">
                  <a:solidFill>
                    <a:schemeClr val="bg1"/>
                  </a:solidFill>
                  <a:latin typeface="Source Sans Pro Light" charset="0"/>
                </a:rPr>
                <a:t>Suicide</a:t>
              </a:r>
            </a:p>
          </p:txBody>
        </p:sp>
        <p:sp>
          <p:nvSpPr>
            <p:cNvPr id="34" name="TextBox 24">
              <a:extLst>
                <a:ext uri="{FF2B5EF4-FFF2-40B4-BE49-F238E27FC236}">
                  <a16:creationId xmlns:a16="http://schemas.microsoft.com/office/drawing/2014/main" id="{47C70687-B838-4C4E-9079-A32AC50BB346}"/>
                </a:ext>
              </a:extLst>
            </p:cNvPr>
            <p:cNvSpPr txBox="1">
              <a:spLocks noChangeArrowheads="1"/>
            </p:cNvSpPr>
            <p:nvPr/>
          </p:nvSpPr>
          <p:spPr bwMode="auto">
            <a:xfrm>
              <a:off x="4831749" y="2375250"/>
              <a:ext cx="966788" cy="29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Arial" panose="020B0604020202020204" pitchFamily="34" charset="0"/>
                  <a:ea typeface="ヒラギノ角ゴ Pro W3" pitchFamily="4" charset="-128"/>
                </a:defRPr>
              </a:lvl1pPr>
              <a:lvl2pPr marL="37931725" indent="-37474525" defTabSz="457200">
                <a:defRPr sz="2800">
                  <a:solidFill>
                    <a:schemeClr val="tx1"/>
                  </a:solidFill>
                  <a:latin typeface="Arial" panose="020B0604020202020204" pitchFamily="34" charset="0"/>
                  <a:ea typeface="ヒラギノ角ゴ Pro W3" pitchFamily="4" charset="-128"/>
                </a:defRPr>
              </a:lvl2pPr>
              <a:lvl3pPr marL="1143000" indent="-228600" defTabSz="457200">
                <a:defRPr sz="2800">
                  <a:solidFill>
                    <a:schemeClr val="tx1"/>
                  </a:solidFill>
                  <a:latin typeface="Arial" panose="020B0604020202020204" pitchFamily="34" charset="0"/>
                  <a:ea typeface="ヒラギノ角ゴ Pro W3" pitchFamily="4" charset="-128"/>
                </a:defRPr>
              </a:lvl3pPr>
              <a:lvl4pPr marL="1600200" indent="-228600" defTabSz="457200">
                <a:defRPr sz="2800">
                  <a:solidFill>
                    <a:schemeClr val="tx1"/>
                  </a:solidFill>
                  <a:latin typeface="Arial" panose="020B0604020202020204" pitchFamily="34" charset="0"/>
                  <a:ea typeface="ヒラギノ角ゴ Pro W3" pitchFamily="4" charset="-128"/>
                </a:defRPr>
              </a:lvl4pPr>
              <a:lvl5pPr marL="2057400" indent="-228600" defTabSz="457200">
                <a:defRPr sz="2800">
                  <a:solidFill>
                    <a:schemeClr val="tx1"/>
                  </a:solidFill>
                  <a:latin typeface="Arial" panose="020B0604020202020204" pitchFamily="34" charset="0"/>
                  <a:ea typeface="ヒラギノ角ゴ Pro W3" pitchFamily="4" charset="-128"/>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eaLnBrk="0" fontAlgn="base" hangingPunct="0">
                <a:spcBef>
                  <a:spcPct val="0"/>
                </a:spcBef>
                <a:spcAft>
                  <a:spcPct val="0"/>
                </a:spcAft>
              </a:pPr>
              <a:r>
                <a:rPr lang="en-US" altLang="en-US" sz="1600" dirty="0">
                  <a:solidFill>
                    <a:schemeClr val="bg1"/>
                  </a:solidFill>
                  <a:latin typeface="Source Sans Pro Light" charset="0"/>
                </a:rPr>
                <a:t>Violence </a:t>
              </a:r>
            </a:p>
          </p:txBody>
        </p:sp>
      </p:grpSp>
      <p:sp>
        <p:nvSpPr>
          <p:cNvPr id="9" name="TextBox 8">
            <a:extLst>
              <a:ext uri="{FF2B5EF4-FFF2-40B4-BE49-F238E27FC236}">
                <a16:creationId xmlns:a16="http://schemas.microsoft.com/office/drawing/2014/main" id="{3B4A2101-6ED6-4C9E-A6B4-F1E8C2DFF2FA}"/>
              </a:ext>
            </a:extLst>
          </p:cNvPr>
          <p:cNvSpPr txBox="1"/>
          <p:nvPr/>
        </p:nvSpPr>
        <p:spPr>
          <a:xfrm>
            <a:off x="3867150" y="2854607"/>
            <a:ext cx="436238" cy="276999"/>
          </a:xfrm>
          <a:prstGeom prst="rect">
            <a:avLst/>
          </a:prstGeom>
          <a:solidFill>
            <a:srgbClr val="D1DCFF"/>
          </a:solidFill>
        </p:spPr>
        <p:txBody>
          <a:bodyPr wrap="square" rtlCol="0">
            <a:spAutoFit/>
          </a:bodyPr>
          <a:lstStyle/>
          <a:p>
            <a:r>
              <a:rPr lang="en-US" sz="1200" dirty="0"/>
              <a:t>4%</a:t>
            </a:r>
            <a:endParaRPr lang="en-GB" sz="1200" dirty="0"/>
          </a:p>
        </p:txBody>
      </p:sp>
      <p:sp>
        <p:nvSpPr>
          <p:cNvPr id="21" name="Rectangle 20">
            <a:extLst>
              <a:ext uri="{FF2B5EF4-FFF2-40B4-BE49-F238E27FC236}">
                <a16:creationId xmlns:a16="http://schemas.microsoft.com/office/drawing/2014/main" id="{52E9D5EC-99E4-4462-89EC-165C75453977}"/>
              </a:ext>
            </a:extLst>
          </p:cNvPr>
          <p:cNvSpPr/>
          <p:nvPr/>
        </p:nvSpPr>
        <p:spPr>
          <a:xfrm rot="21252770">
            <a:off x="4219568" y="2846987"/>
            <a:ext cx="116212" cy="330553"/>
          </a:xfrm>
          <a:prstGeom prst="rect">
            <a:avLst/>
          </a:prstGeom>
          <a:solidFill>
            <a:srgbClr val="FF6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91D5B40-549B-4CD2-8743-74DD3EBD0E8C}"/>
              </a:ext>
            </a:extLst>
          </p:cNvPr>
          <p:cNvSpPr/>
          <p:nvPr/>
        </p:nvSpPr>
        <p:spPr>
          <a:xfrm rot="20302864">
            <a:off x="3829050" y="2987040"/>
            <a:ext cx="45719" cy="203137"/>
          </a:xfrm>
          <a:prstGeom prst="rect">
            <a:avLst/>
          </a:prstGeom>
          <a:solidFill>
            <a:srgbClr val="FD8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171BB8E-DA10-4E89-A69B-A0CF0238222C}"/>
              </a:ext>
            </a:extLst>
          </p:cNvPr>
          <p:cNvSpPr/>
          <p:nvPr/>
        </p:nvSpPr>
        <p:spPr>
          <a:xfrm>
            <a:off x="4029075" y="2571750"/>
            <a:ext cx="436238" cy="210371"/>
          </a:xfrm>
          <a:prstGeom prst="rect">
            <a:avLst/>
          </a:prstGeom>
          <a:solidFill>
            <a:srgbClr val="113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5308BCED-60B0-47C4-92C0-134E345AE256}"/>
              </a:ext>
            </a:extLst>
          </p:cNvPr>
          <p:cNvSpPr txBox="1"/>
          <p:nvPr/>
        </p:nvSpPr>
        <p:spPr>
          <a:xfrm>
            <a:off x="4126998" y="2836223"/>
            <a:ext cx="434668" cy="276999"/>
          </a:xfrm>
          <a:prstGeom prst="rect">
            <a:avLst/>
          </a:prstGeom>
          <a:noFill/>
        </p:spPr>
        <p:txBody>
          <a:bodyPr wrap="square" rtlCol="0">
            <a:spAutoFit/>
          </a:bodyPr>
          <a:lstStyle/>
          <a:p>
            <a:r>
              <a:rPr lang="en-US" sz="1200" dirty="0"/>
              <a:t>2%</a:t>
            </a:r>
            <a:endParaRPr lang="en-GB" sz="1200" dirty="0"/>
          </a:p>
        </p:txBody>
      </p:sp>
    </p:spTree>
    <p:extLst>
      <p:ext uri="{BB962C8B-B14F-4D97-AF65-F5344CB8AC3E}">
        <p14:creationId xmlns:p14="http://schemas.microsoft.com/office/powerpoint/2010/main" val="1586870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NTSA2019 FORMATTED BH" id="{906B0D4E-0219-4A0E-9D0B-78C30CA178A9}" vid="{7B6EAE73-9C19-4D3A-935B-AAC33456D40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NTSA2019 FORMATTED BH" id="{906B0D4E-0219-4A0E-9D0B-78C30CA178A9}" vid="{186782B2-B0A6-46D4-9C44-1932890F1D17}"/>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9" ma:contentTypeDescription="Create a new document." ma:contentTypeScope="" ma:versionID="ebfb9967c40c996fac1700848b175d70">
  <xsd:schema xmlns:xsd="http://www.w3.org/2001/XMLSchema" xmlns:xs="http://www.w3.org/2001/XMLSchema" xmlns:p="http://schemas.microsoft.com/office/2006/metadata/properties" xmlns:ns2="eb4defa2-306d-42f3-a45c-d773604bc3b6" xmlns:ns3="8e12d9bd-ea3e-4137-9ea7-b65ad54deda4" targetNamespace="http://schemas.microsoft.com/office/2006/metadata/properties" ma:root="true" ma:fieldsID="099ca6a69408bc6779f6c6abcca7a9e1" ns2:_="" ns3:_="">
    <xsd:import namespace="eb4defa2-306d-42f3-a45c-d773604bc3b6"/>
    <xsd:import namespace="8e12d9bd-ea3e-4137-9ea7-b65ad54ded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D2EE70-E185-4CF7-8E05-24C6E0BBCC3A}">
  <ds:schemaRefs>
    <ds:schemaRef ds:uri="http://purl.org/dc/elements/1.1/"/>
    <ds:schemaRef ds:uri="http://schemas.microsoft.com/office/2006/metadata/properties"/>
    <ds:schemaRef ds:uri="http://schemas.microsoft.com/office/2006/documentManagement/types"/>
    <ds:schemaRef ds:uri="eb4defa2-306d-42f3-a45c-d773604bc3b6"/>
    <ds:schemaRef ds:uri="http://purl.org/dc/terms/"/>
    <ds:schemaRef ds:uri="8e12d9bd-ea3e-4137-9ea7-b65ad54deda4"/>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1D9023-7ED2-4B6A-834C-99014AAB9C30}"/>
</file>

<file path=customXml/itemProps3.xml><?xml version="1.0" encoding="utf-8"?>
<ds:datastoreItem xmlns:ds="http://schemas.openxmlformats.org/officeDocument/2006/customXml" ds:itemID="{032FACF3-AA64-4C25-8988-26A3607D10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355</TotalTime>
  <Words>2661</Words>
  <Application>Microsoft Office PowerPoint</Application>
  <PresentationFormat>Widescreen</PresentationFormat>
  <Paragraphs>324</Paragraphs>
  <Slides>36</Slides>
  <Notes>0</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52" baseType="lpstr">
      <vt:lpstr>Arial</vt:lpstr>
      <vt:lpstr>Calibri</vt:lpstr>
      <vt:lpstr>Calibri Light</vt:lpstr>
      <vt:lpstr>Century Gothic</vt:lpstr>
      <vt:lpstr>Georgia</vt:lpstr>
      <vt:lpstr>Karia</vt:lpstr>
      <vt:lpstr>Karla</vt:lpstr>
      <vt:lpstr>Raleway</vt:lpstr>
      <vt:lpstr>Source Sans Pro</vt:lpstr>
      <vt:lpstr>Source Sans Pro Light</vt:lpstr>
      <vt:lpstr>Viner Hand ITC</vt:lpstr>
      <vt:lpstr>Wingdings</vt:lpstr>
      <vt:lpstr>Office Theme</vt:lpstr>
      <vt:lpstr>1_Office Theme</vt:lpstr>
      <vt:lpstr>2_Office Theme</vt:lpstr>
      <vt:lpstr>Microsoft Excel Chart</vt:lpstr>
      <vt:lpstr>PowerPoint Presentation</vt:lpstr>
      <vt:lpstr>Homelessness and Palliative care</vt:lpstr>
      <vt:lpstr>Overview</vt:lpstr>
      <vt:lpstr>PowerPoint Presentation</vt:lpstr>
      <vt:lpstr>PowerPoint Presentation</vt:lpstr>
      <vt:lpstr>PowerPoint Presentation</vt:lpstr>
      <vt:lpstr>PowerPoint Presentation</vt:lpstr>
      <vt:lpstr>Homelessness kills</vt:lpstr>
      <vt:lpstr>PowerPoint Presentation</vt:lpstr>
      <vt:lpstr>Dying as a homeless person</vt:lpstr>
      <vt:lpstr>Gemma</vt:lpstr>
      <vt:lpstr>PowerPoint Presentation</vt:lpstr>
      <vt:lpstr>Palliative care &amp; homelessness</vt:lpstr>
      <vt:lpstr>Uncertainty &amp; complexity</vt:lpstr>
      <vt:lpstr>PowerPoint Presentation</vt:lpstr>
      <vt:lpstr>Where is palliative care being delivered?</vt:lpstr>
      <vt:lpstr>Challenges for hostels as a place of care</vt:lpstr>
      <vt:lpstr>Challenges for hostels as a place of care</vt:lpstr>
      <vt:lpstr>But what if the hostel is seen as their home?</vt:lpstr>
      <vt:lpstr>Barriers to Advance Care Planning</vt:lpstr>
      <vt:lpstr>Overcoming the challenges </vt:lpstr>
      <vt:lpstr>Recommendation 1: A shift in focus</vt:lpstr>
      <vt:lpstr>Person centred care Support and concern mapping  </vt:lpstr>
      <vt:lpstr>Recommendation: 2. More support for hostels</vt:lpstr>
      <vt:lpstr>Recommendation: 2. More support for hostels</vt:lpstr>
      <vt:lpstr>Recommendation 3: More choices including...</vt:lpstr>
      <vt:lpstr>..In the Meantime</vt:lpstr>
      <vt:lpstr>www.homelesspalliativecare.com</vt:lpstr>
      <vt:lpstr>Hostel staff training:</vt:lpstr>
      <vt:lpstr>3 month follow up – qualitative findings </vt:lpstr>
      <vt:lpstr>Training alone is not enough</vt:lpstr>
      <vt:lpstr>PowerPoint Presentation</vt:lpstr>
      <vt:lpstr>PowerPoint Presentation</vt:lpstr>
      <vt:lpstr>PowerPoint Presentation</vt:lpstr>
      <vt:lpstr>With thanks to </vt:lpstr>
      <vt:lpstr>Publications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Shulman, Caroline Esther</dc:creator>
  <cp:lastModifiedBy>Robbie Stakelum</cp:lastModifiedBy>
  <cp:revision>28</cp:revision>
  <dcterms:created xsi:type="dcterms:W3CDTF">2019-05-16T12:32:39Z</dcterms:created>
  <dcterms:modified xsi:type="dcterms:W3CDTF">2019-05-28T14:40:12Z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