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5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Rahman" initials="LR" lastIdx="1" clrIdx="0">
    <p:extLst>
      <p:ext uri="{19B8F6BF-5375-455C-9EA6-DF929625EA0E}">
        <p15:presenceInfo xmlns:p15="http://schemas.microsoft.com/office/powerpoint/2012/main" userId="Laura Rah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753C9-AED7-F9CA-5F3F-BC3F46DB856B}" v="1" dt="2019-05-02T16:50:55.368"/>
    <p1510:client id="{2C5ED397-7FAA-616B-0DF8-4D532F48FC68}" v="1" dt="2019-04-29T15:44:56.626"/>
    <p1510:client id="{FC1DCE2D-0A9E-49D9-838D-F28CB6E2BDC3}" v="14" dt="2019-04-29T15:02:11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3161-3E2F-40B6-BAFA-30F03265A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49D54-6A2C-4597-BDDA-D3BD8DD14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DBEC-0A25-4466-B281-D056D76B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3879-DAAB-4F3C-9769-4F416FAE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1A3B0-F8B9-430F-8E2A-D7B1E2BF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00ED-8EC1-40E0-95B8-20DEE20A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98071-EE67-4542-97BA-78EE9D307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50EA9-68DD-4CA8-BA8D-E9D9FE50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5A798-52D8-43DF-9E48-2C91712C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02119-76EE-46E1-8F02-BDDCCD53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7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41C9A-59DF-4405-B606-08F89AD0A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D0BAC-2E34-4747-92C6-BBFA8E1D7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46A6-5F97-4C8E-8D70-C9DF664F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3EC0-8C5C-4318-A746-6C00D14E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FDFC-9EE6-45EC-8780-5ACA6474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52A1-6B04-46AF-A9C5-0685B23C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985D-10D6-48DA-9CF4-9B086375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5587-AC07-43D4-A1FA-19C09703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EA2C-BDEF-436B-A5F5-DB00201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24F1-CA7E-4927-B751-C0A7B04B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C32A-6F55-4346-BBB9-46D83674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7FCD2-7E5E-4A6E-947D-429C565A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C96C2-9836-47DD-91AB-F51B06AB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1C41-1CBC-473D-B8EC-B1D2C2AC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EC03-DE75-43D9-BC56-A54078B6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EFF4-F51A-428B-80D6-C3257E4A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49E21-0DB3-433C-B7C8-B6D69E2FC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DDE6F-C8E3-4B20-8DE6-AD1531F06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1CA90-32AC-4824-8D5C-86D6B557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F77C0-1937-4990-A648-FD1F875C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8D250-224B-44B7-8371-D6E07B01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6EF0-1E8B-4C52-9329-7C59DE81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F7C3B-0F41-44F9-B267-E4D0A833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8699A-5F25-47D8-BB15-6E9304767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55935-5368-4BA5-871A-20CF9E171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C46E8-55A6-4546-ABF8-22BD010E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8193D-87B7-4471-9200-2BB9072C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22BFF-4A8E-4F2C-AECB-1F4107E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B5AD4-7653-4C58-982E-76ABFF45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A380-5956-43A8-A6D0-90583B71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A5307-4E34-47C2-BC81-13EEF65B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728B2-750F-4DD7-8AB5-735010EE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CFA6B-CBB4-4B09-A432-359E9E28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2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5DB8-1176-4413-9475-48FD6DE3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83B59-2EA8-41AF-AB48-D4301A61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CC984-415B-4DEA-B914-38988870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3198-AA7E-4C3A-B9F6-A2CF4940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FB88-8E86-4FD9-AAD8-160A3771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7841F-4265-43B1-80FE-92A447571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F5C0-313F-4A58-B381-C7ABF28C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749A5-D60E-4358-800C-30A98380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9A23C-3DC6-4D6A-A6D7-57397BE8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E83F-8DD2-484F-84F0-E483CEE2B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AA66E-8F5C-4FE5-BFB1-64ECEF95F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C706E-1C14-4E6E-A136-92878493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5F2FF-D6A6-43FD-8BE3-5592AF20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6D72-4B9A-48D4-A889-1885DF20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3556-1340-4197-A6D2-C1AA59A7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48E84-03C8-4840-9E7F-5FA6C5BA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90DBF-B07D-453F-83D2-6D507BA0B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CD8A2-30F5-43C2-A4F4-F591DE19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7614-5ABA-43F3-9C2F-39182813F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E327-6CB0-459C-80AC-9D54CB6D5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4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glew@mungos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65AA-8B52-41D3-B1BD-76B72322C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929" y="1489916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dirty="0">
                <a:solidFill>
                  <a:schemeClr val="accent4">
                    <a:lumMod val="75000"/>
                  </a:schemeClr>
                </a:solidFill>
              </a:rPr>
              <a:t>Catherine Glew, Women’s Strategy Manager</a:t>
            </a:r>
            <a:br>
              <a:rPr lang="en-GB" sz="3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200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catherine.glew@mungos.org</a:t>
            </a:r>
            <a:endParaRPr lang="en-GB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6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537B-E3DF-4312-A5F4-4474FCAE6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721" y="1494503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St Mungo’s - Working with Women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C5ABB-462D-453F-BA20-E724C97D8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721" y="3974178"/>
            <a:ext cx="9144000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Catherine Glew</a:t>
            </a:r>
          </a:p>
          <a:p>
            <a:r>
              <a:rPr lang="en-GB" dirty="0">
                <a:solidFill>
                  <a:schemeClr val="bg1"/>
                </a:solidFill>
              </a:rPr>
              <a:t>Women’s Strategy Manager, St Mungo’s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About St Mungo’s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Our vision is that everyone has a place to call home and can fulfil their hopes and ambitions. St Mungo’s: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Provides support </a:t>
            </a:r>
            <a:r>
              <a:rPr lang="en-GB" dirty="0">
                <a:solidFill>
                  <a:schemeClr val="bg1"/>
                </a:solidFill>
              </a:rPr>
              <a:t>directly to our clients, either to prevent them becoming homeless, or to respond to it and help them recover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Builds relationships </a:t>
            </a:r>
            <a:r>
              <a:rPr lang="en-GB" dirty="0">
                <a:solidFill>
                  <a:schemeClr val="bg1"/>
                </a:solidFill>
              </a:rPr>
              <a:t>with communities and the wider public, aiming to increase understanding of homelessness and empathy towards the people who experience it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Advocates for policy change </a:t>
            </a:r>
            <a:r>
              <a:rPr lang="en-GB" dirty="0">
                <a:solidFill>
                  <a:schemeClr val="bg1"/>
                </a:solidFill>
              </a:rPr>
              <a:t>by combining our clients’ voices with the experience we have about what works.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Women’s homelessness in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5023262"/>
            <a:ext cx="10515600" cy="128851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Only 7% of homelessness accommodation projects in England offer women-only provision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Sources: MHCLG (2019); Homeless Link (2018)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E8EBED"/>
              </a:clrFrom>
              <a:clrTo>
                <a:srgbClr val="E8EB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39328" y="2080548"/>
            <a:ext cx="6162167" cy="270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0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Women at St Mungo’s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07919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29% of St Mungo’s clients are women</a:t>
            </a:r>
          </a:p>
          <a:p>
            <a:r>
              <a:rPr lang="en-GB" dirty="0">
                <a:solidFill>
                  <a:schemeClr val="bg1"/>
                </a:solidFill>
              </a:rPr>
              <a:t>44% of women are under 35</a:t>
            </a:r>
          </a:p>
          <a:p>
            <a:endParaRPr lang="en-GB" sz="1700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1,216 women in St Mungo’s supported housing during 2017/18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pPr lvl="1"/>
            <a:r>
              <a:rPr lang="en-GB" sz="2600" dirty="0">
                <a:solidFill>
                  <a:schemeClr val="bg1"/>
                </a:solidFill>
              </a:rPr>
              <a:t>81% need support with mental health</a:t>
            </a:r>
          </a:p>
          <a:p>
            <a:pPr lvl="1"/>
            <a:r>
              <a:rPr lang="en-GB" sz="2600" dirty="0">
                <a:solidFill>
                  <a:schemeClr val="bg1"/>
                </a:solidFill>
              </a:rPr>
              <a:t>51% need support with substance use, of whom 61% use crack cocaine, 53% use heroin and 46% are at risk of overdose</a:t>
            </a:r>
          </a:p>
          <a:p>
            <a:pPr lvl="1"/>
            <a:r>
              <a:rPr lang="en-GB" sz="2600" dirty="0">
                <a:solidFill>
                  <a:schemeClr val="bg1"/>
                </a:solidFill>
              </a:rPr>
              <a:t>48% are mothers</a:t>
            </a:r>
          </a:p>
          <a:p>
            <a:pPr lvl="1"/>
            <a:r>
              <a:rPr lang="en-GB" sz="2600" dirty="0">
                <a:solidFill>
                  <a:schemeClr val="bg1"/>
                </a:solidFill>
              </a:rPr>
              <a:t>35% are lonely or isolated</a:t>
            </a:r>
          </a:p>
          <a:p>
            <a:endParaRPr lang="en-GB" sz="1700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Around half of women have experienced domestic abuse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St Mungo’s Women’s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Why do we have a Women’s Strategy?</a:t>
            </a:r>
          </a:p>
          <a:p>
            <a:r>
              <a:rPr lang="en-GB" dirty="0">
                <a:solidFill>
                  <a:schemeClr val="bg1"/>
                </a:solidFill>
              </a:rPr>
              <a:t>Developing the strategy</a:t>
            </a:r>
          </a:p>
          <a:p>
            <a:r>
              <a:rPr lang="en-GB" dirty="0">
                <a:solidFill>
                  <a:schemeClr val="bg1"/>
                </a:solidFill>
              </a:rPr>
              <a:t>Recovery, gender and trauma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037" y="3939172"/>
            <a:ext cx="8901627" cy="229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7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St Mungo’s services for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4156364"/>
            <a:ext cx="10515600" cy="235729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62% of women in our supported housing live in mixed projects</a:t>
            </a:r>
          </a:p>
          <a:p>
            <a:r>
              <a:rPr lang="en-GB" dirty="0">
                <a:solidFill>
                  <a:schemeClr val="bg1"/>
                </a:solidFill>
              </a:rPr>
              <a:t>38% live in women only projects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955"/>
          <a:stretch/>
        </p:blipFill>
        <p:spPr>
          <a:xfrm>
            <a:off x="646232" y="2155730"/>
            <a:ext cx="10793209" cy="15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04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Our aims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</a:rPr>
              <a:t>Improve</a:t>
            </a:r>
            <a:r>
              <a:rPr lang="en-GB" dirty="0">
                <a:solidFill>
                  <a:schemeClr val="bg1"/>
                </a:solidFill>
              </a:rPr>
              <a:t> services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</a:rPr>
              <a:t>Interconnect</a:t>
            </a:r>
            <a:r>
              <a:rPr lang="en-GB" dirty="0">
                <a:solidFill>
                  <a:schemeClr val="bg1"/>
                </a:solidFill>
              </a:rPr>
              <a:t> with partners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</a:rPr>
              <a:t>Innovate</a:t>
            </a:r>
            <a:r>
              <a:rPr lang="en-GB" dirty="0">
                <a:solidFill>
                  <a:schemeClr val="bg1"/>
                </a:solidFill>
              </a:rPr>
              <a:t> and test new ways of working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</a:rPr>
              <a:t>Influence</a:t>
            </a:r>
            <a:r>
              <a:rPr lang="en-GB" dirty="0">
                <a:solidFill>
                  <a:schemeClr val="bg1"/>
                </a:solidFill>
              </a:rPr>
              <a:t> local and national government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</a:rPr>
              <a:t>Involve</a:t>
            </a:r>
            <a:r>
              <a:rPr lang="en-GB" dirty="0">
                <a:solidFill>
                  <a:schemeClr val="bg1"/>
                </a:solidFill>
              </a:rPr>
              <a:t> our female clients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3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Trauma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Staff training on recognising and responding to trauma and domestic abuse – partnerships with women’s sector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Reviewing our response to sexual violence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Piloting psychologically informed environments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Safer space work with women in mixed settings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Women and trauma psychoeducational workshops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5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9" ma:contentTypeDescription="Create a new document." ma:contentTypeScope="" ma:versionID="ebfb9967c40c996fac1700848b175d70">
  <xsd:schema xmlns:xsd="http://www.w3.org/2001/XMLSchema" xmlns:xs="http://www.w3.org/2001/XMLSchema" xmlns:p="http://schemas.microsoft.com/office/2006/metadata/properties" xmlns:ns2="eb4defa2-306d-42f3-a45c-d773604bc3b6" xmlns:ns3="8e12d9bd-ea3e-4137-9ea7-b65ad54deda4" targetNamespace="http://schemas.microsoft.com/office/2006/metadata/properties" ma:root="true" ma:fieldsID="099ca6a69408bc6779f6c6abcca7a9e1" ns2:_="" ns3:_="">
    <xsd:import namespace="eb4defa2-306d-42f3-a45c-d773604bc3b6"/>
    <xsd:import namespace="8e12d9bd-ea3e-4137-9ea7-b65ad54ded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D2EE70-E185-4CF7-8E05-24C6E0BBCC3A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8e12d9bd-ea3e-4137-9ea7-b65ad54deda4"/>
    <ds:schemaRef ds:uri="http://purl.org/dc/elements/1.1/"/>
    <ds:schemaRef ds:uri="http://schemas.microsoft.com/office/2006/metadata/properties"/>
    <ds:schemaRef ds:uri="http://schemas.microsoft.com/office/infopath/2007/PartnerControls"/>
    <ds:schemaRef ds:uri="eb4defa2-306d-42f3-a45c-d773604bc3b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538F0B-00B6-4DE0-BA64-0BCBE5801434}"/>
</file>

<file path=customXml/itemProps3.xml><?xml version="1.0" encoding="utf-8"?>
<ds:datastoreItem xmlns:ds="http://schemas.openxmlformats.org/officeDocument/2006/customXml" ds:itemID="{032FACF3-AA64-4C25-8988-26A3607D10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327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St Mungo’s - Working with Women</vt:lpstr>
      <vt:lpstr>About St Mungo’s</vt:lpstr>
      <vt:lpstr>Women’s homelessness in England</vt:lpstr>
      <vt:lpstr>Women at St Mungo’s</vt:lpstr>
      <vt:lpstr>St Mungo’s Women’s Strategy</vt:lpstr>
      <vt:lpstr>St Mungo’s services for women</vt:lpstr>
      <vt:lpstr>Our aims </vt:lpstr>
      <vt:lpstr>Trauma in practice</vt:lpstr>
      <vt:lpstr>Catherine Glew, Women’s Strategy Manager catherine.glew@mungos.org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Rahman</dc:creator>
  <cp:lastModifiedBy>Robbie Stakelum</cp:lastModifiedBy>
  <cp:revision>26</cp:revision>
  <dcterms:created xsi:type="dcterms:W3CDTF">2019-04-29T13:06:07Z</dcterms:created>
  <dcterms:modified xsi:type="dcterms:W3CDTF">2019-05-28T14:22:54Z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