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362" r:id="rId6"/>
    <p:sldId id="478" r:id="rId7"/>
    <p:sldId id="479" r:id="rId8"/>
    <p:sldId id="768" r:id="rId9"/>
    <p:sldId id="761" r:id="rId10"/>
    <p:sldId id="343" r:id="rId11"/>
    <p:sldId id="474" r:id="rId12"/>
    <p:sldId id="771" r:id="rId13"/>
    <p:sldId id="758" r:id="rId14"/>
    <p:sldId id="783" r:id="rId15"/>
    <p:sldId id="641" r:id="rId16"/>
    <p:sldId id="784" r:id="rId17"/>
    <p:sldId id="351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6F1A-98D6-DC42-98EA-ED4E78BFCEA4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D75AF-B3D0-424F-B4B2-1C78C53A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>
            <a:extLst>
              <a:ext uri="{FF2B5EF4-FFF2-40B4-BE49-F238E27FC236}">
                <a16:creationId xmlns:a16="http://schemas.microsoft.com/office/drawing/2014/main" id="{05BB39DD-BCAB-0647-9587-F58056A108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05/31/17</a:t>
            </a: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625B24DC-6E93-514F-905F-33B4F12AC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100000"/>
            </a:pPr>
            <a:fld id="{B66A1914-0872-F143-B960-95A500B8951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SzPct val="100000"/>
              </a:pPr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D52C218A-6DA6-0845-BA66-FE21042C50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261AC40B-F1CF-CC46-A556-93A6F8252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1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3BF5E94A-C092-EF44-9F4B-B66969CC4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E66FD-426A-CC43-8811-76217C9E8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Normalization of transphobic, </a:t>
            </a:r>
            <a:r>
              <a:rPr lang="en-CA" dirty="0" err="1"/>
              <a:t>biphobic</a:t>
            </a:r>
            <a:r>
              <a:rPr lang="en-CA" dirty="0"/>
              <a:t>, homophobic language makes it difficult to identify oppressive language as well as how to interrupt the language.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Previous exercise inside out helps to name some language commonly heard in shelter spaces.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Making spaces safer requires implementing zero tolerance policies, recognizing what transphobia, biphobia, homophobia looks/sounds/feels like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Then Stopping it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57D22EE5-AA86-6B41-A8BE-4BED06B19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B2FDC3-A42E-784E-9393-BAF378D019F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CD327DEB-91BD-2A40-A2A2-E9DE9C0B6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B1B02EDA-5E5B-7042-8AC1-D32B72037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b="1">
                <a:ea typeface="ＭＳ Ｐゴシック" panose="020B0600070205080204" pitchFamily="34" charset="-128"/>
                <a:cs typeface="Geneva" panose="020B0503030404040204" pitchFamily="34" charset="0"/>
              </a:rPr>
              <a:t>TSS 8.1 Intake and 10.3.3 LGBTQ2S Clients  (https://www.toronto.ca/wp-content/uploads/2017/11/98e0-toronto-shelter-standards-2016-functional.pdf)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(a) Shelter providers will </a:t>
            </a:r>
          </a:p>
          <a:p>
            <a:pPr lvl="1"/>
            <a:r>
              <a:rPr lang="en-CA" altLang="en-US">
                <a:ea typeface="Geneva" panose="020B0503030404040204" pitchFamily="34" charset="0"/>
                <a:cs typeface="Geneva" panose="020B0503030404040204" pitchFamily="34" charset="0"/>
              </a:rPr>
              <a:t>(i) board-approved policy how services are provided to LGBTQ2S (ii) Submit a copy of the policy (iii) Provide a copy of the policy to clients upon request.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(b) will ask all clients for their gender identity rather than assume.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(c) will accept gender identity and gender expression as defined by a client. </a:t>
            </a:r>
          </a:p>
          <a:p>
            <a:pPr lvl="1"/>
            <a:r>
              <a:rPr lang="en-CA" altLang="en-US">
                <a:ea typeface="Geneva" panose="020B0503030404040204" pitchFamily="34" charset="0"/>
                <a:cs typeface="Geneva" panose="020B0503030404040204" pitchFamily="34" charset="0"/>
              </a:rPr>
              <a:t>(i) In all interactions, staff will use a client’s chosen name and pronoun.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(d) make their services accessible to transgender clients in their self-identified gender.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(e) Shelter providers will support the choices of transgender clients to gain access to sleeping areas designated for the gender the client identifies with and/or that will best preserve their </a:t>
            </a:r>
            <a:r>
              <a:rPr lang="en-CA" altLang="en-US" b="1">
                <a:ea typeface="ＭＳ Ｐゴシック" panose="020B0600070205080204" pitchFamily="34" charset="-128"/>
                <a:cs typeface="Geneva" panose="020B0503030404040204" pitchFamily="34" charset="0"/>
              </a:rPr>
              <a:t>safety and dignity</a:t>
            </a:r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. </a:t>
            </a:r>
          </a:p>
          <a:p>
            <a:pPr lvl="1"/>
            <a:r>
              <a:rPr lang="en-CA" altLang="en-US">
                <a:ea typeface="Geneva" panose="020B0503030404040204" pitchFamily="34" charset="0"/>
                <a:cs typeface="Geneva" panose="020B0503030404040204" pitchFamily="34" charset="0"/>
              </a:rPr>
              <a:t>(i) where transgender clients express concerns about safety or dignity, shelter(s) will accommodate requests in a gender neutral/private room, or in a sleeping area that the client believes will best preserve safety and dignity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(f-h) Toiletries and hygiene supplies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(i) Shelter providers will provide a minimum of one (1) washroom that is barrier-free, fully accessible and designated gender neutral in each shelter.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(j) Shelter providers will inform transgender and/or disabled clients of the availability and location of gender neutral and/or accessible washrooms. </a:t>
            </a:r>
          </a:p>
          <a:p>
            <a:r>
              <a:rPr lang="en-CA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(k) Shelter providers will take all reasonable measures to ensure that clients have privacy while showering. </a:t>
            </a:r>
          </a:p>
          <a:p>
            <a:endParaRPr lang="en-CA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  <a:p>
            <a:endParaRPr lang="en-CA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C4FAFE12-6334-9E4B-9A77-ABC6D991F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03CA79-737C-DE43-B3A4-71557AEBC93C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1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1CECDA55-6073-F94B-8ED4-14B8D4689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723C676E-900D-2948-9C8C-89A46B12D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Geneva" panose="020B0503030404040204" pitchFamily="34" charset="0"/>
              </a:rPr>
              <a:t>Affirming Spaces, Intake, Welcoming Environment, Pronouns</a:t>
            </a:r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3CA5962A-FCFD-2F4B-81BC-82BFB3DA2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5C3449-AC2E-4D44-BBD7-4E1F9EF72E9A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02901D76-2EF0-B641-8048-AABCF2087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F43FCC36-A910-8E4D-9E88-225809C55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36E660CB-18A4-5A4F-8B5C-3AEF27F7C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7C7469-2E62-D34E-B435-619565E17FA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4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48D0DC03-AF4C-5C4B-99C4-9511756EE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A030DCE3-0C99-494D-A036-2338495D1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FB48BE12-D8AD-D04D-9A86-ACFC3D0BE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3F858F-9F6E-9A47-B967-1713CDD71910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B3FA849D-3FB0-914E-8154-77322EBD2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B9FC0AB-2CB8-E946-997B-F2E39A8B9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89B4532-BE12-D745-834E-BED8AB8F3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8E6C1F-8324-DD44-903E-FDCF2B12267D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4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DD954C6D-7748-024A-9552-252D888FB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C36F470-46E2-2E49-902A-FBFA89C046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B5C2D65E-C316-2C41-A245-03114ACEE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FCBC9-3DA8-744A-959D-8826605622E5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5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93185" y="1214438"/>
            <a:ext cx="78359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62BBB1"/>
                </a:solidFill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93185" y="1897064"/>
            <a:ext cx="7835900" cy="4135437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914400" indent="-457200">
              <a:buFont typeface="Arial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493185" y="523876"/>
            <a:ext cx="8714316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665F9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DA3213-B01E-7D4B-9457-B8F7E86C7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7501" y="6551614"/>
            <a:ext cx="3509433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CA"/>
              <a:t>Fostering Inclusive Shelter Environments for LGBTQ2S People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A6A1982-5A56-3544-AA41-E2777A39A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43784" y="6537325"/>
            <a:ext cx="702733" cy="255588"/>
          </a:xfrm>
        </p:spPr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9B7847-763C-B64D-88E1-7BD08A12D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7A9E9-7137-A94F-8057-E5C73B7375ED}"/>
              </a:ext>
            </a:extLst>
          </p:cNvPr>
          <p:cNvSpPr txBox="1"/>
          <p:nvPr/>
        </p:nvSpPr>
        <p:spPr>
          <a:xfrm>
            <a:off x="2459419" y="4582511"/>
            <a:ext cx="4119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Creating Safe, Inclusive and Affirming 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Environments for LGBTQ Youth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B61F5-FD22-A24F-8D96-76586D508F83}"/>
              </a:ext>
            </a:extLst>
          </p:cNvPr>
          <p:cNvSpPr txBox="1"/>
          <p:nvPr/>
        </p:nvSpPr>
        <p:spPr>
          <a:xfrm>
            <a:off x="7361072" y="4582511"/>
            <a:ext cx="4683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Alex Abramovich</a:t>
            </a:r>
          </a:p>
          <a:p>
            <a:r>
              <a:rPr lang="en-US" dirty="0">
                <a:solidFill>
                  <a:schemeClr val="bg1"/>
                </a:solidFill>
              </a:rPr>
              <a:t>Centre for Addiction and Mental Health (CAMH)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bg1"/>
                </a:solidFill>
              </a:rPr>
              <a:t>Toronto, Canada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9B21-9AAE-0F41-82AD-1ED2DBF8C065}"/>
              </a:ext>
            </a:extLst>
          </p:cNvPr>
          <p:cNvSpPr txBox="1"/>
          <p:nvPr/>
        </p:nvSpPr>
        <p:spPr>
          <a:xfrm>
            <a:off x="8324193" y="515007"/>
            <a:ext cx="2123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564D06-A99A-0544-8DF9-4E3D0FB8C2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83698" y="1331147"/>
            <a:ext cx="8362950" cy="4443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tolerance: homophobia, transphobia, biphobia (language and behaviour)</a:t>
            </a:r>
          </a:p>
          <a:p>
            <a:pPr marL="0" indent="0">
              <a:buNone/>
              <a:defRPr/>
            </a:pPr>
            <a:endParaRPr lang="en-CA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LGBTQ specific programing, and inclusion within all programming</a:t>
            </a:r>
          </a:p>
          <a:p>
            <a:pPr>
              <a:defRPr/>
            </a:pPr>
            <a:endParaRPr lang="en-CA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LGBTQ inclusion posters, visuals, information available in shelter </a:t>
            </a:r>
          </a:p>
          <a:p>
            <a:pPr marL="0" indent="0">
              <a:buNone/>
              <a:defRPr/>
            </a:pPr>
            <a:endParaRPr lang="en-CA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intake processes and LGBTQ inclusion policies regarding access to services</a:t>
            </a:r>
          </a:p>
        </p:txBody>
      </p:sp>
      <p:sp>
        <p:nvSpPr>
          <p:cNvPr id="107522" name="Content Placeholder 3">
            <a:extLst>
              <a:ext uri="{FF2B5EF4-FFF2-40B4-BE49-F238E27FC236}">
                <a16:creationId xmlns:a16="http://schemas.microsoft.com/office/drawing/2014/main" id="{D3740D44-AFA0-794C-824B-D0834EA7F4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52136" y="349140"/>
            <a:ext cx="6894512" cy="603250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sz="440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46167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39778E9-6C41-A642-9C6B-CA5BA0BF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9238"/>
            <a:ext cx="8229600" cy="914400"/>
          </a:xfrm>
        </p:spPr>
        <p:txBody>
          <a:bodyPr/>
          <a:lstStyle/>
          <a:p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Sexual Orientation &amp; Gender Identity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467E-DAA6-D04C-9D11-C9823940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726" y="1031358"/>
            <a:ext cx="7772400" cy="4827182"/>
          </a:xfrm>
          <a:extLst/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1800" dirty="0"/>
              <a:t>How do you describe your </a:t>
            </a:r>
            <a:r>
              <a:rPr lang="en-US" sz="1800" b="1" dirty="0"/>
              <a:t>sexual orientation</a:t>
            </a:r>
            <a:r>
              <a:rPr lang="en-US" sz="1800" dirty="0"/>
              <a:t>? (check all that apply)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[]Lesbian</a:t>
            </a:r>
          </a:p>
          <a:p>
            <a:pPr marL="0" indent="0">
              <a:buNone/>
              <a:defRPr/>
            </a:pPr>
            <a:r>
              <a:rPr lang="en-US" sz="1800" dirty="0"/>
              <a:t>[]Gay</a:t>
            </a:r>
          </a:p>
          <a:p>
            <a:pPr marL="0" indent="0">
              <a:buNone/>
              <a:defRPr/>
            </a:pPr>
            <a:r>
              <a:rPr lang="en-US" sz="1800" dirty="0"/>
              <a:t>[]Bisexual</a:t>
            </a:r>
          </a:p>
          <a:p>
            <a:pPr marL="0" indent="0">
              <a:buNone/>
              <a:defRPr/>
            </a:pPr>
            <a:r>
              <a:rPr lang="en-US" sz="1800" dirty="0"/>
              <a:t>[]Queer</a:t>
            </a:r>
          </a:p>
          <a:p>
            <a:pPr marL="0" indent="0">
              <a:buNone/>
              <a:defRPr/>
            </a:pPr>
            <a:r>
              <a:rPr lang="en-US" sz="1800" dirty="0"/>
              <a:t>[]Pansexual</a:t>
            </a:r>
          </a:p>
          <a:p>
            <a:pPr marL="0" indent="0">
              <a:buNone/>
              <a:defRPr/>
            </a:pPr>
            <a:r>
              <a:rPr lang="en-US" sz="1800" dirty="0"/>
              <a:t>[]Heterosexual/straight</a:t>
            </a:r>
          </a:p>
          <a:p>
            <a:pPr marL="0" indent="0">
              <a:buNone/>
              <a:defRPr/>
            </a:pPr>
            <a:r>
              <a:rPr lang="en-US" sz="1800" dirty="0"/>
              <a:t>[]Asexual</a:t>
            </a:r>
          </a:p>
          <a:p>
            <a:pPr marL="0" indent="0">
              <a:buNone/>
              <a:defRPr/>
            </a:pPr>
            <a:r>
              <a:rPr lang="en-US" sz="1800" dirty="0"/>
              <a:t>[]Two-Spirit</a:t>
            </a:r>
          </a:p>
          <a:p>
            <a:pPr marL="0" indent="0">
              <a:buNone/>
              <a:defRPr/>
            </a:pPr>
            <a:r>
              <a:rPr lang="en-US" sz="1800" dirty="0"/>
              <a:t>[]Identity not listed (please specify)_______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How do you describe your </a:t>
            </a:r>
            <a:r>
              <a:rPr lang="en-US" sz="1800" b="1" dirty="0"/>
              <a:t>gender identity</a:t>
            </a:r>
            <a:r>
              <a:rPr lang="en-US" sz="1800" dirty="0"/>
              <a:t>? (check all that apply)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[]Cisgender woman</a:t>
            </a:r>
          </a:p>
          <a:p>
            <a:pPr marL="0" indent="0">
              <a:buNone/>
              <a:defRPr/>
            </a:pPr>
            <a:r>
              <a:rPr lang="en-US" sz="1800" dirty="0"/>
              <a:t>[]Cisgender man</a:t>
            </a:r>
          </a:p>
          <a:p>
            <a:pPr marL="0" indent="0">
              <a:buNone/>
              <a:defRPr/>
            </a:pPr>
            <a:r>
              <a:rPr lang="en-US" sz="1800" dirty="0"/>
              <a:t>[] Transgender woman</a:t>
            </a:r>
          </a:p>
          <a:p>
            <a:pPr marL="0" indent="0">
              <a:buNone/>
              <a:defRPr/>
            </a:pPr>
            <a:r>
              <a:rPr lang="en-US" sz="1800" dirty="0"/>
              <a:t>[] Transgender man</a:t>
            </a:r>
          </a:p>
          <a:p>
            <a:pPr marL="0" indent="0">
              <a:buNone/>
              <a:defRPr/>
            </a:pPr>
            <a:r>
              <a:rPr lang="en-US" sz="1800" dirty="0"/>
              <a:t>[] Two-Spirit</a:t>
            </a:r>
          </a:p>
          <a:p>
            <a:pPr marL="0" indent="0">
              <a:buNone/>
              <a:defRPr/>
            </a:pPr>
            <a:r>
              <a:rPr lang="en-US" sz="1800" dirty="0"/>
              <a:t>[] Genderqueer</a:t>
            </a:r>
          </a:p>
          <a:p>
            <a:pPr marL="0" indent="0">
              <a:buNone/>
              <a:defRPr/>
            </a:pPr>
            <a:r>
              <a:rPr lang="en-US" sz="1800" dirty="0"/>
              <a:t>[] Gender fluid</a:t>
            </a:r>
          </a:p>
          <a:p>
            <a:pPr marL="0" indent="0">
              <a:buNone/>
              <a:defRPr/>
            </a:pPr>
            <a:r>
              <a:rPr lang="en-US" sz="1800" dirty="0"/>
              <a:t>[] Non-binary</a:t>
            </a:r>
          </a:p>
          <a:p>
            <a:pPr marL="0" indent="0">
              <a:buNone/>
              <a:defRPr/>
            </a:pPr>
            <a:r>
              <a:rPr lang="en-US" sz="1800" dirty="0"/>
              <a:t>[] Identity not listed (please specify)_____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                                </a:t>
            </a:r>
            <a:endParaRPr lang="en-US" sz="2400" dirty="0"/>
          </a:p>
        </p:txBody>
      </p:sp>
      <p:sp>
        <p:nvSpPr>
          <p:cNvPr id="104451" name="Slide Number Placeholder 4">
            <a:extLst>
              <a:ext uri="{FF2B5EF4-FFF2-40B4-BE49-F238E27FC236}">
                <a16:creationId xmlns:a16="http://schemas.microsoft.com/office/drawing/2014/main" id="{A1466DE6-666F-8B42-8FCB-3EE551F0F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855655-E4DF-B140-9844-02FAB085D260}" type="slidenum">
              <a:rPr lang="en-US" altLang="en-US" smtClean="0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131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B604-3415-0240-9202-3D76067AF6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26" y="2886076"/>
            <a:ext cx="5065713" cy="2982913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A pronoun is a word that takes the place of a noun, for example a person’s name. </a:t>
            </a:r>
          </a:p>
        </p:txBody>
      </p:sp>
      <p:sp>
        <p:nvSpPr>
          <p:cNvPr id="74754" name="Content Placeholder 3">
            <a:extLst>
              <a:ext uri="{FF2B5EF4-FFF2-40B4-BE49-F238E27FC236}">
                <a16:creationId xmlns:a16="http://schemas.microsoft.com/office/drawing/2014/main" id="{8DDC5471-7DD6-B443-8C89-03D1A2202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93889" y="196850"/>
            <a:ext cx="8518525" cy="603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4200">
                <a:latin typeface="Myriad Pro"/>
                <a:ea typeface="ＭＳ Ｐゴシック" panose="020B0600070205080204" pitchFamily="34" charset="-128"/>
                <a:cs typeface="Geneva" panose="020B0503030404040204" pitchFamily="34" charset="0"/>
              </a:rPr>
              <a:t>What’s a Pronoun?</a:t>
            </a:r>
            <a:endParaRPr lang="en-US" altLang="en-US" sz="4200">
              <a:latin typeface="Calibri" panose="020F0502020204030204" pitchFamily="34" charset="0"/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B7DA48AA-95A7-6D4F-BCDF-671A9ECD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866775"/>
            <a:ext cx="8874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Pronouns.tiff">
            <a:extLst>
              <a:ext uri="{FF2B5EF4-FFF2-40B4-BE49-F238E27FC236}">
                <a16:creationId xmlns:a16="http://schemas.microsoft.com/office/drawing/2014/main" id="{83ECE01D-B1EB-2F45-BAFD-62917E46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422525"/>
            <a:ext cx="2933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0B3F9BC-231A-874E-9440-FCFF2EA5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Gender-Affirming care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FA542B62-E27D-E444-8A69-86289575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>
                <a:ea typeface="ＭＳ Ｐゴシック" panose="020B0600070205080204" pitchFamily="34" charset="-128"/>
                <a:cs typeface="Geneva" panose="020B0503030404040204" pitchFamily="34" charset="0"/>
              </a:rPr>
              <a:t>Washrooms</a:t>
            </a:r>
          </a:p>
          <a:p>
            <a:pPr marL="0" indent="0">
              <a:buNone/>
            </a:pPr>
            <a:endParaRPr lang="en-US" altLang="en-US" i="1">
              <a:ea typeface="ＭＳ Ｐゴシック" panose="020B0600070205080204" pitchFamily="34" charset="-128"/>
              <a:cs typeface="Geneva" panose="020B0503030404040204" pitchFamily="34" charset="0"/>
            </a:endParaRPr>
          </a:p>
          <a:p>
            <a:pPr marL="0" indent="0">
              <a:buNone/>
            </a:pPr>
            <a:r>
              <a:rPr lang="en-US" altLang="en-US" i="1">
                <a:ea typeface="ＭＳ Ｐゴシック" panose="020B0600070205080204" pitchFamily="34" charset="-128"/>
                <a:cs typeface="Geneva" panose="020B0503030404040204" pitchFamily="34" charset="0"/>
              </a:rPr>
              <a:t>					</a:t>
            </a:r>
            <a:endParaRPr lang="en-US" altLang="en-US" sz="2400">
              <a:ea typeface="ＭＳ Ｐゴシック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1B9BC5DA-FE64-7041-8C57-E4CA0BDFD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CC90A-A2D6-BA42-8199-E1096631EAFF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CACDD465-08C3-CB45-A414-B4AA0155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7164"/>
            <a:ext cx="25908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3">
            <a:extLst>
              <a:ext uri="{FF2B5EF4-FFF2-40B4-BE49-F238E27FC236}">
                <a16:creationId xmlns:a16="http://schemas.microsoft.com/office/drawing/2014/main" id="{464AC447-5095-444C-BC8A-06FDB492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697163"/>
            <a:ext cx="1935163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>
            <a:extLst>
              <a:ext uri="{FF2B5EF4-FFF2-40B4-BE49-F238E27FC236}">
                <a16:creationId xmlns:a16="http://schemas.microsoft.com/office/drawing/2014/main" id="{F04A5050-3749-2D41-938F-DCCFE5DA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68625"/>
            <a:ext cx="18859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2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5" descr="C:\Users\New User\Desktop\Andre Work Files\02. MY BUSINESS FILES\00. The Homeless Hub (@York University)\LGBTQ2S 2017 Files\where am I going (book cover).png">
            <a:extLst>
              <a:ext uri="{FF2B5EF4-FFF2-40B4-BE49-F238E27FC236}">
                <a16:creationId xmlns:a16="http://schemas.microsoft.com/office/drawing/2014/main" id="{20BDBE8C-7111-684F-8B0B-64AF1195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19527"/>
          <a:stretch>
            <a:fillRect/>
          </a:stretch>
        </p:blipFill>
        <p:spPr bwMode="auto">
          <a:xfrm>
            <a:off x="152400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6" descr="C:\Users\New User\Desktop\Andre Work Files\02. MY BUSINESS FILES\00. The Homeless Hub (@York University)\LGBTQ2S 2017 Files\where am I going (new book icon).png">
            <a:extLst>
              <a:ext uri="{FF2B5EF4-FFF2-40B4-BE49-F238E27FC236}">
                <a16:creationId xmlns:a16="http://schemas.microsoft.com/office/drawing/2014/main" id="{B34D9E22-7E69-784C-97EE-16619871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3716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7" descr="C:\Users\New User\Desktop\Andre Work Files\02. MY BUSINESS FILES\00. The Homeless Hub (@York University)\LGBTQ2S 2017 Files\where am I going font 2.png">
            <a:extLst>
              <a:ext uri="{FF2B5EF4-FFF2-40B4-BE49-F238E27FC236}">
                <a16:creationId xmlns:a16="http://schemas.microsoft.com/office/drawing/2014/main" id="{6872E7A5-AF8F-3A49-8CE0-E6230967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78339"/>
            <a:ext cx="41148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8" descr="C:\Users\New User\Desktop\Andre Work Files\02. MY BUSINESS FILES\00. The Homeless Hub (@York University)\LGBTQ2S 2017 Files\where am I going font 3.png">
            <a:extLst>
              <a:ext uri="{FF2B5EF4-FFF2-40B4-BE49-F238E27FC236}">
                <a16:creationId xmlns:a16="http://schemas.microsoft.com/office/drawing/2014/main" id="{0D55B7FF-70F8-7744-9299-D4D0DD0D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9" descr="C:\Users\New User\Desktop\Andre Work Files\02. MY BUSINESS FILES\00. The Homeless Hub (@York University)\LGBTQ2S 2017 Files\where am I going font 4.png">
            <a:extLst>
              <a:ext uri="{FF2B5EF4-FFF2-40B4-BE49-F238E27FC236}">
                <a16:creationId xmlns:a16="http://schemas.microsoft.com/office/drawing/2014/main" id="{25DE854B-ECB6-2A40-BF68-79C3B141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7526"/>
            <a:ext cx="53863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0" descr="C:\Users\New User\Desktop\Andre Work Files\02. MY BUSINESS FILES\00. The Homeless Hub (@York University)\LGBTQ2S 2017 Files\where am I going font.png">
            <a:extLst>
              <a:ext uri="{FF2B5EF4-FFF2-40B4-BE49-F238E27FC236}">
                <a16:creationId xmlns:a16="http://schemas.microsoft.com/office/drawing/2014/main" id="{9BA28886-9EFA-D74B-9F19-7DF82C49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1"/>
            <a:ext cx="5257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DB86A5-2082-064B-ADA5-23B19CF127DD}"/>
              </a:ext>
            </a:extLst>
          </p:cNvPr>
          <p:cNvCxnSpPr/>
          <p:nvPr/>
        </p:nvCxnSpPr>
        <p:spPr>
          <a:xfrm>
            <a:off x="2171700" y="4325938"/>
            <a:ext cx="4038600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8" name="Picture 8" descr="CoH Logo White PRINT.png">
            <a:extLst>
              <a:ext uri="{FF2B5EF4-FFF2-40B4-BE49-F238E27FC236}">
                <a16:creationId xmlns:a16="http://schemas.microsoft.com/office/drawing/2014/main" id="{2203A7AC-BB20-FD4B-B512-601E275D5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48400"/>
            <a:ext cx="121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0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Email: Alex.Abramovich@camh.ca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Twitter: @</a:t>
            </a:r>
            <a:r>
              <a:rPr lang="en-GB" sz="3200" dirty="0" err="1">
                <a:solidFill>
                  <a:schemeClr val="bg1"/>
                </a:solidFill>
              </a:rPr>
              <a:t>IAlexAbramovich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anada.pdf">
            <a:extLst>
              <a:ext uri="{FF2B5EF4-FFF2-40B4-BE49-F238E27FC236}">
                <a16:creationId xmlns:a16="http://schemas.microsoft.com/office/drawing/2014/main" id="{87F2D8AF-9155-3840-9741-545834E3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94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8BB97181-D901-7043-B1E2-8C58D7FE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2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>
            <a:extLst>
              <a:ext uri="{FF2B5EF4-FFF2-40B4-BE49-F238E27FC236}">
                <a16:creationId xmlns:a16="http://schemas.microsoft.com/office/drawing/2014/main" id="{E3336AB5-DD5F-DA4D-92AB-EB26C1BD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2100"/>
            <a:ext cx="6527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1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Screen Shot 2016-10-12 at 14.49.23.png">
            <a:extLst>
              <a:ext uri="{FF2B5EF4-FFF2-40B4-BE49-F238E27FC236}">
                <a16:creationId xmlns:a16="http://schemas.microsoft.com/office/drawing/2014/main" id="{4846C664-0E11-7244-A64A-68110DCB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8389938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6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AD18AE3A-88AC-FE43-AFD3-A6BAA74B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0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en-CA" altLang="en-US" b="1" dirty="0">
                <a:solidFill>
                  <a:srgbClr val="7030A0"/>
                </a:solidFill>
                <a:latin typeface="Myriad Pro"/>
                <a:ea typeface="Geneva" panose="020B0503030404040204" pitchFamily="34" charset="0"/>
                <a:cs typeface="Arial" panose="020B0604020202020204" pitchFamily="34" charset="0"/>
              </a:rPr>
              <a:t>City of Toronto Shelter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E99E-F51E-C14B-BC5C-5DD56027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762001"/>
            <a:ext cx="8712200" cy="5364163"/>
          </a:xfrm>
        </p:spPr>
        <p:txBody>
          <a:bodyPr/>
          <a:lstStyle/>
          <a:p>
            <a:pPr marL="0" indent="0">
              <a:buNone/>
              <a:defRPr/>
            </a:pPr>
            <a:endParaRPr lang="en-CA" sz="2400" dirty="0"/>
          </a:p>
          <a:p>
            <a:pPr>
              <a:defRPr/>
            </a:pPr>
            <a:r>
              <a:rPr lang="en-CA" sz="2400" dirty="0"/>
              <a:t>Shelter providers will ask all clients for their gender identity rather than assume. </a:t>
            </a:r>
          </a:p>
          <a:p>
            <a:pPr marL="0" indent="0">
              <a:buNone/>
              <a:defRPr/>
            </a:pPr>
            <a:endParaRPr lang="en-CA" sz="2400" dirty="0"/>
          </a:p>
          <a:p>
            <a:pPr>
              <a:defRPr/>
            </a:pPr>
            <a:r>
              <a:rPr lang="en-CA" sz="2400" dirty="0"/>
              <a:t>Shelter providers will support the choices of trans clients to gain access to sleeping areas designated for the gender the client identifies with and/or that will best preserve their safety and dignity. </a:t>
            </a:r>
          </a:p>
          <a:p>
            <a:pPr marL="0" indent="0">
              <a:buNone/>
              <a:defRPr/>
            </a:pPr>
            <a:endParaRPr lang="en-CA" sz="2400" dirty="0"/>
          </a:p>
          <a:p>
            <a:pPr>
              <a:defRPr/>
            </a:pPr>
            <a:r>
              <a:rPr lang="en-CA" sz="2400" dirty="0"/>
              <a:t>In instances where trans clients express concerns about their safety or dignity, shelter providers will accommodate requests for a bed in a gender neutral/private room, if possible, or in a sleeping area that the client believes will best preserve their safety and dignity, regardless of their gender identity.</a:t>
            </a:r>
          </a:p>
        </p:txBody>
      </p:sp>
    </p:spTree>
    <p:extLst>
      <p:ext uri="{BB962C8B-B14F-4D97-AF65-F5344CB8AC3E}">
        <p14:creationId xmlns:p14="http://schemas.microsoft.com/office/powerpoint/2010/main" val="310349224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1.jpg">
            <a:extLst>
              <a:ext uri="{FF2B5EF4-FFF2-40B4-BE49-F238E27FC236}">
                <a16:creationId xmlns:a16="http://schemas.microsoft.com/office/drawing/2014/main" id="{6089BBBB-9CC9-0144-B157-B5E0B1B5A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4519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2" descr="FullSizeRender-2.jpg">
            <a:extLst>
              <a:ext uri="{FF2B5EF4-FFF2-40B4-BE49-F238E27FC236}">
                <a16:creationId xmlns:a16="http://schemas.microsoft.com/office/drawing/2014/main" id="{6983F716-9682-0E41-A9A9-5D1F7B3E8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Box 3">
            <a:extLst>
              <a:ext uri="{FF2B5EF4-FFF2-40B4-BE49-F238E27FC236}">
                <a16:creationId xmlns:a16="http://schemas.microsoft.com/office/drawing/2014/main" id="{457F2A50-0C96-2646-836B-234F730E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9" y="6556375"/>
            <a:ext cx="1482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chemeClr val="bg1"/>
                </a:solidFill>
              </a:rPr>
              <a:t>Abramovich 2015</a:t>
            </a:r>
          </a:p>
        </p:txBody>
      </p:sp>
    </p:spTree>
    <p:extLst>
      <p:ext uri="{BB962C8B-B14F-4D97-AF65-F5344CB8AC3E}">
        <p14:creationId xmlns:p14="http://schemas.microsoft.com/office/powerpoint/2010/main" val="390192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>
            <a:extLst>
              <a:ext uri="{FF2B5EF4-FFF2-40B4-BE49-F238E27FC236}">
                <a16:creationId xmlns:a16="http://schemas.microsoft.com/office/drawing/2014/main" id="{4BB080E8-A4DA-6541-9A26-B8BEACB4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>
            <a:extLst>
              <a:ext uri="{FF2B5EF4-FFF2-40B4-BE49-F238E27FC236}">
                <a16:creationId xmlns:a16="http://schemas.microsoft.com/office/drawing/2014/main" id="{BC315172-CB48-8146-81B2-0515AEDF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5401"/>
            <a:ext cx="467995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D2EE70-E185-4CF7-8E05-24C6E0BBCC3A}">
  <ds:schemaRefs>
    <ds:schemaRef ds:uri="http://purl.org/dc/terms/"/>
    <ds:schemaRef ds:uri="http://purl.org/dc/dcmitype/"/>
    <ds:schemaRef ds:uri="http://schemas.openxmlformats.org/package/2006/metadata/core-properties"/>
    <ds:schemaRef ds:uri="8e12d9bd-ea3e-4137-9ea7-b65ad54deda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b4defa2-306d-42f3-a45c-d773604bc3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DC3089-BD89-423B-94B5-BDFB6D82BED6}"/>
</file>

<file path=customXml/itemProps3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697</Words>
  <Application>Microsoft Office PowerPoint</Application>
  <PresentationFormat>Widescreen</PresentationFormat>
  <Paragraphs>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Toronto Shelter Standards</vt:lpstr>
      <vt:lpstr>PowerPoint Presentation</vt:lpstr>
      <vt:lpstr>PowerPoint Presentation</vt:lpstr>
      <vt:lpstr>PowerPoint Presentation</vt:lpstr>
      <vt:lpstr>PowerPoint Presentation</vt:lpstr>
      <vt:lpstr>Sexual Orientation &amp; Gender Identity Questions</vt:lpstr>
      <vt:lpstr>PowerPoint Presentation</vt:lpstr>
      <vt:lpstr>Gender-Affirming care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33</cp:revision>
  <dcterms:created xsi:type="dcterms:W3CDTF">2019-04-29T13:06:07Z</dcterms:created>
  <dcterms:modified xsi:type="dcterms:W3CDTF">2019-05-28T14:10:16Z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