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handoutMasterIdLst>
    <p:handoutMasterId r:id="rId28"/>
  </p:handoutMasterIdLst>
  <p:sldIdLst>
    <p:sldId id="330" r:id="rId6"/>
    <p:sldId id="329" r:id="rId7"/>
    <p:sldId id="347" r:id="rId8"/>
    <p:sldId id="279" r:id="rId9"/>
    <p:sldId id="297" r:id="rId10"/>
    <p:sldId id="298" r:id="rId11"/>
    <p:sldId id="299" r:id="rId12"/>
    <p:sldId id="358" r:id="rId13"/>
    <p:sldId id="300" r:id="rId14"/>
    <p:sldId id="350" r:id="rId15"/>
    <p:sldId id="359" r:id="rId16"/>
    <p:sldId id="305" r:id="rId17"/>
    <p:sldId id="307" r:id="rId18"/>
    <p:sldId id="308" r:id="rId19"/>
    <p:sldId id="310" r:id="rId20"/>
    <p:sldId id="309" r:id="rId21"/>
    <p:sldId id="311" r:id="rId22"/>
    <p:sldId id="325" r:id="rId23"/>
    <p:sldId id="326" r:id="rId24"/>
    <p:sldId id="360" r:id="rId25"/>
    <p:sldId id="327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4629" autoAdjust="0"/>
  </p:normalViewPr>
  <p:slideViewPr>
    <p:cSldViewPr>
      <p:cViewPr varScale="1">
        <p:scale>
          <a:sx n="63" d="100"/>
          <a:sy n="63" d="100"/>
        </p:scale>
        <p:origin x="50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F3C8-B97A-4B88-BE1D-97E39AE393AC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2F43-4894-4F4A-ABA4-2B53FA1987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7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1C94-73A7-451E-A6F0-41C3A12B1656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ED4A-EE6E-45F9-929D-36C86B7076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F8CF261C-27AF-4255-80FE-80679837D1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FADC64BD-BB97-466C-9B46-426D0E349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6387" name="Zástupný symbol pro číslo snímku 3">
            <a:extLst>
              <a:ext uri="{FF2B5EF4-FFF2-40B4-BE49-F238E27FC236}">
                <a16:creationId xmlns:a16="http://schemas.microsoft.com/office/drawing/2014/main" id="{5CDAFC10-9A19-46CB-9CF5-4AFCBF2E4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028D32-1F6A-4741-AF14-8DDBDC5F9904}" type="slidenum">
              <a:rPr lang="cs-CZ" altLang="en-US">
                <a:latin typeface="Calibri" panose="020F0502020204030204" pitchFamily="34" charset="0"/>
              </a:rPr>
              <a:pPr eaLnBrk="1" hangingPunct="1"/>
              <a:t>1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2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8A7347C7-9001-4D34-A6DA-4E577AAC3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45812A0D-FD4A-44FF-A075-E38D76FF1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5ABA1550-8DF8-4C2D-AFC7-1EDFC3008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02FBEE-5B75-402B-90E6-09DF2DEE0985}" type="slidenum">
              <a:rPr lang="cs-CZ" altLang="en-US">
                <a:latin typeface="Calibri" panose="020F0502020204030204" pitchFamily="34" charset="0"/>
              </a:rPr>
              <a:pPr eaLnBrk="1" hangingPunct="1"/>
              <a:t>2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2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8A7347C7-9001-4D34-A6DA-4E577AAC3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45812A0D-FD4A-44FF-A075-E38D76FF1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5ABA1550-8DF8-4C2D-AFC7-1EDFC3008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02FBEE-5B75-402B-90E6-09DF2DEE0985}" type="slidenum">
              <a:rPr lang="cs-CZ" altLang="en-US">
                <a:latin typeface="Calibri" panose="020F0502020204030204" pitchFamily="34" charset="0"/>
              </a:rPr>
              <a:pPr eaLnBrk="1" hangingPunct="1"/>
              <a:t>4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3669CDEA-D1AD-4B0C-AAA8-DB67B93E59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AD15CA86-8681-41D1-AC54-1090BF62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9FA333F5-77EB-46C6-AC2C-3D10F1289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40DFB-ACE8-4FBC-9949-961784093DE4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9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0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E3801F6E-C0AB-43C6-904A-6B575A0199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EA97F2F1-6CBD-49E0-8606-C13E1E9A4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A03E3B-5462-4F3E-8229-E1AC53DA0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D5609-F15D-4C40-AA2A-FCE3F67D6574}" type="slidenum">
              <a:rPr lang="cs-CZ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13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9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65EAD0-4FF5-441F-B79F-F6809A125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56BE8-5711-4B07-B5F9-71F3979A1CC5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BC7A8-80F8-4F1F-B345-EC1D2B2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617F309-0188-484E-BD63-50466FB881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1723-CB38-4BBC-ACCE-5B75C1D4E61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4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114338E4-B77B-4D27-B7FB-85D5A5E424F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3468A55-56FB-45A3-A5F1-D6CA5D2EC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002065C-9633-4E0D-98D3-C9896B5E8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>
              <a:extLst>
                <a:ext uri="{FF2B5EF4-FFF2-40B4-BE49-F238E27FC236}">
                  <a16:creationId xmlns:a16="http://schemas.microsoft.com/office/drawing/2014/main" id="{EEAE085A-5BC8-4E12-96E9-5807514E3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A39235-CF56-4B4C-AA94-5D1764AB0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79655-9C42-4433-9A85-562F9D39987C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3A6C7B7-C5B0-4129-9884-F6892EED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A4FC069-EBAC-4B49-8CFF-9A58D8C910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6AB6-8FE3-4876-BA59-8642FC47792C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9C096DEC-C3BE-4CA4-8837-9FF6EF55A3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83BC99A-AAD4-4850-83B5-37EE3BFF1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FB752D5-45D0-4B65-BF3F-6779CBABC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>
              <a:extLst>
                <a:ext uri="{FF2B5EF4-FFF2-40B4-BE49-F238E27FC236}">
                  <a16:creationId xmlns:a16="http://schemas.microsoft.com/office/drawing/2014/main" id="{0AE38B97-DA21-488E-A0A8-ECAF85042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36189A-B793-4D61-9BA6-ED4AB19F6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C411A-2680-4272-A0D0-3A4C77B5F52E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34809F-E37F-4546-9AFF-E4A6020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45976A-336A-48D9-AECF-8C22E1E4F8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68FC-6DB4-4E29-9EEE-63B662DADEF9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43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>
            <a:extLst>
              <a:ext uri="{FF2B5EF4-FFF2-40B4-BE49-F238E27FC236}">
                <a16:creationId xmlns:a16="http://schemas.microsoft.com/office/drawing/2014/main" id="{5D45B223-1E38-4F0D-A66C-26F21B5CA9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F4C2039-22B4-4CBA-9B75-FF87FC16E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6DA8164-B0F9-46F5-83C1-51C7C7B44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>
              <a:extLst>
                <a:ext uri="{FF2B5EF4-FFF2-40B4-BE49-F238E27FC236}">
                  <a16:creationId xmlns:a16="http://schemas.microsoft.com/office/drawing/2014/main" id="{55F7C27B-4A44-4870-A80B-0F6A6CF13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4F4EEE-71D9-45A3-84ED-E63153D26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60903F-7D07-4A1F-9B5D-CE240C298184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008482-8AA7-40FF-83F9-068779D1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A55C5D-2588-4DE2-BE5E-5862A83966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D48D-0DD5-41CE-A968-8F27F34B1F1F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9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>
            <a:extLst>
              <a:ext uri="{FF2B5EF4-FFF2-40B4-BE49-F238E27FC236}">
                <a16:creationId xmlns:a16="http://schemas.microsoft.com/office/drawing/2014/main" id="{B56B173B-A4DB-41CA-85AC-637458B0E2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5A5F7C0-7078-4940-9547-8FBF85964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45C9C79-C748-44E2-AD39-D9C0588D3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>
              <a:extLst>
                <a:ext uri="{FF2B5EF4-FFF2-40B4-BE49-F238E27FC236}">
                  <a16:creationId xmlns:a16="http://schemas.microsoft.com/office/drawing/2014/main" id="{056C9F59-0B7A-4AE6-99F3-5BC7CE9E0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47C9AA-D0D7-41F5-B3B4-00624AD2C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0C8291-548A-4B15-9FA4-76036846BB5B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FD359C-DBC0-486F-86BA-BCB32DF4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FB0ABD1-4CCE-40DD-905A-F674960AFA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BCCA-2EC5-4099-B36D-0F9E09F483B4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>
            <a:extLst>
              <a:ext uri="{FF2B5EF4-FFF2-40B4-BE49-F238E27FC236}">
                <a16:creationId xmlns:a16="http://schemas.microsoft.com/office/drawing/2014/main" id="{3C7EE532-EBA2-4378-B940-4B5D5AA386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F27FA17-1A87-4FB2-B6D8-BC0D73ECF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F20593-F7E2-4377-BEB0-6B0AB75CF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>
              <a:extLst>
                <a:ext uri="{FF2B5EF4-FFF2-40B4-BE49-F238E27FC236}">
                  <a16:creationId xmlns:a16="http://schemas.microsoft.com/office/drawing/2014/main" id="{E6B6A745-BD00-4CA3-B5C9-7DB19EF2D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C85174-549A-4182-9E8B-9E88CE318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6ABE0-9EE9-4767-B989-D3998290B6A3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43D15D-78A5-4D17-A28A-2E3A8632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73B4F4A-7737-401F-B63A-A66D498E58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B809-DCD6-410D-A0B1-590CF6DBCA34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4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>
            <a:extLst>
              <a:ext uri="{FF2B5EF4-FFF2-40B4-BE49-F238E27FC236}">
                <a16:creationId xmlns:a16="http://schemas.microsoft.com/office/drawing/2014/main" id="{C475CBAE-604E-4C57-A16E-A7165A16800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738364-A00A-4C85-ACE9-0CCE866D9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0E5D3EF-67DE-447E-B2DF-ECF694E77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>
              <a:extLst>
                <a:ext uri="{FF2B5EF4-FFF2-40B4-BE49-F238E27FC236}">
                  <a16:creationId xmlns:a16="http://schemas.microsoft.com/office/drawing/2014/main" id="{97870793-5456-4058-9D02-9383E4116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4F98-1697-4943-8F75-F6538C050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C62F6-7E71-4CE7-BDCC-D4EDED915159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D45043-C5D4-48B8-A903-F6D99B5B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2A6357-91F5-4764-BB03-E1628B1797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DB6E-84AF-471A-9205-12D69E78F2FB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97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7">
            <a:extLst>
              <a:ext uri="{FF2B5EF4-FFF2-40B4-BE49-F238E27FC236}">
                <a16:creationId xmlns:a16="http://schemas.microsoft.com/office/drawing/2014/main" id="{B3B41B8E-AA5A-470B-AD21-3E5AEC9219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4CF414D-EE4B-4BA9-A426-9C70D5FDB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8252CC11-5152-4A32-AA1C-46B48D2A2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>
              <a:extLst>
                <a:ext uri="{FF2B5EF4-FFF2-40B4-BE49-F238E27FC236}">
                  <a16:creationId xmlns:a16="http://schemas.microsoft.com/office/drawing/2014/main" id="{EB0EE7C2-6BFA-420E-B9A6-214AF2754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D5FA742-5A27-4778-914D-905EF13260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5A0B20-D74D-444D-800B-7C9279970441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31BB67-045A-4329-9E4C-A73C1ADB99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E8032AB-BCA2-4377-AFBA-57EA2E2C04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50DB-052E-433F-878F-DA5995074A6E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6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>
            <a:extLst>
              <a:ext uri="{FF2B5EF4-FFF2-40B4-BE49-F238E27FC236}">
                <a16:creationId xmlns:a16="http://schemas.microsoft.com/office/drawing/2014/main" id="{E1E61287-4D5E-475F-A581-6B56A22182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FC5CC5D-E287-41FF-BB3B-300962564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5FA322B-10B8-42BF-AD8C-88A10A15E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>
              <a:extLst>
                <a:ext uri="{FF2B5EF4-FFF2-40B4-BE49-F238E27FC236}">
                  <a16:creationId xmlns:a16="http://schemas.microsoft.com/office/drawing/2014/main" id="{F6484064-376D-4C2A-AFB5-37A93D57E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A93CF0-B55D-4B63-B37A-4943B5BBF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1ECE22-EBE5-4349-B054-47D52E7B102E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FCAF27-59AB-491C-8F46-6E32B0F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6D3C637-7E4D-4819-AB7E-210CBABF1B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097B-FE05-43BA-9E04-13FCEB23D423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9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49602EBC-6C48-409D-B078-3F98F5950E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44E3018-BEBF-41F9-9E22-2FE2746A6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4363E3B-277E-4F6E-BF6F-0E0ED48A9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>
              <a:extLst>
                <a:ext uri="{FF2B5EF4-FFF2-40B4-BE49-F238E27FC236}">
                  <a16:creationId xmlns:a16="http://schemas.microsoft.com/office/drawing/2014/main" id="{CCD6AF53-1AC2-4113-8E32-AC04998EC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73CB50-CEEF-4A22-AC65-8CEA96B5D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B992F-8D8B-4777-8E27-9F611591C762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DB22D1-FE81-4D15-8A22-EF0BB557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244B453-91AE-4111-8FC2-4017193671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6F7B-F428-4ABB-9E7B-D57C7E02B0AB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084071-8D45-4AE4-BA49-3B0F34DC1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66EEB-6BDA-4D54-B6EB-9457C6E095CF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6C8-5EBB-4067-BC20-F6C89B39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6E0D8B-CE2F-4F46-A3F0-1F65F052C4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83D3-EAC1-4DA3-9305-F2795A11A33B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8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90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1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1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2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1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7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0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2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46567" y="30163"/>
            <a:ext cx="11207751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15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18FD-1099-4225-9626-0CAFDE51FC31}" type="datetimeFigureOut">
              <a:rPr lang="cs-CZ" smtClean="0"/>
              <a:pPr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92E3-60CA-46FC-978D-EAA1752459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D0186-B2CD-4ABC-855B-046AEA94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11E0FF-BB01-4937-8257-9212CBE758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FBC21-DA79-4E90-8019-A28698A915B3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356D3-D191-4D9A-B07C-2A43020A9C1D}"/>
              </a:ext>
            </a:extLst>
          </p:cNvPr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2697-D132-4559-981B-BF5B9860C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D1421-3631-4696-A11B-E93EB09D6A63}" type="slidenum">
              <a:rPr lang="cs-CZ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DEDB6-6DC6-44C0-A1D7-2613755F7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D31F-E498-4E24-A503-FDD1C14B6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7BB42-3C12-45AA-9EC4-39105212E5FA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29.05.2019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nibydleni.mpsv.cz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facebook.com/socialnibydlenivc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nibydleni.mpsv.cz/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barbora.staskova@mpsv.cz" TargetMode="Externa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facebook.com/socialnibydlenivc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1849D-7977-4F0E-813E-58F3BA303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0809"/>
            <a:ext cx="8460432" cy="388833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 Support – </a:t>
            </a:r>
            <a:r>
              <a:rPr lang="cs-CZ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Czechia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</a:t>
            </a:r>
            <a:r>
              <a:rPr lang="cs-CZ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31. 5. 2019</a:t>
            </a:r>
            <a:endParaRPr lang="cs-CZ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5CE512-EF30-4AF1-8B22-C0919C7EC9BF}"/>
              </a:ext>
            </a:extLst>
          </p:cNvPr>
          <p:cNvSpPr txBox="1"/>
          <p:nvPr/>
        </p:nvSpPr>
        <p:spPr>
          <a:xfrm>
            <a:off x="1919537" y="5732464"/>
            <a:ext cx="7954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2000" b="1" dirty="0"/>
              <a:t>Jitka Modlitbová</a:t>
            </a:r>
          </a:p>
          <a:p>
            <a:pPr algn="r">
              <a:defRPr/>
            </a:pP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Social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Housing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Social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Inclusion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Unit</a:t>
            </a:r>
          </a:p>
          <a:p>
            <a:pPr algn="r">
              <a:defRPr/>
            </a:pP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Ministry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Labour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Social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Affairs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Czech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Republic</a:t>
            </a:r>
            <a:endParaRPr lang="cs-CZ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C5749EF1-475C-41BD-9C46-E2DB8A31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11269" name="Picture 2" descr="W:\PUBLICITA\VIZUÁLNÍ_IDENTITA\loga\OPZ\logo_OPZ_barevne.jpg">
            <a:extLst>
              <a:ext uri="{FF2B5EF4-FFF2-40B4-BE49-F238E27FC236}">
                <a16:creationId xmlns:a16="http://schemas.microsoft.com/office/drawing/2014/main" id="{0EAB74E9-61EE-49F4-81FD-04AC4486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92" y="228601"/>
            <a:ext cx="46085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9B4F92E-4012-43A2-B8A1-8158D6F0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60097" y="116633"/>
            <a:ext cx="1011237" cy="1036637"/>
          </a:xfrm>
          <a:prstGeom prst="roundRect">
            <a:avLst/>
          </a:prstGeom>
          <a:noFill/>
          <a:ln>
            <a:noFill/>
          </a:ln>
          <a:effectLst/>
          <a:extLst/>
        </p:spPr>
      </p:pic>
      <p:pic>
        <p:nvPicPr>
          <p:cNvPr id="11271" name="Picture 6" descr="C:\Users\Matin\Desktop\Sociální bydlení 2-3.png">
            <a:extLst>
              <a:ext uri="{FF2B5EF4-FFF2-40B4-BE49-F238E27FC236}">
                <a16:creationId xmlns:a16="http://schemas.microsoft.com/office/drawing/2014/main" id="{6F190559-61D0-4CD3-A6EB-98247BC8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30175"/>
            <a:ext cx="1296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0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1BF3C-315E-422E-9D13-2AABA5CD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4" y="-15875"/>
            <a:ext cx="8027987" cy="8524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Spolupráce s obcemi</a:t>
            </a:r>
          </a:p>
        </p:txBody>
      </p:sp>
      <p:sp>
        <p:nvSpPr>
          <p:cNvPr id="24579" name="TextovéPole 11">
            <a:extLst>
              <a:ext uri="{FF2B5EF4-FFF2-40B4-BE49-F238E27FC236}">
                <a16:creationId xmlns:a16="http://schemas.microsoft.com/office/drawing/2014/main" id="{C0D65DAE-05CB-4435-86AF-543EA128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341439"/>
            <a:ext cx="3384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r" eaLnBrk="1" hangingPunct="1"/>
            <a:r>
              <a:rPr lang="cs-CZ" altLang="cs-CZ" sz="2000" i="1"/>
              <a:t>* V sedmi z těchto obcí působí lokální konzultanti ASZ</a:t>
            </a:r>
          </a:p>
        </p:txBody>
      </p:sp>
      <p:sp>
        <p:nvSpPr>
          <p:cNvPr id="24580" name="TextovéPole 15">
            <a:extLst>
              <a:ext uri="{FF2B5EF4-FFF2-40B4-BE49-F238E27FC236}">
                <a16:creationId xmlns:a16="http://schemas.microsoft.com/office/drawing/2014/main" id="{E60B6922-D8DE-4AAA-AD1F-EB86F067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2308225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1" name="TextovéPole 17">
            <a:extLst>
              <a:ext uri="{FF2B5EF4-FFF2-40B4-BE49-F238E27FC236}">
                <a16:creationId xmlns:a16="http://schemas.microsoft.com/office/drawing/2014/main" id="{B329CD18-67C3-4343-8ADF-2B4B80CC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2420938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2" name="TextovéPole 18">
            <a:extLst>
              <a:ext uri="{FF2B5EF4-FFF2-40B4-BE49-F238E27FC236}">
                <a16:creationId xmlns:a16="http://schemas.microsoft.com/office/drawing/2014/main" id="{32ADEA85-F65A-4199-8C3C-69236EF59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933825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3" name="TextovéPole 19">
            <a:extLst>
              <a:ext uri="{FF2B5EF4-FFF2-40B4-BE49-F238E27FC236}">
                <a16:creationId xmlns:a16="http://schemas.microsoft.com/office/drawing/2014/main" id="{8EAAF2D1-9655-4E83-AE86-55789D2C1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1" y="5116513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4" name="TextovéPole 20">
            <a:extLst>
              <a:ext uri="{FF2B5EF4-FFF2-40B4-BE49-F238E27FC236}">
                <a16:creationId xmlns:a16="http://schemas.microsoft.com/office/drawing/2014/main" id="{D570D8AB-C64C-4DF6-8687-50B3F310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9" y="2092325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5" name="TextovéPole 21">
            <a:extLst>
              <a:ext uri="{FF2B5EF4-FFF2-40B4-BE49-F238E27FC236}">
                <a16:creationId xmlns:a16="http://schemas.microsoft.com/office/drawing/2014/main" id="{4A41FFB4-F316-47D7-9FA6-1F1996B1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4" y="2524125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6" name="TextovéPole 22">
            <a:extLst>
              <a:ext uri="{FF2B5EF4-FFF2-40B4-BE49-F238E27FC236}">
                <a16:creationId xmlns:a16="http://schemas.microsoft.com/office/drawing/2014/main" id="{CC16911C-4289-4E95-B02F-DEAF710F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668588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Zástupný symbol pro číslo snímku 2">
            <a:extLst>
              <a:ext uri="{FF2B5EF4-FFF2-40B4-BE49-F238E27FC236}">
                <a16:creationId xmlns:a16="http://schemas.microsoft.com/office/drawing/2014/main" id="{83C89E0C-BFCC-41DF-A650-1DA89C3F3A1A}"/>
              </a:ext>
            </a:extLst>
          </p:cNvPr>
          <p:cNvSpPr txBox="1">
            <a:spLocks/>
          </p:cNvSpPr>
          <p:nvPr/>
        </p:nvSpPr>
        <p:spPr bwMode="auto">
          <a:xfrm>
            <a:off x="10055226" y="5648326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517917F-A39C-48F9-A470-881B3075059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hangingPunct="1"/>
              <a:t>10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588" name="Picture 15">
            <a:extLst>
              <a:ext uri="{FF2B5EF4-FFF2-40B4-BE49-F238E27FC236}">
                <a16:creationId xmlns:a16="http://schemas.microsoft.com/office/drawing/2014/main" id="{E32F0EB4-81B4-4BD3-B081-3754A3F7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r="7748"/>
          <a:stretch>
            <a:fillRect/>
          </a:stretch>
        </p:blipFill>
        <p:spPr bwMode="auto">
          <a:xfrm>
            <a:off x="623392" y="692696"/>
            <a:ext cx="10044609" cy="61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0" y="44624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4" name="Obdélník 13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5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8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5114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Centre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Housing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Useful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help </a:t>
            </a:r>
            <a:r>
              <a:rPr lang="cs-CZ" sz="2400" dirty="0" err="1"/>
              <a:t>for</a:t>
            </a:r>
            <a:endParaRPr lang="cs-CZ" sz="2400" dirty="0"/>
          </a:p>
          <a:p>
            <a:pPr lvl="1"/>
            <a:r>
              <a:rPr lang="cs-CZ" dirty="0" err="1"/>
              <a:t>Municipalities</a:t>
            </a:r>
            <a:endParaRPr lang="cs-CZ" dirty="0"/>
          </a:p>
          <a:p>
            <a:pPr lvl="1"/>
            <a:r>
              <a:rPr lang="cs-CZ" dirty="0" err="1"/>
              <a:t>NGOs</a:t>
            </a:r>
            <a:endParaRPr lang="cs-CZ" dirty="0"/>
          </a:p>
          <a:p>
            <a:pPr lvl="1"/>
            <a:r>
              <a:rPr lang="cs-CZ" dirty="0" err="1"/>
              <a:t>Academics</a:t>
            </a:r>
            <a:endParaRPr lang="cs-CZ" dirty="0"/>
          </a:p>
          <a:p>
            <a:pPr lvl="1"/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need</a:t>
            </a:r>
            <a:endParaRPr lang="cs-CZ" dirty="0"/>
          </a:p>
          <a:p>
            <a:endParaRPr lang="cs-CZ" sz="2400" dirty="0"/>
          </a:p>
          <a:p>
            <a:r>
              <a:rPr lang="cs-CZ" sz="2400" dirty="0" err="1"/>
              <a:t>Consultation</a:t>
            </a:r>
            <a:r>
              <a:rPr lang="cs-CZ" sz="2400" dirty="0"/>
              <a:t> by </a:t>
            </a:r>
            <a:r>
              <a:rPr lang="cs-CZ" sz="2400" dirty="0" err="1"/>
              <a:t>phone</a:t>
            </a:r>
            <a:r>
              <a:rPr lang="cs-CZ" sz="2400" dirty="0"/>
              <a:t>, e-mail, </a:t>
            </a:r>
            <a:r>
              <a:rPr lang="cs-CZ" sz="2400" dirty="0" err="1"/>
              <a:t>or</a:t>
            </a:r>
            <a:r>
              <a:rPr lang="cs-CZ" sz="2400" dirty="0"/>
              <a:t> in person</a:t>
            </a:r>
          </a:p>
          <a:p>
            <a:endParaRPr lang="cs-CZ" sz="2400" dirty="0"/>
          </a:p>
          <a:p>
            <a:r>
              <a:rPr lang="cs-CZ" altLang="cs-CZ" sz="2400" dirty="0" err="1"/>
              <a:t>Workshops</a:t>
            </a:r>
            <a:r>
              <a:rPr lang="cs-CZ" altLang="cs-CZ" sz="2400" dirty="0"/>
              <a:t> on multiple </a:t>
            </a:r>
            <a:r>
              <a:rPr lang="cs-CZ" altLang="cs-CZ" sz="2400" dirty="0" err="1"/>
              <a:t>topics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dirty="0"/>
              <a:t>Expert </a:t>
            </a:r>
            <a:r>
              <a:rPr lang="cs-CZ" altLang="cs-CZ" sz="2400" dirty="0" err="1"/>
              <a:t>group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and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working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groups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social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housing</a:t>
            </a:r>
            <a:endParaRPr lang="cs-CZ" alt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11</a:t>
            </a:fld>
            <a:endParaRPr lang="cs-CZ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97768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methodical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" y="908720"/>
            <a:ext cx="11183623" cy="5832648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err="1"/>
              <a:t>Analyses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and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surveys</a:t>
            </a:r>
            <a:endParaRPr lang="cs-CZ" altLang="cs-CZ" sz="2000" b="1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err="1"/>
              <a:t>Impact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inadequate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housing</a:t>
            </a:r>
            <a:r>
              <a:rPr lang="cs-CZ" altLang="cs-CZ" sz="1800" dirty="0"/>
              <a:t> on </a:t>
            </a:r>
            <a:r>
              <a:rPr lang="cs-CZ" altLang="cs-CZ" sz="1800" dirty="0" err="1"/>
              <a:t>children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FAWOS </a:t>
            </a:r>
            <a:r>
              <a:rPr lang="cs-CZ" altLang="cs-CZ" sz="1800" dirty="0" err="1"/>
              <a:t>and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its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transferability</a:t>
            </a:r>
            <a:r>
              <a:rPr lang="cs-CZ" altLang="cs-CZ" sz="1800" dirty="0"/>
              <a:t> to </a:t>
            </a:r>
            <a:r>
              <a:rPr lang="cs-CZ" altLang="cs-CZ" sz="1800" dirty="0" err="1"/>
              <a:t>Czechia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err="1"/>
              <a:t>Structure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municipal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housing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funds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its</a:t>
            </a:r>
            <a:r>
              <a:rPr lang="cs-CZ" altLang="cs-CZ" sz="1800" dirty="0"/>
              <a:t> use </a:t>
            </a:r>
            <a:r>
              <a:rPr lang="cs-CZ" altLang="cs-CZ" sz="1800" dirty="0" err="1"/>
              <a:t>for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social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housing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err="1"/>
              <a:t>Cost</a:t>
            </a:r>
            <a:r>
              <a:rPr lang="cs-CZ" altLang="cs-CZ" sz="1800" dirty="0"/>
              <a:t>-</a:t>
            </a:r>
            <a:r>
              <a:rPr lang="cs-CZ" altLang="cs-CZ" sz="1800" dirty="0" err="1"/>
              <a:t>benefit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analysis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night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shelters</a:t>
            </a:r>
            <a:r>
              <a:rPr lang="cs-CZ" altLang="cs-CZ" sz="1800" dirty="0"/>
              <a:t> vs. </a:t>
            </a:r>
            <a:r>
              <a:rPr lang="cs-CZ" altLang="cs-CZ" sz="1800" dirty="0" err="1"/>
              <a:t>social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housing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 err="1"/>
              <a:t>Survey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of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neighbourly</a:t>
            </a:r>
            <a:r>
              <a:rPr lang="cs-CZ" altLang="cs-CZ" sz="1800" b="1" dirty="0"/>
              <a:t> relations </a:t>
            </a:r>
            <a:r>
              <a:rPr lang="cs-CZ" altLang="cs-CZ" sz="1800" b="1" i="1" dirty="0"/>
              <a:t>(cca 6/2019)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/>
              <a:t>Census </a:t>
            </a:r>
            <a:r>
              <a:rPr lang="cs-CZ" altLang="cs-CZ" sz="1800" b="1" dirty="0" err="1"/>
              <a:t>of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homelessness</a:t>
            </a:r>
            <a:r>
              <a:rPr lang="cs-CZ" altLang="cs-CZ" sz="1800" b="1" dirty="0"/>
              <a:t> – part 1</a:t>
            </a:r>
            <a:r>
              <a:rPr lang="cs-CZ" altLang="cs-CZ" sz="1800" b="1" i="1" dirty="0"/>
              <a:t>(2019-2020)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endParaRPr lang="cs-CZ" altLang="cs-CZ" sz="1800" b="1" i="1" dirty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err="1"/>
              <a:t>Methodical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materials</a:t>
            </a:r>
            <a:r>
              <a:rPr lang="cs-CZ" altLang="cs-CZ" sz="2000" b="1" dirty="0"/>
              <a:t> 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 err="1"/>
              <a:t>Identification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of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residentially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segregated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localities</a:t>
            </a:r>
            <a:r>
              <a:rPr lang="cs-CZ" altLang="cs-CZ" sz="1800" b="1" dirty="0"/>
              <a:t> 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 err="1"/>
              <a:t>Social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work</a:t>
            </a:r>
            <a:r>
              <a:rPr lang="cs-CZ" altLang="cs-CZ" sz="1800" b="1" dirty="0"/>
              <a:t> in </a:t>
            </a:r>
            <a:r>
              <a:rPr lang="cs-CZ" altLang="cs-CZ" sz="1800" b="1" dirty="0" err="1"/>
              <a:t>social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housing</a:t>
            </a:r>
            <a:endParaRPr lang="cs-CZ" altLang="cs-CZ" sz="1800" b="1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 err="1"/>
              <a:t>Assessing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inadequate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housing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and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possible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solutions</a:t>
            </a:r>
            <a:endParaRPr lang="cs-CZ" altLang="cs-CZ" sz="1800" b="1" dirty="0"/>
          </a:p>
          <a:p>
            <a:pPr marL="92075" lvl="1" indent="0" eaLnBrk="1" hangingPunct="1">
              <a:spcBef>
                <a:spcPts val="0"/>
              </a:spcBef>
              <a:buNone/>
            </a:pPr>
            <a:endParaRPr lang="cs-CZ" altLang="cs-CZ" sz="1400" i="1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6" name="Obdélník 5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1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4347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32656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688" y="1268760"/>
            <a:ext cx="11737304" cy="5472608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3600" b="1" dirty="0" err="1"/>
              <a:t>Newsletter</a:t>
            </a:r>
            <a:endParaRPr lang="cs-CZ" altLang="cs-CZ" sz="3600" b="1" dirty="0"/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Webpage</a:t>
            </a:r>
            <a:r>
              <a:rPr lang="cs-CZ" altLang="cs-CZ" sz="3600" dirty="0"/>
              <a:t> </a:t>
            </a:r>
            <a:r>
              <a:rPr lang="cs-CZ" altLang="cs-CZ" sz="3600" b="1" dirty="0">
                <a:hlinkClick r:id="rId3"/>
              </a:rPr>
              <a:t>www.socialnibydleni.mpsv.cz </a:t>
            </a:r>
            <a:endParaRPr lang="cs-CZ" altLang="cs-CZ" sz="3600" b="1" dirty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Facebook</a:t>
            </a:r>
            <a:r>
              <a:rPr lang="cs-CZ" altLang="cs-CZ" sz="3600" dirty="0"/>
              <a:t> </a:t>
            </a:r>
            <a:r>
              <a:rPr lang="cs-CZ" sz="3600" dirty="0">
                <a:hlinkClick r:id="rId4"/>
              </a:rPr>
              <a:t>www.facebook.com/socialnibydlenivcr</a:t>
            </a:r>
            <a:r>
              <a:rPr lang="cs-CZ" sz="3600" dirty="0"/>
              <a:t> </a:t>
            </a:r>
            <a:endParaRPr lang="cs-CZ" altLang="cs-CZ" sz="3600" dirty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Infocampaign</a:t>
            </a:r>
            <a:r>
              <a:rPr lang="cs-CZ" altLang="cs-CZ" sz="3600" dirty="0"/>
              <a:t> – </a:t>
            </a:r>
            <a:r>
              <a:rPr lang="cs-CZ" altLang="cs-CZ" sz="3600" b="1" dirty="0" err="1"/>
              <a:t>leaflets</a:t>
            </a:r>
            <a:r>
              <a:rPr lang="cs-CZ" altLang="cs-CZ" sz="3600" b="1" dirty="0"/>
              <a:t>, </a:t>
            </a:r>
            <a:r>
              <a:rPr lang="cs-CZ" altLang="cs-CZ" sz="3600" b="1" dirty="0" err="1"/>
              <a:t>brochures</a:t>
            </a:r>
            <a:r>
              <a:rPr lang="cs-CZ" altLang="cs-CZ" sz="3600" b="1" dirty="0"/>
              <a:t>, </a:t>
            </a:r>
            <a:r>
              <a:rPr lang="cs-CZ" altLang="cs-CZ" sz="3600" b="1" dirty="0" err="1"/>
              <a:t>radio</a:t>
            </a:r>
            <a:r>
              <a:rPr lang="cs-CZ" altLang="cs-CZ" sz="3600" b="1" dirty="0"/>
              <a:t>, </a:t>
            </a:r>
            <a:r>
              <a:rPr lang="cs-CZ" altLang="cs-CZ" sz="3600" b="1" dirty="0" err="1"/>
              <a:t>newspapers</a:t>
            </a:r>
            <a:r>
              <a:rPr lang="cs-CZ" altLang="cs-CZ" sz="3600" b="1" dirty="0"/>
              <a:t>, TV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Evaluation</a:t>
            </a:r>
            <a:endParaRPr lang="cs-CZ" altLang="cs-CZ" sz="3600" dirty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3600" b="1" dirty="0"/>
              <a:t>14 </a:t>
            </a:r>
            <a:r>
              <a:rPr lang="cs-CZ" altLang="cs-CZ" sz="3600" b="1" dirty="0" err="1"/>
              <a:t>regional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workshops</a:t>
            </a:r>
            <a:r>
              <a:rPr lang="cs-CZ" altLang="cs-CZ" sz="3600" b="1" dirty="0"/>
              <a:t> on </a:t>
            </a:r>
            <a:r>
              <a:rPr lang="cs-CZ" altLang="cs-CZ" sz="3600" b="1" dirty="0" err="1"/>
              <a:t>regional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cooperation</a:t>
            </a:r>
            <a:endParaRPr lang="cs-CZ" altLang="cs-CZ" sz="3600" b="1" dirty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3600" b="1" dirty="0" err="1"/>
              <a:t>Conference</a:t>
            </a:r>
            <a:r>
              <a:rPr lang="cs-CZ" altLang="cs-CZ" sz="3600" b="1" dirty="0"/>
              <a:t> – Trauma </a:t>
            </a:r>
            <a:r>
              <a:rPr lang="cs-CZ" altLang="cs-CZ" sz="3600" b="1" dirty="0" err="1"/>
              <a:t>and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Homelessness</a:t>
            </a:r>
            <a:r>
              <a:rPr lang="cs-CZ" altLang="cs-CZ" sz="3600" dirty="0"/>
              <a:t> (11/19)</a:t>
            </a:r>
            <a:endParaRPr lang="cs-CZ" altLang="cs-CZ" sz="3600" b="1" dirty="0"/>
          </a:p>
          <a:p>
            <a:pPr eaLnBrk="1" hangingPunct="1">
              <a:buNone/>
            </a:pPr>
            <a:endParaRPr lang="cs-CZ" altLang="cs-CZ" sz="2000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1" name="Obdélník 10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5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9788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D51A8-0A0C-48A7-A815-89B05610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412876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sz="4800" dirty="0">
                <a:latin typeface="+mn-lt"/>
                <a:cs typeface="Arial" panose="020B0604020202020204" pitchFamily="34" charset="0"/>
              </a:rPr>
            </a:b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Municipal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Good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Practice</a:t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5" name="Obdélník 4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9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5274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63352" y="1196752"/>
            <a:ext cx="10729192" cy="5616624"/>
          </a:xfrm>
        </p:spPr>
        <p:txBody>
          <a:bodyPr rtlCol="0">
            <a:normAutofit/>
          </a:bodyPr>
          <a:lstStyle/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4000" b="1" dirty="0"/>
              <a:t>Municipality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endParaRPr lang="cs-CZ" sz="4000" b="1" u="sng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4000" b="1" dirty="0" err="1"/>
              <a:t>Social</a:t>
            </a:r>
            <a:r>
              <a:rPr lang="cs-CZ" sz="4000" b="1" dirty="0"/>
              <a:t> </a:t>
            </a:r>
            <a:r>
              <a:rPr lang="cs-CZ" sz="4000" b="1" dirty="0" err="1"/>
              <a:t>service</a:t>
            </a:r>
            <a:r>
              <a:rPr lang="cs-CZ" sz="4000" b="1" dirty="0"/>
              <a:t> </a:t>
            </a:r>
            <a:r>
              <a:rPr lang="cs-CZ" sz="4000" b="1" dirty="0" err="1"/>
              <a:t>providers</a:t>
            </a: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4000" b="1" dirty="0" err="1"/>
              <a:t>NGOs</a:t>
            </a: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4000" b="1" dirty="0" err="1"/>
              <a:t>Labour</a:t>
            </a:r>
            <a:r>
              <a:rPr lang="cs-CZ" sz="4000" b="1" dirty="0"/>
              <a:t> Office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None/>
              <a:defRPr/>
            </a:pP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4000" b="1" dirty="0" err="1"/>
              <a:t>Regional</a:t>
            </a:r>
            <a:r>
              <a:rPr lang="cs-CZ" sz="4000" b="1" dirty="0"/>
              <a:t> </a:t>
            </a:r>
            <a:r>
              <a:rPr lang="cs-CZ" sz="4000" b="1" dirty="0" err="1"/>
              <a:t>authority</a:t>
            </a: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endParaRPr lang="cs-CZ" sz="40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4000" b="1" dirty="0" err="1"/>
              <a:t>Important</a:t>
            </a:r>
            <a:r>
              <a:rPr lang="cs-CZ" sz="4000" b="1" dirty="0"/>
              <a:t> </a:t>
            </a:r>
            <a:r>
              <a:rPr lang="cs-CZ" sz="4000" b="1" dirty="0" err="1"/>
              <a:t>housing</a:t>
            </a:r>
            <a:r>
              <a:rPr lang="cs-CZ" sz="4000" b="1" dirty="0"/>
              <a:t> </a:t>
            </a:r>
            <a:r>
              <a:rPr lang="cs-CZ" sz="4000" b="1" dirty="0" err="1"/>
              <a:t>stock</a:t>
            </a:r>
            <a:r>
              <a:rPr lang="cs-CZ" sz="4000" b="1" dirty="0"/>
              <a:t> </a:t>
            </a:r>
            <a:r>
              <a:rPr lang="cs-CZ" sz="4000" b="1" dirty="0" err="1"/>
              <a:t>owners</a:t>
            </a:r>
            <a:endParaRPr lang="cs-CZ" sz="4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7" name="Obdélník 6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1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815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548680"/>
            <a:ext cx="8027988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Situational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35360" y="1628800"/>
            <a:ext cx="108012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4000" b="1" dirty="0" err="1">
                <a:solidFill>
                  <a:sysClr val="windowText" lastClr="000000"/>
                </a:solidFill>
              </a:rPr>
              <a:t>Housing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fund</a:t>
            </a:r>
            <a:endParaRPr lang="cs-CZ" sz="4000" b="1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endParaRPr lang="cs-CZ" sz="4000" b="1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4000" b="1" dirty="0" err="1">
                <a:solidFill>
                  <a:sysClr val="windowText" lastClr="000000"/>
                </a:solidFill>
              </a:rPr>
              <a:t>Demographics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and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tagret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group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needs</a:t>
            </a:r>
            <a:endParaRPr lang="cs-CZ" sz="4000" b="1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endParaRPr lang="cs-CZ" sz="4000" b="1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4000" b="1" dirty="0" err="1">
                <a:solidFill>
                  <a:sysClr val="windowText" lastClr="000000"/>
                </a:solidFill>
              </a:rPr>
              <a:t>Local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social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housing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concept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endParaRPr lang="cs-CZ" sz="4000" b="1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4000" b="1" dirty="0" err="1">
                <a:solidFill>
                  <a:sysClr val="windowText" lastClr="000000"/>
                </a:solidFill>
              </a:rPr>
              <a:t>Capacities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of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social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  <a:r>
              <a:rPr lang="cs-CZ" sz="4000" b="1" dirty="0" err="1">
                <a:solidFill>
                  <a:sysClr val="windowText" lastClr="000000"/>
                </a:solidFill>
              </a:rPr>
              <a:t>work</a:t>
            </a:r>
            <a:r>
              <a:rPr lang="cs-CZ" sz="4000" b="1" dirty="0">
                <a:solidFill>
                  <a:sysClr val="windowText" lastClr="000000"/>
                </a:solidFill>
              </a:rPr>
              <a:t>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8" name="Obdélník 7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2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9245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764704"/>
            <a:ext cx="10801200" cy="5976664"/>
          </a:xfrm>
        </p:spPr>
        <p:txBody>
          <a:bodyPr/>
          <a:lstStyle/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Work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with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specific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target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groups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NGOs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as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tenants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sub-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letting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clients</a:t>
            </a:r>
            <a:endParaRPr lang="cs-CZ" sz="2000" b="1" spc="-1" dirty="0">
              <a:solidFill>
                <a:srgbClr val="000000"/>
              </a:solidFill>
              <a:ea typeface="DejaVu Sans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z="900" spc="-1" dirty="0">
              <a:solidFill>
                <a:srgbClr val="000000"/>
              </a:solidFill>
              <a:ea typeface="DejaVu Sans"/>
            </a:endParaRP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rent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Social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workers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not in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charge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of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collecting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rent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Housing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benefits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payed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directly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the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municipality (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for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a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necessary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period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of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time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) 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17</a:t>
            </a:fld>
            <a:endParaRPr lang="cs-CZ" alt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/>
          <a:stretch/>
        </p:blipFill>
        <p:spPr>
          <a:xfrm>
            <a:off x="7104112" y="836712"/>
            <a:ext cx="2272322" cy="170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Skupina 5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7" name="Obdélník 6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1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3156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836712"/>
            <a:ext cx="10945216" cy="5564088"/>
          </a:xfrm>
        </p:spPr>
        <p:txBody>
          <a:bodyPr/>
          <a:lstStyle/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Social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Realtors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Estate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agent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cooperating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with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municipality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Special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housing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office –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all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necessary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agenda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combined</a:t>
            </a:r>
            <a:endParaRPr lang="cs-CZ" sz="2000" b="1" spc="-1" dirty="0">
              <a:solidFill>
                <a:srgbClr val="000000"/>
              </a:solidFill>
              <a:ea typeface="DejaVu Sans"/>
            </a:endParaRP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z="2000" b="1" spc="-1" dirty="0">
              <a:solidFill>
                <a:srgbClr val="000000"/>
              </a:solidFill>
              <a:ea typeface="DejaVu Sans"/>
            </a:endParaRP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z="1000" spc="-1" dirty="0">
              <a:solidFill>
                <a:srgbClr val="000000"/>
              </a:solidFill>
              <a:ea typeface="DejaVu Sans"/>
            </a:endParaRP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accomodation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&lt;"/>
            </a:pP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For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victims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of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domestic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violence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/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other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crimes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/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natural</a:t>
            </a:r>
            <a:r>
              <a:rPr lang="cs-CZ" sz="18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1800" b="1" spc="-1" dirty="0" err="1">
                <a:solidFill>
                  <a:srgbClr val="000000"/>
                </a:solidFill>
                <a:ea typeface="DejaVu Sans"/>
              </a:rPr>
              <a:t>disasters</a:t>
            </a:r>
            <a:endParaRPr lang="cs-CZ" sz="1800" b="1" spc="-1" dirty="0">
              <a:solidFill>
                <a:srgbClr val="000000"/>
              </a:solidFill>
              <a:ea typeface="DejaVu Sans"/>
            </a:endParaRPr>
          </a:p>
          <a:p>
            <a:pPr marL="24225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b="1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18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/>
          <a:srcRect l="37504"/>
          <a:stretch/>
        </p:blipFill>
        <p:spPr>
          <a:xfrm>
            <a:off x="2495600" y="4437112"/>
            <a:ext cx="1728192" cy="193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412776"/>
            <a:ext cx="2880320" cy="215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Skupina 7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9" name="Obdélník 8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3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6168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764704"/>
            <a:ext cx="9865097" cy="5636096"/>
          </a:xfrm>
        </p:spPr>
        <p:txBody>
          <a:bodyPr/>
          <a:lstStyle/>
          <a:p>
            <a:pPr marL="228600"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1" indent="-273050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r>
              <a:rPr lang="cs-CZ" spc="-1" dirty="0" err="1">
                <a:solidFill>
                  <a:srgbClr val="000000"/>
                </a:solidFill>
                <a:ea typeface="DejaVu Sans"/>
              </a:rPr>
              <a:t>Helping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cs-CZ" spc="-1" dirty="0" err="1">
                <a:solidFill>
                  <a:srgbClr val="000000"/>
                </a:solidFill>
                <a:ea typeface="DejaVu Sans"/>
              </a:rPr>
              <a:t>furnish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pc="-1" dirty="0" err="1">
                <a:solidFill>
                  <a:srgbClr val="000000"/>
                </a:solidFill>
                <a:ea typeface="DejaVu Sans"/>
              </a:rPr>
              <a:t>flats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pc="-1" dirty="0" err="1">
                <a:solidFill>
                  <a:srgbClr val="000000"/>
                </a:solidFill>
                <a:ea typeface="DejaVu Sans"/>
              </a:rPr>
              <a:t>for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pc="-1" dirty="0" err="1">
                <a:solidFill>
                  <a:srgbClr val="000000"/>
                </a:solidFill>
                <a:ea typeface="DejaVu Sans"/>
              </a:rPr>
              <a:t>new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pc="-1" dirty="0" err="1">
                <a:solidFill>
                  <a:srgbClr val="000000"/>
                </a:solidFill>
                <a:ea typeface="DejaVu Sans"/>
              </a:rPr>
              <a:t>tenants</a:t>
            </a:r>
            <a:endParaRPr lang="cs-CZ" spc="-1" dirty="0">
              <a:solidFill>
                <a:srgbClr val="000000"/>
              </a:solidFill>
              <a:ea typeface="DejaVu Sans"/>
            </a:endParaRPr>
          </a:p>
          <a:p>
            <a:pPr marL="452438" lvl="1" indent="-273050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endParaRPr lang="cs-CZ" spc="-1" dirty="0">
              <a:solidFill>
                <a:srgbClr val="000000"/>
              </a:solidFill>
              <a:ea typeface="DejaVu Sans"/>
            </a:endParaRPr>
          </a:p>
          <a:p>
            <a:pPr marL="228600"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debts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spc="-1" dirty="0" err="1">
                <a:solidFill>
                  <a:srgbClr val="000000"/>
                </a:solidFill>
                <a:ea typeface="DejaVu Sans"/>
              </a:rPr>
              <a:t>Cooperation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spc="-1" dirty="0" err="1">
                <a:solidFill>
                  <a:srgbClr val="000000"/>
                </a:solidFill>
                <a:ea typeface="DejaVu Sans"/>
              </a:rPr>
              <a:t>between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spc="-1" dirty="0" err="1">
                <a:solidFill>
                  <a:srgbClr val="000000"/>
                </a:solidFill>
                <a:ea typeface="DejaVu Sans"/>
              </a:rPr>
              <a:t>housing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unit </a:t>
            </a:r>
            <a:r>
              <a:rPr lang="cs-CZ" sz="2000" spc="-1" dirty="0" err="1">
                <a:solidFill>
                  <a:srgbClr val="000000"/>
                </a:solidFill>
                <a:ea typeface="DejaVu Sans"/>
              </a:rPr>
              <a:t>and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spc="-1" dirty="0" err="1">
                <a:solidFill>
                  <a:srgbClr val="000000"/>
                </a:solidFill>
                <a:ea typeface="DejaVu Sans"/>
              </a:rPr>
              <a:t>social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unit </a:t>
            </a:r>
            <a:r>
              <a:rPr lang="cs-CZ" sz="2000" spc="-1" dirty="0" err="1">
                <a:solidFill>
                  <a:srgbClr val="000000"/>
                </a:solidFill>
                <a:ea typeface="DejaVu Sans"/>
              </a:rPr>
              <a:t>of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municipality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Installment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system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3-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sided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agreement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–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energy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provider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, municipality, </a:t>
            </a:r>
            <a:r>
              <a:rPr lang="cs-CZ" sz="2000" b="1" spc="-1" dirty="0" err="1">
                <a:solidFill>
                  <a:srgbClr val="000000"/>
                </a:solidFill>
                <a:ea typeface="DejaVu Sans"/>
              </a:rPr>
              <a:t>tenant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708025" lvl="2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endParaRPr lang="cs-CZ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19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052736"/>
            <a:ext cx="2104960" cy="136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74" y="3380820"/>
            <a:ext cx="1911951" cy="12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8" name="Obdélník 7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2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9908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E6524-FD32-40E2-B485-F0883E17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630364"/>
            <a:ext cx="8027988" cy="3311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A0BC21A3-4E49-4665-83A7-1C863F107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2E68F-31A4-471B-8B8A-DCCF6F39F83B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0" name="Obdélník 9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4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0883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so</a:t>
            </a:r>
            <a:r>
              <a:rPr lang="cs-CZ" dirty="0"/>
              <a:t> far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than</a:t>
            </a:r>
            <a:r>
              <a:rPr lang="cs-CZ" dirty="0"/>
              <a:t> 2000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supported</a:t>
            </a:r>
            <a:endParaRPr lang="cs-CZ" dirty="0"/>
          </a:p>
          <a:p>
            <a:endParaRPr lang="cs-CZ" dirty="0"/>
          </a:p>
          <a:p>
            <a:r>
              <a:rPr lang="cs-CZ" dirty="0"/>
              <a:t>More </a:t>
            </a:r>
            <a:r>
              <a:rPr lang="cs-CZ" dirty="0" err="1"/>
              <a:t>than</a:t>
            </a:r>
            <a:r>
              <a:rPr lang="cs-CZ" dirty="0"/>
              <a:t> 470 </a:t>
            </a:r>
            <a:r>
              <a:rPr lang="cs-CZ" dirty="0" err="1"/>
              <a:t>flats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by 16 </a:t>
            </a:r>
            <a:r>
              <a:rPr lang="cs-CZ" dirty="0" err="1"/>
              <a:t>municipalities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– </a:t>
            </a:r>
            <a:r>
              <a:rPr lang="cs-CZ" dirty="0" err="1"/>
              <a:t>so</a:t>
            </a:r>
            <a:r>
              <a:rPr lang="cs-CZ" dirty="0"/>
              <a:t> far 18 </a:t>
            </a:r>
            <a:r>
              <a:rPr lang="cs-CZ" dirty="0" err="1"/>
              <a:t>projects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Robust</a:t>
            </a:r>
            <a:r>
              <a:rPr lang="cs-CZ" dirty="0"/>
              <a:t> body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/ </a:t>
            </a:r>
            <a:r>
              <a:rPr lang="cs-CZ" dirty="0" err="1"/>
              <a:t>affordable</a:t>
            </a:r>
            <a:r>
              <a:rPr lang="cs-CZ" dirty="0"/>
              <a:t> </a:t>
            </a:r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legislation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20</a:t>
            </a:fld>
            <a:endParaRPr lang="cs-C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0A98ED8-A357-4643-82EB-A4256122F208}" type="slidenum">
              <a:rPr lang="cs-CZ" altLang="en-US" smtClean="0">
                <a:cs typeface="Arial" charset="0"/>
              </a:rPr>
              <a:pPr/>
              <a:t>21</a:t>
            </a:fld>
            <a:endParaRPr lang="cs-CZ" altLang="en-US">
              <a:cs typeface="Arial" charset="0"/>
            </a:endParaRPr>
          </a:p>
        </p:txBody>
      </p:sp>
      <p:sp>
        <p:nvSpPr>
          <p:cNvPr id="6" name="Nadpis 1">
            <a:extLst/>
          </p:cNvPr>
          <p:cNvSpPr txBox="1">
            <a:spLocks/>
          </p:cNvSpPr>
          <p:nvPr/>
        </p:nvSpPr>
        <p:spPr bwMode="auto">
          <a:xfrm>
            <a:off x="1512882" y="980728"/>
            <a:ext cx="846043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4900" b="1" dirty="0" err="1">
                <a:solidFill>
                  <a:srgbClr val="1F497D"/>
                </a:solidFill>
                <a:cs typeface="Arial" panose="020B0604020202020204" pitchFamily="34" charset="0"/>
              </a:rPr>
              <a:t>Thank</a:t>
            </a:r>
            <a:r>
              <a:rPr lang="cs-CZ" sz="4900" b="1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cs-CZ" sz="4900" b="1" dirty="0" err="1">
                <a:solidFill>
                  <a:srgbClr val="1F497D"/>
                </a:solidFill>
                <a:cs typeface="Arial" panose="020B0604020202020204" pitchFamily="34" charset="0"/>
              </a:rPr>
              <a:t>you</a:t>
            </a:r>
            <a:r>
              <a:rPr lang="cs-CZ" sz="4900" b="1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cs-CZ" sz="4900" b="1" dirty="0" err="1">
                <a:solidFill>
                  <a:srgbClr val="1F497D"/>
                </a:solidFill>
                <a:cs typeface="Arial" panose="020B0604020202020204" pitchFamily="34" charset="0"/>
              </a:rPr>
              <a:t>for</a:t>
            </a:r>
            <a:r>
              <a:rPr lang="cs-CZ" sz="4900" b="1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cs-CZ" sz="4900" b="1" dirty="0" err="1">
                <a:solidFill>
                  <a:srgbClr val="1F497D"/>
                </a:solidFill>
                <a:cs typeface="Arial" panose="020B0604020202020204" pitchFamily="34" charset="0"/>
              </a:rPr>
              <a:t>your</a:t>
            </a:r>
            <a:r>
              <a:rPr lang="cs-CZ" sz="4900" b="1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cs-CZ" sz="4900" b="1" dirty="0" err="1">
                <a:solidFill>
                  <a:srgbClr val="1F497D"/>
                </a:solidFill>
                <a:cs typeface="Arial" panose="020B0604020202020204" pitchFamily="34" charset="0"/>
              </a:rPr>
              <a:t>attention</a:t>
            </a:r>
            <a:br>
              <a:rPr lang="cs-CZ" sz="3200" b="1" dirty="0">
                <a:solidFill>
                  <a:srgbClr val="1F497D"/>
                </a:solidFill>
                <a:cs typeface="Arial" panose="020B0604020202020204" pitchFamily="34" charset="0"/>
              </a:rPr>
            </a:br>
            <a:br>
              <a:rPr lang="cs-CZ" sz="2200" dirty="0">
                <a:solidFill>
                  <a:srgbClr val="1F497D"/>
                </a:solidFill>
                <a:cs typeface="Arial" panose="020B0604020202020204" pitchFamily="34" charset="0"/>
                <a:hlinkClick r:id="rId2"/>
              </a:rPr>
            </a:br>
            <a:br>
              <a:rPr lang="cs-CZ" sz="3200" b="1" dirty="0">
                <a:solidFill>
                  <a:srgbClr val="1F497D"/>
                </a:solidFill>
                <a:cs typeface="Arial" panose="020B0604020202020204" pitchFamily="34" charset="0"/>
              </a:rPr>
            </a:br>
            <a:br>
              <a:rPr lang="cs-CZ" sz="2500" spc="-100" dirty="0">
                <a:solidFill>
                  <a:srgbClr val="1F497D"/>
                </a:solidFill>
                <a:ea typeface="+mj-ea"/>
                <a:cs typeface="Arial" panose="020B0604020202020204" pitchFamily="34" charset="0"/>
              </a:rPr>
            </a:br>
            <a:br>
              <a:rPr lang="cs-CZ" sz="400" b="1" spc="-100" dirty="0">
                <a:solidFill>
                  <a:srgbClr val="1F497D"/>
                </a:solidFill>
                <a:ea typeface="+mj-ea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jitka.modlitbova</a:t>
            </a:r>
            <a:r>
              <a:rPr lang="cs-CZ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cs-CZ" sz="22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mpsv.cz</a:t>
            </a:r>
            <a:r>
              <a:rPr lang="cs-CZ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cs-CZ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cs-CZ" sz="25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www.</a:t>
            </a:r>
            <a:r>
              <a:rPr lang="cs-CZ" sz="25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socialnibydleni.mpsv.cz</a:t>
            </a:r>
            <a:endParaRPr lang="cs-CZ" sz="25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5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5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www.facebook.com/socialnibydlenivcr</a:t>
            </a:r>
            <a:r>
              <a:rPr lang="cs-CZ" sz="25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cs-CZ" sz="25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cs-CZ" sz="25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8" name="Obdélník 7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2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7740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CB02754-5444-4E67-994F-2DD3106F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91742"/>
            <a:ext cx="8460432" cy="909067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A3ACFD-1DFD-48EC-AE19-29504196F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4ABF68-79CF-43B7-A7CE-AA1C3C2F8ADE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4" y="1916832"/>
            <a:ext cx="90554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9048328" y="3284984"/>
            <a:ext cx="1152128" cy="75608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9264352" y="5157192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649084" y="6407750"/>
            <a:ext cx="8263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025" indent="-1343025"/>
            <a:r>
              <a:rPr lang="cs-CZ" altLang="cs-CZ" sz="1100" i="1" dirty="0"/>
              <a:t>Zdroj: KPMG 2016 - </a:t>
            </a:r>
            <a:r>
              <a:rPr lang="cs-CZ" sz="1100" i="1" dirty="0" err="1"/>
              <a:t>Voice</a:t>
            </a:r>
            <a:r>
              <a:rPr lang="cs-CZ" sz="1100" i="1" dirty="0"/>
              <a:t> </a:t>
            </a:r>
            <a:r>
              <a:rPr lang="cs-CZ" sz="1100" i="1" dirty="0" err="1"/>
              <a:t>of</a:t>
            </a:r>
            <a:r>
              <a:rPr lang="cs-CZ" sz="1100" i="1" dirty="0"/>
              <a:t> Real </a:t>
            </a:r>
            <a:r>
              <a:rPr lang="cs-CZ" sz="1100" i="1" dirty="0" err="1"/>
              <a:t>Estate</a:t>
            </a:r>
            <a:r>
              <a:rPr lang="cs-CZ" sz="1100" i="1" dirty="0"/>
              <a:t>, Bytový fond hlavního města Prahy a jednotlivých městských částí</a:t>
            </a:r>
            <a:endParaRPr lang="cs-CZ" altLang="cs-CZ" sz="1100" i="1" dirty="0"/>
          </a:p>
        </p:txBody>
      </p:sp>
      <p:sp>
        <p:nvSpPr>
          <p:cNvPr id="10" name="Ovál 9"/>
          <p:cNvSpPr/>
          <p:nvPr/>
        </p:nvSpPr>
        <p:spPr>
          <a:xfrm>
            <a:off x="6672064" y="5157192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3" name="Obdélník 2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4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3200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E6524-FD32-40E2-B485-F0883E17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630364"/>
            <a:ext cx="8785671" cy="331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b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A0BC21A3-4E49-4665-83A7-1C863F107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2E68F-31A4-471B-8B8A-DCCF6F39F83B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2" name="Skupina 5">
            <a:extLst>
              <a:ext uri="{FF2B5EF4-FFF2-40B4-BE49-F238E27FC236}">
                <a16:creationId xmlns:a16="http://schemas.microsoft.com/office/drawing/2014/main" id="{3833C874-0062-4CAB-8D2F-19DD49AB7505}"/>
              </a:ext>
            </a:extLst>
          </p:cNvPr>
          <p:cNvGrpSpPr>
            <a:grpSpLocks/>
          </p:cNvGrpSpPr>
          <p:nvPr/>
        </p:nvGrpSpPr>
        <p:grpSpPr bwMode="auto">
          <a:xfrm>
            <a:off x="1558926" y="30163"/>
            <a:ext cx="8405813" cy="590550"/>
            <a:chOff x="34925" y="30163"/>
            <a:chExt cx="8405813" cy="590550"/>
          </a:xfrm>
        </p:grpSpPr>
        <p:pic>
          <p:nvPicPr>
            <p:cNvPr id="12293" name="Picture 2">
              <a:extLst>
                <a:ext uri="{FF2B5EF4-FFF2-40B4-BE49-F238E27FC236}">
                  <a16:creationId xmlns:a16="http://schemas.microsoft.com/office/drawing/2014/main" id="{E363AE8E-F7E1-491F-B0E5-B81630DEF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2C0B72C-E8E5-400D-B989-A689D3B1E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2295" name="Picture 6" descr="C:\Users\Matin\Desktop\Sociální bydlení 2-3.png">
              <a:extLst>
                <a:ext uri="{FF2B5EF4-FFF2-40B4-BE49-F238E27FC236}">
                  <a16:creationId xmlns:a16="http://schemas.microsoft.com/office/drawing/2014/main" id="{CFD78828-5F02-416C-BF8C-9D314B34E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0" y="44624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0" name="Obdélník 9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4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9457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0" y="6756400"/>
            <a:ext cx="9144000" cy="10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E0A8F26-1068-4B85-B61E-443EF7EF7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399912" y="5627688"/>
            <a:ext cx="549275" cy="396875"/>
          </a:xfrm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09DB5-9547-4BE9-94F9-D793CC31B9C2}" type="slidenum">
              <a:rPr lang="cs-CZ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21320" y="1248474"/>
            <a:ext cx="11136560" cy="4811614"/>
          </a:xfrm>
        </p:spPr>
        <p:txBody>
          <a:bodyPr rtlCol="0">
            <a:noAutofit/>
          </a:bodyPr>
          <a:lstStyle/>
          <a:p>
            <a:pPr marL="46036" indent="-34289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800" dirty="0"/>
              <a:t>Municipality </a:t>
            </a:r>
            <a:r>
              <a:rPr lang="cs-CZ" altLang="cs-CZ" sz="2800" dirty="0" err="1"/>
              <a:t>Law</a:t>
            </a:r>
            <a:endParaRPr lang="cs-CZ" altLang="cs-CZ" sz="2800" dirty="0"/>
          </a:p>
          <a:p>
            <a:pPr marL="742932" lvl="2" indent="-34289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000" dirty="0" err="1"/>
              <a:t>Municipalities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have</a:t>
            </a:r>
            <a:r>
              <a:rPr lang="cs-CZ" altLang="cs-CZ" sz="2000" dirty="0"/>
              <a:t> a duty to care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their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citizens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need</a:t>
            </a:r>
            <a:endParaRPr lang="cs-CZ" altLang="cs-CZ" sz="2000" dirty="0"/>
          </a:p>
          <a:p>
            <a:pPr marL="44450" indent="311143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800" dirty="0" err="1"/>
              <a:t>Social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Benefits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Legislation</a:t>
            </a:r>
            <a:endParaRPr lang="cs-CZ" altLang="cs-CZ" sz="2800" dirty="0"/>
          </a:p>
          <a:p>
            <a:pPr marL="355591" indent="-35559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800" b="1" dirty="0" err="1"/>
              <a:t>Social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Housing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Concept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of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Czech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Republic</a:t>
            </a:r>
            <a:r>
              <a:rPr lang="cs-CZ" altLang="cs-CZ" sz="2800" b="1" dirty="0"/>
              <a:t> 2015 – 2025</a:t>
            </a:r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dirty="0"/>
              <a:t>Non-</a:t>
            </a:r>
            <a:r>
              <a:rPr lang="cs-CZ" altLang="cs-CZ" dirty="0" err="1"/>
              <a:t>legislative</a:t>
            </a:r>
            <a:r>
              <a:rPr lang="cs-CZ" altLang="cs-CZ" dirty="0"/>
              <a:t> </a:t>
            </a:r>
            <a:r>
              <a:rPr lang="cs-CZ" altLang="cs-CZ" dirty="0" err="1"/>
              <a:t>material</a:t>
            </a:r>
            <a:r>
              <a:rPr lang="cs-CZ" altLang="cs-CZ" dirty="0"/>
              <a:t>, </a:t>
            </a:r>
            <a:r>
              <a:rPr lang="cs-CZ" altLang="cs-CZ" dirty="0" err="1"/>
              <a:t>though</a:t>
            </a:r>
            <a:r>
              <a:rPr lang="cs-CZ" altLang="cs-CZ" dirty="0"/>
              <a:t> </a:t>
            </a:r>
            <a:r>
              <a:rPr lang="cs-CZ" altLang="cs-CZ" dirty="0" err="1"/>
              <a:t>binding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ministries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800" dirty="0" err="1">
                <a:solidFill>
                  <a:prstClr val="black"/>
                </a:solidFill>
              </a:rPr>
              <a:t>Social</a:t>
            </a:r>
            <a:r>
              <a:rPr lang="cs-CZ" altLang="cs-CZ" sz="2800" dirty="0">
                <a:solidFill>
                  <a:prstClr val="black"/>
                </a:solidFill>
              </a:rPr>
              <a:t> </a:t>
            </a:r>
            <a:r>
              <a:rPr lang="cs-CZ" altLang="cs-CZ" sz="2800" dirty="0" err="1">
                <a:solidFill>
                  <a:prstClr val="black"/>
                </a:solidFill>
              </a:rPr>
              <a:t>Housing</a:t>
            </a:r>
            <a:r>
              <a:rPr lang="cs-CZ" altLang="cs-CZ" sz="2800" dirty="0">
                <a:solidFill>
                  <a:prstClr val="black"/>
                </a:solidFill>
              </a:rPr>
              <a:t> </a:t>
            </a:r>
            <a:r>
              <a:rPr lang="cs-CZ" altLang="cs-CZ" sz="2800" dirty="0" err="1">
                <a:solidFill>
                  <a:prstClr val="black"/>
                </a:solidFill>
              </a:rPr>
              <a:t>Bill</a:t>
            </a:r>
            <a:endParaRPr lang="cs-CZ" altLang="cs-CZ" sz="2800" b="1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b="1" dirty="0"/>
              <a:t>Ministry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Regional</a:t>
            </a:r>
            <a:r>
              <a:rPr lang="cs-CZ" altLang="cs-CZ" b="1" dirty="0"/>
              <a:t> </a:t>
            </a:r>
            <a:r>
              <a:rPr lang="cs-CZ" altLang="cs-CZ" b="1" dirty="0" err="1"/>
              <a:t>Development</a:t>
            </a:r>
            <a:r>
              <a:rPr lang="cs-CZ" altLang="cs-CZ" b="1" dirty="0"/>
              <a:t> - </a:t>
            </a:r>
            <a:r>
              <a:rPr lang="cs-CZ" altLang="cs-CZ" dirty="0"/>
              <a:t> </a:t>
            </a:r>
            <a:r>
              <a:rPr lang="cs-CZ" altLang="cs-CZ" dirty="0" err="1"/>
              <a:t>responsible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draft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bill</a:t>
            </a:r>
            <a:r>
              <a:rPr lang="cs-CZ" altLang="cs-CZ" dirty="0"/>
              <a:t> </a:t>
            </a:r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dirty="0"/>
              <a:t>August 2018 – </a:t>
            </a:r>
            <a:r>
              <a:rPr lang="cs-CZ" altLang="cs-CZ" dirty="0" err="1"/>
              <a:t>works</a:t>
            </a:r>
            <a:r>
              <a:rPr lang="cs-CZ" altLang="cs-CZ" dirty="0"/>
              <a:t> on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bill</a:t>
            </a:r>
            <a:r>
              <a:rPr lang="cs-CZ" altLang="cs-CZ" dirty="0"/>
              <a:t> </a:t>
            </a:r>
            <a:r>
              <a:rPr lang="cs-CZ" altLang="cs-CZ" dirty="0" err="1"/>
              <a:t>were</a:t>
            </a:r>
            <a:r>
              <a:rPr lang="cs-CZ" altLang="cs-CZ" dirty="0"/>
              <a:t> </a:t>
            </a:r>
            <a:r>
              <a:rPr lang="cs-CZ" altLang="cs-CZ" dirty="0" err="1"/>
              <a:t>terminated</a:t>
            </a:r>
            <a:endParaRPr lang="cs-CZ" altLang="cs-CZ" dirty="0"/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dirty="0" err="1"/>
              <a:t>Subsidy</a:t>
            </a:r>
            <a:r>
              <a:rPr lang="cs-CZ" altLang="cs-CZ" dirty="0"/>
              <a:t> </a:t>
            </a:r>
            <a:r>
              <a:rPr lang="cs-CZ" altLang="cs-CZ" dirty="0" err="1"/>
              <a:t>programme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municipalities</a:t>
            </a:r>
            <a:endParaRPr lang="cs-CZ" altLang="cs-CZ" dirty="0"/>
          </a:p>
          <a:p>
            <a:pPr fontAlgn="auto">
              <a:spcAft>
                <a:spcPts val="0"/>
              </a:spcAft>
              <a:buClr>
                <a:srgbClr val="4F81BD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2800" dirty="0" err="1">
                <a:solidFill>
                  <a:prstClr val="black"/>
                </a:solidFill>
              </a:rPr>
              <a:t>Affordable</a:t>
            </a:r>
            <a:r>
              <a:rPr lang="cs-CZ" altLang="cs-CZ" sz="2800" dirty="0">
                <a:solidFill>
                  <a:prstClr val="black"/>
                </a:solidFill>
              </a:rPr>
              <a:t> </a:t>
            </a:r>
            <a:r>
              <a:rPr lang="cs-CZ" altLang="cs-CZ" sz="2800" dirty="0" err="1">
                <a:solidFill>
                  <a:prstClr val="black"/>
                </a:solidFill>
              </a:rPr>
              <a:t>Housing</a:t>
            </a:r>
            <a:r>
              <a:rPr lang="cs-CZ" altLang="cs-CZ" sz="2800" dirty="0">
                <a:solidFill>
                  <a:prstClr val="black"/>
                </a:solidFill>
              </a:rPr>
              <a:t> </a:t>
            </a:r>
            <a:r>
              <a:rPr lang="cs-CZ" altLang="cs-CZ" sz="2800" dirty="0" err="1">
                <a:solidFill>
                  <a:prstClr val="black"/>
                </a:solidFill>
              </a:rPr>
              <a:t>Bill</a:t>
            </a:r>
            <a:endParaRPr lang="cs-CZ" altLang="cs-CZ" sz="2800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4F81BD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2400" b="1" dirty="0">
                <a:solidFill>
                  <a:prstClr val="black"/>
                </a:solidFill>
              </a:rPr>
              <a:t>Draft </a:t>
            </a:r>
            <a:r>
              <a:rPr lang="cs-CZ" altLang="cs-CZ" sz="2400" b="1" dirty="0" err="1">
                <a:solidFill>
                  <a:prstClr val="black"/>
                </a:solidFill>
              </a:rPr>
              <a:t>should</a:t>
            </a:r>
            <a:r>
              <a:rPr lang="cs-CZ" altLang="cs-CZ" sz="2400" b="1" dirty="0">
                <a:solidFill>
                  <a:prstClr val="black"/>
                </a:solidFill>
              </a:rPr>
              <a:t> </a:t>
            </a:r>
            <a:r>
              <a:rPr lang="cs-CZ" altLang="cs-CZ" sz="2400" b="1" dirty="0" err="1">
                <a:solidFill>
                  <a:prstClr val="black"/>
                </a:solidFill>
              </a:rPr>
              <a:t>be</a:t>
            </a:r>
            <a:r>
              <a:rPr lang="cs-CZ" altLang="cs-CZ" sz="2400" b="1" dirty="0">
                <a:solidFill>
                  <a:prstClr val="black"/>
                </a:solidFill>
              </a:rPr>
              <a:t> </a:t>
            </a:r>
            <a:r>
              <a:rPr lang="cs-CZ" altLang="cs-CZ" sz="2400" b="1" dirty="0" err="1">
                <a:solidFill>
                  <a:prstClr val="black"/>
                </a:solidFill>
              </a:rPr>
              <a:t>ready</a:t>
            </a:r>
            <a:r>
              <a:rPr lang="cs-CZ" altLang="cs-CZ" sz="2400" b="1" dirty="0">
                <a:solidFill>
                  <a:prstClr val="black"/>
                </a:solidFill>
              </a:rPr>
              <a:t> in </a:t>
            </a:r>
            <a:r>
              <a:rPr lang="cs-CZ" altLang="cs-CZ" sz="2400" b="1" dirty="0" err="1">
                <a:solidFill>
                  <a:prstClr val="black"/>
                </a:solidFill>
              </a:rPr>
              <a:t>March</a:t>
            </a:r>
            <a:r>
              <a:rPr lang="cs-CZ" altLang="cs-CZ" sz="2400" b="1" dirty="0">
                <a:solidFill>
                  <a:prstClr val="black"/>
                </a:solidFill>
              </a:rPr>
              <a:t> 2020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sz="14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44624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7" name="Obdélník 6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3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261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24324-78E9-475F-8542-EA6FEFDB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426368"/>
            <a:ext cx="8027988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1E0A8F26-1068-4B85-B61E-443EF7EF7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08E2E3-211E-4EE5-864B-261B26B9454C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ástupný symbol pro obsah 7">
            <a:extLst>
              <a:ext uri="{FF2B5EF4-FFF2-40B4-BE49-F238E27FC236}">
                <a16:creationId xmlns:a16="http://schemas.microsoft.com/office/drawing/2014/main" id="{D7836F6A-8FF0-4ABB-8E07-D1B63E698B47}"/>
              </a:ext>
            </a:extLst>
          </p:cNvPr>
          <p:cNvSpPr txBox="1">
            <a:spLocks/>
          </p:cNvSpPr>
          <p:nvPr/>
        </p:nvSpPr>
        <p:spPr bwMode="auto">
          <a:xfrm>
            <a:off x="335360" y="1340768"/>
            <a:ext cx="10513167" cy="551723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3200" i="1" dirty="0" err="1">
                <a:solidFill>
                  <a:prstClr val="black"/>
                </a:solidFill>
              </a:rPr>
              <a:t>People</a:t>
            </a:r>
            <a:r>
              <a:rPr lang="cs-CZ" altLang="cs-CZ" sz="3200" i="1" dirty="0">
                <a:solidFill>
                  <a:prstClr val="black"/>
                </a:solidFill>
              </a:rPr>
              <a:t> in </a:t>
            </a:r>
            <a:r>
              <a:rPr lang="cs-CZ" altLang="cs-CZ" sz="3200" i="1" dirty="0" err="1">
                <a:solidFill>
                  <a:prstClr val="black"/>
                </a:solidFill>
              </a:rPr>
              <a:t>housing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need</a:t>
            </a:r>
            <a:endParaRPr lang="cs-CZ" altLang="cs-CZ" sz="3200" i="1" dirty="0">
              <a:solidFill>
                <a:prstClr val="black"/>
              </a:solidFill>
            </a:endParaRPr>
          </a:p>
          <a:p>
            <a:pPr marL="114300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3200" i="1" dirty="0" err="1">
                <a:solidFill>
                  <a:prstClr val="black"/>
                </a:solidFill>
              </a:rPr>
              <a:t>People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paying</a:t>
            </a:r>
            <a:r>
              <a:rPr lang="cs-CZ" altLang="cs-CZ" sz="3200" i="1" dirty="0">
                <a:solidFill>
                  <a:prstClr val="black"/>
                </a:solidFill>
              </a:rPr>
              <a:t> a </a:t>
            </a:r>
            <a:r>
              <a:rPr lang="cs-CZ" altLang="cs-CZ" sz="3200" i="1" dirty="0" err="1">
                <a:solidFill>
                  <a:prstClr val="black"/>
                </a:solidFill>
              </a:rPr>
              <a:t>disproportionate</a:t>
            </a:r>
            <a:r>
              <a:rPr lang="cs-CZ" altLang="cs-CZ" sz="3200" i="1" dirty="0">
                <a:solidFill>
                  <a:prstClr val="black"/>
                </a:solidFill>
              </a:rPr>
              <a:t> part </a:t>
            </a:r>
            <a:r>
              <a:rPr lang="cs-CZ" altLang="cs-CZ" sz="3200" i="1" dirty="0" err="1">
                <a:solidFill>
                  <a:prstClr val="black"/>
                </a:solidFill>
              </a:rPr>
              <a:t>of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their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income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for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housing</a:t>
            </a:r>
            <a:endParaRPr lang="cs-CZ" altLang="cs-CZ" sz="3200" i="1" dirty="0">
              <a:solidFill>
                <a:prstClr val="black"/>
              </a:solidFill>
            </a:endParaRPr>
          </a:p>
          <a:p>
            <a:pPr marL="114300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3200" i="1" dirty="0" err="1">
                <a:solidFill>
                  <a:prstClr val="black"/>
                </a:solidFill>
              </a:rPr>
              <a:t>People</a:t>
            </a:r>
            <a:r>
              <a:rPr lang="cs-CZ" altLang="cs-CZ" sz="3200" i="1" dirty="0">
                <a:solidFill>
                  <a:prstClr val="black"/>
                </a:solidFill>
              </a:rPr>
              <a:t> in </a:t>
            </a:r>
            <a:r>
              <a:rPr lang="cs-CZ" altLang="cs-CZ" sz="3200" i="1" dirty="0" err="1">
                <a:solidFill>
                  <a:prstClr val="black"/>
                </a:solidFill>
              </a:rPr>
              <a:t>vulnerable</a:t>
            </a:r>
            <a:r>
              <a:rPr lang="cs-CZ" altLang="cs-CZ" sz="3200" i="1" dirty="0">
                <a:solidFill>
                  <a:prstClr val="black"/>
                </a:solidFill>
              </a:rPr>
              <a:t> </a:t>
            </a:r>
            <a:r>
              <a:rPr lang="cs-CZ" altLang="cs-CZ" sz="3200" i="1" dirty="0" err="1">
                <a:solidFill>
                  <a:prstClr val="black"/>
                </a:solidFill>
              </a:rPr>
              <a:t>position</a:t>
            </a:r>
            <a:r>
              <a:rPr lang="cs-CZ" altLang="cs-CZ" sz="3200" i="1" dirty="0">
                <a:solidFill>
                  <a:prstClr val="black"/>
                </a:solidFill>
              </a:rPr>
              <a:t>:</a:t>
            </a:r>
          </a:p>
          <a:p>
            <a:pPr marL="411163" lvl="1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2800" i="1" dirty="0" err="1">
                <a:solidFill>
                  <a:prstClr val="black"/>
                </a:solidFill>
              </a:rPr>
              <a:t>Young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families</a:t>
            </a:r>
            <a:endParaRPr lang="cs-CZ" altLang="cs-CZ" sz="2800" i="1" dirty="0">
              <a:solidFill>
                <a:prstClr val="black"/>
              </a:solidFill>
            </a:endParaRPr>
          </a:p>
          <a:p>
            <a:pPr marL="411163" lvl="1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2800" i="1" dirty="0" err="1">
                <a:solidFill>
                  <a:prstClr val="black"/>
                </a:solidFill>
              </a:rPr>
              <a:t>People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with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disabilities</a:t>
            </a:r>
            <a:endParaRPr lang="cs-CZ" altLang="cs-CZ" sz="2800" i="1" dirty="0">
              <a:solidFill>
                <a:prstClr val="black"/>
              </a:solidFill>
            </a:endParaRPr>
          </a:p>
          <a:p>
            <a:pPr marL="411163" lvl="1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2800" i="1" dirty="0" err="1">
                <a:solidFill>
                  <a:prstClr val="black"/>
                </a:solidFill>
              </a:rPr>
              <a:t>Seniors</a:t>
            </a:r>
            <a:endParaRPr lang="cs-CZ" altLang="cs-CZ" sz="2800" i="1" dirty="0">
              <a:solidFill>
                <a:prstClr val="black"/>
              </a:solidFill>
            </a:endParaRPr>
          </a:p>
          <a:p>
            <a:pPr marL="411163" lvl="1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2800" i="1" dirty="0" err="1">
                <a:solidFill>
                  <a:prstClr val="black"/>
                </a:solidFill>
              </a:rPr>
              <a:t>People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leaving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institutions</a:t>
            </a:r>
            <a:r>
              <a:rPr lang="cs-CZ" altLang="cs-CZ" sz="2800" i="1" dirty="0">
                <a:solidFill>
                  <a:prstClr val="black"/>
                </a:solidFill>
              </a:rPr>
              <a:t>/care</a:t>
            </a:r>
          </a:p>
          <a:p>
            <a:pPr marL="411163" lvl="1" indent="0" algn="just" eaLnBrk="1" hangingPunct="1">
              <a:buClr>
                <a:srgbClr val="4F81BD"/>
              </a:buClr>
              <a:buFont typeface="Wingdings" pitchFamily="2" charset="2"/>
              <a:buChar char="Ø"/>
            </a:pPr>
            <a:r>
              <a:rPr lang="cs-CZ" altLang="cs-CZ" sz="2800" i="1" dirty="0" err="1">
                <a:solidFill>
                  <a:prstClr val="black"/>
                </a:solidFill>
              </a:rPr>
              <a:t>People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who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were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subject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of</a:t>
            </a:r>
            <a:r>
              <a:rPr lang="cs-CZ" altLang="cs-CZ" sz="2800" i="1" dirty="0">
                <a:solidFill>
                  <a:prstClr val="black"/>
                </a:solidFill>
              </a:rPr>
              <a:t> </a:t>
            </a:r>
            <a:r>
              <a:rPr lang="cs-CZ" altLang="cs-CZ" sz="2800" i="1" dirty="0" err="1">
                <a:solidFill>
                  <a:prstClr val="black"/>
                </a:solidFill>
              </a:rPr>
              <a:t>discrimination</a:t>
            </a:r>
            <a:r>
              <a:rPr lang="cs-CZ" altLang="cs-CZ" sz="2800" i="1" dirty="0">
                <a:solidFill>
                  <a:prstClr val="black"/>
                </a:solidFill>
              </a:rPr>
              <a:t> on </a:t>
            </a:r>
            <a:r>
              <a:rPr lang="cs-CZ" altLang="cs-CZ" sz="2800" i="1" dirty="0" err="1">
                <a:solidFill>
                  <a:prstClr val="black"/>
                </a:solidFill>
              </a:rPr>
              <a:t>housing</a:t>
            </a:r>
            <a:r>
              <a:rPr lang="cs-CZ" altLang="cs-CZ" sz="2800" i="1" dirty="0">
                <a:solidFill>
                  <a:prstClr val="black"/>
                </a:solidFill>
              </a:rPr>
              <a:t> market</a:t>
            </a:r>
          </a:p>
          <a:p>
            <a:pPr marL="114300" indent="0" algn="just" eaLnBrk="1" hangingPunct="1">
              <a:buClr>
                <a:srgbClr val="4F81BD"/>
              </a:buClr>
              <a:buNone/>
            </a:pPr>
            <a:endParaRPr lang="cs-CZ" altLang="cs-CZ" sz="3600" i="1" dirty="0">
              <a:solidFill>
                <a:prstClr val="black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7" name="Obdélník 6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1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7598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32656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Pillars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24744"/>
            <a:ext cx="10873208" cy="5616624"/>
          </a:xfrm>
        </p:spPr>
        <p:txBody>
          <a:bodyPr/>
          <a:lstStyle/>
          <a:p>
            <a:pPr eaLnBrk="1" hangingPunct="1">
              <a:buNone/>
            </a:pPr>
            <a:endParaRPr lang="cs-CZ" altLang="cs-CZ" sz="3600" b="1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Housing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policies</a:t>
            </a:r>
            <a:r>
              <a:rPr lang="cs-CZ" altLang="cs-CZ" sz="3600" dirty="0"/>
              <a:t>		</a:t>
            </a:r>
          </a:p>
          <a:p>
            <a:pPr lvl="1" eaLnBrk="1" hangingPunct="1">
              <a:buNone/>
            </a:pPr>
            <a:r>
              <a:rPr lang="cs-CZ" altLang="cs-CZ" sz="3600" dirty="0"/>
              <a:t>		</a:t>
            </a:r>
          </a:p>
          <a:p>
            <a:pPr lvl="1" eaLnBrk="1" hangingPunct="1">
              <a:buNone/>
            </a:pPr>
            <a:endParaRPr lang="cs-CZ" altLang="cs-CZ" sz="36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Social</a:t>
            </a:r>
            <a:r>
              <a:rPr lang="cs-CZ" altLang="cs-CZ" sz="3600" dirty="0"/>
              <a:t> </a:t>
            </a:r>
            <a:r>
              <a:rPr lang="cs-CZ" altLang="cs-CZ" sz="3600" dirty="0" err="1"/>
              <a:t>work</a:t>
            </a:r>
            <a:r>
              <a:rPr lang="cs-CZ" altLang="cs-CZ" sz="3600" dirty="0"/>
              <a:t> </a:t>
            </a:r>
            <a:r>
              <a:rPr lang="cs-CZ" altLang="cs-CZ" sz="3600" dirty="0" err="1"/>
              <a:t>and</a:t>
            </a:r>
            <a:r>
              <a:rPr lang="cs-CZ" altLang="cs-CZ" sz="3600" dirty="0"/>
              <a:t> </a:t>
            </a:r>
            <a:r>
              <a:rPr lang="cs-CZ" altLang="cs-CZ" sz="3600" dirty="0" err="1"/>
              <a:t>social</a:t>
            </a:r>
            <a:r>
              <a:rPr lang="cs-CZ" altLang="cs-CZ" sz="3600" dirty="0"/>
              <a:t> </a:t>
            </a:r>
            <a:r>
              <a:rPr lang="cs-CZ" altLang="cs-CZ" sz="3600" dirty="0" err="1"/>
              <a:t>services</a:t>
            </a:r>
            <a:endParaRPr lang="cs-CZ" altLang="cs-CZ" sz="36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endParaRPr lang="cs-CZ" altLang="cs-CZ" sz="36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endParaRPr lang="cs-CZ" altLang="cs-CZ" sz="36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3600" dirty="0" err="1"/>
              <a:t>Social</a:t>
            </a:r>
            <a:r>
              <a:rPr lang="cs-CZ" altLang="cs-CZ" sz="3600" dirty="0"/>
              <a:t> </a:t>
            </a:r>
            <a:r>
              <a:rPr lang="cs-CZ" altLang="cs-CZ" sz="3600" dirty="0" err="1"/>
              <a:t>benefits</a:t>
            </a:r>
            <a:r>
              <a:rPr lang="cs-CZ" altLang="cs-CZ" sz="3600" dirty="0"/>
              <a:t> </a:t>
            </a:r>
            <a:r>
              <a:rPr lang="cs-CZ" altLang="cs-CZ" b="1" dirty="0"/>
              <a:t>		</a:t>
            </a:r>
            <a:endParaRPr lang="cs-CZ" altLang="cs-CZ" sz="1800" b="1" dirty="0"/>
          </a:p>
          <a:p>
            <a:pPr marL="411163" lvl="1" indent="0" eaLnBrk="1" hangingPunct="1">
              <a:buNone/>
            </a:pPr>
            <a:r>
              <a:rPr lang="cs-CZ" altLang="cs-CZ" sz="1600" b="1" dirty="0"/>
              <a:t>	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Šipka doprava 18"/>
          <p:cNvSpPr/>
          <p:nvPr/>
        </p:nvSpPr>
        <p:spPr>
          <a:xfrm>
            <a:off x="6888088" y="1628800"/>
            <a:ext cx="2520280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black"/>
                </a:solidFill>
              </a:rPr>
              <a:t>FLATS</a:t>
            </a:r>
          </a:p>
        </p:txBody>
      </p:sp>
      <p:sp>
        <p:nvSpPr>
          <p:cNvPr id="8" name="Šipka doprava 19"/>
          <p:cNvSpPr/>
          <p:nvPr/>
        </p:nvSpPr>
        <p:spPr>
          <a:xfrm>
            <a:off x="6888088" y="3573016"/>
            <a:ext cx="2520280" cy="11521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black"/>
                </a:solidFill>
              </a:rPr>
              <a:t>SUPPORT</a:t>
            </a:r>
          </a:p>
        </p:txBody>
      </p:sp>
      <p:sp>
        <p:nvSpPr>
          <p:cNvPr id="9" name="Šipka doprava 19"/>
          <p:cNvSpPr/>
          <p:nvPr/>
        </p:nvSpPr>
        <p:spPr>
          <a:xfrm>
            <a:off x="6744072" y="5445224"/>
            <a:ext cx="2592288" cy="11521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black"/>
                </a:solidFill>
              </a:rPr>
              <a:t>FINANCES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0" y="0"/>
            <a:ext cx="11280576" cy="620713"/>
            <a:chOff x="0" y="0"/>
            <a:chExt cx="11280576" cy="620713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2" name="Obdélník 11"/>
            <p:cNvSpPr/>
            <p:nvPr/>
          </p:nvSpPr>
          <p:spPr>
            <a:xfrm>
              <a:off x="0" y="0"/>
              <a:ext cx="11280576" cy="620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" name="Skupina 5">
              <a:extLst>
                <a:ext uri="{FF2B5EF4-FFF2-40B4-BE49-F238E27FC236}">
                  <a16:creationId xmlns:a16="http://schemas.microsoft.com/office/drawing/2014/main" id="{3833C874-0062-4CAB-8D2F-19DD49AB7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926" y="30163"/>
              <a:ext cx="8405813" cy="590550"/>
              <a:chOff x="34925" y="30163"/>
              <a:chExt cx="8405813" cy="590550"/>
            </a:xfrm>
            <a:grpFill/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E363AE8E-F7E1-491F-B0E5-B81630DEF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" y="30163"/>
                <a:ext cx="278130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C2C0B72C-E8E5-400D-B989-A689D3B1E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130598" y="43917"/>
                <a:ext cx="537746" cy="551253"/>
              </a:xfrm>
              <a:prstGeom prst="round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6" name="Picture 6" descr="C:\Users\Matin\Desktop\Sociální bydlení 2-3.png">
                <a:extLst>
                  <a:ext uri="{FF2B5EF4-FFF2-40B4-BE49-F238E27FC236}">
                    <a16:creationId xmlns:a16="http://schemas.microsoft.com/office/drawing/2014/main" id="{CFD78828-5F02-416C-BF8C-9D314B34E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50" y="44450"/>
                <a:ext cx="700088" cy="576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6548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Housing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cs-CZ" altLang="cs-CZ" sz="2000" b="1" dirty="0"/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 err="1"/>
              <a:t>Housing</a:t>
            </a:r>
            <a:r>
              <a:rPr lang="cs-CZ" altLang="cs-CZ" sz="3200" b="1" dirty="0"/>
              <a:t> in </a:t>
            </a:r>
            <a:r>
              <a:rPr lang="cs-CZ" altLang="cs-CZ" sz="3200" b="1" dirty="0" err="1"/>
              <a:t>flats</a:t>
            </a:r>
            <a:r>
              <a:rPr lang="cs-CZ" altLang="cs-CZ" sz="3200" b="1" dirty="0"/>
              <a:t>, 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 err="1"/>
              <a:t>Individualised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approach</a:t>
            </a:r>
            <a:r>
              <a:rPr lang="cs-CZ" altLang="cs-CZ" sz="3200" b="1" dirty="0"/>
              <a:t>,  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 err="1"/>
              <a:t>Nondiscrimination</a:t>
            </a:r>
            <a:r>
              <a:rPr lang="cs-CZ" altLang="cs-CZ" sz="3200" b="1" dirty="0"/>
              <a:t>,   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 err="1"/>
              <a:t>Housing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according</a:t>
            </a:r>
            <a:r>
              <a:rPr lang="cs-CZ" altLang="cs-CZ" sz="3200" b="1" dirty="0"/>
              <a:t> to </a:t>
            </a:r>
            <a:r>
              <a:rPr lang="cs-CZ" altLang="cs-CZ" sz="3200" b="1" dirty="0" err="1"/>
              <a:t>needs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of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clients</a:t>
            </a:r>
            <a:r>
              <a:rPr lang="cs-CZ" altLang="cs-CZ" sz="3200" b="1" dirty="0"/>
              <a:t>, 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 err="1"/>
              <a:t>Nonsegregation</a:t>
            </a:r>
            <a:r>
              <a:rPr lang="cs-CZ" sz="3200" dirty="0"/>
              <a:t>,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sz="3200" b="1" dirty="0" err="1"/>
              <a:t>Homelessness</a:t>
            </a:r>
            <a:r>
              <a:rPr lang="cs-CZ" sz="3200" b="1" dirty="0"/>
              <a:t> </a:t>
            </a:r>
            <a:r>
              <a:rPr lang="cs-CZ" sz="3200" b="1" dirty="0" err="1"/>
              <a:t>prevention</a:t>
            </a:r>
            <a:r>
              <a:rPr lang="cs-CZ" altLang="cs-CZ" sz="3200" dirty="0"/>
              <a:t>,</a:t>
            </a:r>
            <a:r>
              <a:rPr lang="cs-CZ" altLang="cs-CZ" sz="3200" b="1" dirty="0"/>
              <a:t> 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/>
              <a:t>Subsidiarity</a:t>
            </a:r>
            <a:r>
              <a:rPr lang="cs-CZ" altLang="cs-CZ" sz="3200" dirty="0"/>
              <a:t> – role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municipalities</a:t>
            </a:r>
            <a:r>
              <a:rPr lang="cs-CZ" altLang="cs-CZ" sz="3200" dirty="0"/>
              <a:t>,</a:t>
            </a:r>
          </a:p>
          <a:p>
            <a:pPr marL="868363" lvl="1" indent="-457200" eaLnBrk="1" hangingPunct="1">
              <a:spcBef>
                <a:spcPts val="200"/>
              </a:spcBef>
              <a:buFont typeface="+mj-lt"/>
              <a:buAutoNum type="arabicParenR"/>
            </a:pPr>
            <a:r>
              <a:rPr lang="cs-CZ" altLang="cs-CZ" sz="3200" b="1" dirty="0" err="1"/>
              <a:t>Sustainability</a:t>
            </a:r>
            <a:endParaRPr lang="cs-CZ" altLang="cs-CZ" sz="32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8</a:t>
            </a:fld>
            <a:endParaRPr lang="cs-CZ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D51A8-0A0C-48A7-A815-89B05610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35" y="1412876"/>
            <a:ext cx="7298171" cy="3311525"/>
          </a:xfrm>
        </p:spPr>
        <p:txBody>
          <a:bodyPr>
            <a:normAutofit/>
          </a:bodyPr>
          <a:lstStyle/>
          <a:p>
            <a:pPr lvl="0" algn="ctr"/>
            <a:br>
              <a:rPr lang="cs-CZ" sz="4800" dirty="0">
                <a:latin typeface="+mn-lt"/>
                <a:cs typeface="Arial" panose="020B0604020202020204" pitchFamily="34" charset="0"/>
              </a:rPr>
            </a:b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Social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Housing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Support –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Systemic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project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(ESF)</a:t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cs-CZ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9637" y="90101"/>
            <a:ext cx="481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766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F62898-2542-444F-B65E-364B0C5B9D06}"/>
</file>

<file path=customXml/itemProps2.xml><?xml version="1.0" encoding="utf-8"?>
<ds:datastoreItem xmlns:ds="http://schemas.openxmlformats.org/officeDocument/2006/customXml" ds:itemID="{7A36EC2A-23A3-41AB-B9C4-C3E76CEF52ED}"/>
</file>

<file path=customXml/itemProps3.xml><?xml version="1.0" encoding="utf-8"?>
<ds:datastoreItem xmlns:ds="http://schemas.openxmlformats.org/officeDocument/2006/customXml" ds:itemID="{C9610443-92FF-4172-A311-55C78C393BFF}"/>
</file>

<file path=docProps/app.xml><?xml version="1.0" encoding="utf-8"?>
<Properties xmlns="http://schemas.openxmlformats.org/officeDocument/2006/extended-properties" xmlns:vt="http://schemas.openxmlformats.org/officeDocument/2006/docPropsVTypes">
  <TotalTime>12015</TotalTime>
  <Words>601</Words>
  <Application>Microsoft Office PowerPoint</Application>
  <PresentationFormat>Widescreen</PresentationFormat>
  <Paragraphs>183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Unicode MS</vt:lpstr>
      <vt:lpstr>Calibri</vt:lpstr>
      <vt:lpstr>Cambria</vt:lpstr>
      <vt:lpstr>Symbol</vt:lpstr>
      <vt:lpstr>Wingdings</vt:lpstr>
      <vt:lpstr>Motiv sady Office</vt:lpstr>
      <vt:lpstr>Sousedství</vt:lpstr>
      <vt:lpstr>1_Sousedství</vt:lpstr>
      <vt:lpstr>2_Sousedství</vt:lpstr>
      <vt:lpstr>3_Sousedství</vt:lpstr>
      <vt:lpstr>Social Housing Support – providing social housing in Czechia    Porto 31. 5. 2019</vt:lpstr>
      <vt:lpstr>Social Housing  Situation in the Czech Republic </vt:lpstr>
      <vt:lpstr>Differences in municipal housing funds in CZ</vt:lpstr>
      <vt:lpstr>Social Housing  Legislation in the Czech republic </vt:lpstr>
      <vt:lpstr>Legislation</vt:lpstr>
      <vt:lpstr>Who is eligible for social housing?</vt:lpstr>
      <vt:lpstr>Three Pillars of Social Housing</vt:lpstr>
      <vt:lpstr>Main Principles of Social Housing</vt:lpstr>
      <vt:lpstr> Social Housing Support – Systemic project (ESF) </vt:lpstr>
      <vt:lpstr>Spolupráce s obcemi</vt:lpstr>
      <vt:lpstr>Contact Centre for Social Housing</vt:lpstr>
      <vt:lpstr>Analyses and methodical materials</vt:lpstr>
      <vt:lpstr>Other project activities</vt:lpstr>
      <vt:lpstr> Municipal Good Practice </vt:lpstr>
      <vt:lpstr>Cooperation of Local Actors</vt:lpstr>
      <vt:lpstr>Situational Analysis</vt:lpstr>
      <vt:lpstr>PowerPoint Presentation</vt:lpstr>
      <vt:lpstr>PowerPoint Presentation</vt:lpstr>
      <vt:lpstr>PowerPoint Presentation</vt:lpstr>
      <vt:lpstr>Results so far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 Pravidla pro přidělování sociálních bytů   29. listopad 2018  Praha   MPSV</dc:title>
  <dc:creator>BS</dc:creator>
  <cp:lastModifiedBy>Robbie Stakelum</cp:lastModifiedBy>
  <cp:revision>165</cp:revision>
  <cp:lastPrinted>2019-03-14T09:41:41Z</cp:lastPrinted>
  <dcterms:created xsi:type="dcterms:W3CDTF">2018-11-26T17:08:47Z</dcterms:created>
  <dcterms:modified xsi:type="dcterms:W3CDTF">2019-05-29T07:35:56Z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