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58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A00"/>
    <a:srgbClr val="00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3" d="100"/>
          <a:sy n="63" d="100"/>
        </p:scale>
        <p:origin x="14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3501015"/>
            <a:ext cx="7772400" cy="82195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FBBA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 PRVNÍ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31640" y="4365104"/>
            <a:ext cx="6400800" cy="64807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BBA00"/>
                </a:solidFill>
                <a:latin typeface="Helvetica Neue" pitchFamily="5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TEXTOVÝ NADPIS DRUHÝ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66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76672"/>
            <a:ext cx="7067128" cy="101297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BBA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FFC000"/>
              </a:buClr>
              <a:defRPr>
                <a:latin typeface="Helvetica Neue" pitchFamily="50"/>
              </a:defRPr>
            </a:lvl1pPr>
            <a:lvl2pPr>
              <a:buClr>
                <a:srgbClr val="FFC000"/>
              </a:buClr>
              <a:defRPr>
                <a:latin typeface="Helvetica Neue" pitchFamily="50"/>
              </a:defRPr>
            </a:lvl2pPr>
            <a:lvl3pPr>
              <a:buClr>
                <a:srgbClr val="FFC000"/>
              </a:buClr>
              <a:defRPr>
                <a:latin typeface="Helvetica Neue" pitchFamily="50"/>
              </a:defRPr>
            </a:lvl3pPr>
            <a:lvl4pPr>
              <a:buClr>
                <a:srgbClr val="FFC000"/>
              </a:buClr>
              <a:defRPr>
                <a:latin typeface="Helvetica Neue" pitchFamily="50"/>
              </a:defRPr>
            </a:lvl4pPr>
            <a:lvl5pPr>
              <a:buClr>
                <a:srgbClr val="FFC000"/>
              </a:buClr>
              <a:defRPr>
                <a:latin typeface="Helvetica Neue" pitchFamily="5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8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56792"/>
            <a:ext cx="2057400" cy="4569373"/>
          </a:xfrm>
        </p:spPr>
        <p:txBody>
          <a:bodyPr vert="eaVert">
            <a:normAutofit/>
          </a:bodyPr>
          <a:lstStyle>
            <a:lvl1pPr algn="ctr">
              <a:defRPr sz="3600">
                <a:solidFill>
                  <a:srgbClr val="FBBA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56792"/>
            <a:ext cx="6019800" cy="4569373"/>
          </a:xfrm>
        </p:spPr>
        <p:txBody>
          <a:bodyPr vert="eaVert"/>
          <a:lstStyle>
            <a:lvl1pPr>
              <a:buClr>
                <a:srgbClr val="FFC000"/>
              </a:buClr>
              <a:defRPr>
                <a:latin typeface="Helvetica Neue" pitchFamily="50"/>
              </a:defRPr>
            </a:lvl1pPr>
            <a:lvl2pPr>
              <a:buClr>
                <a:srgbClr val="FFC000"/>
              </a:buClr>
              <a:defRPr>
                <a:latin typeface="Helvetica Neue" pitchFamily="50"/>
              </a:defRPr>
            </a:lvl2pPr>
            <a:lvl3pPr>
              <a:buClr>
                <a:srgbClr val="FFC000"/>
              </a:buClr>
              <a:defRPr>
                <a:latin typeface="Helvetica Neue" pitchFamily="50"/>
              </a:defRPr>
            </a:lvl3pPr>
            <a:lvl4pPr>
              <a:buClr>
                <a:srgbClr val="FFC000"/>
              </a:buClr>
              <a:defRPr>
                <a:latin typeface="Helvetica Neue" pitchFamily="50"/>
              </a:defRPr>
            </a:lvl4pPr>
            <a:lvl5pPr>
              <a:buClr>
                <a:srgbClr val="FFC000"/>
              </a:buClr>
              <a:defRPr>
                <a:latin typeface="Helvetica Neue" pitchFamily="5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76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86063"/>
            <a:ext cx="7067128" cy="1012975"/>
          </a:xfrm>
        </p:spPr>
        <p:txBody>
          <a:bodyPr>
            <a:normAutofit/>
          </a:bodyPr>
          <a:lstStyle>
            <a:lvl1pPr algn="l">
              <a:defRPr sz="3600" b="0" baseline="0">
                <a:solidFill>
                  <a:srgbClr val="FBBA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06990" y="1628800"/>
            <a:ext cx="8207375" cy="45370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4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elvetica Neue" pitchFamily="5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 Neue" pitchFamily="5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9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76673"/>
            <a:ext cx="7067128" cy="100811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Clr>
                <a:srgbClr val="FBBA00"/>
              </a:buClr>
              <a:defRPr sz="2800"/>
            </a:lvl1pPr>
            <a:lvl2pPr>
              <a:buClr>
                <a:srgbClr val="FBBA00"/>
              </a:buClr>
              <a:defRPr sz="2400"/>
            </a:lvl2pPr>
            <a:lvl3pPr>
              <a:buClr>
                <a:srgbClr val="FBBA00"/>
              </a:buClr>
              <a:defRPr sz="2000"/>
            </a:lvl3pPr>
            <a:lvl4pPr>
              <a:buClr>
                <a:srgbClr val="FBBA00"/>
              </a:buClr>
              <a:defRPr sz="1800"/>
            </a:lvl4pPr>
            <a:lvl5pPr>
              <a:buClr>
                <a:srgbClr val="FBBA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Clr>
                <a:srgbClr val="FBBA00"/>
              </a:buClr>
              <a:defRPr sz="2800"/>
            </a:lvl1pPr>
            <a:lvl2pPr>
              <a:buClr>
                <a:srgbClr val="FBBA00"/>
              </a:buClr>
              <a:defRPr sz="2400"/>
            </a:lvl2pPr>
            <a:lvl3pPr>
              <a:buClr>
                <a:srgbClr val="FBBA00"/>
              </a:buClr>
              <a:defRPr sz="2000"/>
            </a:lvl3pPr>
            <a:lvl4pPr>
              <a:buClr>
                <a:srgbClr val="FBBA00"/>
              </a:buClr>
              <a:defRPr sz="1800"/>
            </a:lvl4pPr>
            <a:lvl5pPr>
              <a:buClr>
                <a:srgbClr val="FBBA0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00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76672"/>
            <a:ext cx="7067128" cy="101297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Neue" pitchFamily="5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FFC000"/>
              </a:buClr>
              <a:defRPr sz="2400">
                <a:latin typeface="Helvetica Neue" pitchFamily="50"/>
              </a:defRPr>
            </a:lvl1pPr>
            <a:lvl2pPr>
              <a:buClr>
                <a:srgbClr val="FFC000"/>
              </a:buClr>
              <a:defRPr sz="2000">
                <a:latin typeface="Helvetica Neue" pitchFamily="50"/>
              </a:defRPr>
            </a:lvl2pPr>
            <a:lvl3pPr>
              <a:buClr>
                <a:srgbClr val="FFC000"/>
              </a:buClr>
              <a:defRPr sz="1800">
                <a:latin typeface="Helvetica Neue" pitchFamily="50"/>
              </a:defRPr>
            </a:lvl3pPr>
            <a:lvl4pPr>
              <a:buClr>
                <a:srgbClr val="FFC000"/>
              </a:buClr>
              <a:defRPr sz="1600">
                <a:latin typeface="Helvetica Neue" pitchFamily="50"/>
              </a:defRPr>
            </a:lvl4pPr>
            <a:lvl5pPr>
              <a:buClr>
                <a:srgbClr val="FFC000"/>
              </a:buClr>
              <a:defRPr sz="1600">
                <a:latin typeface="Helvetica Neue" pitchFamily="5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 Neue" pitchFamily="5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buClr>
                <a:srgbClr val="FFC000"/>
              </a:buClr>
              <a:defRPr sz="2400">
                <a:latin typeface="Helvetica Neue" pitchFamily="50"/>
              </a:defRPr>
            </a:lvl1pPr>
            <a:lvl2pPr>
              <a:buClr>
                <a:srgbClr val="FFC000"/>
              </a:buClr>
              <a:defRPr sz="2000">
                <a:latin typeface="Helvetica Neue" pitchFamily="50"/>
              </a:defRPr>
            </a:lvl2pPr>
            <a:lvl3pPr>
              <a:buClr>
                <a:srgbClr val="FFC000"/>
              </a:buClr>
              <a:defRPr sz="1800">
                <a:latin typeface="Helvetica Neue" pitchFamily="50"/>
              </a:defRPr>
            </a:lvl3pPr>
            <a:lvl4pPr>
              <a:buClr>
                <a:srgbClr val="FFC000"/>
              </a:buClr>
              <a:defRPr sz="1600">
                <a:latin typeface="Helvetica Neue" pitchFamily="50"/>
              </a:defRPr>
            </a:lvl4pPr>
            <a:lvl5pPr>
              <a:buClr>
                <a:srgbClr val="FFC000"/>
              </a:buClr>
              <a:defRPr sz="1600">
                <a:latin typeface="Helvetica Neue" pitchFamily="5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619672" y="471809"/>
            <a:ext cx="7067128" cy="101297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latin typeface="Helvetica Neue" pitchFamily="50"/>
              </a:defRPr>
            </a:lvl1pPr>
          </a:lstStyle>
          <a:p>
            <a:r>
              <a:rPr lang="cs-CZ" dirty="0"/>
              <a:t>TEXTOVÝ NADPIS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26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 pitchFamily="50"/>
              </a:defRPr>
            </a:lvl1pPr>
          </a:lstStyle>
          <a:p>
            <a:fld id="{92D00C3A-4908-486F-9C6B-9B0AC06CF6C3}" type="datetimeFigureOut">
              <a:rPr lang="cs-CZ" smtClean="0"/>
              <a:pPr/>
              <a:t>28.05.2019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 pitchFamily="50"/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pitchFamily="50"/>
              </a:defRPr>
            </a:lvl1pPr>
          </a:lstStyle>
          <a:p>
            <a:fld id="{D6D29187-CF80-49A0-98A2-B8485956D9E2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209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0" y="908720"/>
            <a:ext cx="3754760" cy="5217451"/>
          </a:xfrm>
        </p:spPr>
        <p:txBody>
          <a:bodyPr/>
          <a:lstStyle>
            <a:lvl1pPr>
              <a:buClr>
                <a:srgbClr val="FFC000"/>
              </a:buClr>
              <a:defRPr sz="3200"/>
            </a:lvl1pPr>
            <a:lvl2pPr>
              <a:buClr>
                <a:srgbClr val="FFC000"/>
              </a:buClr>
              <a:defRPr sz="2800"/>
            </a:lvl2pPr>
            <a:lvl3pPr>
              <a:buClr>
                <a:srgbClr val="FFC000"/>
              </a:buClr>
              <a:defRPr sz="2400"/>
            </a:lvl3pPr>
            <a:lvl4pPr>
              <a:buClr>
                <a:srgbClr val="FFC000"/>
              </a:buClr>
              <a:defRPr sz="2000"/>
            </a:lvl4pPr>
            <a:lvl5pPr>
              <a:buClr>
                <a:srgbClr val="FFC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40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>
                <a:latin typeface="Helvetica Neue" pitchFamily="5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76672"/>
            <a:ext cx="5486400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Helvetica Neue" pitchFamily="5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27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835696" y="460392"/>
            <a:ext cx="6851104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64840" y="32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00C3A-4908-486F-9C6B-9B0AC06CF6C3}" type="datetimeFigureOut">
              <a:rPr lang="cs-CZ" smtClean="0"/>
              <a:t>28.05.2019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31840" y="325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60840" y="325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29187-CF80-49A0-98A2-B8485956D9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33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BBA00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BBA00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Using the European Structural &amp; Investment Funds to Tackle Homelessness 2021 – 2027</a:t>
            </a:r>
            <a:r>
              <a:rPr lang="cs-CZ"/>
              <a:t>: Importance of Evaluation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6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Why to evaluate?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/>
              <a:t>Formative evaluation: </a:t>
            </a:r>
            <a:r>
              <a:rPr lang="cs-CZ"/>
              <a:t>possibility to change something during the project</a:t>
            </a:r>
          </a:p>
          <a:p>
            <a:r>
              <a:rPr lang="cs-CZ" b="1"/>
              <a:t>Sumative evaluation: </a:t>
            </a:r>
            <a:r>
              <a:rPr lang="cs-CZ"/>
              <a:t>in the end of the project</a:t>
            </a:r>
          </a:p>
          <a:p>
            <a:r>
              <a:rPr lang="cs-CZ" b="1" u="sng"/>
              <a:t>Why to evaluate:</a:t>
            </a:r>
          </a:p>
          <a:p>
            <a:pPr lvl="1"/>
            <a:r>
              <a:rPr lang="cs-CZ"/>
              <a:t>Feed back (achievement of project objectives)</a:t>
            </a:r>
          </a:p>
          <a:p>
            <a:pPr lvl="1"/>
            <a:r>
              <a:rPr lang="cs-CZ"/>
              <a:t>Possibility to change something during the project</a:t>
            </a:r>
          </a:p>
          <a:p>
            <a:pPr lvl="1"/>
            <a:r>
              <a:rPr lang="cs-CZ"/>
              <a:t>Reflection of the results (not only how byt why)</a:t>
            </a:r>
          </a:p>
          <a:p>
            <a:pPr lvl="1"/>
            <a:r>
              <a:rPr lang="cs-CZ"/>
              <a:t>Gain ideas and argument for: a) next project; b) continuation of existing project; b) system level change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6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Example of complex project evaluation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/>
              <a:t>Project of MoLSA: </a:t>
            </a:r>
            <a:r>
              <a:rPr lang="en-US" b="1"/>
              <a:t>Social housing - methodological and information support in the area of social agendas</a:t>
            </a:r>
            <a:endParaRPr lang="cs-CZ" b="1"/>
          </a:p>
          <a:p>
            <a:r>
              <a:rPr lang="cs-CZ"/>
              <a:t>Duration: 1.1.2016 – 31.12. 2020</a:t>
            </a:r>
          </a:p>
          <a:p>
            <a:r>
              <a:rPr lang="cs-CZ"/>
              <a:t>16 municipalities involved</a:t>
            </a:r>
          </a:p>
          <a:p>
            <a:r>
              <a:rPr lang="cs-CZ"/>
              <a:t>Social housing for more than 486 people</a:t>
            </a:r>
          </a:p>
          <a:p>
            <a:r>
              <a:rPr lang="cs-CZ"/>
              <a:t>2 main project axis:</a:t>
            </a:r>
          </a:p>
          <a:p>
            <a:pPr lvl="1"/>
            <a:r>
              <a:rPr lang="cs-CZ" b="1"/>
              <a:t>Methodical and information support for municipalities provided by MoLSA </a:t>
            </a:r>
            <a:r>
              <a:rPr lang="cs-CZ"/>
              <a:t>(trainings, workshops, interantional interships, counseling etc.)</a:t>
            </a:r>
          </a:p>
          <a:p>
            <a:pPr lvl="1"/>
            <a:r>
              <a:rPr lang="cs-CZ" b="1"/>
              <a:t>Piloting local concept of social housing in 16 municipalities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29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Formative evaluation of methodological and information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/>
              <a:t>Techniques:</a:t>
            </a:r>
          </a:p>
          <a:p>
            <a:pPr lvl="1"/>
            <a:r>
              <a:rPr lang="cs-CZ"/>
              <a:t>Repeated structured interviews with municipality employees</a:t>
            </a:r>
          </a:p>
          <a:p>
            <a:pPr lvl="1"/>
            <a:r>
              <a:rPr lang="cs-CZ"/>
              <a:t>Questionnaires (official project web, facebook, workshops, expert groups…)</a:t>
            </a:r>
          </a:p>
          <a:p>
            <a:pPr lvl="1"/>
            <a:r>
              <a:rPr lang="cs-CZ"/>
              <a:t>Observation</a:t>
            </a:r>
          </a:p>
          <a:p>
            <a:pPr lvl="1"/>
            <a:r>
              <a:rPr lang="cs-CZ"/>
              <a:t>Document analysis</a:t>
            </a:r>
          </a:p>
          <a:p>
            <a:r>
              <a:rPr lang="cs-CZ" b="1"/>
              <a:t>Topics: </a:t>
            </a:r>
            <a:r>
              <a:rPr lang="cs-CZ"/>
              <a:t>fulfilling needs, satisfaction, benefits, suitability, impact, (possible) development areas, challenges, sustainability, recommendations…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98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Formative evaluation of methodological and information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/>
              <a:t>Examples of results:</a:t>
            </a:r>
          </a:p>
          <a:p>
            <a:pPr lvl="1"/>
            <a:r>
              <a:rPr lang="cs-CZ" b="1"/>
              <a:t>Benefits: </a:t>
            </a:r>
            <a:r>
              <a:rPr lang="cs-CZ"/>
              <a:t>inspiration, experiences, support, increase of competencies, networking, consultations, comments etc.</a:t>
            </a:r>
          </a:p>
          <a:p>
            <a:pPr lvl="1"/>
            <a:r>
              <a:rPr lang="cs-CZ" b="1"/>
              <a:t>Recommendations – different levels</a:t>
            </a:r>
            <a:r>
              <a:rPr lang="cs-CZ"/>
              <a:t>: more focus on Housing Ready, greather lobbying for Social Housing Act, specificity of workshops, expanding the discussion space…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32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Sumative evaluation:Piloting local concept of social housing in 16 municipalities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/>
              <a:t>Unified methodology of monitoring and evaluating of the social housing systems:</a:t>
            </a:r>
          </a:p>
          <a:p>
            <a:pPr lvl="1"/>
            <a:r>
              <a:rPr lang="cs-CZ" b="1"/>
              <a:t>Characteristics of local system of social housing  </a:t>
            </a:r>
            <a:r>
              <a:rPr lang="cs-CZ"/>
              <a:t>(characteristics flats, target groups, social work, cooperation with stakeholders…)</a:t>
            </a:r>
          </a:p>
          <a:p>
            <a:pPr lvl="1"/>
            <a:r>
              <a:rPr lang="cs-CZ" b="1"/>
              <a:t>Change in life situatuon of social housing users </a:t>
            </a:r>
            <a:r>
              <a:rPr lang="cs-CZ"/>
              <a:t>(questionnaire: health, employment, networks of social support, finances, availability of services…; monitoring tables)</a:t>
            </a:r>
          </a:p>
          <a:p>
            <a:pPr lvl="1"/>
            <a:r>
              <a:rPr lang="cs-CZ" b="1"/>
              <a:t>Change in life situation of users of social work </a:t>
            </a:r>
            <a:r>
              <a:rPr lang="cs-CZ"/>
              <a:t>(not social housing)</a:t>
            </a:r>
          </a:p>
          <a:p>
            <a:pPr lvl="1"/>
            <a:r>
              <a:rPr lang="cs-CZ" b="1"/>
              <a:t>Sustainability of local social housing system after the end of the project </a:t>
            </a:r>
            <a:r>
              <a:rPr lang="cs-CZ"/>
              <a:t>(housing availability, proces settings…)</a:t>
            </a:r>
          </a:p>
          <a:p>
            <a:pPr lvl="1"/>
            <a:r>
              <a:rPr lang="cs-CZ" b="1"/>
              <a:t>Case study of local system of social housing </a:t>
            </a:r>
            <a:r>
              <a:rPr lang="cs-CZ"/>
              <a:t>(creation, characteristics, plans and development: success and sustainability)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643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2040" y="764704"/>
            <a:ext cx="3754760" cy="5361460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4400" dirty="0">
                <a:solidFill>
                  <a:srgbClr val="FBBA00"/>
                </a:solidFill>
                <a:latin typeface="Helvetica Neue" pitchFamily="50"/>
              </a:rPr>
              <a:t>CONTACTS</a:t>
            </a:r>
          </a:p>
          <a:p>
            <a:pPr marL="0" indent="0">
              <a:buNone/>
            </a:pPr>
            <a:endParaRPr lang="cs-CZ" dirty="0">
              <a:solidFill>
                <a:srgbClr val="FBBA00"/>
              </a:solidFill>
              <a:latin typeface="Helvetica Neue" pitchFamily="50"/>
            </a:endParaRPr>
          </a:p>
          <a:p>
            <a:pPr marL="0" indent="0">
              <a:buNone/>
            </a:pPr>
            <a:r>
              <a:rPr lang="cs-CZ" sz="1800">
                <a:solidFill>
                  <a:srgbClr val="FBBA00"/>
                </a:solidFill>
                <a:latin typeface="Helvetica Neue" pitchFamily="50"/>
              </a:rPr>
              <a:t>Katerina Glumbikova</a:t>
            </a:r>
          </a:p>
          <a:p>
            <a:pPr marL="0" indent="0">
              <a:buNone/>
            </a:pPr>
            <a:r>
              <a:rPr lang="cs-CZ" sz="1800">
                <a:solidFill>
                  <a:srgbClr val="FBBA00"/>
                </a:solidFill>
                <a:latin typeface="Helvetica Neue" pitchFamily="50"/>
              </a:rPr>
              <a:t>Faculty of Social Studies</a:t>
            </a:r>
            <a:endParaRPr lang="cs-CZ" sz="1800" dirty="0">
              <a:solidFill>
                <a:srgbClr val="FBBA00"/>
              </a:solidFill>
              <a:latin typeface="Helvetica Neue" pitchFamily="50"/>
            </a:endParaRPr>
          </a:p>
          <a:p>
            <a:pPr marL="0" indent="0">
              <a:buNone/>
            </a:pPr>
            <a:r>
              <a:rPr lang="cs-CZ" sz="1800">
                <a:solidFill>
                  <a:srgbClr val="FBBA00"/>
                </a:solidFill>
                <a:latin typeface="Helvetica Neue" pitchFamily="50"/>
              </a:rPr>
              <a:t>e-mail: katerina.glumbikova@osu.cz</a:t>
            </a:r>
            <a:endParaRPr lang="cs-CZ" sz="1800" dirty="0">
              <a:solidFill>
                <a:srgbClr val="FBBA00"/>
              </a:solidFill>
              <a:latin typeface="Helvetica Neue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2203038702"/>
      </p:ext>
    </p:extLst>
  </p:cSld>
  <p:clrMapOvr>
    <a:masterClrMapping/>
  </p:clrMapOvr>
</p:sld>
</file>

<file path=ppt/theme/theme1.xml><?xml version="1.0" encoding="utf-8"?>
<a:theme xmlns:a="http://schemas.openxmlformats.org/drawingml/2006/main" name="ppt_FSS_rozmer 4_3_e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9" ma:contentTypeDescription="Create a new document." ma:contentTypeScope="" ma:versionID="ebfb9967c40c996fac1700848b175d70">
  <xsd:schema xmlns:xsd="http://www.w3.org/2001/XMLSchema" xmlns:xs="http://www.w3.org/2001/XMLSchema" xmlns:p="http://schemas.microsoft.com/office/2006/metadata/properties" xmlns:ns2="eb4defa2-306d-42f3-a45c-d773604bc3b6" xmlns:ns3="8e12d9bd-ea3e-4137-9ea7-b65ad54deda4" targetNamespace="http://schemas.microsoft.com/office/2006/metadata/properties" ma:root="true" ma:fieldsID="099ca6a69408bc6779f6c6abcca7a9e1" ns2:_="" ns3:_="">
    <xsd:import namespace="eb4defa2-306d-42f3-a45c-d773604bc3b6"/>
    <xsd:import namespace="8e12d9bd-ea3e-4137-9ea7-b65ad54ded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75FCE6-3192-4474-A28B-61E07AE5E889}"/>
</file>

<file path=customXml/itemProps2.xml><?xml version="1.0" encoding="utf-8"?>
<ds:datastoreItem xmlns:ds="http://schemas.openxmlformats.org/officeDocument/2006/customXml" ds:itemID="{E7704F4B-394D-4D61-8DB1-6F3083728D79}"/>
</file>

<file path=customXml/itemProps3.xml><?xml version="1.0" encoding="utf-8"?>
<ds:datastoreItem xmlns:ds="http://schemas.openxmlformats.org/officeDocument/2006/customXml" ds:itemID="{0CC71F6E-F183-42BD-B36C-B4EC227ED38C}"/>
</file>

<file path=docProps/app.xml><?xml version="1.0" encoding="utf-8"?>
<Properties xmlns="http://schemas.openxmlformats.org/officeDocument/2006/extended-properties" xmlns:vt="http://schemas.openxmlformats.org/officeDocument/2006/docPropsVTypes">
  <Template>ppt_FSS_rozmer 4_3_en</Template>
  <TotalTime>12</TotalTime>
  <Words>423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Helvetica Neue</vt:lpstr>
      <vt:lpstr>Arial</vt:lpstr>
      <vt:lpstr>ppt_FSS_rozmer 4_3_en</vt:lpstr>
      <vt:lpstr>Using the European Structural &amp; Investment Funds to Tackle Homelessness 2021 – 2027: Importance of Evaluation</vt:lpstr>
      <vt:lpstr>Why to evaluate?</vt:lpstr>
      <vt:lpstr>Example of complex project evaluation</vt:lpstr>
      <vt:lpstr>Formative evaluation of methodological and information support</vt:lpstr>
      <vt:lpstr>Formative evaluation of methodological and information support</vt:lpstr>
      <vt:lpstr>Sumative evaluation:Piloting local concept of social housing in 16 municipalities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European Structural &amp; Investment Funds to Tackle Homelessness 2021 – 2027: Importance of Evaluation</dc:title>
  <dc:creator>Windows User</dc:creator>
  <cp:lastModifiedBy>Robbie Stakelum</cp:lastModifiedBy>
  <cp:revision>4</cp:revision>
  <dcterms:created xsi:type="dcterms:W3CDTF">2019-05-27T07:27:32Z</dcterms:created>
  <dcterms:modified xsi:type="dcterms:W3CDTF">2019-05-28T14:32:44Z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