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60" r:id="rId5"/>
    <p:sldId id="261" r:id="rId6"/>
    <p:sldId id="256" r:id="rId7"/>
    <p:sldId id="287" r:id="rId8"/>
    <p:sldId id="290" r:id="rId9"/>
    <p:sldId id="289" r:id="rId10"/>
    <p:sldId id="288" r:id="rId11"/>
    <p:sldId id="286" r:id="rId12"/>
    <p:sldId id="293" r:id="rId13"/>
    <p:sldId id="294" r:id="rId14"/>
    <p:sldId id="296" r:id="rId15"/>
    <p:sldId id="295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6" r:id="rId24"/>
    <p:sldId id="305" r:id="rId25"/>
    <p:sldId id="308" r:id="rId26"/>
    <p:sldId id="307" r:id="rId27"/>
    <p:sldId id="26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Rahman" initials="LR" lastIdx="1" clrIdx="0">
    <p:extLst>
      <p:ext uri="{19B8F6BF-5375-455C-9EA6-DF929625EA0E}">
        <p15:presenceInfo xmlns:p15="http://schemas.microsoft.com/office/powerpoint/2012/main" userId="Laura Rah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5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ED397-7FAA-616B-0DF8-4D532F48FC68}" v="1" dt="2019-04-29T15:44:56.626"/>
    <p1510:client id="{4E2753C9-AED7-F9CA-5F3F-BC3F46DB856B}" v="1" dt="2019-05-02T16:50:55.368"/>
    <p1510:client id="{FC1DCE2D-0A9E-49D9-838D-F28CB6E2BDC3}" v="14" dt="2019-04-29T15:02:11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C3B0D-E9FA-4CEF-AD59-46F7F727E274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95F3D-FDF2-459C-A397-787004EBB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0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3161-3E2F-40B6-BAFA-30F03265A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49D54-6A2C-4597-BDDA-D3BD8DD14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3DBEC-0A25-4466-B281-D056D76B2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C3879-DAAB-4F3C-9769-4F416FAE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1A3B0-F8B9-430F-8E2A-D7B1E2BF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991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00ED-8EC1-40E0-95B8-20DEE20A9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98071-EE67-4542-97BA-78EE9D307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50EA9-68DD-4CA8-BA8D-E9D9FE50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A798-52D8-43DF-9E48-2C91712C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02119-76EE-46E1-8F02-BDDCCD53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7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41C9A-59DF-4405-B606-08F89AD0A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D0BAC-2E34-4747-92C6-BBFA8E1D7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246A6-5F97-4C8E-8D70-C9DF664F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E3EC0-8C5C-4318-A746-6C00D14E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5FDFC-9EE6-45EC-8780-5ACA6474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13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52A1-6B04-46AF-A9C5-0685B23C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0985D-10D6-48DA-9CF4-9B086375E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75587-AC07-43D4-A1FA-19C09703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2EA2C-BDEF-436B-A5F5-DB002013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424F1-CA7E-4927-B751-C0A7B04B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5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C32A-6F55-4346-BBB9-46D83674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7FCD2-7E5E-4A6E-947D-429C565A0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C96C2-9836-47DD-91AB-F51B06AB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41C41-1CBC-473D-B8EC-B1D2C2AC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AEC03-DE75-43D9-BC56-A54078B6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998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EFF4-F51A-428B-80D6-C3257E4A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9E21-0DB3-433C-B7C8-B6D69E2FC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DDE6F-C8E3-4B20-8DE6-AD1531F06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1CA90-32AC-4824-8D5C-86D6B5572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F77C0-1937-4990-A648-FD1F875C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8D250-224B-44B7-8371-D6E07B01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24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6EF0-1E8B-4C52-9329-7C59DE81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F7C3B-0F41-44F9-B267-E4D0A8339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8699A-5F25-47D8-BB15-6E9304767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55935-5368-4BA5-871A-20CF9E171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C46E8-55A6-4546-ABF8-22BD010E3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8193D-87B7-4471-9200-2BB9072CD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22BFF-4A8E-4F2C-AECB-1F4107E5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B5AD4-7653-4C58-982E-76ABFF45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5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7A380-5956-43A8-A6D0-90583B71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A5307-4E34-47C2-BC81-13EEF65B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728B2-750F-4DD7-8AB5-735010EE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CFA6B-CBB4-4B09-A432-359E9E28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2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45DB8-1176-4413-9475-48FD6DE3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3B59-2EA8-41AF-AB48-D4301A61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CC984-415B-4DEA-B914-38988870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3198-AA7E-4C3A-B9F6-A2CF4940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7FB88-8E86-4FD9-AAD8-160A37719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7841F-4265-43B1-80FE-92A447571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1F5C0-313F-4A58-B381-C7ABF28C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49A5-D60E-4358-800C-30A98380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9A23C-3DC6-4D6A-A6D7-57397BE8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36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E83F-8DD2-484F-84F0-E483CEE2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7AA66E-8F5C-4FE5-BFB1-64ECEF95F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C706E-1C14-4E6E-A136-928784932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5F2FF-D6A6-43FD-8BE3-5592AF20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66D72-4B9A-48D4-A889-1885DF20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93556-1340-4197-A6D2-C1AA59A7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36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648E84-03C8-4840-9E7F-5FA6C5BA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90DBF-B07D-453F-83D2-6D507BA0B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CD8A2-30F5-43C2-A4F4-F591DE19E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E7823-1A7D-4CBA-811B-B3166059EB3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F7614-5ABA-43F3-9C2F-39182813F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9E327-6CB0-459C-80AC-9D54CB6D5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EDD16-F90A-4592-8A52-1BDF60D33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4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Iglesias@praxis.org.u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5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28863" y="1767978"/>
            <a:ext cx="11266714" cy="4889496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Aft>
                <a:spcPts val="1800"/>
              </a:spcAft>
              <a:buClrTx/>
              <a:buSzTx/>
              <a:buFont typeface="Calibri" panose="020F0502020204030204" pitchFamily="34" charset="0"/>
              <a:buNone/>
            </a:pPr>
            <a:r>
              <a:rPr lang="en-GB" sz="3600" dirty="0">
                <a:solidFill>
                  <a:schemeClr val="bg1"/>
                </a:solidFill>
              </a:rPr>
              <a:t>‘No Recourse to Public Funds’ (NRPF) is </a:t>
            </a:r>
            <a:r>
              <a:rPr lang="en-GB" sz="3600" b="1" dirty="0">
                <a:solidFill>
                  <a:schemeClr val="bg1"/>
                </a:solidFill>
              </a:rPr>
              <a:t>not</a:t>
            </a:r>
            <a:r>
              <a:rPr lang="en-GB" sz="3600" dirty="0">
                <a:solidFill>
                  <a:schemeClr val="bg1"/>
                </a:solidFill>
              </a:rPr>
              <a:t> an immigration status</a:t>
            </a:r>
          </a:p>
          <a:p>
            <a:pPr>
              <a:spcAft>
                <a:spcPts val="12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 It may be a condition of somebody’s permission to be in the UK (e.g. spouse or student visas)</a:t>
            </a:r>
          </a:p>
          <a:p>
            <a:pPr>
              <a:spcAft>
                <a:spcPts val="12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 It may be a default position because somebody does not currently have permission to be in the UK or lack documentation (i.e. </a:t>
            </a:r>
            <a:r>
              <a:rPr lang="en-GB" sz="3600" dirty="0" err="1">
                <a:solidFill>
                  <a:schemeClr val="bg1"/>
                </a:solidFill>
              </a:rPr>
              <a:t>Windrush</a:t>
            </a:r>
            <a:r>
              <a:rPr lang="en-GB" sz="36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746" y="936981"/>
            <a:ext cx="7881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No Recourse to Public Funds </a:t>
            </a:r>
          </a:p>
        </p:txBody>
      </p:sp>
    </p:spTree>
    <p:extLst>
      <p:ext uri="{BB962C8B-B14F-4D97-AF65-F5344CB8AC3E}">
        <p14:creationId xmlns:p14="http://schemas.microsoft.com/office/powerpoint/2010/main" val="3079699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032" y="953084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What are public funds?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8548" y="2107447"/>
            <a:ext cx="1126671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1B75BC"/>
              </a:buClr>
              <a:buFont typeface="Calibri" panose="020F0502020204030204" pitchFamily="34" charset="0"/>
              <a:buNone/>
            </a:pPr>
            <a:r>
              <a:rPr lang="en-GB" sz="3200" dirty="0">
                <a:solidFill>
                  <a:schemeClr val="bg1"/>
                </a:solidFill>
              </a:rPr>
              <a:t>A range of benefits, generally related to lower incomes and housing support, including:</a:t>
            </a:r>
          </a:p>
          <a:p>
            <a:pPr>
              <a:spcAft>
                <a:spcPts val="12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 Job Seekers Allowance (JSA)</a:t>
            </a:r>
          </a:p>
          <a:p>
            <a:pPr>
              <a:spcAft>
                <a:spcPts val="12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 Housing benefit</a:t>
            </a:r>
          </a:p>
          <a:p>
            <a:pPr>
              <a:spcAft>
                <a:spcPts val="12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 Local authority homelessness assistance</a:t>
            </a:r>
          </a:p>
          <a:p>
            <a:pPr>
              <a:spcAft>
                <a:spcPts val="12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 Disability </a:t>
            </a:r>
            <a:r>
              <a:rPr lang="en-GB" sz="3200">
                <a:solidFill>
                  <a:schemeClr val="bg1"/>
                </a:solidFill>
              </a:rPr>
              <a:t>Living Allowance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8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8944" y="1090959"/>
            <a:ext cx="913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Praxis homes- Problems &amp; solution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3048" y="2136350"/>
            <a:ext cx="116727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</a:rPr>
              <a:t>Inadequate housing for destitute migrant families (section 17). 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</a:rPr>
              <a:t>Provision of bed spaces for single women with NRPF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</a:rPr>
              <a:t>Immigration advice </a:t>
            </a:r>
          </a:p>
        </p:txBody>
      </p:sp>
    </p:spTree>
    <p:extLst>
      <p:ext uri="{BB962C8B-B14F-4D97-AF65-F5344CB8AC3E}">
        <p14:creationId xmlns:p14="http://schemas.microsoft.com/office/powerpoint/2010/main" val="171250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126" y="868824"/>
            <a:ext cx="1044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4">
                    <a:lumMod val="75000"/>
                  </a:schemeClr>
                </a:solidFill>
              </a:rPr>
              <a:t>Praxis homes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342" y="1576710"/>
            <a:ext cx="1167270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A portfolio of 7 properties (in outer London)  – purchased using Social Investment and coordinated by Commonweal plus one extra house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18 bed spaces for families and up to 6 for single women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A commitment to shared accommodation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Immigration Advice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Holistic Support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Appropriate referrals from social services and for single women with NRPF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External Evaluation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1B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64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93031" y="2108391"/>
            <a:ext cx="11266714" cy="50702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4400" dirty="0">
                <a:solidFill>
                  <a:schemeClr val="bg1"/>
                </a:solidFill>
              </a:rPr>
              <a:t>Cross-subsidy Model</a:t>
            </a:r>
          </a:p>
          <a:p>
            <a:pPr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4400" dirty="0">
                <a:solidFill>
                  <a:schemeClr val="bg1"/>
                </a:solidFill>
              </a:rPr>
              <a:t>Financial risk – spot purchasing from Local Authorities for family referrals. </a:t>
            </a:r>
          </a:p>
          <a:p>
            <a:pPr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4400" dirty="0">
                <a:solidFill>
                  <a:schemeClr val="bg1"/>
                </a:solidFill>
              </a:rPr>
              <a:t>95% occupancy to make it work </a:t>
            </a:r>
          </a:p>
          <a:p>
            <a:pPr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4400" dirty="0">
                <a:solidFill>
                  <a:schemeClr val="bg1"/>
                </a:solidFill>
              </a:rPr>
              <a:t>Referrals from 7 different Local Authorities in London</a:t>
            </a:r>
          </a:p>
          <a:p>
            <a:pPr marL="0" indent="0">
              <a:spcAft>
                <a:spcPts val="1800"/>
              </a:spcAft>
              <a:buClr>
                <a:srgbClr val="1B75BC"/>
              </a:buClr>
              <a:buNone/>
            </a:pPr>
            <a:endParaRPr lang="en-GB" sz="4400" dirty="0">
              <a:solidFill>
                <a:srgbClr val="0070C0"/>
              </a:solidFill>
            </a:endParaRPr>
          </a:p>
          <a:p>
            <a:pPr>
              <a:spcAft>
                <a:spcPts val="18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endParaRPr lang="en-GB" sz="4400" dirty="0">
              <a:solidFill>
                <a:srgbClr val="0070C0"/>
              </a:solidFill>
            </a:endParaRPr>
          </a:p>
          <a:p>
            <a:pPr marL="0" indent="0">
              <a:spcAft>
                <a:spcPts val="1800"/>
              </a:spcAft>
              <a:buClr>
                <a:srgbClr val="1B75BC"/>
              </a:buClr>
              <a:buNone/>
            </a:pP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831" y="967205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Financial Model </a:t>
            </a:r>
          </a:p>
        </p:txBody>
      </p:sp>
    </p:spTree>
    <p:extLst>
      <p:ext uri="{BB962C8B-B14F-4D97-AF65-F5344CB8AC3E}">
        <p14:creationId xmlns:p14="http://schemas.microsoft.com/office/powerpoint/2010/main" val="1782924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48653" y="1717872"/>
            <a:ext cx="11266714" cy="530034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B75BC"/>
              </a:buClr>
              <a:buFont typeface="Arial" pitchFamily="34" charset="0"/>
              <a:buChar char="•"/>
            </a:pPr>
            <a:r>
              <a:rPr lang="en-GB" sz="14400" dirty="0">
                <a:solidFill>
                  <a:schemeClr val="bg1"/>
                </a:solidFill>
              </a:rPr>
              <a:t> 46 households were placed in the 8 houses.</a:t>
            </a:r>
          </a:p>
          <a:p>
            <a:pPr>
              <a:buClr>
                <a:srgbClr val="1B75BC"/>
              </a:buClr>
              <a:buFont typeface="Arial" pitchFamily="34" charset="0"/>
              <a:buChar char="•"/>
            </a:pPr>
            <a:r>
              <a:rPr lang="en-GB" sz="14400" dirty="0">
                <a:solidFill>
                  <a:schemeClr val="bg1"/>
                </a:solidFill>
              </a:rPr>
              <a:t>33 families &amp; 14 single women. </a:t>
            </a:r>
          </a:p>
          <a:p>
            <a:pPr>
              <a:buClr>
                <a:srgbClr val="1B75BC"/>
              </a:buClr>
              <a:buFont typeface="Arial" pitchFamily="34" charset="0"/>
              <a:buChar char="•"/>
            </a:pPr>
            <a:r>
              <a:rPr lang="en-GB" sz="14400" dirty="0">
                <a:solidFill>
                  <a:schemeClr val="bg1"/>
                </a:solidFill>
              </a:rPr>
              <a:t> Clients gained better understanding of their legal situation and status. </a:t>
            </a:r>
          </a:p>
          <a:p>
            <a:pPr>
              <a:buClr>
                <a:srgbClr val="1B75BC"/>
              </a:buClr>
              <a:buFont typeface="Arial" pitchFamily="34" charset="0"/>
              <a:buChar char="•"/>
            </a:pPr>
            <a:r>
              <a:rPr lang="en-GB" sz="14400" dirty="0">
                <a:solidFill>
                  <a:schemeClr val="bg1"/>
                </a:solidFill>
              </a:rPr>
              <a:t>Family average length of stay is 9months.</a:t>
            </a:r>
          </a:p>
          <a:p>
            <a:pPr>
              <a:buClr>
                <a:srgbClr val="1B75BC"/>
              </a:buClr>
              <a:buFont typeface="Arial" pitchFamily="34" charset="0"/>
              <a:buChar char="•"/>
            </a:pPr>
            <a:r>
              <a:rPr lang="en-GB" sz="14400" dirty="0">
                <a:solidFill>
                  <a:schemeClr val="bg1"/>
                </a:solidFill>
              </a:rPr>
              <a:t> 95% positive resolution of cases where there has been a final immigration decision. </a:t>
            </a:r>
          </a:p>
          <a:p>
            <a:pPr>
              <a:buClr>
                <a:srgbClr val="1B75BC"/>
              </a:buClr>
              <a:buFont typeface="Arial" pitchFamily="34" charset="0"/>
              <a:buChar char="•"/>
            </a:pPr>
            <a:r>
              <a:rPr lang="en-GB" sz="14400" dirty="0">
                <a:solidFill>
                  <a:schemeClr val="bg1"/>
                </a:solidFill>
              </a:rPr>
              <a:t>Better access to services, increased sense of wellbeing and social connection and greater confidence and positivity</a:t>
            </a:r>
          </a:p>
          <a:p>
            <a:pPr>
              <a:buClr>
                <a:srgbClr val="1B75BC"/>
              </a:buClr>
              <a:buFont typeface="Arial" pitchFamily="34" charset="0"/>
              <a:buChar char="•"/>
            </a:pPr>
            <a:r>
              <a:rPr lang="en-GB" sz="14400" dirty="0">
                <a:solidFill>
                  <a:schemeClr val="bg1"/>
                </a:solidFill>
              </a:rPr>
              <a:t>Moving on was sometimes hard. </a:t>
            </a:r>
          </a:p>
          <a:p>
            <a:pPr>
              <a:buClr>
                <a:srgbClr val="1B75BC"/>
              </a:buClr>
            </a:pPr>
            <a:endParaRPr lang="en-GB" sz="6400" dirty="0">
              <a:solidFill>
                <a:srgbClr val="1B75BC"/>
              </a:solidFill>
            </a:endParaRPr>
          </a:p>
          <a:p>
            <a:pPr>
              <a:buClr>
                <a:srgbClr val="1B75BC"/>
              </a:buClr>
              <a:buNone/>
            </a:pPr>
            <a:r>
              <a:rPr lang="en-GB" sz="6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>
              <a:spcAft>
                <a:spcPts val="1800"/>
              </a:spcAft>
              <a:buClr>
                <a:srgbClr val="1B75BC"/>
              </a:buClr>
              <a:buNone/>
            </a:pPr>
            <a:endParaRPr lang="en-GB" sz="5900" dirty="0">
              <a:solidFill>
                <a:srgbClr val="FF0000"/>
              </a:solidFill>
            </a:endParaRPr>
          </a:p>
          <a:p>
            <a:pPr marL="0" indent="0">
              <a:spcAft>
                <a:spcPts val="1800"/>
              </a:spcAft>
              <a:buClr>
                <a:srgbClr val="1B75BC"/>
              </a:buClr>
              <a:buNone/>
            </a:pP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453" y="806784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Outcomes</a:t>
            </a:r>
            <a:r>
              <a:rPr lang="en-GB" sz="4800" dirty="0">
                <a:solidFill>
                  <a:srgbClr val="FA2ED3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38376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96779" y="1556668"/>
            <a:ext cx="11266714" cy="544551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1B75BC"/>
              </a:buClr>
              <a:buFont typeface="Arial" pitchFamily="34" charset="0"/>
              <a:buChar char="•"/>
            </a:pPr>
            <a:r>
              <a:rPr lang="en-GB" sz="4500" dirty="0">
                <a:solidFill>
                  <a:schemeClr val="bg1"/>
                </a:solidFill>
              </a:rPr>
              <a:t>Residents appreciate the holistic support and quality of accommodation.</a:t>
            </a:r>
          </a:p>
          <a:p>
            <a:pPr marL="0" indent="0">
              <a:spcAft>
                <a:spcPts val="1800"/>
              </a:spcAft>
              <a:buClr>
                <a:srgbClr val="1B75BC"/>
              </a:buClr>
              <a:buFont typeface="Arial" pitchFamily="34" charset="0"/>
              <a:buChar char="•"/>
            </a:pPr>
            <a:r>
              <a:rPr lang="en-GB" sz="4500" dirty="0">
                <a:solidFill>
                  <a:schemeClr val="bg1"/>
                </a:solidFill>
              </a:rPr>
              <a:t>Praxis immigration advisers have played an important role in most cases by supporting, advising and advocating, even when not leading on immigration cases. </a:t>
            </a:r>
          </a:p>
          <a:p>
            <a:pPr marL="0" indent="0">
              <a:spcAft>
                <a:spcPts val="1800"/>
              </a:spcAft>
              <a:buClr>
                <a:srgbClr val="1B75BC"/>
              </a:buClr>
              <a:buFont typeface="Arial" pitchFamily="34" charset="0"/>
              <a:buChar char="•"/>
            </a:pPr>
            <a:r>
              <a:rPr lang="en-GB" sz="4500" dirty="0">
                <a:solidFill>
                  <a:schemeClr val="bg1"/>
                </a:solidFill>
              </a:rPr>
              <a:t>Flexible holistic advice and support and a degree of housing stability helps immigration casework because there is a safe space to keep documents in order and plan and attend appointments more easily.</a:t>
            </a:r>
          </a:p>
          <a:p>
            <a:pPr marL="0" indent="0">
              <a:spcAft>
                <a:spcPts val="1800"/>
              </a:spcAft>
              <a:buClr>
                <a:srgbClr val="1B75BC"/>
              </a:buClr>
              <a:buFont typeface="Arial" pitchFamily="34" charset="0"/>
              <a:buChar char="•"/>
            </a:pPr>
            <a:r>
              <a:rPr lang="en-GB" sz="4500" dirty="0">
                <a:solidFill>
                  <a:schemeClr val="bg1"/>
                </a:solidFill>
              </a:rPr>
              <a:t>Holistic support offer is important to many clients. Group work and other Praxis based services have provided a lifeline to many otherwise isolated destitute families, including once they have moved on. </a:t>
            </a:r>
          </a:p>
          <a:p>
            <a:pPr marL="0" indent="0">
              <a:spcAft>
                <a:spcPts val="1800"/>
              </a:spcAft>
              <a:buClr>
                <a:srgbClr val="1B75BC"/>
              </a:buClr>
              <a:buFont typeface="Arial" pitchFamily="34" charset="0"/>
              <a:buChar char="•"/>
            </a:pPr>
            <a:endParaRPr lang="en-GB" sz="3200" dirty="0">
              <a:solidFill>
                <a:srgbClr val="0070C0"/>
              </a:solidFill>
            </a:endParaRPr>
          </a:p>
          <a:p>
            <a:pPr marL="0" indent="0">
              <a:spcAft>
                <a:spcPts val="1800"/>
              </a:spcAft>
              <a:buClr>
                <a:srgbClr val="1B75BC"/>
              </a:buClr>
              <a:buFont typeface="Arial" pitchFamily="34" charset="0"/>
              <a:buChar char="•"/>
            </a:pP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579" y="790742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External Evaluation </a:t>
            </a:r>
          </a:p>
        </p:txBody>
      </p:sp>
    </p:spTree>
    <p:extLst>
      <p:ext uri="{BB962C8B-B14F-4D97-AF65-F5344CB8AC3E}">
        <p14:creationId xmlns:p14="http://schemas.microsoft.com/office/powerpoint/2010/main" val="639716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93031" y="2326689"/>
            <a:ext cx="11266714" cy="544551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1B75BC"/>
              </a:buClr>
              <a:buFont typeface="Arial" pitchFamily="34" charset="0"/>
              <a:buChar char="•"/>
            </a:pPr>
            <a:r>
              <a:rPr lang="en-GB" sz="4500" dirty="0">
                <a:solidFill>
                  <a:schemeClr val="bg1"/>
                </a:solidFill>
              </a:rPr>
              <a:t> New HMO legislation.</a:t>
            </a:r>
          </a:p>
          <a:p>
            <a:pPr>
              <a:spcAft>
                <a:spcPts val="18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r>
              <a:rPr lang="en-GB" sz="4500" dirty="0">
                <a:solidFill>
                  <a:schemeClr val="bg1"/>
                </a:solidFill>
              </a:rPr>
              <a:t> Voids </a:t>
            </a:r>
          </a:p>
          <a:p>
            <a:pPr>
              <a:spcAft>
                <a:spcPts val="1800"/>
              </a:spcAft>
              <a:buClr>
                <a:srgbClr val="1B75BC"/>
              </a:buClr>
              <a:buFont typeface="Arial" panose="020B0604020202020204" pitchFamily="34" charset="0"/>
              <a:buChar char="•"/>
            </a:pPr>
            <a:r>
              <a:rPr lang="en-GB" sz="4500" dirty="0">
                <a:solidFill>
                  <a:schemeClr val="bg1"/>
                </a:solidFill>
              </a:rPr>
              <a:t>Type of referrals – Domestic violence, big families. </a:t>
            </a:r>
            <a:endParaRPr lang="en-GB" sz="3200" dirty="0">
              <a:solidFill>
                <a:schemeClr val="bg1"/>
              </a:solidFill>
            </a:endParaRPr>
          </a:p>
          <a:p>
            <a:pPr marL="0" indent="0">
              <a:spcAft>
                <a:spcPts val="1800"/>
              </a:spcAft>
              <a:buClr>
                <a:srgbClr val="1B75BC"/>
              </a:buClr>
              <a:buFont typeface="Arial" pitchFamily="34" charset="0"/>
              <a:buChar char="•"/>
            </a:pP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831" y="1063458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Current challenges  </a:t>
            </a:r>
          </a:p>
        </p:txBody>
      </p:sp>
    </p:spTree>
    <p:extLst>
      <p:ext uri="{BB962C8B-B14F-4D97-AF65-F5344CB8AC3E}">
        <p14:creationId xmlns:p14="http://schemas.microsoft.com/office/powerpoint/2010/main" val="3688577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17553" y="162852"/>
            <a:ext cx="6357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Quotes from clients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61473" y="1434577"/>
            <a:ext cx="4673073" cy="3296051"/>
          </a:xfrm>
          <a:prstGeom prst="wedgeEllipseCallout">
            <a:avLst/>
          </a:prstGeom>
          <a:solidFill>
            <a:srgbClr val="ADC8DD"/>
          </a:solidFill>
          <a:ln>
            <a:solidFill>
              <a:srgbClr val="CDDC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9097" y="1937354"/>
            <a:ext cx="36863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1B75BC"/>
              </a:buClr>
            </a:pPr>
            <a:r>
              <a:rPr lang="en-GB" sz="2600" dirty="0">
                <a:solidFill>
                  <a:srgbClr val="0070C0"/>
                </a:solidFill>
              </a:rPr>
              <a:t>‘‘Everyone is polite, we have security here, we are like one big family (…) we understand each others’ pressures but we are polite and calm’’.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355060" y="1253704"/>
            <a:ext cx="2510071" cy="1609196"/>
          </a:xfrm>
          <a:prstGeom prst="wedgeEllipseCallout">
            <a:avLst/>
          </a:prstGeom>
          <a:solidFill>
            <a:srgbClr val="CDDC29"/>
          </a:solidFill>
          <a:ln>
            <a:solidFill>
              <a:srgbClr val="1B75B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4852" y="1629015"/>
            <a:ext cx="233270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1B75BC"/>
              </a:buClr>
            </a:pPr>
            <a:r>
              <a:rPr lang="en-GB" sz="2800" dirty="0">
                <a:solidFill>
                  <a:srgbClr val="0070C0"/>
                </a:solidFill>
              </a:rPr>
              <a:t>“It has a bed!”</a:t>
            </a:r>
            <a:br>
              <a:rPr lang="en-GB" sz="2800" dirty="0">
                <a:solidFill>
                  <a:srgbClr val="0070C0"/>
                </a:solidFill>
              </a:rPr>
            </a:br>
            <a:r>
              <a:rPr lang="en-GB" sz="2800" dirty="0">
                <a:solidFill>
                  <a:srgbClr val="0070C0"/>
                </a:solidFill>
              </a:rPr>
              <a:t>- S, aged 4</a:t>
            </a:r>
          </a:p>
          <a:p>
            <a:pPr algn="ctr">
              <a:spcAft>
                <a:spcPts val="1800"/>
              </a:spcAft>
              <a:buClr>
                <a:srgbClr val="1B75BC"/>
              </a:buClr>
            </a:pP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 flipH="1">
            <a:off x="5123857" y="3172191"/>
            <a:ext cx="4042464" cy="3190822"/>
          </a:xfrm>
          <a:prstGeom prst="wedgeEllipseCallout">
            <a:avLst/>
          </a:prstGeom>
          <a:solidFill>
            <a:srgbClr val="CDDC29"/>
          </a:solidFill>
          <a:ln>
            <a:solidFill>
              <a:srgbClr val="1B75B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73032" y="3841742"/>
            <a:ext cx="36938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1B75BC"/>
              </a:buClr>
            </a:pPr>
            <a:r>
              <a:rPr lang="en-GB" sz="2600" dirty="0">
                <a:solidFill>
                  <a:srgbClr val="0070C0"/>
                </a:solidFill>
              </a:rPr>
              <a:t>“Praxis has been a light for me. It got me from a deep hole, a pit. (…) I used to live in fear but when I went to Praxis House it stopped ”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8285645" y="1079820"/>
            <a:ext cx="3732131" cy="2642090"/>
          </a:xfrm>
          <a:prstGeom prst="wedgeEllipseCallout">
            <a:avLst/>
          </a:prstGeom>
          <a:solidFill>
            <a:schemeClr val="bg2">
              <a:lumMod val="90000"/>
            </a:schemeClr>
          </a:solidFill>
          <a:ln>
            <a:solidFill>
              <a:srgbClr val="CDDC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buClr>
                <a:srgbClr val="1B75BC"/>
              </a:buClr>
            </a:pPr>
            <a:r>
              <a:rPr lang="en-GB" sz="2800" dirty="0">
                <a:solidFill>
                  <a:srgbClr val="0070C0"/>
                </a:solidFill>
              </a:rPr>
              <a:t>“It’s the place that’s given me light. It made me know the value of living</a:t>
            </a:r>
            <a:r>
              <a:rPr lang="x-none" sz="2800" dirty="0">
                <a:solidFill>
                  <a:srgbClr val="0070C0"/>
                </a:solidFill>
              </a:rPr>
              <a:t>.</a:t>
            </a:r>
            <a:r>
              <a:rPr lang="en-GB" sz="2800" dirty="0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16" name="Oval Callout 15"/>
          <p:cNvSpPr/>
          <p:nvPr/>
        </p:nvSpPr>
        <p:spPr>
          <a:xfrm flipH="1">
            <a:off x="2197247" y="4929735"/>
            <a:ext cx="2774015" cy="1524245"/>
          </a:xfrm>
          <a:prstGeom prst="wedgeEllipseCallout">
            <a:avLst/>
          </a:prstGeom>
          <a:solidFill>
            <a:srgbClr val="ADC8DD"/>
          </a:solidFill>
          <a:ln>
            <a:solidFill>
              <a:srgbClr val="CDDC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462754" y="5015067"/>
            <a:ext cx="2338160" cy="138654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  <a:buClr>
                <a:srgbClr val="1B75BC"/>
              </a:buClr>
              <a:buFont typeface="Calibri" panose="020F0502020204030204" pitchFamily="34" charset="0"/>
              <a:buNone/>
            </a:pPr>
            <a:r>
              <a:rPr lang="en-GB" sz="2400" dirty="0">
                <a:solidFill>
                  <a:srgbClr val="0070C0"/>
                </a:solidFill>
              </a:rPr>
              <a:t>“I liked my time there very much, it was a change, it was a rest”</a:t>
            </a:r>
          </a:p>
          <a:p>
            <a:pPr algn="ctr">
              <a:spcAft>
                <a:spcPts val="1800"/>
              </a:spcAft>
              <a:buClr>
                <a:srgbClr val="1B75BC"/>
              </a:buClr>
              <a:buFont typeface="Calibri" panose="020F0502020204030204" pitchFamily="34" charset="0"/>
              <a:buNone/>
            </a:pPr>
            <a:endParaRPr lang="en-GB" sz="2600" dirty="0">
              <a:solidFill>
                <a:srgbClr val="0070C0"/>
              </a:solidFill>
            </a:endParaRPr>
          </a:p>
          <a:p>
            <a:pPr algn="ctr">
              <a:spcAft>
                <a:spcPts val="1800"/>
              </a:spcAft>
              <a:buClr>
                <a:srgbClr val="1B75BC"/>
              </a:buClr>
              <a:buFont typeface="Calibri" panose="020F0502020204030204" pitchFamily="34" charset="0"/>
              <a:buNone/>
            </a:pPr>
            <a:endParaRPr lang="en-GB" sz="2600" dirty="0">
              <a:solidFill>
                <a:srgbClr val="0070C0"/>
              </a:solidFill>
            </a:endParaRPr>
          </a:p>
          <a:p>
            <a:pPr marL="0" indent="0" algn="ctr">
              <a:spcAft>
                <a:spcPts val="1800"/>
              </a:spcAft>
              <a:buClr>
                <a:srgbClr val="1B75BC"/>
              </a:buClr>
              <a:buFont typeface="Calibri" panose="020F0502020204030204" pitchFamily="34" charset="0"/>
              <a:buNone/>
            </a:pPr>
            <a:endParaRPr lang="en-GB" sz="2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1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 txBox="1">
            <a:spLocks/>
          </p:cNvSpPr>
          <p:nvPr/>
        </p:nvSpPr>
        <p:spPr>
          <a:xfrm>
            <a:off x="1702590" y="6044082"/>
            <a:ext cx="8997493" cy="66584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Lullaby Project  with WINGS and Irene Taylor Trust </a:t>
            </a:r>
          </a:p>
        </p:txBody>
      </p:sp>
      <p:pic>
        <p:nvPicPr>
          <p:cNvPr id="3" name="Picture 2" descr="https://irenetaylortrust.files.wordpress.com/2017/07/4.jpg?w=700&amp;h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8393" y="995150"/>
            <a:ext cx="8305885" cy="5173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131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537B-E3DF-4312-A5F4-4474FCAE6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721" y="1494503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Praxis Homes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C5ABB-462D-453F-BA20-E724C97D8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1721" y="3974178"/>
            <a:ext cx="9144000" cy="165576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dirty="0">
                <a:solidFill>
                  <a:srgbClr val="F7317C"/>
                </a:solidFill>
              </a:rPr>
              <a:t>Maria Iglesias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F7317C"/>
                </a:solidFill>
              </a:rPr>
              <a:t>Head of Services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69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fia.mun\Desktop\House photos\IMG_3380.JPG"/>
          <p:cNvPicPr>
            <a:picLocks noChangeAspect="1" noChangeArrowheads="1"/>
          </p:cNvPicPr>
          <p:nvPr/>
        </p:nvPicPr>
        <p:blipFill>
          <a:blip r:embed="rId3" cstate="print"/>
          <a:srcRect t="10771" b="10771"/>
          <a:stretch>
            <a:fillRect/>
          </a:stretch>
        </p:blipFill>
        <p:spPr bwMode="auto">
          <a:xfrm>
            <a:off x="672187" y="914400"/>
            <a:ext cx="11102717" cy="5807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4103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fia.mun\Desktop\House photos\IMG_3363.JPG"/>
          <p:cNvPicPr>
            <a:picLocks noChangeAspect="1" noChangeArrowheads="1"/>
          </p:cNvPicPr>
          <p:nvPr/>
        </p:nvPicPr>
        <p:blipFill>
          <a:blip r:embed="rId3" cstate="print"/>
          <a:srcRect t="10771" b="10771"/>
          <a:stretch>
            <a:fillRect/>
          </a:stretch>
        </p:blipFill>
        <p:spPr bwMode="auto">
          <a:xfrm>
            <a:off x="737936" y="906380"/>
            <a:ext cx="10908632" cy="5705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879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safia.mun\Desktop\House photos\IMG_3384.JPG"/>
          <p:cNvPicPr>
            <a:picLocks noChangeAspect="1" noChangeArrowheads="1"/>
          </p:cNvPicPr>
          <p:nvPr/>
        </p:nvPicPr>
        <p:blipFill>
          <a:blip r:embed="rId3" cstate="print"/>
          <a:srcRect t="10771" b="10771"/>
          <a:stretch>
            <a:fillRect/>
          </a:stretch>
        </p:blipFill>
        <p:spPr bwMode="auto">
          <a:xfrm>
            <a:off x="641684" y="962527"/>
            <a:ext cx="10953968" cy="5729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224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fia.mun\Desktop\House photos\IMG_3364.JPG"/>
          <p:cNvPicPr>
            <a:picLocks noChangeAspect="1" noChangeArrowheads="1"/>
          </p:cNvPicPr>
          <p:nvPr/>
        </p:nvPicPr>
        <p:blipFill>
          <a:blip r:embed="rId3" cstate="print"/>
          <a:srcRect t="10771" b="10771"/>
          <a:stretch>
            <a:fillRect/>
          </a:stretch>
        </p:blipFill>
        <p:spPr bwMode="auto">
          <a:xfrm>
            <a:off x="643279" y="925212"/>
            <a:ext cx="10990035" cy="5748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177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680D4-F5C8-42AC-8E0D-6CD3B1054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573" y="1519053"/>
            <a:ext cx="10409815" cy="4873625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solidFill>
                <a:schemeClr val="bg1"/>
              </a:solidFill>
              <a:hlinkClick r:id="rId3"/>
            </a:endParaRPr>
          </a:p>
          <a:p>
            <a:pPr marL="0" indent="0" algn="ctr">
              <a:buNone/>
            </a:pPr>
            <a:endParaRPr lang="en-GB" dirty="0">
              <a:solidFill>
                <a:schemeClr val="bg1"/>
              </a:solidFill>
              <a:hlinkClick r:id="rId3"/>
            </a:endParaRPr>
          </a:p>
          <a:p>
            <a:pPr marL="0" indent="0" algn="ctr">
              <a:buNone/>
            </a:pPr>
            <a:endParaRPr lang="en-GB" dirty="0">
              <a:solidFill>
                <a:schemeClr val="bg1"/>
              </a:solidFill>
              <a:hlinkClick r:id="rId3"/>
            </a:endParaRPr>
          </a:p>
          <a:p>
            <a:pPr marL="0" indent="0" algn="ctr">
              <a:buNone/>
            </a:pPr>
            <a:r>
              <a:rPr lang="en-GB" sz="4800" dirty="0">
                <a:solidFill>
                  <a:schemeClr val="bg1"/>
                </a:solidFill>
                <a:hlinkClick r:id="rId3"/>
              </a:rPr>
              <a:t>Maria.Iglesias@praxis.org.uk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421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2236" y="785748"/>
            <a:ext cx="658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Praxis’ Aims and Priorities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3704" y="1616745"/>
            <a:ext cx="11978296" cy="638071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3200" dirty="0">
                <a:solidFill>
                  <a:schemeClr val="bg1"/>
                </a:solidFill>
              </a:rPr>
              <a:t>Migrants at risk are able to access services that recognise their human rights and needs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49" y="2866574"/>
            <a:ext cx="5678418" cy="3785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73" y="2845036"/>
            <a:ext cx="2865094" cy="380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2236" y="785748"/>
            <a:ext cx="658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Praxis’ Aims and Priorities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3452" y="1616745"/>
            <a:ext cx="11266714" cy="564642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3400" dirty="0">
                <a:solidFill>
                  <a:schemeClr val="bg1"/>
                </a:solidFill>
              </a:rPr>
              <a:t>The challenges faced by undocumented migrants and those with uncertain immigration status are more widely understood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2" y="3105643"/>
            <a:ext cx="5618472" cy="3608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43" y="3452250"/>
            <a:ext cx="5427023" cy="32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8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2236" y="785748"/>
            <a:ext cx="658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Praxis’ Aims and Priorities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3242" y="1616745"/>
            <a:ext cx="11266714" cy="564642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3400" dirty="0">
                <a:solidFill>
                  <a:schemeClr val="bg1"/>
                </a:solidFill>
              </a:rPr>
              <a:t>The challenges faced by undocumented migrants and those with uncertain immigration status are more widely understood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82" y="2790122"/>
            <a:ext cx="5666560" cy="3777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80" y="2687722"/>
            <a:ext cx="2410691" cy="39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0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2236" y="785748"/>
            <a:ext cx="658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Praxis’ Aims and Priorities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1157" y="1738964"/>
            <a:ext cx="11266714" cy="564642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3400" dirty="0">
                <a:solidFill>
                  <a:schemeClr val="bg1"/>
                </a:solidFill>
              </a:rPr>
              <a:t>Service Users find resilience, voice and sense of belonging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82" y="2917996"/>
            <a:ext cx="5393920" cy="3595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" y="2917996"/>
            <a:ext cx="5392882" cy="35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9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2236" y="625328"/>
            <a:ext cx="658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Praxis’ Aims and Priorities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203032" y="3080084"/>
            <a:ext cx="7520882" cy="41930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1B75BC"/>
              </a:buClr>
              <a:buNone/>
            </a:pPr>
            <a:r>
              <a:rPr lang="en-GB" sz="3600" dirty="0">
                <a:solidFill>
                  <a:schemeClr val="bg1"/>
                </a:solidFill>
              </a:rPr>
              <a:t>Destitute Migrants are able to access safe accommodation and support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56325"/>
            <a:ext cx="3487555" cy="52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4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9154" y="1042833"/>
            <a:ext cx="913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Praxis homes – beneficiaries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258" y="2088224"/>
            <a:ext cx="1167270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3800" dirty="0">
                <a:solidFill>
                  <a:schemeClr val="bg1"/>
                </a:solidFill>
              </a:rPr>
              <a:t>Two groups: 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bg1"/>
                </a:solidFill>
              </a:rPr>
              <a:t>Destitute migrant families on No Recourse to Public Funds 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bg1"/>
                </a:solidFill>
              </a:rPr>
              <a:t>Single women with an insecure immigration status and No Recourse to Public Funds (asylum seekers, victims of trafficking or domestic violence, and those seeking status based on human rights applications). </a:t>
            </a:r>
          </a:p>
        </p:txBody>
      </p:sp>
    </p:spTree>
    <p:extLst>
      <p:ext uri="{BB962C8B-B14F-4D97-AF65-F5344CB8AC3E}">
        <p14:creationId xmlns:p14="http://schemas.microsoft.com/office/powerpoint/2010/main" val="91794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8733" y="949739"/>
            <a:ext cx="913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4">
                    <a:lumMod val="75000"/>
                  </a:schemeClr>
                </a:solidFill>
              </a:rPr>
              <a:t>No Recourse to Public Funds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837" y="1995130"/>
            <a:ext cx="1167270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NRPF – single largest cause of migrant destitution in the UK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Since 2012 a growing number of people who </a:t>
            </a:r>
            <a:r>
              <a:rPr lang="en-GB" sz="3200" u="sng" dirty="0">
                <a:solidFill>
                  <a:schemeClr val="bg1"/>
                </a:solidFill>
              </a:rPr>
              <a:t>do have status </a:t>
            </a:r>
            <a:r>
              <a:rPr lang="en-GB" sz="3200" dirty="0">
                <a:solidFill>
                  <a:schemeClr val="bg1"/>
                </a:solidFill>
              </a:rPr>
              <a:t>now also have a NRPF condition attached to their leave to remain in the UK. 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In 2014-2015, 50,000 people with dependants were given leave subject to an NRPF condition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Problem more acute in London – chronic shortage of housing. </a:t>
            </a:r>
          </a:p>
        </p:txBody>
      </p:sp>
    </p:spTree>
    <p:extLst>
      <p:ext uri="{BB962C8B-B14F-4D97-AF65-F5344CB8AC3E}">
        <p14:creationId xmlns:p14="http://schemas.microsoft.com/office/powerpoint/2010/main" val="1699960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C49E8E779E44D8844BE7BFF36D096" ma:contentTypeVersion="9" ma:contentTypeDescription="Create a new document." ma:contentTypeScope="" ma:versionID="ebfb9967c40c996fac1700848b175d70">
  <xsd:schema xmlns:xsd="http://www.w3.org/2001/XMLSchema" xmlns:xs="http://www.w3.org/2001/XMLSchema" xmlns:p="http://schemas.microsoft.com/office/2006/metadata/properties" xmlns:ns2="eb4defa2-306d-42f3-a45c-d773604bc3b6" xmlns:ns3="8e12d9bd-ea3e-4137-9ea7-b65ad54deda4" targetNamespace="http://schemas.microsoft.com/office/2006/metadata/properties" ma:root="true" ma:fieldsID="099ca6a69408bc6779f6c6abcca7a9e1" ns2:_="" ns3:_="">
    <xsd:import namespace="eb4defa2-306d-42f3-a45c-d773604bc3b6"/>
    <xsd:import namespace="8e12d9bd-ea3e-4137-9ea7-b65ad54ded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defa2-306d-42f3-a45c-d773604bc3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2d9bd-ea3e-4137-9ea7-b65ad54de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D2EE70-E185-4CF7-8E05-24C6E0BBCC3A}">
  <ds:schemaRefs>
    <ds:schemaRef ds:uri="http://schemas.microsoft.com/office/2006/documentManagement/types"/>
    <ds:schemaRef ds:uri="eb4defa2-306d-42f3-a45c-d773604bc3b6"/>
    <ds:schemaRef ds:uri="http://schemas.openxmlformats.org/package/2006/metadata/core-properties"/>
    <ds:schemaRef ds:uri="8e12d9bd-ea3e-4137-9ea7-b65ad54deda4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7191975-EA01-4E6D-A3BA-7C3C5FF6C20E}"/>
</file>

<file path=customXml/itemProps3.xml><?xml version="1.0" encoding="utf-8"?>
<ds:datastoreItem xmlns:ds="http://schemas.openxmlformats.org/officeDocument/2006/customXml" ds:itemID="{032FACF3-AA64-4C25-8988-26A3607D10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780</Words>
  <Application>Microsoft Office PowerPoint</Application>
  <PresentationFormat>Widescreen</PresentationFormat>
  <Paragraphs>82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Praxis Homes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Rahman</dc:creator>
  <cp:lastModifiedBy>Robbie Stakelum</cp:lastModifiedBy>
  <cp:revision>29</cp:revision>
  <dcterms:created xsi:type="dcterms:W3CDTF">2019-04-29T13:06:07Z</dcterms:created>
  <dcterms:modified xsi:type="dcterms:W3CDTF">2019-05-28T14:34:10Z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0x010100810C49E8E779E44D8844BE7BFF36D096</vt:lpwstr>
  </property>
</Properties>
</file>