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61" r:id="rId6"/>
    <p:sldId id="256" r:id="rId7"/>
    <p:sldId id="257" r:id="rId8"/>
    <p:sldId id="263" r:id="rId9"/>
    <p:sldId id="258" r:id="rId10"/>
    <p:sldId id="266" r:id="rId11"/>
    <p:sldId id="267" r:id="rId12"/>
    <p:sldId id="265" r:id="rId13"/>
    <p:sldId id="268" r:id="rId14"/>
    <p:sldId id="269" r:id="rId15"/>
    <p:sldId id="271" r:id="rId16"/>
    <p:sldId id="273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753C9-AED7-F9CA-5F3F-BC3F46DB856B}" v="1" dt="2019-05-02T16:50:55.368"/>
    <p1510:client id="{2C5ED397-7FAA-616B-0DF8-4D532F48FC68}" v="1" dt="2019-04-29T15:44:56.626"/>
    <p1510:client id="{FC1DCE2D-0A9E-49D9-838D-F28CB6E2BDC3}" v="14" dt="2019-04-29T15:02:1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-3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23D8-AA38-644E-831F-CC563CB6836E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8363F-CEC6-7C49-829C-181C642A93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8363F-CEC6-7C49-829C-181C642A93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31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Innovative Housing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Hosting schemes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Housing schemes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Co-Housing</a:t>
            </a:r>
          </a:p>
        </p:txBody>
      </p:sp>
    </p:spTree>
    <p:extLst>
      <p:ext uri="{BB962C8B-B14F-4D97-AF65-F5344CB8AC3E}">
        <p14:creationId xmlns:p14="http://schemas.microsoft.com/office/powerpoint/2010/main" val="166207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Hosting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i="1" dirty="0">
                <a:solidFill>
                  <a:schemeClr val="bg1"/>
                </a:solidFill>
              </a:rPr>
              <a:t>La </a:t>
            </a:r>
            <a:r>
              <a:rPr lang="en-GB" i="1" dirty="0" err="1">
                <a:solidFill>
                  <a:schemeClr val="bg1"/>
                </a:solidFill>
              </a:rPr>
              <a:t>Plateforme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Citoyenne</a:t>
            </a:r>
            <a:r>
              <a:rPr lang="en-GB" i="1" dirty="0">
                <a:solidFill>
                  <a:schemeClr val="bg1"/>
                </a:solidFill>
              </a:rPr>
              <a:t> de </a:t>
            </a:r>
            <a:r>
              <a:rPr lang="en-GB" i="1" dirty="0" err="1">
                <a:solidFill>
                  <a:schemeClr val="bg1"/>
                </a:solidFill>
              </a:rPr>
              <a:t>Soutien</a:t>
            </a:r>
            <a:r>
              <a:rPr lang="en-GB" i="1" dirty="0">
                <a:solidFill>
                  <a:schemeClr val="bg1"/>
                </a:solidFill>
              </a:rPr>
              <a:t> aux </a:t>
            </a:r>
            <a:r>
              <a:rPr lang="en-GB" i="1" dirty="0" err="1">
                <a:solidFill>
                  <a:schemeClr val="bg1"/>
                </a:solidFill>
              </a:rPr>
              <a:t>Réfugiés</a:t>
            </a:r>
            <a:r>
              <a:rPr lang="en-GB" i="1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Belgium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i="1" dirty="0" err="1">
                <a:solidFill>
                  <a:schemeClr val="bg1"/>
                </a:solidFill>
              </a:rPr>
              <a:t>Comme</a:t>
            </a:r>
            <a:r>
              <a:rPr lang="en-GB" i="1" dirty="0">
                <a:solidFill>
                  <a:schemeClr val="bg1"/>
                </a:solidFill>
              </a:rPr>
              <a:t> a la </a:t>
            </a:r>
            <a:r>
              <a:rPr lang="en-GB" i="1" dirty="0" err="1">
                <a:solidFill>
                  <a:schemeClr val="bg1"/>
                </a:solidFill>
              </a:rPr>
              <a:t>Maison</a:t>
            </a:r>
            <a:r>
              <a:rPr lang="en-GB" i="1" dirty="0">
                <a:solidFill>
                  <a:schemeClr val="bg1"/>
                </a:solidFill>
              </a:rPr>
              <a:t> (</a:t>
            </a:r>
            <a:r>
              <a:rPr lang="en-GB" dirty="0">
                <a:solidFill>
                  <a:schemeClr val="bg1"/>
                </a:solidFill>
              </a:rPr>
              <a:t>CALM), SINGA Belgium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Room for Refugees, UK</a:t>
            </a:r>
          </a:p>
        </p:txBody>
      </p:sp>
    </p:spTree>
    <p:extLst>
      <p:ext uri="{BB962C8B-B14F-4D97-AF65-F5344CB8AC3E}">
        <p14:creationId xmlns:p14="http://schemas.microsoft.com/office/powerpoint/2010/main" val="392906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Housing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Ashley Community Housing, UK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No Accommodation Network (NACCOM), UK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Curing the Limbo, Greece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881459"/>
            <a:ext cx="10515600" cy="92642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Housing Schemes: Curing the Limbo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52934" y="3391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Espace réservé du contenu 8" descr="Limbo.pd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 b="19083"/>
          <a:stretch/>
        </p:blipFill>
        <p:spPr>
          <a:xfrm>
            <a:off x="552823" y="1840566"/>
            <a:ext cx="11101293" cy="4850710"/>
          </a:xfrm>
        </p:spPr>
      </p:pic>
    </p:spTree>
    <p:extLst>
      <p:ext uri="{BB962C8B-B14F-4D97-AF65-F5344CB8AC3E}">
        <p14:creationId xmlns:p14="http://schemas.microsoft.com/office/powerpoint/2010/main" val="287777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Co-Housing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CURANT – Co-Housing and case management for Unaccompanied young adult Refugees in </a:t>
            </a:r>
            <a:r>
              <a:rPr lang="en-GB" dirty="0" err="1">
                <a:solidFill>
                  <a:schemeClr val="bg1"/>
                </a:solidFill>
              </a:rPr>
              <a:t>ANTwerp</a:t>
            </a:r>
            <a:r>
              <a:rPr lang="en-GB" dirty="0">
                <a:solidFill>
                  <a:schemeClr val="bg1"/>
                </a:solidFill>
              </a:rPr>
              <a:t>, Belgium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Startblok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Riekerhaven</a:t>
            </a:r>
            <a:r>
              <a:rPr lang="en-GB" dirty="0">
                <a:solidFill>
                  <a:schemeClr val="bg1"/>
                </a:solidFill>
              </a:rPr>
              <a:t> Amsterdam,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50028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02" y="2703702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Policy Takeaways and Next Steps...</a:t>
            </a:r>
          </a:p>
        </p:txBody>
      </p:sp>
    </p:spTree>
    <p:extLst>
      <p:ext uri="{BB962C8B-B14F-4D97-AF65-F5344CB8AC3E}">
        <p14:creationId xmlns:p14="http://schemas.microsoft.com/office/powerpoint/2010/main" val="870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10" y="17917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Innovative Housing Solutions: A European Overview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Panel on Access to Housing for Beneficiaries of International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210" y="4323191"/>
            <a:ext cx="9144000" cy="125642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Alexandra Embiricos</a:t>
            </a:r>
          </a:p>
          <a:p>
            <a:r>
              <a:rPr lang="en-GB" dirty="0">
                <a:solidFill>
                  <a:schemeClr val="bg1"/>
                </a:solidFill>
              </a:rPr>
              <a:t>Migration Policy Institute Europe</a:t>
            </a:r>
          </a:p>
          <a:p>
            <a:r>
              <a:rPr lang="en-GB" dirty="0">
                <a:solidFill>
                  <a:schemeClr val="bg1"/>
                </a:solidFill>
              </a:rPr>
              <a:t>Porto, 31 May 2019</a:t>
            </a: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7A8EC4-EBDC-4E2C-930C-DCFBE595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882" y="1748119"/>
            <a:ext cx="9586003" cy="456103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EU legislative framework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Challenges to access to housing for beneficiaries of international protection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Administration and access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Legal status and precarious migrant groups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Member State responses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Innovative solutions for access to housing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Hosting schemes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Housing schemes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Co-Housing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Policy Takeaways and Next Steps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35176" y="1240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15647" y="986117"/>
            <a:ext cx="2359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</a:t>
            </a:r>
            <a:endParaRPr lang="fr-F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profile of the homeless population across Europe is changing – but data is limited</a:t>
            </a:r>
          </a:p>
          <a:p>
            <a:r>
              <a:rPr lang="en-GB" dirty="0">
                <a:solidFill>
                  <a:schemeClr val="bg1"/>
                </a:solidFill>
              </a:rPr>
              <a:t>Between 2014 and 2016 European Member States experienced unprecedented influx of asylum seekers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1.3 million first time application in 2015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1.2 million first time applications 2016</a:t>
            </a:r>
          </a:p>
          <a:p>
            <a:r>
              <a:rPr lang="en-GB" dirty="0">
                <a:solidFill>
                  <a:schemeClr val="bg1"/>
                </a:solidFill>
              </a:rPr>
              <a:t>Additional pressure on European housing markets has been aggravated by an underlying housing crisis</a:t>
            </a:r>
          </a:p>
          <a:p>
            <a:r>
              <a:rPr lang="en-GB" dirty="0">
                <a:solidFill>
                  <a:schemeClr val="bg1"/>
                </a:solidFill>
              </a:rPr>
              <a:t>Adequate housing is a crucial first step for inclusion of newcomers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EU Legislative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FFFFF"/>
                </a:solidFill>
              </a:rPr>
              <a:t>Council Directive 2000/43/EC </a:t>
            </a:r>
            <a:r>
              <a:rPr lang="fr-FR" dirty="0" err="1">
                <a:solidFill>
                  <a:srgbClr val="FFFFFF"/>
                </a:solidFill>
              </a:rPr>
              <a:t>implementing</a:t>
            </a:r>
            <a:r>
              <a:rPr lang="fr-FR" dirty="0">
                <a:solidFill>
                  <a:srgbClr val="FFFFFF"/>
                </a:solidFill>
              </a:rPr>
              <a:t> the </a:t>
            </a:r>
            <a:r>
              <a:rPr lang="fr-FR" dirty="0" err="1">
                <a:solidFill>
                  <a:srgbClr val="FFFFFF"/>
                </a:solidFill>
              </a:rPr>
              <a:t>principle</a:t>
            </a:r>
            <a:r>
              <a:rPr lang="fr-FR" dirty="0">
                <a:solidFill>
                  <a:srgbClr val="FFFFFF"/>
                </a:solidFill>
              </a:rPr>
              <a:t> of </a:t>
            </a:r>
            <a:r>
              <a:rPr lang="fr-FR" dirty="0" err="1">
                <a:solidFill>
                  <a:srgbClr val="FFFFFF"/>
                </a:solidFill>
              </a:rPr>
              <a:t>equal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treatment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between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persons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irrespective</a:t>
            </a:r>
            <a:r>
              <a:rPr lang="fr-FR" dirty="0">
                <a:solidFill>
                  <a:srgbClr val="FFFFFF"/>
                </a:solidFill>
              </a:rPr>
              <a:t> of racial and </a:t>
            </a:r>
            <a:r>
              <a:rPr lang="fr-FR" dirty="0" err="1">
                <a:solidFill>
                  <a:srgbClr val="FFFFFF"/>
                </a:solidFill>
              </a:rPr>
              <a:t>ethnic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origin</a:t>
            </a:r>
            <a:endParaRPr lang="fr-FR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rgbClr val="FFFFFF"/>
                </a:solidFill>
              </a:rPr>
              <a:t>The  Charter of </a:t>
            </a:r>
            <a:r>
              <a:rPr lang="fr-FR" dirty="0" err="1">
                <a:solidFill>
                  <a:srgbClr val="FFFFFF"/>
                </a:solidFill>
              </a:rPr>
              <a:t>Fundemental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Rights</a:t>
            </a:r>
            <a:r>
              <a:rPr lang="fr-FR" dirty="0">
                <a:solidFill>
                  <a:srgbClr val="FFFFFF"/>
                </a:solidFill>
              </a:rPr>
              <a:t> of the EU (2012/C 326/02)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Common Basic Principles for Immigrant Integration Policy in the EU (2004)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rgbClr val="FFFFFF"/>
                </a:solidFill>
              </a:rPr>
              <a:t>The </a:t>
            </a:r>
            <a:r>
              <a:rPr lang="fr-FR" dirty="0" err="1">
                <a:solidFill>
                  <a:srgbClr val="FFFFFF"/>
                </a:solidFill>
              </a:rPr>
              <a:t>Recast</a:t>
            </a:r>
            <a:r>
              <a:rPr lang="fr-FR" dirty="0">
                <a:solidFill>
                  <a:srgbClr val="FFFFFF"/>
                </a:solidFill>
              </a:rPr>
              <a:t> Qualifications Directive (2011/95/EU), Art. 32 on Access to Accommodation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rgbClr val="FFFFFF"/>
                </a:solidFill>
              </a:rPr>
              <a:t>The </a:t>
            </a:r>
            <a:r>
              <a:rPr lang="fr-FR" dirty="0" err="1">
                <a:solidFill>
                  <a:srgbClr val="FFFFFF"/>
                </a:solidFill>
              </a:rPr>
              <a:t>Recast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Reception</a:t>
            </a:r>
            <a:r>
              <a:rPr lang="fr-FR" dirty="0">
                <a:solidFill>
                  <a:srgbClr val="FFFFFF"/>
                </a:solidFill>
              </a:rPr>
              <a:t> Conditions Directive (2013/33/EU) 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fr-FR" dirty="0" err="1">
                <a:solidFill>
                  <a:srgbClr val="FFFFFF"/>
                </a:solidFill>
              </a:rPr>
              <a:t>European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Parliament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Resolution</a:t>
            </a:r>
            <a:r>
              <a:rPr lang="fr-FR" dirty="0">
                <a:solidFill>
                  <a:srgbClr val="FFFFFF"/>
                </a:solidFill>
              </a:rPr>
              <a:t> of 26 March 2019 on </a:t>
            </a:r>
            <a:r>
              <a:rPr lang="fr-FR" dirty="0" err="1">
                <a:solidFill>
                  <a:srgbClr val="FFFFFF"/>
                </a:solidFill>
              </a:rPr>
              <a:t>fundemental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rights</a:t>
            </a:r>
            <a:r>
              <a:rPr lang="fr-FR" dirty="0">
                <a:solidFill>
                  <a:srgbClr val="FFFFFF"/>
                </a:solidFill>
              </a:rPr>
              <a:t> of people of </a:t>
            </a:r>
            <a:r>
              <a:rPr lang="fr-FR" dirty="0" err="1">
                <a:solidFill>
                  <a:srgbClr val="FFFFFF"/>
                </a:solidFill>
              </a:rPr>
              <a:t>African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descent</a:t>
            </a:r>
            <a:r>
              <a:rPr lang="fr-FR" dirty="0">
                <a:solidFill>
                  <a:srgbClr val="FFFFFF"/>
                </a:solidFill>
              </a:rPr>
              <a:t> in Europe</a:t>
            </a:r>
            <a:endParaRPr lang="en-GB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9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736-7C99-4DE0-A320-E7E8D747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932194"/>
            <a:ext cx="10515600" cy="106861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4C77-FB5A-4A73-950E-CA6137FEE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340" y="2135741"/>
            <a:ext cx="10533422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Administration and access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Legal status and precarious migrant groups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bg1"/>
                </a:solidFill>
              </a:rPr>
              <a:t>Differing Member State responses</a:t>
            </a:r>
          </a:p>
          <a:p>
            <a:pPr marL="571500" indent="-571500">
              <a:buFont typeface="+mj-lt"/>
              <a:buAutoNum type="romanU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Challenge I. Administration and Access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Administrative challenges and the asylum chain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Inflow and First Reception: Between the lodging of a claim and registration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Lengthy asylum procedures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Outflow: from government reception facilities to individual housing</a:t>
            </a: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Access to housing within national housing markets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Language barrier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Lack of knowledge of local housing markets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Lack of financial resources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Discrimination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Challenge II. Legal Status and precarious migrant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Populations in Limbo: Illegally staying non-EU nationals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Rejected asylum claimants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Absconded asylum seekers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Illegal entry and stay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Persons who have lost their residence status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Transitional populations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Recent beneficiaries of international protection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Unaccompanied minors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Challenge III. Differing Member State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 lnSpcReduction="1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Transposition of EU Legislation has been uneven across Member States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National versus municipal responses in Member States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Political discourse in a time of populism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Financial resources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2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774DE-ED84-4685-BF8B-1AB60FBEA2D7}"/>
</file>

<file path=customXml/itemProps3.xml><?xml version="1.0" encoding="utf-8"?>
<ds:datastoreItem xmlns:ds="http://schemas.openxmlformats.org/officeDocument/2006/customXml" ds:itemID="{5DD2EE70-E185-4CF7-8E05-24C6E0BBCC3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b4defa2-306d-42f3-a45c-d773604bc3b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8e12d9bd-ea3e-4137-9ea7-b65ad54ded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7553</TotalTime>
  <Words>456</Words>
  <Application>Microsoft Office PowerPoint</Application>
  <PresentationFormat>Widescreen</PresentationFormat>
  <Paragraphs>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Innovative Housing Solutions: A European Overview  Panel on Access to Housing for Beneficiaries of International Protection</vt:lpstr>
      <vt:lpstr>PowerPoint Presentation</vt:lpstr>
      <vt:lpstr>Introduction</vt:lpstr>
      <vt:lpstr>EU Legislative Framework</vt:lpstr>
      <vt:lpstr>Challenges</vt:lpstr>
      <vt:lpstr>Challenge I. Administration and Access </vt:lpstr>
      <vt:lpstr>Challenge II. Legal Status and precarious migrant groups</vt:lpstr>
      <vt:lpstr>Challenge III. Differing Member State responses</vt:lpstr>
      <vt:lpstr>Innovative Housing Solutions</vt:lpstr>
      <vt:lpstr>Hosting Schemes</vt:lpstr>
      <vt:lpstr>Housing Schemes</vt:lpstr>
      <vt:lpstr>Housing Schemes: Curing the Limbo</vt:lpstr>
      <vt:lpstr>Co-Housing Schemes</vt:lpstr>
      <vt:lpstr>Policy Takeaways and 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72</cp:revision>
  <dcterms:created xsi:type="dcterms:W3CDTF">2019-04-29T13:06:07Z</dcterms:created>
  <dcterms:modified xsi:type="dcterms:W3CDTF">2019-05-28T14:29:49Z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